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6" r:id="rId2"/>
    <p:sldId id="268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5" r:id="rId12"/>
    <p:sldId id="264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2.wmf"/><Relationship Id="rId1" Type="http://schemas.openxmlformats.org/officeDocument/2006/relationships/image" Target="../media/image19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12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540EC-5DA4-4D80-AA7B-624883A50A4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E5B39-83B5-42C5-8E02-F2EDD31CB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Kuliah Senin, 4 Okt 2004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13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17B2B0-EBFF-4CAD-A68B-272EA3C60362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AC7978E-14AD-4FE4-8DA4-A8F333ED5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Microsoft_Word_97_-_2003_Document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Microsoft_Word_97_-_2003_Document19.doc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Microsoft_Word_97_-_2003_Document18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5.doc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Microsoft_Word_97_-_2003_Document2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Document23.doc"/><Relationship Id="rId5" Type="http://schemas.openxmlformats.org/officeDocument/2006/relationships/oleObject" Target="../embeddings/Microsoft_Word_97_-_2003_Document22.doc"/><Relationship Id="rId10" Type="http://schemas.openxmlformats.org/officeDocument/2006/relationships/oleObject" Target="../embeddings/Microsoft_Word_97_-_2003_Document27.doc"/><Relationship Id="rId4" Type="http://schemas.openxmlformats.org/officeDocument/2006/relationships/oleObject" Target="../embeddings/Microsoft_Word_97_-_2003_Document21.doc"/><Relationship Id="rId9" Type="http://schemas.openxmlformats.org/officeDocument/2006/relationships/oleObject" Target="../embeddings/Microsoft_Word_97_-_2003_Document26.doc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.doc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Document2.doc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Microsoft_Word_97_-_2003_Document1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6.doc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Document5.doc"/><Relationship Id="rId5" Type="http://schemas.openxmlformats.org/officeDocument/2006/relationships/oleObject" Target="../embeddings/Microsoft_Word_97_-_2003_Document4.doc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9.doc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Document8.doc"/><Relationship Id="rId11" Type="http://schemas.openxmlformats.org/officeDocument/2006/relationships/oleObject" Target="../embeddings/Microsoft_Word_97_-_2003_Document11.doc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Microsoft_Word_97_-_2003_Document10.doc"/><Relationship Id="rId4" Type="http://schemas.openxmlformats.org/officeDocument/2006/relationships/oleObject" Target="../embeddings/Microsoft_Word_97_-_2003_Document7.doc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Document13.doc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Microsoft_Word_97_-_2003_Document12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7.doc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Microsoft_Word_97_-_2003_Document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Microsoft_Word_97_-_2003_Document15.doc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486400"/>
            <a:ext cx="7162800" cy="609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References From Database System Concept by </a:t>
            </a:r>
            <a:r>
              <a:rPr lang="en-US" sz="2000" dirty="0" err="1" smtClean="0"/>
              <a:t>Silberchatz</a:t>
            </a:r>
            <a:r>
              <a:rPr lang="en-US" sz="2000" dirty="0" smtClean="0"/>
              <a:t> , </a:t>
            </a:r>
            <a:r>
              <a:rPr lang="en-US" sz="2000" dirty="0" err="1" smtClean="0"/>
              <a:t>Sudarshan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800600" cy="5715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Joins (Cont’d)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28600" y="838200"/>
            <a:ext cx="8534400" cy="5715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u="sng" dirty="0" err="1">
                <a:solidFill>
                  <a:schemeClr val="accent2"/>
                </a:solidFill>
              </a:rPr>
              <a:t>Equi</a:t>
            </a:r>
            <a:r>
              <a:rPr lang="en-US" i="1" u="sng" dirty="0">
                <a:solidFill>
                  <a:schemeClr val="accent2"/>
                </a:solidFill>
              </a:rPr>
              <a:t>-Join</a:t>
            </a:r>
            <a:r>
              <a:rPr lang="en-US" dirty="0">
                <a:solidFill>
                  <a:schemeClr val="accent2"/>
                </a:solidFill>
              </a:rPr>
              <a:t>: 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spesial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condition join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i="1" dirty="0"/>
              <a:t>equalities</a:t>
            </a:r>
            <a:r>
              <a:rPr lang="en-US" b="1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2"/>
                </a:solidFill>
              </a:rPr>
              <a:t>Schema </a:t>
            </a:r>
            <a:r>
              <a:rPr lang="en-US" i="1" dirty="0" err="1">
                <a:solidFill>
                  <a:schemeClr val="accent2"/>
                </a:solidFill>
              </a:rPr>
              <a:t>hasil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cross-product,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copy </a:t>
            </a:r>
            <a:r>
              <a:rPr lang="en-US" dirty="0" err="1"/>
              <a:t>dari</a:t>
            </a:r>
            <a:r>
              <a:rPr lang="en-US" dirty="0"/>
              <a:t> fields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equality</a:t>
            </a:r>
          </a:p>
          <a:p>
            <a:pPr>
              <a:lnSpc>
                <a:spcPct val="90000"/>
              </a:lnSpc>
            </a:pPr>
            <a:r>
              <a:rPr lang="en-US" i="1" u="sng" dirty="0">
                <a:solidFill>
                  <a:schemeClr val="accent2"/>
                </a:solidFill>
              </a:rPr>
              <a:t>Natural Join</a:t>
            </a:r>
            <a:r>
              <a:rPr lang="en-US" dirty="0"/>
              <a:t>:  Equijoin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 err="1"/>
              <a:t>semua</a:t>
            </a:r>
            <a:r>
              <a:rPr lang="en-US" dirty="0"/>
              <a:t> fields yang </a:t>
            </a:r>
            <a:r>
              <a:rPr lang="en-US" dirty="0" err="1"/>
              <a:t>sama</a:t>
            </a:r>
            <a:endParaRPr lang="en-US" dirty="0"/>
          </a:p>
        </p:txBody>
      </p:sp>
      <p:graphicFrame>
        <p:nvGraphicFramePr>
          <p:cNvPr id="2663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3581400"/>
          <a:ext cx="6781800" cy="941388"/>
        </p:xfrm>
        <a:graphic>
          <a:graphicData uri="http://schemas.openxmlformats.org/presentationml/2006/ole">
            <p:oleObj spid="_x0000_s6146" name="Document" r:id="rId4" imgW="7760160" imgH="1609200" progId="Word.Document.8">
              <p:embed/>
            </p:oleObj>
          </a:graphicData>
        </a:graphic>
      </p:graphicFrame>
      <p:graphicFrame>
        <p:nvGraphicFramePr>
          <p:cNvPr id="2663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3800" y="3200400"/>
          <a:ext cx="1524000" cy="381000"/>
        </p:xfrm>
        <a:graphic>
          <a:graphicData uri="http://schemas.openxmlformats.org/presentationml/2006/ole">
            <p:oleObj spid="_x0000_s6147" name="Equation" r:id="rId5" imgW="1815840" imgH="545760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1828800"/>
            <a:ext cx="7467600" cy="1295400"/>
            <a:chOff x="288" y="2304"/>
            <a:chExt cx="4704" cy="76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88" y="2304"/>
              <a:ext cx="2448" cy="768"/>
              <a:chOff x="2832" y="1248"/>
              <a:chExt cx="2928" cy="1183"/>
            </a:xfrm>
          </p:grpSpPr>
          <p:graphicFrame>
            <p:nvGraphicFramePr>
              <p:cNvPr id="26634" name="Object 1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95" y="1248"/>
              <a:ext cx="2665" cy="1183"/>
            </p:xfrm>
            <a:graphic>
              <a:graphicData uri="http://schemas.openxmlformats.org/presentationml/2006/ole">
                <p:oleObj spid="_x0000_s6149" name="Document" r:id="rId6" imgW="4317480" imgH="2112120" progId="Word.Document.8">
                  <p:embed/>
                </p:oleObj>
              </a:graphicData>
            </a:graphic>
          </p:graphicFrame>
          <p:sp>
            <p:nvSpPr>
              <p:cNvPr id="26635" name="Rectangle 11"/>
              <p:cNvSpPr>
                <a:spLocks noChangeArrowheads="1"/>
              </p:cNvSpPr>
              <p:nvPr/>
            </p:nvSpPr>
            <p:spPr bwMode="auto">
              <a:xfrm>
                <a:off x="2832" y="1248"/>
                <a:ext cx="349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latin typeface="Book Antiqua" pitchFamily="18" charset="0"/>
                  </a:rPr>
                  <a:t>S1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832" y="2304"/>
              <a:ext cx="2160" cy="672"/>
              <a:chOff x="3168" y="192"/>
              <a:chExt cx="2440" cy="965"/>
            </a:xfrm>
          </p:grpSpPr>
          <p:graphicFrame>
            <p:nvGraphicFramePr>
              <p:cNvPr id="26637" name="Object 1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456" y="240"/>
              <a:ext cx="2152" cy="917"/>
            </p:xfrm>
            <a:graphic>
              <a:graphicData uri="http://schemas.openxmlformats.org/presentationml/2006/ole">
                <p:oleObj spid="_x0000_s6148" name="Document" r:id="rId7" imgW="3431880" imgH="1604880" progId="Word.Document.8">
                  <p:embed/>
                </p:oleObj>
              </a:graphicData>
            </a:graphic>
          </p:graphicFrame>
          <p:sp>
            <p:nvSpPr>
              <p:cNvPr id="26638" name="Rectangle 14"/>
              <p:cNvSpPr>
                <a:spLocks noChangeArrowheads="1"/>
              </p:cNvSpPr>
              <p:nvPr/>
            </p:nvSpPr>
            <p:spPr bwMode="auto">
              <a:xfrm>
                <a:off x="3168" y="192"/>
                <a:ext cx="350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latin typeface="Book Antiqua" pitchFamily="18" charset="0"/>
                  </a:rPr>
                  <a:t>R1</a:t>
                </a:r>
              </a:p>
            </p:txBody>
          </p: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2514600" cy="5715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Division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76200" y="1143000"/>
            <a:ext cx="8991600" cy="5486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2 fields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y,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1 field </a:t>
            </a:r>
            <a:r>
              <a:rPr lang="en-US" sz="2400" i="1" dirty="0"/>
              <a:t>y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endParaRPr lang="en-US" sz="2400" dirty="0"/>
          </a:p>
          <a:p>
            <a:pPr lvl="1">
              <a:lnSpc>
                <a:spcPct val="90000"/>
              </a:lnSpc>
              <a:buSzPct val="75000"/>
            </a:pPr>
            <a:r>
              <a:rPr lang="en-US" i="1" dirty="0"/>
              <a:t>A/B </a:t>
            </a:r>
            <a:r>
              <a:rPr lang="en-US" sz="2000" dirty="0"/>
              <a:t>= </a:t>
            </a:r>
            <a:endParaRPr lang="en-US" sz="2000" dirty="0" smtClean="0"/>
          </a:p>
          <a:p>
            <a:pPr lvl="1">
              <a:lnSpc>
                <a:spcPct val="90000"/>
              </a:lnSpc>
              <a:buSzPct val="75000"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/>
              <a:t>umum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y</a:t>
            </a:r>
            <a:r>
              <a:rPr lang="en-US" sz="2400" dirty="0"/>
              <a:t> </a:t>
            </a:r>
            <a:r>
              <a:rPr lang="en-US" sz="2400" dirty="0" err="1"/>
              <a:t>dpt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sembarang</a:t>
            </a:r>
            <a:r>
              <a:rPr lang="en-US" sz="2400" dirty="0"/>
              <a:t> list </a:t>
            </a:r>
            <a:r>
              <a:rPr lang="en-US" sz="2400" dirty="0" err="1"/>
              <a:t>dari</a:t>
            </a:r>
            <a:r>
              <a:rPr lang="en-US" sz="2400" dirty="0"/>
              <a:t> fields,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i="1" dirty="0"/>
              <a:t>y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list </a:t>
            </a:r>
            <a:r>
              <a:rPr lang="en-US" sz="2400" dirty="0" err="1"/>
              <a:t>dari</a:t>
            </a:r>
            <a:r>
              <a:rPr lang="en-US" sz="2400" dirty="0"/>
              <a:t> fields </a:t>
            </a:r>
            <a:r>
              <a:rPr lang="en-US" sz="2400" dirty="0" err="1"/>
              <a:t>dlm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i="1" dirty="0"/>
              <a:t> x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</a:t>
            </a:r>
            <a:r>
              <a:rPr lang="en-US" sz="2400" i="1" dirty="0"/>
              <a:t>y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list </a:t>
            </a:r>
            <a:r>
              <a:rPr lang="en-US" sz="2400" dirty="0" err="1"/>
              <a:t>dari</a:t>
            </a:r>
            <a:r>
              <a:rPr lang="en-US" sz="2400" dirty="0"/>
              <a:t> fields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</a:p>
        </p:txBody>
      </p:sp>
      <p:graphicFrame>
        <p:nvGraphicFramePr>
          <p:cNvPr id="54272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00200" y="1524000"/>
          <a:ext cx="4953000" cy="533400"/>
        </p:xfrm>
        <a:graphic>
          <a:graphicData uri="http://schemas.openxmlformats.org/presentationml/2006/ole">
            <p:oleObj spid="_x0000_s8194" name="Equation" r:id="rId4" imgW="5148000" imgH="6728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723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Contoh: Division A/B</a:t>
            </a:r>
          </a:p>
        </p:txBody>
      </p:sp>
      <p:graphicFrame>
        <p:nvGraphicFramePr>
          <p:cNvPr id="55296" name="Object 10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1752600"/>
          <a:ext cx="1600200" cy="3810000"/>
        </p:xfrm>
        <a:graphic>
          <a:graphicData uri="http://schemas.openxmlformats.org/presentationml/2006/ole">
            <p:oleObj spid="_x0000_s7170" name="Document" r:id="rId4" imgW="2084760" imgH="4643640" progId="Word.Document.8">
              <p:embed/>
            </p:oleObj>
          </a:graphicData>
        </a:graphic>
      </p:graphicFrame>
      <p:graphicFrame>
        <p:nvGraphicFramePr>
          <p:cNvPr id="55297" name="Object 10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2438400"/>
          <a:ext cx="1066800" cy="762000"/>
        </p:xfrm>
        <a:graphic>
          <a:graphicData uri="http://schemas.openxmlformats.org/presentationml/2006/ole">
            <p:oleObj spid="_x0000_s7171" name="Document" r:id="rId5" imgW="1175040" imgH="1077480" progId="Word.Document.8">
              <p:embed/>
            </p:oleObj>
          </a:graphicData>
        </a:graphic>
      </p:graphicFrame>
      <p:graphicFrame>
        <p:nvGraphicFramePr>
          <p:cNvPr id="55298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2286000"/>
          <a:ext cx="838200" cy="1143000"/>
        </p:xfrm>
        <a:graphic>
          <a:graphicData uri="http://schemas.openxmlformats.org/presentationml/2006/ole">
            <p:oleObj spid="_x0000_s7172" name="Document" r:id="rId6" imgW="1161360" imgH="1527120" progId="Word.Document.8">
              <p:embed/>
            </p:oleObj>
          </a:graphicData>
        </a:graphic>
      </p:graphicFrame>
      <p:graphicFrame>
        <p:nvGraphicFramePr>
          <p:cNvPr id="55299" name="Object 10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67400" y="2057400"/>
          <a:ext cx="914400" cy="1524000"/>
        </p:xfrm>
        <a:graphic>
          <a:graphicData uri="http://schemas.openxmlformats.org/presentationml/2006/ole">
            <p:oleObj spid="_x0000_s7173" name="Document" r:id="rId7" imgW="1162800" imgH="1976760" progId="Word.Document.8">
              <p:embed/>
            </p:oleObj>
          </a:graphicData>
        </a:graphic>
      </p:graphicFrame>
      <p:graphicFrame>
        <p:nvGraphicFramePr>
          <p:cNvPr id="55300" name="Object 10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43200" y="3810000"/>
          <a:ext cx="914400" cy="1985963"/>
        </p:xfrm>
        <a:graphic>
          <a:graphicData uri="http://schemas.openxmlformats.org/presentationml/2006/ole">
            <p:oleObj spid="_x0000_s7174" name="Document" r:id="rId8" imgW="1147680" imgH="2426040" progId="Word.Document.8">
              <p:embed/>
            </p:oleObj>
          </a:graphicData>
        </a:graphic>
      </p:graphicFrame>
      <p:graphicFrame>
        <p:nvGraphicFramePr>
          <p:cNvPr id="55301" name="Object 10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4038600"/>
          <a:ext cx="914400" cy="1143000"/>
        </p:xfrm>
        <a:graphic>
          <a:graphicData uri="http://schemas.openxmlformats.org/presentationml/2006/ole">
            <p:oleObj spid="_x0000_s7175" name="Document" r:id="rId9" imgW="1199520" imgH="1527120" progId="Word.Document.8">
              <p:embed/>
            </p:oleObj>
          </a:graphicData>
        </a:graphic>
      </p:graphicFrame>
      <p:graphicFrame>
        <p:nvGraphicFramePr>
          <p:cNvPr id="55302" name="Object 10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67400" y="4191000"/>
          <a:ext cx="914400" cy="762000"/>
        </p:xfrm>
        <a:graphic>
          <a:graphicData uri="http://schemas.openxmlformats.org/presentationml/2006/ole">
            <p:oleObj spid="_x0000_s7176" name="Document" r:id="rId10" imgW="1130760" imgH="1077480" progId="Word.Document.8">
              <p:embed/>
            </p:oleObj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143000" y="1295400"/>
            <a:ext cx="401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A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895600" y="2057400"/>
            <a:ext cx="5191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B1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4572000" y="1905000"/>
            <a:ext cx="5191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B2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6019800" y="1676400"/>
            <a:ext cx="5191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B3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819400" y="3429000"/>
            <a:ext cx="8302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A/B1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419600" y="3581400"/>
            <a:ext cx="8302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A/B2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943600" y="3810000"/>
            <a:ext cx="83026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Book Antiqua" pitchFamily="18" charset="0"/>
              </a:rPr>
              <a:t>A/B3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</a:p>
          <a:p>
            <a:r>
              <a:rPr lang="en-US" dirty="0" smtClean="0"/>
              <a:t>Database Schema</a:t>
            </a:r>
          </a:p>
          <a:p>
            <a:r>
              <a:rPr lang="en-US" dirty="0" smtClean="0"/>
              <a:t>Keys</a:t>
            </a:r>
          </a:p>
          <a:p>
            <a:r>
              <a:rPr lang="en-US" dirty="0" smtClean="0"/>
              <a:t>Schema Diagram</a:t>
            </a:r>
          </a:p>
          <a:p>
            <a:r>
              <a:rPr lang="en-US" dirty="0" smtClean="0"/>
              <a:t>Query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Relation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Set of operations that take one or two relations as input and produce a new relation as their result  </a:t>
            </a:r>
            <a:r>
              <a:rPr lang="en-US" dirty="0" smtClean="0"/>
              <a:t>“</a:t>
            </a:r>
            <a:r>
              <a:rPr lang="en-US" dirty="0" err="1" smtClean="0"/>
              <a:t>Silberchatz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571500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Relasional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763000" cy="4953000"/>
          </a:xfrm>
          <a:noFill/>
          <a:ln/>
        </p:spPr>
        <p:txBody>
          <a:bodyPr/>
          <a:lstStyle/>
          <a:p>
            <a:r>
              <a:rPr lang="en-US" sz="2400" dirty="0" err="1"/>
              <a:t>Operasi-operasi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:</a:t>
            </a:r>
          </a:p>
          <a:p>
            <a:pPr lvl="1">
              <a:buSzPct val="75000"/>
            </a:pPr>
            <a:r>
              <a:rPr lang="en-US" sz="2000" i="1" u="sng" dirty="0">
                <a:solidFill>
                  <a:schemeClr val="accent2"/>
                </a:solidFill>
              </a:rPr>
              <a:t>Selection</a:t>
            </a:r>
            <a:r>
              <a:rPr lang="en-US" sz="2000" dirty="0"/>
              <a:t>  (</a:t>
            </a:r>
            <a:r>
              <a:rPr lang="en-US" sz="2000" dirty="0">
                <a:sym typeface="Symbol" pitchFamily="18" charset="2"/>
              </a:rPr>
              <a:t></a:t>
            </a:r>
            <a:r>
              <a:rPr lang="en-US" sz="2000" dirty="0"/>
              <a:t>)  </a:t>
            </a:r>
            <a:r>
              <a:rPr lang="en-US" sz="2000" dirty="0" err="1"/>
              <a:t>Memilih</a:t>
            </a:r>
            <a:r>
              <a:rPr lang="en-US" sz="2000" dirty="0"/>
              <a:t> subset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baris-baris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endParaRPr lang="en-US" sz="2000" dirty="0"/>
          </a:p>
          <a:p>
            <a:pPr lvl="1">
              <a:buSzPct val="75000"/>
            </a:pPr>
            <a:r>
              <a:rPr lang="en-US" sz="2000" i="1" u="sng" dirty="0">
                <a:solidFill>
                  <a:schemeClr val="accent2"/>
                </a:solidFill>
              </a:rPr>
              <a:t>Projection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 (</a:t>
            </a:r>
            <a:r>
              <a:rPr lang="en-US" sz="2000" dirty="0">
                <a:sym typeface="Symbol" pitchFamily="18" charset="2"/>
              </a:rPr>
              <a:t></a:t>
            </a:r>
            <a:r>
              <a:rPr lang="en-US" sz="2000" dirty="0"/>
              <a:t>) 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endParaRPr lang="en-US" sz="2000" dirty="0"/>
          </a:p>
          <a:p>
            <a:pPr lvl="1">
              <a:buSzPct val="75000"/>
            </a:pPr>
            <a:r>
              <a:rPr lang="en-US" sz="2000" i="1" u="sng" dirty="0">
                <a:solidFill>
                  <a:schemeClr val="accent2"/>
                </a:solidFill>
              </a:rPr>
              <a:t>Cross-product</a:t>
            </a:r>
            <a:r>
              <a:rPr lang="en-US" sz="2000" dirty="0">
                <a:solidFill>
                  <a:schemeClr val="accent2"/>
                </a:solidFill>
              </a:rPr>
              <a:t>  </a:t>
            </a:r>
            <a:r>
              <a:rPr lang="en-US" sz="2000" dirty="0"/>
              <a:t>(</a:t>
            </a:r>
            <a:r>
              <a:rPr lang="en-US" sz="2000" dirty="0">
                <a:sym typeface="Symbol" pitchFamily="18" charset="2"/>
              </a:rPr>
              <a:t></a:t>
            </a:r>
            <a:r>
              <a:rPr lang="en-US" sz="2000" dirty="0"/>
              <a:t>) </a:t>
            </a:r>
            <a:r>
              <a:rPr lang="en-US" sz="2000" dirty="0" err="1"/>
              <a:t>Mengombinasikan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endParaRPr lang="en-US" sz="2000" dirty="0"/>
          </a:p>
          <a:p>
            <a:pPr lvl="1">
              <a:buSzPct val="75000"/>
            </a:pPr>
            <a:r>
              <a:rPr lang="en-US" sz="2000" i="1" u="sng" dirty="0">
                <a:solidFill>
                  <a:schemeClr val="accent2"/>
                </a:solidFill>
              </a:rPr>
              <a:t>Set-difference</a:t>
            </a:r>
            <a:r>
              <a:rPr lang="en-US" sz="2000" dirty="0"/>
              <a:t>  (-) </a:t>
            </a:r>
            <a:r>
              <a:rPr lang="en-US" sz="2000" dirty="0" err="1"/>
              <a:t>Operasi</a:t>
            </a:r>
            <a:r>
              <a:rPr lang="en-US" sz="2000" dirty="0"/>
              <a:t> set </a:t>
            </a:r>
            <a:r>
              <a:rPr lang="en-US" sz="2000" i="1" dirty="0"/>
              <a:t>difference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2 </a:t>
            </a:r>
            <a:r>
              <a:rPr lang="en-US" sz="2000" dirty="0" err="1"/>
              <a:t>relasi</a:t>
            </a:r>
            <a:endParaRPr lang="en-US" sz="2000" dirty="0"/>
          </a:p>
          <a:p>
            <a:pPr lvl="1">
              <a:buSzPct val="75000"/>
            </a:pPr>
            <a:r>
              <a:rPr lang="en-US" sz="2000" i="1" u="sng" dirty="0">
                <a:solidFill>
                  <a:schemeClr val="accent2"/>
                </a:solidFill>
              </a:rPr>
              <a:t>Union</a:t>
            </a:r>
            <a:r>
              <a:rPr lang="en-US" sz="2000" dirty="0">
                <a:solidFill>
                  <a:schemeClr val="accent2"/>
                </a:solidFill>
              </a:rPr>
              <a:t>  </a:t>
            </a:r>
            <a:r>
              <a:rPr lang="en-US" sz="2000" dirty="0"/>
              <a:t>(</a:t>
            </a:r>
            <a:r>
              <a:rPr lang="en-US" sz="2000" dirty="0">
                <a:sym typeface="Symbol" pitchFamily="18" charset="2"/>
              </a:rPr>
              <a:t>)</a:t>
            </a:r>
            <a:r>
              <a:rPr lang="en-US" sz="2000" dirty="0"/>
              <a:t>  </a:t>
            </a:r>
            <a:r>
              <a:rPr lang="en-US" sz="2000" dirty="0" err="1"/>
              <a:t>Operasi</a:t>
            </a:r>
            <a:r>
              <a:rPr lang="en-US" sz="2000" dirty="0"/>
              <a:t> set </a:t>
            </a:r>
            <a:r>
              <a:rPr lang="en-US" sz="2000" i="1" dirty="0"/>
              <a:t>union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2 </a:t>
            </a:r>
            <a:r>
              <a:rPr lang="en-US" sz="2000" dirty="0" err="1"/>
              <a:t>relasi</a:t>
            </a:r>
            <a:endParaRPr lang="en-US" sz="2000" dirty="0"/>
          </a:p>
          <a:p>
            <a:r>
              <a:rPr lang="en-US" sz="2400" dirty="0" err="1"/>
              <a:t>Operasi-operasi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:</a:t>
            </a:r>
          </a:p>
          <a:p>
            <a:pPr lvl="1">
              <a:buSzPct val="75000"/>
            </a:pPr>
            <a:r>
              <a:rPr lang="en-US" sz="2000" dirty="0"/>
              <a:t>Intersection (</a:t>
            </a:r>
            <a:r>
              <a:rPr lang="en-US" sz="2000" dirty="0">
                <a:sym typeface="Symbol" pitchFamily="18" charset="2"/>
              </a:rPr>
              <a:t>)</a:t>
            </a:r>
            <a:r>
              <a:rPr lang="en-US" sz="2000" dirty="0"/>
              <a:t>, </a:t>
            </a:r>
            <a:r>
              <a:rPr lang="en-US" sz="2000" i="1" u="sng" dirty="0">
                <a:solidFill>
                  <a:schemeClr val="accent2"/>
                </a:solidFill>
              </a:rPr>
              <a:t>join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(   </a:t>
            </a:r>
            <a:r>
              <a:rPr lang="en-US" sz="2000" dirty="0" smtClean="0"/>
              <a:t>   </a:t>
            </a:r>
            <a:r>
              <a:rPr lang="en-US" sz="2000" dirty="0"/>
              <a:t>), division(/), </a:t>
            </a:r>
            <a:r>
              <a:rPr lang="en-US" sz="2000" dirty="0" smtClean="0"/>
              <a:t>renaming (</a:t>
            </a:r>
            <a:r>
              <a:rPr lang="el-GR" sz="2000" dirty="0" smtClean="0"/>
              <a:t>ρ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971800" y="4038600"/>
          <a:ext cx="317500" cy="215900"/>
        </p:xfrm>
        <a:graphic>
          <a:graphicData uri="http://schemas.openxmlformats.org/presentationml/2006/ole">
            <p:oleObj spid="_x0000_s1026" name="Equation" r:id="rId4" imgW="317160" imgH="2156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2667000" cy="723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Projection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5334000" cy="5257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Menghapus</a:t>
            </a:r>
            <a:r>
              <a:rPr lang="en-US" sz="2400" dirty="0"/>
              <a:t> attributes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i="1" dirty="0"/>
              <a:t>projection list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Schema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query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berisikan</a:t>
            </a:r>
            <a:r>
              <a:rPr lang="en-US" sz="2400" dirty="0"/>
              <a:t> fields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projection list,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yang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 smtClean="0"/>
              <a:t>masukan</a:t>
            </a:r>
            <a:endParaRPr lang="en-US" sz="2400" dirty="0"/>
          </a:p>
        </p:txBody>
      </p:sp>
      <p:graphicFrame>
        <p:nvGraphicFramePr>
          <p:cNvPr id="1638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4600" y="2895600"/>
          <a:ext cx="2209800" cy="1600200"/>
        </p:xfrm>
        <a:graphic>
          <a:graphicData uri="http://schemas.openxmlformats.org/presentationml/2006/ole">
            <p:oleObj spid="_x0000_s2050" name="Document" r:id="rId4" imgW="3014640" imgH="2545200" progId="Word.Document.8">
              <p:embed/>
            </p:oleObj>
          </a:graphicData>
        </a:graphic>
      </p:graphicFrame>
      <p:graphicFrame>
        <p:nvGraphicFramePr>
          <p:cNvPr id="1639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19800" y="2209800"/>
          <a:ext cx="2514600" cy="457200"/>
        </p:xfrm>
        <a:graphic>
          <a:graphicData uri="http://schemas.openxmlformats.org/presentationml/2006/ole">
            <p:oleObj spid="_x0000_s2051" name="Equation" r:id="rId5" imgW="3098520" imgH="634680" progId="Equation.3">
              <p:embed/>
            </p:oleObj>
          </a:graphicData>
        </a:graphic>
      </p:graphicFrame>
      <p:graphicFrame>
        <p:nvGraphicFramePr>
          <p:cNvPr id="1639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10400" y="5029200"/>
          <a:ext cx="762000" cy="1066800"/>
        </p:xfrm>
        <a:graphic>
          <a:graphicData uri="http://schemas.openxmlformats.org/presentationml/2006/ole">
            <p:oleObj spid="_x0000_s2052" name="Document" r:id="rId6" imgW="1234440" imgH="1609200" progId="Word.Document.8">
              <p:embed/>
            </p:oleObj>
          </a:graphicData>
        </a:graphic>
      </p:graphicFrame>
      <p:graphicFrame>
        <p:nvGraphicFramePr>
          <p:cNvPr id="1639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05600" y="4648200"/>
          <a:ext cx="1295400" cy="381000"/>
        </p:xfrm>
        <a:graphic>
          <a:graphicData uri="http://schemas.openxmlformats.org/presentationml/2006/ole">
            <p:oleObj spid="_x0000_s2053" name="Equation" r:id="rId7" imgW="1485720" imgH="571320" progId="Equation.3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105400" y="457200"/>
            <a:ext cx="3886200" cy="1524000"/>
            <a:chOff x="3216" y="288"/>
            <a:chExt cx="2448" cy="960"/>
          </a:xfrm>
        </p:grpSpPr>
        <p:graphicFrame>
          <p:nvGraphicFramePr>
            <p:cNvPr id="16394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336"/>
            <a:ext cx="2208" cy="912"/>
          </p:xfrm>
          <a:graphic>
            <a:graphicData uri="http://schemas.openxmlformats.org/presentationml/2006/ole">
              <p:oleObj spid="_x0000_s2054" name="Document" r:id="rId8" imgW="4264200" imgH="2264760" progId="Word.Document.8">
                <p:embed/>
              </p:oleObj>
            </a:graphicData>
          </a:graphic>
        </p:graphicFrame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3216" y="288"/>
              <a:ext cx="28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i="1">
                  <a:latin typeface="Book Antiqua" pitchFamily="18" charset="0"/>
                </a:rPr>
                <a:t>S2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2362200" cy="800100"/>
          </a:xfrm>
          <a:noFill/>
          <a:ln/>
        </p:spPr>
        <p:txBody>
          <a:bodyPr/>
          <a:lstStyle/>
          <a:p>
            <a:r>
              <a:rPr lang="en-US" b="1"/>
              <a:t>Selection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343400" cy="4953000"/>
          </a:xfrm>
          <a:noFill/>
          <a:ln/>
        </p:spPr>
        <p:txBody>
          <a:bodyPr/>
          <a:lstStyle/>
          <a:p>
            <a:r>
              <a:rPr lang="en-US" sz="2400"/>
              <a:t>Memiliah baris-baris yang memenuhi </a:t>
            </a:r>
            <a:r>
              <a:rPr lang="en-US" sz="2400" i="1">
                <a:solidFill>
                  <a:schemeClr val="accent2"/>
                </a:solidFill>
              </a:rPr>
              <a:t>kondisi selection</a:t>
            </a:r>
            <a:endParaRPr lang="en-US" sz="2400"/>
          </a:p>
          <a:p>
            <a:r>
              <a:rPr lang="en-US" sz="2400"/>
              <a:t>Tdk ada duplikasi dlm hasil!  (Mengapa ?)</a:t>
            </a:r>
          </a:p>
          <a:p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yang dihasilkan sama dengan skema relasi masukan</a:t>
            </a:r>
          </a:p>
          <a:p>
            <a:r>
              <a:rPr lang="en-US" sz="2400"/>
              <a:t>Relasi yang dihasilkan dpt dijadikan sbg </a:t>
            </a:r>
            <a:r>
              <a:rPr lang="en-US" sz="2400" i="1"/>
              <a:t>masukan</a:t>
            </a:r>
            <a:r>
              <a:rPr lang="en-US" sz="2400"/>
              <a:t> pada operasi aljabar relasional lainnya! (</a:t>
            </a:r>
            <a:r>
              <a:rPr lang="en-US" sz="2400" i="1"/>
              <a:t>Komposisi</a:t>
            </a:r>
            <a:r>
              <a:rPr lang="en-US" sz="2400"/>
              <a:t> </a:t>
            </a:r>
            <a:r>
              <a:rPr lang="en-US" sz="2400" i="1"/>
              <a:t>operator</a:t>
            </a:r>
            <a:r>
              <a:rPr lang="en-US" sz="2400"/>
              <a:t>)</a:t>
            </a:r>
          </a:p>
        </p:txBody>
      </p:sp>
      <p:graphicFrame>
        <p:nvGraphicFramePr>
          <p:cNvPr id="1843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67400" y="2209800"/>
          <a:ext cx="2216150" cy="431800"/>
        </p:xfrm>
        <a:graphic>
          <a:graphicData uri="http://schemas.openxmlformats.org/presentationml/2006/ole">
            <p:oleObj spid="_x0000_s3074" name="Equation" r:id="rId4" imgW="2476440" imgH="660240" progId="Equation.3">
              <p:embed/>
            </p:oleObj>
          </a:graphicData>
        </a:graphic>
      </p:graphicFrame>
      <p:graphicFrame>
        <p:nvGraphicFramePr>
          <p:cNvPr id="1843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72038" y="2667000"/>
          <a:ext cx="4271962" cy="966788"/>
        </p:xfrm>
        <a:graphic>
          <a:graphicData uri="http://schemas.openxmlformats.org/presentationml/2006/ole">
            <p:oleObj spid="_x0000_s3075" name="Document" r:id="rId5" imgW="4716720" imgH="1517760" progId="Word.Document.8">
              <p:embed/>
            </p:oleObj>
          </a:graphicData>
        </a:graphic>
      </p:graphicFrame>
      <p:graphicFrame>
        <p:nvGraphicFramePr>
          <p:cNvPr id="1843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91200" y="4267200"/>
          <a:ext cx="2286000" cy="1066800"/>
        </p:xfrm>
        <a:graphic>
          <a:graphicData uri="http://schemas.openxmlformats.org/presentationml/2006/ole">
            <p:oleObj spid="_x0000_s3076" name="Document" r:id="rId6" imgW="2770560" imgH="1612440" progId="Word.Document.8">
              <p:embed/>
            </p:oleObj>
          </a:graphicData>
        </a:graphic>
      </p:graphicFrame>
      <p:graphicFrame>
        <p:nvGraphicFramePr>
          <p:cNvPr id="1844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3000" y="3810000"/>
          <a:ext cx="4038600" cy="457200"/>
        </p:xfrm>
        <a:graphic>
          <a:graphicData uri="http://schemas.openxmlformats.org/presentationml/2006/ole">
            <p:oleObj spid="_x0000_s3077" name="Equation" r:id="rId7" imgW="5270400" imgH="66024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76800" y="457200"/>
            <a:ext cx="3886200" cy="1524000"/>
            <a:chOff x="3216" y="288"/>
            <a:chExt cx="2448" cy="960"/>
          </a:xfrm>
        </p:grpSpPr>
        <p:graphicFrame>
          <p:nvGraphicFramePr>
            <p:cNvPr id="18443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336"/>
            <a:ext cx="2208" cy="912"/>
          </p:xfrm>
          <a:graphic>
            <a:graphicData uri="http://schemas.openxmlformats.org/presentationml/2006/ole">
              <p:oleObj spid="_x0000_s3078" name="Document" r:id="rId8" imgW="4264200" imgH="2264760" progId="Word.Document.8">
                <p:embed/>
              </p:oleObj>
            </a:graphicData>
          </a:graphic>
        </p:graphicFrame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3216" y="288"/>
              <a:ext cx="28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i="1">
                  <a:latin typeface="Book Antiqua" pitchFamily="18" charset="0"/>
                </a:rPr>
                <a:t>S2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8077200" cy="495300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sz="3200" b="1" dirty="0"/>
              <a:t>Union, Intersection, Set-Difference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514600"/>
            <a:ext cx="4343400" cy="4038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Semua operasi-operasi ini memerlukan masukan dua relasi, yang keduanya harus </a:t>
            </a:r>
            <a:r>
              <a:rPr lang="en-US" sz="2400" i="1" u="sng">
                <a:solidFill>
                  <a:schemeClr val="accent2"/>
                </a:solidFill>
              </a:rPr>
              <a:t>union-compatible</a:t>
            </a:r>
            <a:r>
              <a:rPr lang="en-US" sz="2400">
                <a:solidFill>
                  <a:schemeClr val="accent2"/>
                </a:solidFill>
              </a:rPr>
              <a:t>:</a:t>
            </a:r>
            <a:endParaRPr lang="en-US" sz="2400"/>
          </a:p>
          <a:p>
            <a:pPr lvl="1">
              <a:lnSpc>
                <a:spcPct val="90000"/>
              </a:lnSpc>
              <a:buSzPct val="75000"/>
            </a:pPr>
            <a:r>
              <a:rPr lang="en-US"/>
              <a:t>Jumlah fields sama, dan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/>
              <a:t>Fields yang </a:t>
            </a:r>
            <a:r>
              <a:rPr lang="en-US" i="1"/>
              <a:t>“bersesuaian”</a:t>
            </a:r>
            <a:r>
              <a:rPr lang="en-US"/>
              <a:t> hrs mempunyai domain yang sama</a:t>
            </a:r>
          </a:p>
          <a:p>
            <a:pPr>
              <a:lnSpc>
                <a:spcPct val="90000"/>
              </a:lnSpc>
            </a:pPr>
            <a:r>
              <a:rPr lang="en-US" sz="2400"/>
              <a:t>Bagaimana </a:t>
            </a:r>
            <a:r>
              <a:rPr lang="en-US" sz="2400" i="1">
                <a:solidFill>
                  <a:schemeClr val="accent2"/>
                </a:solidFill>
              </a:rPr>
              <a:t>schema</a:t>
            </a:r>
            <a:r>
              <a:rPr lang="en-US" sz="2400"/>
              <a:t> yang dihasilkan oleh operasi-operasi ini 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00600" y="2133600"/>
            <a:ext cx="3581400" cy="2133600"/>
            <a:chOff x="3072" y="912"/>
            <a:chExt cx="2256" cy="1344"/>
          </a:xfrm>
        </p:grpSpPr>
        <p:graphicFrame>
          <p:nvGraphicFramePr>
            <p:cNvPr id="20486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72" y="1104"/>
            <a:ext cx="2256" cy="1152"/>
          </p:xfrm>
          <a:graphic>
            <a:graphicData uri="http://schemas.openxmlformats.org/presentationml/2006/ole">
              <p:oleObj spid="_x0000_s9224" name="Document" r:id="rId4" imgW="4572000" imgH="2939760" progId="Word.Document.8">
                <p:embed/>
              </p:oleObj>
            </a:graphicData>
          </a:graphic>
        </p:graphicFrame>
        <p:graphicFrame>
          <p:nvGraphicFramePr>
            <p:cNvPr id="20488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40" y="912"/>
            <a:ext cx="672" cy="144"/>
          </p:xfrm>
          <a:graphic>
            <a:graphicData uri="http://schemas.openxmlformats.org/presentationml/2006/ole">
              <p:oleObj spid="_x0000_s9225" name="Equation" r:id="rId5" imgW="1218960" imgH="342720" progId="Equation.3">
                <p:embed/>
              </p:oleObj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48200" y="4267200"/>
            <a:ext cx="3962400" cy="1295400"/>
            <a:chOff x="3024" y="2304"/>
            <a:chExt cx="2496" cy="816"/>
          </a:xfrm>
        </p:grpSpPr>
        <p:graphicFrame>
          <p:nvGraphicFramePr>
            <p:cNvPr id="20487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24" y="2496"/>
            <a:ext cx="2496" cy="624"/>
          </p:xfrm>
          <a:graphic>
            <a:graphicData uri="http://schemas.openxmlformats.org/presentationml/2006/ole">
              <p:oleObj spid="_x0000_s9222" name="Document" r:id="rId6" imgW="4765680" imgH="1546920" progId="Word.Document.8">
                <p:embed/>
              </p:oleObj>
            </a:graphicData>
          </a:graphic>
        </p:graphicFrame>
        <p:graphicFrame>
          <p:nvGraphicFramePr>
            <p:cNvPr id="20489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8" y="2304"/>
            <a:ext cx="720" cy="144"/>
          </p:xfrm>
          <a:graphic>
            <a:graphicData uri="http://schemas.openxmlformats.org/presentationml/2006/ole">
              <p:oleObj spid="_x0000_s9223" name="Equation" r:id="rId7" imgW="1218960" imgH="342720" progId="Equation.3">
                <p:embed/>
              </p:oleObj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0" y="5638800"/>
            <a:ext cx="3883025" cy="968375"/>
            <a:chOff x="240" y="3072"/>
            <a:chExt cx="2446" cy="610"/>
          </a:xfrm>
        </p:grpSpPr>
        <p:graphicFrame>
          <p:nvGraphicFramePr>
            <p:cNvPr id="20490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40" y="3264"/>
            <a:ext cx="2446" cy="418"/>
          </p:xfrm>
          <a:graphic>
            <a:graphicData uri="http://schemas.openxmlformats.org/presentationml/2006/ole">
              <p:oleObj spid="_x0000_s9220" name="Document" r:id="rId8" imgW="4680360" imgH="1211760" progId="Word.Document.8">
                <p:embed/>
              </p:oleObj>
            </a:graphicData>
          </a:graphic>
        </p:graphicFrame>
        <p:graphicFrame>
          <p:nvGraphicFramePr>
            <p:cNvPr id="20491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52" y="3072"/>
            <a:ext cx="615" cy="145"/>
          </p:xfrm>
          <a:graphic>
            <a:graphicData uri="http://schemas.openxmlformats.org/presentationml/2006/ole">
              <p:oleObj spid="_x0000_s9221" name="Equation" r:id="rId9" imgW="1143000" imgH="342720" progId="Equation.3">
                <p:embed/>
              </p:oleObj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1000" y="685800"/>
            <a:ext cx="3886200" cy="1524000"/>
            <a:chOff x="3216" y="288"/>
            <a:chExt cx="2448" cy="960"/>
          </a:xfrm>
        </p:grpSpPr>
        <p:graphicFrame>
          <p:nvGraphicFramePr>
            <p:cNvPr id="20496" name="Object 1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336"/>
            <a:ext cx="2208" cy="912"/>
          </p:xfrm>
          <a:graphic>
            <a:graphicData uri="http://schemas.openxmlformats.org/presentationml/2006/ole">
              <p:oleObj spid="_x0000_s9219" name="Document" r:id="rId10" imgW="4264200" imgH="2264760" progId="Word.Document.8">
                <p:embed/>
              </p:oleObj>
            </a:graphicData>
          </a:graphic>
        </p:graphicFrame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3216" y="288"/>
              <a:ext cx="28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i="1">
                  <a:latin typeface="Book Antiqua" pitchFamily="18" charset="0"/>
                </a:rPr>
                <a:t>S2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343400" y="838200"/>
            <a:ext cx="3886200" cy="1219200"/>
            <a:chOff x="2832" y="1248"/>
            <a:chExt cx="2928" cy="1183"/>
          </a:xfrm>
        </p:grpSpPr>
        <p:graphicFrame>
          <p:nvGraphicFramePr>
            <p:cNvPr id="20499" name="Object 1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95" y="1248"/>
            <a:ext cx="2665" cy="1183"/>
          </p:xfrm>
          <a:graphic>
            <a:graphicData uri="http://schemas.openxmlformats.org/presentationml/2006/ole">
              <p:oleObj spid="_x0000_s9218" name="Document" r:id="rId11" imgW="4317480" imgH="2112120" progId="Word.Document.8">
                <p:embed/>
              </p:oleObj>
            </a:graphicData>
          </a:graphic>
        </p:graphicFrame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2832" y="1248"/>
              <a:ext cx="34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latin typeface="Book Antiqua" pitchFamily="18" charset="0"/>
                </a:rPr>
                <a:t>S1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391400" cy="342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 dirty="0" smtClean="0"/>
              <a:t>Cross-Product/</a:t>
            </a:r>
            <a:r>
              <a:rPr lang="en-US" b="1" dirty="0"/>
              <a:t>C</a:t>
            </a:r>
            <a:r>
              <a:rPr lang="en-US" b="1" dirty="0" smtClean="0"/>
              <a:t>artesian Product</a:t>
            </a:r>
            <a:endParaRPr lang="en-US" b="1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763000" cy="2514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S1 </a:t>
            </a:r>
            <a:r>
              <a:rPr lang="en-US" sz="2400" dirty="0" err="1"/>
              <a:t>dan</a:t>
            </a:r>
            <a:r>
              <a:rPr lang="en-US" sz="2400" dirty="0"/>
              <a:t> R1,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S1 </a:t>
            </a:r>
            <a:r>
              <a:rPr lang="en-US" sz="2400" dirty="0" err="1"/>
              <a:t>dipasangkan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R1, </a:t>
            </a:r>
            <a:r>
              <a:rPr lang="en-US" sz="2400" dirty="0" err="1"/>
              <a:t>dengan</a:t>
            </a:r>
            <a:r>
              <a:rPr lang="en-US" sz="2400" dirty="0"/>
              <a:t> S1 </a:t>
            </a:r>
            <a:r>
              <a:rPr lang="en-US" sz="2400" dirty="0" err="1"/>
              <a:t>dan</a:t>
            </a:r>
            <a:r>
              <a:rPr lang="en-US" sz="2400" dirty="0"/>
              <a:t> R1 </a:t>
            </a:r>
            <a:r>
              <a:rPr lang="en-US" sz="2400" dirty="0" err="1">
                <a:solidFill>
                  <a:schemeClr val="accent2"/>
                </a:solidFill>
              </a:rPr>
              <a:t>tidak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i="1" dirty="0"/>
              <a:t>union-compatible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Schema yang </a:t>
            </a:r>
            <a:r>
              <a:rPr lang="en-US" sz="2400" i="1" dirty="0" err="1">
                <a:solidFill>
                  <a:schemeClr val="accent2"/>
                </a:solidFill>
              </a:rPr>
              <a:t>dihasilkan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field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utk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field </a:t>
            </a:r>
            <a:r>
              <a:rPr lang="en-US" sz="2400" dirty="0" err="1"/>
              <a:t>dari</a:t>
            </a:r>
            <a:r>
              <a:rPr lang="en-US" sz="2400" dirty="0"/>
              <a:t> S1 </a:t>
            </a:r>
            <a:r>
              <a:rPr lang="en-US" sz="2400" dirty="0" err="1"/>
              <a:t>dan</a:t>
            </a:r>
            <a:r>
              <a:rPr lang="en-US" sz="2400" dirty="0"/>
              <a:t> R1,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nama-nama</a:t>
            </a:r>
            <a:r>
              <a:rPr lang="en-US" sz="2400" dirty="0"/>
              <a:t> field “</a:t>
            </a:r>
            <a:r>
              <a:rPr lang="en-US" sz="2400" dirty="0" err="1"/>
              <a:t>diturunkan</a:t>
            </a:r>
            <a:r>
              <a:rPr lang="en-US" sz="2400" dirty="0"/>
              <a:t>”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endParaRPr lang="en-US" sz="2400" dirty="0"/>
          </a:p>
          <a:p>
            <a:pPr lvl="1">
              <a:lnSpc>
                <a:spcPct val="90000"/>
              </a:lnSpc>
              <a:buSzPct val="75000"/>
            </a:pPr>
            <a:r>
              <a:rPr lang="en-US" i="1" dirty="0"/>
              <a:t>Conflict</a:t>
            </a:r>
            <a:r>
              <a:rPr lang="en-US" dirty="0"/>
              <a:t>:  </a:t>
            </a:r>
            <a:r>
              <a:rPr lang="en-US" sz="2000" dirty="0"/>
              <a:t>S1 </a:t>
            </a:r>
            <a:r>
              <a:rPr lang="en-US" sz="2000" dirty="0" err="1"/>
              <a:t>dan</a:t>
            </a:r>
            <a:r>
              <a:rPr lang="en-US" sz="2000" dirty="0"/>
              <a:t> R1 </a:t>
            </a:r>
            <a:r>
              <a:rPr lang="en-US" sz="2000" dirty="0" err="1"/>
              <a:t>mempunyai</a:t>
            </a:r>
            <a:r>
              <a:rPr lang="en-US" sz="2000" dirty="0"/>
              <a:t> field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i="1" dirty="0" err="1"/>
              <a:t>sid</a:t>
            </a:r>
            <a:endParaRPr lang="en-US" sz="2000" dirty="0"/>
          </a:p>
        </p:txBody>
      </p:sp>
      <p:graphicFrame>
        <p:nvGraphicFramePr>
          <p:cNvPr id="2253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33800" y="3657600"/>
          <a:ext cx="5257800" cy="2286000"/>
        </p:xfrm>
        <a:graphic>
          <a:graphicData uri="http://schemas.openxmlformats.org/presentationml/2006/ole">
            <p:oleObj spid="_x0000_s4098" name="Document" r:id="rId4" imgW="8895600" imgH="3983760" progId="Word.Document.8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5800" y="6019800"/>
            <a:ext cx="7426325" cy="454025"/>
            <a:chOff x="384" y="3696"/>
            <a:chExt cx="4678" cy="286"/>
          </a:xfrm>
        </p:grpSpPr>
        <p:graphicFrame>
          <p:nvGraphicFramePr>
            <p:cNvPr id="22534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08" y="3792"/>
            <a:ext cx="2854" cy="180"/>
          </p:xfrm>
          <a:graphic>
            <a:graphicData uri="http://schemas.openxmlformats.org/presentationml/2006/ole">
              <p:oleObj spid="_x0000_s4101" name="Equation" r:id="rId5" imgW="4914720" imgH="431640" progId="Equation.3">
                <p:embed/>
              </p:oleObj>
            </a:graphicData>
          </a:graphic>
        </p:graphicFrame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84" y="3696"/>
              <a:ext cx="1834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US" i="1" u="sng">
                  <a:solidFill>
                    <a:schemeClr val="accent2"/>
                  </a:solidFill>
                  <a:latin typeface="Book Antiqua" pitchFamily="18" charset="0"/>
                </a:rPr>
                <a:t> Renaming operator</a:t>
              </a:r>
              <a:r>
                <a:rPr lang="en-US">
                  <a:latin typeface="Book Antiqua" pitchFamily="18" charset="0"/>
                </a:rPr>
                <a:t>: 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3581400"/>
            <a:ext cx="3429000" cy="1066800"/>
            <a:chOff x="3168" y="192"/>
            <a:chExt cx="2440" cy="965"/>
          </a:xfrm>
        </p:grpSpPr>
        <p:graphicFrame>
          <p:nvGraphicFramePr>
            <p:cNvPr id="22541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56" y="240"/>
            <a:ext cx="2152" cy="917"/>
          </p:xfrm>
          <a:graphic>
            <a:graphicData uri="http://schemas.openxmlformats.org/presentationml/2006/ole">
              <p:oleObj spid="_x0000_s4100" name="Document" r:id="rId6" imgW="3431880" imgH="1604880" progId="Word.Document.8">
                <p:embed/>
              </p:oleObj>
            </a:graphicData>
          </a:graphic>
        </p:graphicFrame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3168" y="192"/>
              <a:ext cx="350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latin typeface="Book Antiqua" pitchFamily="18" charset="0"/>
                </a:rPr>
                <a:t>R1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4724400"/>
            <a:ext cx="3886200" cy="1219200"/>
            <a:chOff x="2832" y="1248"/>
            <a:chExt cx="2928" cy="1183"/>
          </a:xfrm>
        </p:grpSpPr>
        <p:graphicFrame>
          <p:nvGraphicFramePr>
            <p:cNvPr id="22544" name="Object 1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095" y="1248"/>
            <a:ext cx="2665" cy="1183"/>
          </p:xfrm>
          <a:graphic>
            <a:graphicData uri="http://schemas.openxmlformats.org/presentationml/2006/ole">
              <p:oleObj spid="_x0000_s4099" name="Document" r:id="rId7" imgW="4317480" imgH="2112120" progId="Word.Document.8">
                <p:embed/>
              </p:oleObj>
            </a:graphicData>
          </a:graphic>
        </p:graphicFrame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2832" y="1248"/>
              <a:ext cx="34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latin typeface="Book Antiqua" pitchFamily="18" charset="0"/>
                </a:rPr>
                <a:t>S1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2362200" cy="4191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Joins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152400" y="762000"/>
            <a:ext cx="8686800" cy="2667000"/>
          </a:xfrm>
          <a:noFill/>
          <a:ln/>
        </p:spPr>
        <p:txBody>
          <a:bodyPr>
            <a:normAutofit/>
          </a:bodyPr>
          <a:lstStyle/>
          <a:p>
            <a:r>
              <a:rPr lang="en-US" i="1" u="sng">
                <a:solidFill>
                  <a:schemeClr val="accent2"/>
                </a:solidFill>
              </a:rPr>
              <a:t>Condition Join</a:t>
            </a:r>
            <a:r>
              <a:rPr lang="en-US"/>
              <a:t>:</a:t>
            </a:r>
          </a:p>
          <a:p>
            <a:r>
              <a:rPr lang="en-US" i="1">
                <a:solidFill>
                  <a:schemeClr val="accent2"/>
                </a:solidFill>
              </a:rPr>
              <a:t>Schema hasil </a:t>
            </a:r>
            <a:r>
              <a:rPr lang="en-US"/>
              <a:t>sama dengan utk operasi cross-product</a:t>
            </a:r>
          </a:p>
          <a:p>
            <a:r>
              <a:rPr lang="en-US"/>
              <a:t>Jumlah tuples lebih sedikit dari pada cross-product, sehingga lebih efisien</a:t>
            </a:r>
          </a:p>
          <a:p>
            <a:r>
              <a:rPr lang="en-US"/>
              <a:t>Disebut juga dengan operasi </a:t>
            </a:r>
            <a:r>
              <a:rPr lang="en-US" i="1">
                <a:solidFill>
                  <a:schemeClr val="accent2"/>
                </a:solidFill>
              </a:rPr>
              <a:t>theta-join</a:t>
            </a:r>
            <a:r>
              <a:rPr lang="en-US"/>
              <a:t> </a:t>
            </a:r>
          </a:p>
        </p:txBody>
      </p:sp>
      <p:graphicFrame>
        <p:nvGraphicFramePr>
          <p:cNvPr id="53248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95600" y="914400"/>
          <a:ext cx="2743200" cy="381000"/>
        </p:xfrm>
        <a:graphic>
          <a:graphicData uri="http://schemas.openxmlformats.org/presentationml/2006/ole">
            <p:oleObj spid="_x0000_s5122" name="Equation" r:id="rId4" imgW="3009600" imgH="482400" progId="Equation.3">
              <p:embed/>
            </p:oleObj>
          </a:graphicData>
        </a:graphic>
      </p:graphicFrame>
      <p:graphicFrame>
        <p:nvGraphicFramePr>
          <p:cNvPr id="53249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8200" y="5562600"/>
          <a:ext cx="7505700" cy="1012825"/>
        </p:xfrm>
        <a:graphic>
          <a:graphicData uri="http://schemas.openxmlformats.org/presentationml/2006/ole">
            <p:oleObj spid="_x0000_s5123" name="Document" r:id="rId5" imgW="8801280" imgH="1609200" progId="Word.Document.8">
              <p:embed/>
            </p:oleObj>
          </a:graphicData>
        </a:graphic>
      </p:graphicFrame>
      <p:graphicFrame>
        <p:nvGraphicFramePr>
          <p:cNvPr id="532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19400" y="5105400"/>
          <a:ext cx="3200400" cy="381000"/>
        </p:xfrm>
        <a:graphic>
          <a:graphicData uri="http://schemas.openxmlformats.org/presentationml/2006/ole">
            <p:oleObj spid="_x0000_s5124" name="Equation" r:id="rId6" imgW="3606480" imgH="545760" progId="Equation.3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7200" y="3657600"/>
            <a:ext cx="7543800" cy="1295400"/>
            <a:chOff x="288" y="2304"/>
            <a:chExt cx="4704" cy="768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88" y="2304"/>
              <a:ext cx="2448" cy="768"/>
              <a:chOff x="2832" y="1248"/>
              <a:chExt cx="2928" cy="1183"/>
            </a:xfrm>
          </p:grpSpPr>
          <p:graphicFrame>
            <p:nvGraphicFramePr>
              <p:cNvPr id="53252" name="Object 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095" y="1248"/>
              <a:ext cx="2665" cy="1183"/>
            </p:xfrm>
            <a:graphic>
              <a:graphicData uri="http://schemas.openxmlformats.org/presentationml/2006/ole">
                <p:oleObj spid="_x0000_s5126" name="Document" r:id="rId7" imgW="4317480" imgH="2112120" progId="Word.Document.8">
                  <p:embed/>
                </p:oleObj>
              </a:graphicData>
            </a:graphic>
          </p:graphicFrame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832" y="1248"/>
                <a:ext cx="346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latin typeface="Book Antiqua" pitchFamily="18" charset="0"/>
                  </a:rPr>
                  <a:t>S1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832" y="2304"/>
              <a:ext cx="2160" cy="672"/>
              <a:chOff x="3168" y="192"/>
              <a:chExt cx="2440" cy="965"/>
            </a:xfrm>
          </p:grpSpPr>
          <p:graphicFrame>
            <p:nvGraphicFramePr>
              <p:cNvPr id="53251" name="Object 3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456" y="240"/>
              <a:ext cx="2152" cy="917"/>
            </p:xfrm>
            <a:graphic>
              <a:graphicData uri="http://schemas.openxmlformats.org/presentationml/2006/ole">
                <p:oleObj spid="_x0000_s5125" name="Document" r:id="rId8" imgW="3431880" imgH="1604880" progId="Word.Document.8">
                  <p:embed/>
                </p:oleObj>
              </a:graphicData>
            </a:graphic>
          </p:graphicFrame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168" y="192"/>
                <a:ext cx="347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latin typeface="Book Antiqua" pitchFamily="18" charset="0"/>
                  </a:rPr>
                  <a:t>R1</a:t>
                </a:r>
              </a:p>
            </p:txBody>
          </p: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854</TotalTime>
  <Words>456</Words>
  <Application>Microsoft Office PowerPoint</Application>
  <PresentationFormat>On-screen Show (4:3)</PresentationFormat>
  <Paragraphs>85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Equity</vt:lpstr>
      <vt:lpstr>Equation</vt:lpstr>
      <vt:lpstr>Document</vt:lpstr>
      <vt:lpstr>Relational Model</vt:lpstr>
      <vt:lpstr>Structure of relational databases</vt:lpstr>
      <vt:lpstr>The Relation Algebra</vt:lpstr>
      <vt:lpstr>Aljabar Relasional</vt:lpstr>
      <vt:lpstr>Projection</vt:lpstr>
      <vt:lpstr>Selection</vt:lpstr>
      <vt:lpstr>Union, Intersection, Set-Difference</vt:lpstr>
      <vt:lpstr>Cross-Product/Cartesian Product</vt:lpstr>
      <vt:lpstr>Joins</vt:lpstr>
      <vt:lpstr>Joins (Cont’d)</vt:lpstr>
      <vt:lpstr>Division</vt:lpstr>
      <vt:lpstr>Contoh: Division A/B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fauzydeny</dc:creator>
  <cp:lastModifiedBy>USER</cp:lastModifiedBy>
  <cp:revision>3</cp:revision>
  <dcterms:created xsi:type="dcterms:W3CDTF">2013-03-06T19:55:49Z</dcterms:created>
  <dcterms:modified xsi:type="dcterms:W3CDTF">2016-02-22T06:35:00Z</dcterms:modified>
</cp:coreProperties>
</file>