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75" r:id="rId3"/>
    <p:sldId id="278" r:id="rId4"/>
    <p:sldId id="276" r:id="rId5"/>
    <p:sldId id="277" r:id="rId6"/>
    <p:sldId id="282" r:id="rId7"/>
    <p:sldId id="263" r:id="rId8"/>
    <p:sldId id="284" r:id="rId9"/>
    <p:sldId id="283" r:id="rId10"/>
    <p:sldId id="279" r:id="rId11"/>
    <p:sldId id="281" r:id="rId12"/>
    <p:sldId id="287" r:id="rId13"/>
    <p:sldId id="286" r:id="rId14"/>
    <p:sldId id="288" r:id="rId15"/>
    <p:sldId id="289" r:id="rId16"/>
    <p:sldId id="292" r:id="rId17"/>
    <p:sldId id="291" r:id="rId18"/>
    <p:sldId id="271"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96" autoAdjust="0"/>
    <p:restoredTop sz="81739" autoAdjust="0"/>
  </p:normalViewPr>
  <p:slideViewPr>
    <p:cSldViewPr snapToGrid="0" snapToObjects="1">
      <p:cViewPr varScale="1">
        <p:scale>
          <a:sx n="100" d="100"/>
          <a:sy n="100" d="100"/>
        </p:scale>
        <p:origin x="-19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8B478C-8D3B-D744-82FA-55B12955B740}" type="datetimeFigureOut">
              <a:rPr lang="en-US" smtClean="0"/>
              <a:t>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5DD122-D9E2-5B49-9875-FB4FF13A74F1}" type="slidenum">
              <a:rPr lang="en-US" smtClean="0"/>
              <a:t>‹#›</a:t>
            </a:fld>
            <a:endParaRPr lang="en-US"/>
          </a:p>
        </p:txBody>
      </p:sp>
    </p:spTree>
    <p:extLst>
      <p:ext uri="{BB962C8B-B14F-4D97-AF65-F5344CB8AC3E}">
        <p14:creationId xmlns:p14="http://schemas.microsoft.com/office/powerpoint/2010/main" val="2130007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Bakar</a:t>
            </a:r>
            <a:r>
              <a:rPr lang="en-US" baseline="0" dirty="0" smtClean="0"/>
              <a:t> </a:t>
            </a:r>
            <a:r>
              <a:rPr lang="en-US" baseline="0" dirty="0" err="1" smtClean="0"/>
              <a:t>alir</a:t>
            </a:r>
            <a:r>
              <a:rPr lang="en-US" baseline="0" dirty="0" smtClean="0"/>
              <a:t> is our tool developed in </a:t>
            </a:r>
            <a:r>
              <a:rPr lang="en-US" baseline="0" dirty="0" err="1" smtClean="0"/>
              <a:t>kansas</a:t>
            </a:r>
            <a:r>
              <a:rPr lang="en-US" baseline="0" dirty="0" smtClean="0"/>
              <a:t>  state university</a:t>
            </a:r>
            <a:endParaRPr lang="en-US" dirty="0"/>
          </a:p>
        </p:txBody>
      </p:sp>
      <p:sp>
        <p:nvSpPr>
          <p:cNvPr id="4" name="Slide Number Placeholder 3"/>
          <p:cNvSpPr>
            <a:spLocks noGrp="1"/>
          </p:cNvSpPr>
          <p:nvPr>
            <p:ph type="sldNum" sz="quarter" idx="10"/>
          </p:nvPr>
        </p:nvSpPr>
        <p:spPr/>
        <p:txBody>
          <a:bodyPr/>
          <a:lstStyle/>
          <a:p>
            <a:fld id="{F85DD122-D9E2-5B49-9875-FB4FF13A74F1}" type="slidenum">
              <a:rPr lang="en-US" smtClean="0"/>
              <a:t>1</a:t>
            </a:fld>
            <a:endParaRPr lang="en-US"/>
          </a:p>
        </p:txBody>
      </p:sp>
    </p:spTree>
    <p:extLst>
      <p:ext uri="{BB962C8B-B14F-4D97-AF65-F5344CB8AC3E}">
        <p14:creationId xmlns:p14="http://schemas.microsoft.com/office/powerpoint/2010/main" val="96808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Package comes</a:t>
            </a:r>
            <a:r>
              <a:rPr lang="en-US" baseline="0" dirty="0" smtClean="0"/>
              <a:t> in 2 parts </a:t>
            </a:r>
          </a:p>
          <a:p>
            <a:r>
              <a:rPr lang="en-US" baseline="0" dirty="0" smtClean="0"/>
              <a:t>	spec</a:t>
            </a:r>
          </a:p>
          <a:p>
            <a:r>
              <a:rPr lang="en-US" baseline="0" dirty="0" smtClean="0"/>
              <a:t>	implementation</a:t>
            </a:r>
          </a:p>
          <a:p>
            <a:r>
              <a:rPr lang="en-US" baseline="0" dirty="0" smtClean="0"/>
              <a:t>Specification can abstract the implementation parameters</a:t>
            </a:r>
          </a:p>
          <a:p>
            <a:r>
              <a:rPr lang="en-US" baseline="0" dirty="0" smtClean="0"/>
              <a:t>	state is an abstract </a:t>
            </a:r>
            <a:r>
              <a:rPr lang="en-US" baseline="0" dirty="0" err="1" smtClean="0"/>
              <a:t>paramater</a:t>
            </a:r>
            <a:r>
              <a:rPr lang="en-US" baseline="0" dirty="0" smtClean="0"/>
              <a:t> </a:t>
            </a:r>
          </a:p>
          <a:p>
            <a:r>
              <a:rPr lang="en-US" baseline="0" dirty="0" smtClean="0"/>
              <a:t>	and the corresponding refined parameters are specified in the implementation</a:t>
            </a:r>
          </a:p>
          <a:p>
            <a:r>
              <a:rPr lang="en-US" baseline="0" dirty="0" smtClean="0"/>
              <a:t>Note that the information flow contract in specification is specified in term of abstract parameters </a:t>
            </a:r>
          </a:p>
        </p:txBody>
      </p:sp>
      <p:sp>
        <p:nvSpPr>
          <p:cNvPr id="4" name="Slide Number Placeholder 3"/>
          <p:cNvSpPr>
            <a:spLocks noGrp="1"/>
          </p:cNvSpPr>
          <p:nvPr>
            <p:ph type="sldNum" sz="quarter" idx="10"/>
          </p:nvPr>
        </p:nvSpPr>
        <p:spPr/>
        <p:txBody>
          <a:bodyPr/>
          <a:lstStyle/>
          <a:p>
            <a:fld id="{F85DD122-D9E2-5B49-9875-FB4FF13A74F1}" type="slidenum">
              <a:rPr lang="en-US" smtClean="0"/>
              <a:t>10</a:t>
            </a:fld>
            <a:endParaRPr lang="en-US"/>
          </a:p>
        </p:txBody>
      </p:sp>
    </p:spTree>
    <p:extLst>
      <p:ext uri="{BB962C8B-B14F-4D97-AF65-F5344CB8AC3E}">
        <p14:creationId xmlns:p14="http://schemas.microsoft.com/office/powerpoint/2010/main" val="331931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that,</a:t>
            </a:r>
            <a:r>
              <a:rPr lang="en-US" baseline="0" dirty="0" smtClean="0"/>
              <a:t> a developer can select a procedure and click a button</a:t>
            </a:r>
          </a:p>
          <a:p>
            <a:endParaRPr lang="en-US" baseline="0" dirty="0" smtClean="0"/>
          </a:p>
          <a:p>
            <a:r>
              <a:rPr lang="en-US" baseline="0" dirty="0" smtClean="0"/>
              <a:t>And our tool computes and inserts the contracts </a:t>
            </a:r>
          </a:p>
          <a:p>
            <a:r>
              <a:rPr lang="en-US" baseline="0" dirty="0" smtClean="0"/>
              <a:t>Then a developer can check it using spark examiner</a:t>
            </a:r>
            <a:endParaRPr lang="en-US" dirty="0"/>
          </a:p>
        </p:txBody>
      </p:sp>
      <p:sp>
        <p:nvSpPr>
          <p:cNvPr id="4" name="Slide Number Placeholder 3"/>
          <p:cNvSpPr>
            <a:spLocks noGrp="1"/>
          </p:cNvSpPr>
          <p:nvPr>
            <p:ph type="sldNum" sz="quarter" idx="10"/>
          </p:nvPr>
        </p:nvSpPr>
        <p:spPr/>
        <p:txBody>
          <a:bodyPr/>
          <a:lstStyle/>
          <a:p>
            <a:fld id="{F85DD122-D9E2-5B49-9875-FB4FF13A74F1}" type="slidenum">
              <a:rPr lang="en-US" smtClean="0"/>
              <a:t>12</a:t>
            </a:fld>
            <a:endParaRPr lang="en-US"/>
          </a:p>
        </p:txBody>
      </p:sp>
    </p:spTree>
    <p:extLst>
      <p:ext uri="{BB962C8B-B14F-4D97-AF65-F5344CB8AC3E}">
        <p14:creationId xmlns:p14="http://schemas.microsoft.com/office/powerpoint/2010/main" val="56603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simple for a small program but rem we</a:t>
            </a:r>
            <a:r>
              <a:rPr lang="en-US" baseline="0" dirty="0" smtClean="0"/>
              <a:t> are talking </a:t>
            </a:r>
            <a:r>
              <a:rPr lang="en-US" baseline="0" dirty="0" err="1" smtClean="0"/>
              <a:t>abt</a:t>
            </a:r>
            <a:r>
              <a:rPr lang="en-US" baseline="0" dirty="0" smtClean="0"/>
              <a:t> programs with drives clause of </a:t>
            </a:r>
            <a:endParaRPr lang="en-US" dirty="0"/>
          </a:p>
        </p:txBody>
      </p:sp>
      <p:sp>
        <p:nvSpPr>
          <p:cNvPr id="4" name="Slide Number Placeholder 3"/>
          <p:cNvSpPr>
            <a:spLocks noGrp="1"/>
          </p:cNvSpPr>
          <p:nvPr>
            <p:ph type="sldNum" sz="quarter" idx="10"/>
          </p:nvPr>
        </p:nvSpPr>
        <p:spPr/>
        <p:txBody>
          <a:bodyPr/>
          <a:lstStyle/>
          <a:p>
            <a:fld id="{F85DD122-D9E2-5B49-9875-FB4FF13A74F1}" type="slidenum">
              <a:rPr lang="en-US" smtClean="0"/>
              <a:t>13</a:t>
            </a:fld>
            <a:endParaRPr lang="en-US"/>
          </a:p>
        </p:txBody>
      </p:sp>
    </p:spTree>
    <p:extLst>
      <p:ext uri="{BB962C8B-B14F-4D97-AF65-F5344CB8AC3E}">
        <p14:creationId xmlns:p14="http://schemas.microsoft.com/office/powerpoint/2010/main" val="250839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DD122-D9E2-5B49-9875-FB4FF13A74F1}" type="slidenum">
              <a:rPr lang="en-US" smtClean="0"/>
              <a:t>14</a:t>
            </a:fld>
            <a:endParaRPr lang="en-US"/>
          </a:p>
        </p:txBody>
      </p:sp>
    </p:spTree>
    <p:extLst>
      <p:ext uri="{BB962C8B-B14F-4D97-AF65-F5344CB8AC3E}">
        <p14:creationId xmlns:p14="http://schemas.microsoft.com/office/powerpoint/2010/main" val="165248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 4m)</a:t>
            </a:r>
            <a:endParaRPr lang="en-US" dirty="0"/>
          </a:p>
        </p:txBody>
      </p:sp>
      <p:sp>
        <p:nvSpPr>
          <p:cNvPr id="4" name="Slide Number Placeholder 3"/>
          <p:cNvSpPr>
            <a:spLocks noGrp="1"/>
          </p:cNvSpPr>
          <p:nvPr>
            <p:ph type="sldNum" sz="quarter" idx="10"/>
          </p:nvPr>
        </p:nvSpPr>
        <p:spPr/>
        <p:txBody>
          <a:bodyPr/>
          <a:lstStyle/>
          <a:p>
            <a:fld id="{F85DD122-D9E2-5B49-9875-FB4FF13A74F1}" type="slidenum">
              <a:rPr lang="en-US" smtClean="0"/>
              <a:t>15</a:t>
            </a:fld>
            <a:endParaRPr lang="en-US"/>
          </a:p>
        </p:txBody>
      </p:sp>
    </p:spTree>
    <p:extLst>
      <p:ext uri="{BB962C8B-B14F-4D97-AF65-F5344CB8AC3E}">
        <p14:creationId xmlns:p14="http://schemas.microsoft.com/office/powerpoint/2010/main" val="530156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this language helps a developer?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5DD122-D9E2-5B49-9875-FB4FF13A74F1}" type="slidenum">
              <a:rPr lang="en-US" smtClean="0"/>
              <a:t>16</a:t>
            </a:fld>
            <a:endParaRPr lang="en-US"/>
          </a:p>
        </p:txBody>
      </p:sp>
    </p:spTree>
    <p:extLst>
      <p:ext uri="{BB962C8B-B14F-4D97-AF65-F5344CB8AC3E}">
        <p14:creationId xmlns:p14="http://schemas.microsoft.com/office/powerpoint/2010/main" val="691531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this language helps a developer?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5DD122-D9E2-5B49-9875-FB4FF13A74F1}" type="slidenum">
              <a:rPr lang="en-US" smtClean="0"/>
              <a:t>17</a:t>
            </a:fld>
            <a:endParaRPr lang="en-US"/>
          </a:p>
        </p:txBody>
      </p:sp>
    </p:spTree>
    <p:extLst>
      <p:ext uri="{BB962C8B-B14F-4D97-AF65-F5344CB8AC3E}">
        <p14:creationId xmlns:p14="http://schemas.microsoft.com/office/powerpoint/2010/main" val="69153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BE543-44A9-B247-9248-712EC3CE7E11}" type="slidenum">
              <a:rPr lang="en-US"/>
              <a:pPr/>
              <a:t>2</a:t>
            </a:fld>
            <a:endParaRPr lang="en-US"/>
          </a:p>
        </p:txBody>
      </p:sp>
      <p:sp>
        <p:nvSpPr>
          <p:cNvPr id="1836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36035" name="Rectangle 3"/>
          <p:cNvSpPr>
            <a:spLocks noGrp="1" noChangeArrowheads="1"/>
          </p:cNvSpPr>
          <p:nvPr>
            <p:ph type="body" idx="1"/>
          </p:nvPr>
        </p:nvSpPr>
        <p:spPr bwMode="auto">
          <a:xfrm>
            <a:off x="914815" y="4343400"/>
            <a:ext cx="502837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baseline="0" dirty="0" smtClean="0"/>
              <a:t>[timing: XX ]</a:t>
            </a:r>
          </a:p>
          <a:p>
            <a:r>
              <a:rPr lang="en-US" baseline="0" dirty="0" smtClean="0"/>
              <a:t>SPARK comes with a set of tools.  The Examiner performs usual static analysis for critical </a:t>
            </a:r>
            <a:r>
              <a:rPr lang="en-US" baseline="0" dirty="0" smtClean="0"/>
              <a:t>systems</a:t>
            </a:r>
          </a:p>
          <a:p>
            <a:r>
              <a:rPr lang="en-US" baseline="0" dirty="0" smtClean="0"/>
              <a:t>It verifies that the code confirms to the contract</a:t>
            </a:r>
          </a:p>
          <a:p>
            <a:endParaRPr lang="en-US" baseline="0" dirty="0" smtClean="0"/>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BE543-44A9-B247-9248-712EC3CE7E11}" type="slidenum">
              <a:rPr lang="en-US"/>
              <a:pPr/>
              <a:t>3</a:t>
            </a:fld>
            <a:endParaRPr lang="en-US"/>
          </a:p>
        </p:txBody>
      </p:sp>
      <p:sp>
        <p:nvSpPr>
          <p:cNvPr id="1836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36035" name="Rectangle 3"/>
          <p:cNvSpPr>
            <a:spLocks noGrp="1" noChangeArrowheads="1"/>
          </p:cNvSpPr>
          <p:nvPr>
            <p:ph type="body" idx="1"/>
          </p:nvPr>
        </p:nvSpPr>
        <p:spPr bwMode="auto">
          <a:xfrm>
            <a:off x="914815" y="4343400"/>
            <a:ext cx="502837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smtClean="0"/>
              <a:t>In</a:t>
            </a:r>
            <a:r>
              <a:rPr lang="en-US" baseline="0" dirty="0" smtClean="0"/>
              <a:t> this presentation we focus only on the information flow contract and the examiner</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4E26A1-653F-334A-848E-BE7932FE4909}" type="slidenum">
              <a:rPr lang="en-US"/>
              <a:pPr/>
              <a:t>4</a:t>
            </a:fld>
            <a:endParaRPr lang="en-US"/>
          </a:p>
        </p:txBody>
      </p:sp>
      <p:sp>
        <p:nvSpPr>
          <p:cNvPr id="1551362" name="Rectangle 2"/>
          <p:cNvSpPr>
            <a:spLocks noGrp="1" noRot="1" noChangeAspect="1" noChangeArrowheads="1" noTextEdit="1"/>
          </p:cNvSpPr>
          <p:nvPr>
            <p:ph type="sldImg"/>
          </p:nvPr>
        </p:nvSpPr>
        <p:spPr>
          <a:ln/>
        </p:spPr>
      </p:sp>
      <p:sp>
        <p:nvSpPr>
          <p:cNvPr id="1551363" name="Rectangle 3"/>
          <p:cNvSpPr>
            <a:spLocks noGrp="1" noChangeArrowheads="1"/>
          </p:cNvSpPr>
          <p:nvPr>
            <p:ph type="body" idx="1"/>
          </p:nvPr>
        </p:nvSpPr>
        <p:spPr/>
        <p:txBody>
          <a:bodyPr/>
          <a:lstStyle/>
          <a:p>
            <a:r>
              <a:rPr lang="en-US" dirty="0" smtClean="0"/>
              <a:t>(time = 45s)</a:t>
            </a:r>
          </a:p>
          <a:p>
            <a:r>
              <a:rPr lang="en-US" dirty="0" smtClean="0"/>
              <a:t>So</a:t>
            </a:r>
            <a:r>
              <a:rPr lang="en-US" baseline="0" dirty="0" smtClean="0"/>
              <a:t> </a:t>
            </a:r>
            <a:r>
              <a:rPr lang="en-US" baseline="0" dirty="0" smtClean="0"/>
              <a:t>what do SPARK information flow contracts look like?  The main idea is that SPARK contracts describe how information flows from procedure inputs to outputs.</a:t>
            </a:r>
          </a:p>
          <a:p>
            <a:r>
              <a:rPr lang="en-US" baseline="0" dirty="0" smtClean="0"/>
              <a:t>So the first thing that you do in SPARK is that you identify what the procedure inputs and outputs are by listing any global variables used, and then by attaching “in” “out” modes to both global variables and parameters.</a:t>
            </a:r>
          </a:p>
          <a:p>
            <a:endParaRPr lang="en-US" baseline="0" dirty="0" smtClean="0"/>
          </a:p>
          <a:p>
            <a:r>
              <a:rPr lang="en-US" baseline="0" dirty="0" smtClean="0"/>
              <a:t>Roughly speaking, variables with mode in are read only, out variables are write only, and then then you can have variables that are in/out, which means they are both read and written.</a:t>
            </a:r>
          </a:p>
          <a:p>
            <a:endParaRPr lang="en-US" baseline="0" dirty="0" smtClean="0"/>
          </a:p>
          <a:p>
            <a:r>
              <a:rPr lang="en-US" baseline="0" dirty="0" smtClean="0"/>
              <a:t>From another point of view, these declarations specify frame conditions – they tell exactly which portions of the state will be observed by the procedure or modified by the procedure.</a:t>
            </a:r>
          </a:p>
          <a:p>
            <a:endParaRPr lang="en-US" baseline="0" dirty="0" smtClean="0"/>
          </a:p>
          <a:p>
            <a:r>
              <a:rPr lang="en-US" baseline="0" dirty="0" smtClean="0"/>
              <a:t>--------------</a:t>
            </a:r>
          </a:p>
          <a:p>
            <a:endParaRPr lang="en-US" baseline="0" dirty="0" smtClean="0"/>
          </a:p>
          <a:p>
            <a:r>
              <a:rPr lang="en-US" baseline="0" dirty="0" smtClean="0"/>
              <a:t>One can also have in / out variables but we are not illustrating that here.</a:t>
            </a:r>
          </a:p>
          <a:p>
            <a:r>
              <a:rPr lang="en-US" baseline="0" dirty="0" smtClean="0"/>
              <a:t>In summary, these “mode” declarations, the “in out” keywords help define what are called “frame conditions” where you are specifying what the procedure modified and </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4E26A1-653F-334A-848E-BE7932FE4909}" type="slidenum">
              <a:rPr lang="en-US"/>
              <a:pPr/>
              <a:t>5</a:t>
            </a:fld>
            <a:endParaRPr lang="en-US"/>
          </a:p>
        </p:txBody>
      </p:sp>
      <p:sp>
        <p:nvSpPr>
          <p:cNvPr id="1551362" name="Rectangle 2"/>
          <p:cNvSpPr>
            <a:spLocks noGrp="1" noRot="1" noChangeAspect="1" noChangeArrowheads="1" noTextEdit="1"/>
          </p:cNvSpPr>
          <p:nvPr>
            <p:ph type="sldImg"/>
          </p:nvPr>
        </p:nvSpPr>
        <p:spPr>
          <a:ln/>
        </p:spPr>
      </p:sp>
      <p:sp>
        <p:nvSpPr>
          <p:cNvPr id="1551363" name="Rectangle 3"/>
          <p:cNvSpPr>
            <a:spLocks noGrp="1" noChangeArrowheads="1"/>
          </p:cNvSpPr>
          <p:nvPr>
            <p:ph type="body" idx="1"/>
          </p:nvPr>
        </p:nvSpPr>
        <p:spPr/>
        <p:txBody>
          <a:bodyPr/>
          <a:lstStyle/>
          <a:p>
            <a:r>
              <a:rPr lang="en-US" dirty="0" smtClean="0"/>
              <a:t>Once you specify the inputs</a:t>
            </a:r>
            <a:r>
              <a:rPr lang="en-US" baseline="0" dirty="0" smtClean="0"/>
              <a:t> and outputs of a procedure, you then specify how information flows between inputs and outputs.  </a:t>
            </a:r>
          </a:p>
          <a:p>
            <a:r>
              <a:rPr lang="en-US" baseline="0" dirty="0" smtClean="0"/>
              <a:t>For example, if the initial values of </a:t>
            </a:r>
            <a:r>
              <a:rPr lang="en-US" baseline="0" dirty="0" err="1" smtClean="0"/>
              <a:t>x,y,z</a:t>
            </a:r>
            <a:r>
              <a:rPr lang="en-US" baseline="0" dirty="0" smtClean="0"/>
              <a:t> are used in some sequence of steps to compute the final value of a, then you would use a SPARK derives annotation to say that final value of a is derived from the initial values of </a:t>
            </a:r>
            <a:r>
              <a:rPr lang="en-US" baseline="0" dirty="0" err="1" smtClean="0"/>
              <a:t>x,y,z</a:t>
            </a:r>
            <a:r>
              <a:rPr lang="en-US" baseline="0" dirty="0" smtClean="0"/>
              <a:t>.</a:t>
            </a:r>
          </a:p>
          <a:p>
            <a:endParaRPr lang="en-US" dirty="0" smtClean="0"/>
          </a:p>
          <a:p>
            <a:r>
              <a:rPr lang="en-US" dirty="0" smtClean="0"/>
              <a:t>From</a:t>
            </a:r>
            <a:r>
              <a:rPr lang="en-US" baseline="0" dirty="0" smtClean="0"/>
              <a:t> another point of view, derives clauses capture dependences between inputs and outputs.  So if the initial values of </a:t>
            </a:r>
            <a:r>
              <a:rPr lang="en-US" baseline="0" dirty="0" err="1" smtClean="0"/>
              <a:t>w,v</a:t>
            </a:r>
            <a:r>
              <a:rPr lang="en-US" baseline="0" dirty="0" smtClean="0"/>
              <a:t> flow in </a:t>
            </a:r>
            <a:r>
              <a:rPr lang="en-US" baseline="0" dirty="0" err="1" smtClean="0"/>
              <a:t>b</a:t>
            </a:r>
            <a:r>
              <a:rPr lang="en-US" baseline="0" dirty="0" smtClean="0"/>
              <a:t> our derives clause for </a:t>
            </a:r>
            <a:r>
              <a:rPr lang="en-US" baseline="0" dirty="0" err="1" smtClean="0"/>
              <a:t>b</a:t>
            </a:r>
            <a:r>
              <a:rPr lang="en-US" baseline="0" dirty="0" smtClean="0"/>
              <a:t> captures that fact that the final value of </a:t>
            </a:r>
            <a:r>
              <a:rPr lang="en-US" baseline="0" dirty="0" err="1" smtClean="0"/>
              <a:t>b</a:t>
            </a:r>
            <a:r>
              <a:rPr lang="en-US" baseline="0" dirty="0" smtClean="0"/>
              <a:t> depends on the initial values of </a:t>
            </a:r>
            <a:r>
              <a:rPr lang="en-US" baseline="0" dirty="0" err="1" smtClean="0"/>
              <a:t>w,v</a:t>
            </a:r>
            <a:r>
              <a:rPr lang="en-US" baseline="0" dirty="0" smtClean="0"/>
              <a:t>.</a:t>
            </a:r>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 1:30m)</a:t>
            </a:r>
          </a:p>
          <a:p>
            <a:r>
              <a:rPr lang="en-US" dirty="0" smtClean="0"/>
              <a:t>We</a:t>
            </a:r>
            <a:r>
              <a:rPr lang="en-US" baseline="0" dirty="0" smtClean="0"/>
              <a:t> have seen spark program in which the information flow contract is 6 times bigger than the source program </a:t>
            </a:r>
          </a:p>
          <a:p>
            <a:endParaRPr lang="en-US" baseline="0" dirty="0" smtClean="0"/>
          </a:p>
          <a:p>
            <a:r>
              <a:rPr lang="en-US" baseline="0" dirty="0" smtClean="0"/>
              <a:t>Spark tools helps to verify contracts but it cannot generate contracts </a:t>
            </a:r>
          </a:p>
          <a:p>
            <a:r>
              <a:rPr lang="en-US" baseline="0" dirty="0" smtClean="0"/>
              <a:t>	there is a lot of tool available to write this source program but </a:t>
            </a:r>
          </a:p>
          <a:p>
            <a:r>
              <a:rPr lang="en-US" baseline="0" dirty="0" smtClean="0"/>
              <a:t>	very less tool support for writing contracts</a:t>
            </a:r>
          </a:p>
          <a:p>
            <a:endParaRPr lang="en-US" baseline="0" dirty="0" smtClean="0"/>
          </a:p>
          <a:p>
            <a:r>
              <a:rPr lang="en-US" baseline="0" dirty="0" smtClean="0"/>
              <a:t>Our tool </a:t>
            </a:r>
            <a:r>
              <a:rPr lang="en-US" baseline="0" dirty="0" err="1" smtClean="0"/>
              <a:t>bakar</a:t>
            </a:r>
            <a:r>
              <a:rPr lang="en-US" baseline="0" dirty="0" smtClean="0"/>
              <a:t> </a:t>
            </a:r>
            <a:r>
              <a:rPr lang="en-US" baseline="0" dirty="0" err="1" smtClean="0"/>
              <a:t>alir</a:t>
            </a:r>
            <a:r>
              <a:rPr lang="en-US" baseline="0" dirty="0" smtClean="0"/>
              <a:t> helps a developer to understand the contracts and also to auto generate them</a:t>
            </a:r>
          </a:p>
          <a:p>
            <a:r>
              <a:rPr lang="en-US" baseline="0" dirty="0" smtClean="0"/>
              <a:t>	later he can verify using spark examiner </a:t>
            </a:r>
          </a:p>
          <a:p>
            <a:r>
              <a:rPr lang="en-US" baseline="0" dirty="0" smtClean="0"/>
              <a:t>Using our tool a developer can also verify some information flow properties</a:t>
            </a:r>
          </a:p>
        </p:txBody>
      </p:sp>
      <p:sp>
        <p:nvSpPr>
          <p:cNvPr id="4" name="Slide Number Placeholder 3"/>
          <p:cNvSpPr>
            <a:spLocks noGrp="1"/>
          </p:cNvSpPr>
          <p:nvPr>
            <p:ph type="sldNum" sz="quarter" idx="10"/>
          </p:nvPr>
        </p:nvSpPr>
        <p:spPr/>
        <p:txBody>
          <a:bodyPr/>
          <a:lstStyle/>
          <a:p>
            <a:fld id="{F85DD122-D9E2-5B49-9875-FB4FF13A74F1}" type="slidenum">
              <a:rPr lang="en-US" smtClean="0"/>
              <a:t>6</a:t>
            </a:fld>
            <a:endParaRPr lang="en-US"/>
          </a:p>
        </p:txBody>
      </p:sp>
    </p:spTree>
    <p:extLst>
      <p:ext uri="{BB962C8B-B14F-4D97-AF65-F5344CB8AC3E}">
        <p14:creationId xmlns:p14="http://schemas.microsoft.com/office/powerpoint/2010/main" val="156146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tool</a:t>
            </a:r>
            <a:r>
              <a:rPr lang="en-US" baseline="0" dirty="0" smtClean="0"/>
              <a:t> is a eclipse plug-in </a:t>
            </a:r>
          </a:p>
          <a:p>
            <a:r>
              <a:rPr lang="en-US" baseline="0" dirty="0" smtClean="0"/>
              <a:t>	it has a program editor with buttons to browse and generate information flow contract</a:t>
            </a:r>
          </a:p>
          <a:p>
            <a:r>
              <a:rPr lang="en-US" baseline="0" dirty="0" smtClean="0"/>
              <a:t>	</a:t>
            </a:r>
          </a:p>
          <a:p>
            <a:r>
              <a:rPr lang="en-US" baseline="0" dirty="0" smtClean="0"/>
              <a:t>Using our tool a developer can also query and assert information flow contracts</a:t>
            </a:r>
          </a:p>
        </p:txBody>
      </p:sp>
      <p:sp>
        <p:nvSpPr>
          <p:cNvPr id="4" name="Slide Number Placeholder 3"/>
          <p:cNvSpPr>
            <a:spLocks noGrp="1"/>
          </p:cNvSpPr>
          <p:nvPr>
            <p:ph type="sldNum" sz="quarter" idx="10"/>
          </p:nvPr>
        </p:nvSpPr>
        <p:spPr/>
        <p:txBody>
          <a:bodyPr/>
          <a:lstStyle/>
          <a:p>
            <a:fld id="{F85DD122-D9E2-5B49-9875-FB4FF13A74F1}" type="slidenum">
              <a:rPr lang="en-US" smtClean="0"/>
              <a:t>7</a:t>
            </a:fld>
            <a:endParaRPr lang="en-US"/>
          </a:p>
        </p:txBody>
      </p:sp>
    </p:spTree>
    <p:extLst>
      <p:ext uri="{BB962C8B-B14F-4D97-AF65-F5344CB8AC3E}">
        <p14:creationId xmlns:p14="http://schemas.microsoft.com/office/powerpoint/2010/main" val="291260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 2m)</a:t>
            </a:r>
          </a:p>
          <a:p>
            <a:r>
              <a:rPr lang="en-US" dirty="0" smtClean="0"/>
              <a:t>Suppose</a:t>
            </a:r>
            <a:r>
              <a:rPr lang="en-US" baseline="0" dirty="0" smtClean="0"/>
              <a:t> a developer what to modify a procedure </a:t>
            </a:r>
          </a:p>
          <a:p>
            <a:r>
              <a:rPr lang="en-US" baseline="0" dirty="0" smtClean="0"/>
              <a:t>	he needs to understand the information flow contracts 	</a:t>
            </a:r>
          </a:p>
          <a:p>
            <a:r>
              <a:rPr lang="en-US" baseline="0" dirty="0" smtClean="0"/>
              <a:t>	</a:t>
            </a:r>
          </a:p>
          <a:p>
            <a:r>
              <a:rPr lang="en-US" baseline="0" dirty="0" smtClean="0"/>
              <a:t>He wants to understand why is there a dependency on this </a:t>
            </a:r>
            <a:r>
              <a:rPr lang="en-US" baseline="0" dirty="0" err="1" smtClean="0"/>
              <a:t>param</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85DD122-D9E2-5B49-9875-FB4FF13A74F1}" type="slidenum">
              <a:rPr lang="en-US" smtClean="0"/>
              <a:t>8</a:t>
            </a:fld>
            <a:endParaRPr lang="en-US"/>
          </a:p>
        </p:txBody>
      </p:sp>
    </p:spTree>
    <p:extLst>
      <p:ext uri="{BB962C8B-B14F-4D97-AF65-F5344CB8AC3E}">
        <p14:creationId xmlns:p14="http://schemas.microsoft.com/office/powerpoint/2010/main" val="3861593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answer all these questions </a:t>
            </a:r>
          </a:p>
          <a:p>
            <a:r>
              <a:rPr lang="en-US" dirty="0" smtClean="0"/>
              <a:t>	developer</a:t>
            </a:r>
            <a:r>
              <a:rPr lang="en-US" baseline="0" dirty="0" smtClean="0"/>
              <a:t> can select any statement or parameter on the procedure and click backward slice</a:t>
            </a:r>
          </a:p>
          <a:p>
            <a:r>
              <a:rPr lang="en-US" baseline="0" dirty="0" smtClean="0"/>
              <a:t>	out tool computes the information flow and highlights the statements involve in the flow</a:t>
            </a:r>
          </a:p>
          <a:p>
            <a:endParaRPr lang="en-US" baseline="0" dirty="0" smtClean="0"/>
          </a:p>
          <a:p>
            <a:r>
              <a:rPr lang="en-US" baseline="0" dirty="0" smtClean="0"/>
              <a:t>TO do this we use the classic slicing technique </a:t>
            </a:r>
          </a:p>
          <a:p>
            <a:r>
              <a:rPr lang="en-US" baseline="0" dirty="0" smtClean="0"/>
              <a:t>Yes there are similar tools available </a:t>
            </a:r>
            <a:endParaRPr lang="en-US" dirty="0"/>
          </a:p>
        </p:txBody>
      </p:sp>
      <p:sp>
        <p:nvSpPr>
          <p:cNvPr id="4" name="Slide Number Placeholder 3"/>
          <p:cNvSpPr>
            <a:spLocks noGrp="1"/>
          </p:cNvSpPr>
          <p:nvPr>
            <p:ph type="sldNum" sz="quarter" idx="10"/>
          </p:nvPr>
        </p:nvSpPr>
        <p:spPr/>
        <p:txBody>
          <a:bodyPr/>
          <a:lstStyle/>
          <a:p>
            <a:fld id="{F85DD122-D9E2-5B49-9875-FB4FF13A74F1}" type="slidenum">
              <a:rPr lang="en-US" smtClean="0"/>
              <a:t>9</a:t>
            </a:fld>
            <a:endParaRPr lang="en-US"/>
          </a:p>
        </p:txBody>
      </p:sp>
    </p:spTree>
    <p:extLst>
      <p:ext uri="{BB962C8B-B14F-4D97-AF65-F5344CB8AC3E}">
        <p14:creationId xmlns:p14="http://schemas.microsoft.com/office/powerpoint/2010/main" val="107830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1058" name="Rectangle 2"/>
          <p:cNvSpPr>
            <a:spLocks noGrp="1" noChangeArrowheads="1"/>
          </p:cNvSpPr>
          <p:nvPr>
            <p:ph type="ctrTitle"/>
          </p:nvPr>
        </p:nvSpPr>
        <p:spPr>
          <a:xfrm>
            <a:off x="990600" y="1828800"/>
            <a:ext cx="7772400" cy="1143000"/>
          </a:xfrm>
        </p:spPr>
        <p:txBody>
          <a:bodyPr/>
          <a:lstStyle>
            <a:lvl1pPr>
              <a:defRPr/>
            </a:lvl1pPr>
          </a:lstStyle>
          <a:p>
            <a:r>
              <a:rPr lang="en-US" smtClean="0"/>
              <a:t>Click to edit Master title style</a:t>
            </a:r>
            <a:endParaRPr lang="en-US"/>
          </a:p>
        </p:txBody>
      </p:sp>
      <p:sp>
        <p:nvSpPr>
          <p:cNvPr id="3010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123" charset="2"/>
              <a:buNone/>
              <a:defRPr/>
            </a:lvl1pPr>
          </a:lstStyle>
          <a:p>
            <a:r>
              <a:rPr lang="en-US" smtClean="0"/>
              <a:t>Click to edit Master subtitle style</a:t>
            </a:r>
            <a:endParaRPr lang="en-US"/>
          </a:p>
        </p:txBody>
      </p:sp>
      <p:sp>
        <p:nvSpPr>
          <p:cNvPr id="301060" name="Rectangle 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defRPr>
            </a:lvl1pPr>
          </a:lstStyle>
          <a:p>
            <a:fld id="{8273BD76-5A89-8741-9257-031D3A43AD3A}" type="datetimeFigureOut">
              <a:rPr lang="en-US" smtClean="0"/>
              <a:t>9/20/12</a:t>
            </a:fld>
            <a:endParaRPr lang="en-US"/>
          </a:p>
        </p:txBody>
      </p:sp>
      <p:sp>
        <p:nvSpPr>
          <p:cNvPr id="301061" name="Rectangle 5"/>
          <p:cNvSpPr>
            <a:spLocks noGrp="1" noChangeArrowheads="1"/>
          </p:cNvSpPr>
          <p:nvPr>
            <p:ph type="ftr" sz="quarter" idx="3"/>
          </p:nvPr>
        </p:nvSpPr>
        <p:spPr>
          <a:xfrm>
            <a:off x="2921000" y="6248400"/>
            <a:ext cx="3403600" cy="457200"/>
          </a:xfrm>
        </p:spPr>
        <p:txBody>
          <a:bodyPr/>
          <a:lstStyle>
            <a:lvl1pPr>
              <a:defRPr>
                <a:solidFill>
                  <a:schemeClr val="bg2"/>
                </a:solidFill>
              </a:defRPr>
            </a:lvl1pPr>
          </a:lstStyle>
          <a:p>
            <a:endParaRPr lang="en-US"/>
          </a:p>
        </p:txBody>
      </p:sp>
      <p:sp>
        <p:nvSpPr>
          <p:cNvPr id="301062" name="Rectangle 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99B1F20-87CD-C343-B179-0081B25DE0CC}" type="slidenum">
              <a:rPr lang="en-US" smtClean="0"/>
              <a:t>‹#›</a:t>
            </a:fld>
            <a:endParaRPr lang="en-US"/>
          </a:p>
        </p:txBody>
      </p:sp>
      <p:sp>
        <p:nvSpPr>
          <p:cNvPr id="301063" name="Rectangle 7"/>
          <p:cNvSpPr>
            <a:spLocks noChangeArrowheads="1"/>
          </p:cNvSpPr>
          <p:nvPr/>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endParaRPr lang="en-US"/>
          </a:p>
        </p:txBody>
      </p:sp>
      <p:sp>
        <p:nvSpPr>
          <p:cNvPr id="301064" name="Rectangle 8"/>
          <p:cNvSpPr>
            <a:spLocks noChangeArrowheads="1"/>
          </p:cNvSpPr>
          <p:nvPr/>
        </p:nvSpPr>
        <p:spPr bwMode="auto">
          <a:xfrm rot="-54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1534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685800" y="1524000"/>
            <a:ext cx="4000500" cy="4876800"/>
          </a:xfrm>
        </p:spPr>
        <p:txBody>
          <a:bodyPr/>
          <a:lstStyle/>
          <a:p>
            <a:r>
              <a:rPr lang="en-US" smtClean="0"/>
              <a:t>Click icon to add chart</a:t>
            </a:r>
            <a:endParaRPr lang="en-US"/>
          </a:p>
        </p:txBody>
      </p:sp>
      <p:sp>
        <p:nvSpPr>
          <p:cNvPr id="4" name="Text Placeholder 3"/>
          <p:cNvSpPr>
            <a:spLocks noGrp="1"/>
          </p:cNvSpPr>
          <p:nvPr>
            <p:ph type="body" sz="half" idx="2"/>
          </p:nvPr>
        </p:nvSpPr>
        <p:spPr>
          <a:xfrm>
            <a:off x="4838700" y="1524000"/>
            <a:ext cx="40005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0" y="6553200"/>
            <a:ext cx="3581400" cy="304800"/>
          </a:xfrm>
        </p:spPr>
        <p:txBody>
          <a:bodyPr/>
          <a:lstStyle>
            <a:lvl1pPr>
              <a:defRPr/>
            </a:lvl1pPr>
          </a:lstStyle>
          <a:p>
            <a:endParaRPr lang="en-US"/>
          </a:p>
        </p:txBody>
      </p:sp>
      <p:sp>
        <p:nvSpPr>
          <p:cNvPr id="6" name="Slide Number Placeholder 5"/>
          <p:cNvSpPr>
            <a:spLocks noGrp="1"/>
          </p:cNvSpPr>
          <p:nvPr>
            <p:ph type="sldNum" sz="quarter" idx="11"/>
          </p:nvPr>
        </p:nvSpPr>
        <p:spPr>
          <a:xfrm>
            <a:off x="8686800" y="6400800"/>
            <a:ext cx="457200" cy="457200"/>
          </a:xfrm>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9B1F20-87CD-C343-B179-0081B25DE0C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endParaRPr lang="en-US"/>
          </a:p>
        </p:txBody>
      </p:sp>
      <p:sp>
        <p:nvSpPr>
          <p:cNvPr id="300035" name="Rectangle 3"/>
          <p:cNvSpPr>
            <a:spLocks noChangeArrowheads="1"/>
          </p:cNvSpPr>
          <p:nvPr/>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endParaRPr lang="en-US"/>
          </a:p>
        </p:txBody>
      </p:sp>
      <p:sp>
        <p:nvSpPr>
          <p:cNvPr id="300036" name="Rectangle 4"/>
          <p:cNvSpPr>
            <a:spLocks noGrp="1" noChangeArrowheads="1"/>
          </p:cNvSpPr>
          <p:nvPr>
            <p:ph type="title"/>
          </p:nvPr>
        </p:nvSpPr>
        <p:spPr bwMode="auto">
          <a:xfrm>
            <a:off x="685800" y="0"/>
            <a:ext cx="8153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300037" name="Rectangle 5"/>
          <p:cNvSpPr>
            <a:spLocks noGrp="1" noChangeArrowheads="1"/>
          </p:cNvSpPr>
          <p:nvPr>
            <p:ph type="body" idx="1"/>
          </p:nvPr>
        </p:nvSpPr>
        <p:spPr bwMode="auto">
          <a:xfrm>
            <a:off x="685800" y="1524000"/>
            <a:ext cx="8153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0038" name="Rectangle 6"/>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defRPr>
            </a:lvl1pPr>
          </a:lstStyle>
          <a:p>
            <a:endParaRPr lang="en-US"/>
          </a:p>
        </p:txBody>
      </p:sp>
      <p:sp>
        <p:nvSpPr>
          <p:cNvPr id="300039" name="Rectangle 7"/>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defRPr>
            </a:lvl1pPr>
          </a:lstStyle>
          <a:p>
            <a:fld id="{299B1F20-87CD-C343-B179-0081B25DE0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b="1">
          <a:solidFill>
            <a:schemeClr val="tx1"/>
          </a:solidFill>
          <a:latin typeface="+mj-lt"/>
          <a:ea typeface="+mj-ea"/>
          <a:cs typeface="+mj-cs"/>
        </a:defRPr>
      </a:lvl1pPr>
      <a:lvl2pPr algn="l" rtl="0" eaLnBrk="1" fontAlgn="base" hangingPunct="1">
        <a:spcBef>
          <a:spcPct val="0"/>
        </a:spcBef>
        <a:spcAft>
          <a:spcPct val="0"/>
        </a:spcAft>
        <a:defRPr sz="4400" b="1">
          <a:solidFill>
            <a:schemeClr val="tx1"/>
          </a:solidFill>
          <a:latin typeface="Microsoft Sans Serif" pitchFamily="-123" charset="0"/>
        </a:defRPr>
      </a:lvl2pPr>
      <a:lvl3pPr algn="l" rtl="0" eaLnBrk="1" fontAlgn="base" hangingPunct="1">
        <a:spcBef>
          <a:spcPct val="0"/>
        </a:spcBef>
        <a:spcAft>
          <a:spcPct val="0"/>
        </a:spcAft>
        <a:defRPr sz="4400" b="1">
          <a:solidFill>
            <a:schemeClr val="tx1"/>
          </a:solidFill>
          <a:latin typeface="Microsoft Sans Serif" pitchFamily="-123" charset="0"/>
        </a:defRPr>
      </a:lvl3pPr>
      <a:lvl4pPr algn="l" rtl="0" eaLnBrk="1" fontAlgn="base" hangingPunct="1">
        <a:spcBef>
          <a:spcPct val="0"/>
        </a:spcBef>
        <a:spcAft>
          <a:spcPct val="0"/>
        </a:spcAft>
        <a:defRPr sz="4400" b="1">
          <a:solidFill>
            <a:schemeClr val="tx1"/>
          </a:solidFill>
          <a:latin typeface="Microsoft Sans Serif" pitchFamily="-123" charset="0"/>
        </a:defRPr>
      </a:lvl4pPr>
      <a:lvl5pPr algn="l" rtl="0" eaLnBrk="1" fontAlgn="base" hangingPunct="1">
        <a:spcBef>
          <a:spcPct val="0"/>
        </a:spcBef>
        <a:spcAft>
          <a:spcPct val="0"/>
        </a:spcAft>
        <a:defRPr sz="4400" b="1">
          <a:solidFill>
            <a:schemeClr val="tx1"/>
          </a:solidFill>
          <a:latin typeface="Microsoft Sans Serif" pitchFamily="-123" charset="0"/>
        </a:defRPr>
      </a:lvl5pPr>
      <a:lvl6pPr marL="457200" algn="l" rtl="0" eaLnBrk="1" fontAlgn="base" hangingPunct="1">
        <a:spcBef>
          <a:spcPct val="0"/>
        </a:spcBef>
        <a:spcAft>
          <a:spcPct val="0"/>
        </a:spcAft>
        <a:defRPr sz="4400" b="1">
          <a:solidFill>
            <a:schemeClr val="tx1"/>
          </a:solidFill>
          <a:latin typeface="Microsoft Sans Serif" pitchFamily="-123" charset="0"/>
        </a:defRPr>
      </a:lvl6pPr>
      <a:lvl7pPr marL="914400" algn="l" rtl="0" eaLnBrk="1" fontAlgn="base" hangingPunct="1">
        <a:spcBef>
          <a:spcPct val="0"/>
        </a:spcBef>
        <a:spcAft>
          <a:spcPct val="0"/>
        </a:spcAft>
        <a:defRPr sz="4400" b="1">
          <a:solidFill>
            <a:schemeClr val="tx1"/>
          </a:solidFill>
          <a:latin typeface="Microsoft Sans Serif" pitchFamily="-123" charset="0"/>
        </a:defRPr>
      </a:lvl7pPr>
      <a:lvl8pPr marL="1371600" algn="l" rtl="0" eaLnBrk="1" fontAlgn="base" hangingPunct="1">
        <a:spcBef>
          <a:spcPct val="0"/>
        </a:spcBef>
        <a:spcAft>
          <a:spcPct val="0"/>
        </a:spcAft>
        <a:defRPr sz="4400" b="1">
          <a:solidFill>
            <a:schemeClr val="tx1"/>
          </a:solidFill>
          <a:latin typeface="Microsoft Sans Serif" pitchFamily="-123" charset="0"/>
        </a:defRPr>
      </a:lvl8pPr>
      <a:lvl9pPr marL="1828800" algn="l" rtl="0" eaLnBrk="1" fontAlgn="base" hangingPunct="1">
        <a:spcBef>
          <a:spcPct val="0"/>
        </a:spcBef>
        <a:spcAft>
          <a:spcPct val="0"/>
        </a:spcAft>
        <a:defRPr sz="4400" b="1">
          <a:solidFill>
            <a:schemeClr val="tx1"/>
          </a:solidFill>
          <a:latin typeface="Microsoft Sans Serif" pitchFamily="-123"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123"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123" charset="2"/>
        <a:buChar char="n"/>
        <a:defRPr sz="2800">
          <a:solidFill>
            <a:schemeClr val="tx1"/>
          </a:solidFill>
          <a:latin typeface="+mn-lt"/>
          <a:ea typeface="ＭＳ Ｐゴシック" pitchFamily="-123" charset="-128"/>
        </a:defRPr>
      </a:lvl2pPr>
      <a:lvl3pPr marL="1143000" indent="-228600" algn="l" rtl="0" eaLnBrk="1" fontAlgn="base" hangingPunct="1">
        <a:spcBef>
          <a:spcPct val="20000"/>
        </a:spcBef>
        <a:spcAft>
          <a:spcPct val="0"/>
        </a:spcAft>
        <a:buClr>
          <a:schemeClr val="folHlink"/>
        </a:buClr>
        <a:buSzPct val="50000"/>
        <a:buFont typeface="Wingdings" pitchFamily="-123" charset="2"/>
        <a:buChar char="n"/>
        <a:defRPr sz="2400">
          <a:solidFill>
            <a:schemeClr val="tx1"/>
          </a:solidFill>
          <a:latin typeface="+mn-lt"/>
          <a:ea typeface="ＭＳ Ｐゴシック" pitchFamily="-123" charset="-128"/>
        </a:defRPr>
      </a:lvl3pPr>
      <a:lvl4pPr marL="1600200" indent="-228600" algn="l" rtl="0" eaLnBrk="1" fontAlgn="base" hangingPunct="1">
        <a:spcBef>
          <a:spcPct val="20000"/>
        </a:spcBef>
        <a:spcAft>
          <a:spcPct val="0"/>
        </a:spcAft>
        <a:buClr>
          <a:schemeClr val="accent2"/>
        </a:buClr>
        <a:buSzPct val="55000"/>
        <a:buFont typeface="Wingdings" pitchFamily="-123" charset="2"/>
        <a:buChar char="n"/>
        <a:defRPr sz="2000">
          <a:solidFill>
            <a:schemeClr val="tx1"/>
          </a:solidFill>
          <a:latin typeface="+mn-lt"/>
          <a:ea typeface="ＭＳ Ｐゴシック" pitchFamily="-123" charset="-128"/>
        </a:defRPr>
      </a:lvl4pPr>
      <a:lvl5pPr marL="20574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5pPr>
      <a:lvl6pPr marL="25146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6pPr>
      <a:lvl7pPr marL="29718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7pPr>
      <a:lvl8pPr marL="34290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8pPr>
      <a:lvl9pPr marL="38862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ireum.org/downloads/Alir" TargetMode="External"/><Relationship Id="rId3" Type="http://schemas.openxmlformats.org/officeDocument/2006/relationships/hyperlink" Target="mailto:thari@ks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1424210" y="3414486"/>
            <a:ext cx="2583597" cy="355600"/>
          </a:xfrm>
          <a:prstGeom prst="rect">
            <a:avLst/>
          </a:prstGeom>
          <a:solidFill>
            <a:srgbClr val="CCFFB3"/>
          </a:solidFill>
          <a:ln w="9525">
            <a:noFill/>
            <a:miter lim="800000"/>
            <a:headEnd/>
            <a:tailEnd/>
          </a:ln>
          <a:effectLst/>
        </p:spPr>
        <p:txBody>
          <a:bodyPr wrap="none" anchor="ctr">
            <a:prstTxWarp prst="textNoShape">
              <a:avLst/>
            </a:prstTxWarp>
          </a:bodyPr>
          <a:lstStyle/>
          <a:p>
            <a:endParaRPr lang="en-US" dirty="0"/>
          </a:p>
        </p:txBody>
      </p:sp>
      <p:sp>
        <p:nvSpPr>
          <p:cNvPr id="2" name="Title 1"/>
          <p:cNvSpPr>
            <a:spLocks noGrp="1"/>
          </p:cNvSpPr>
          <p:nvPr>
            <p:ph type="ctrTitle"/>
          </p:nvPr>
        </p:nvSpPr>
        <p:spPr/>
        <p:txBody>
          <a:bodyPr/>
          <a:lstStyle/>
          <a:p>
            <a:pPr algn="ctr"/>
            <a:r>
              <a:rPr lang="en-US" sz="3200" dirty="0" err="1" smtClean="0"/>
              <a:t>Bakar</a:t>
            </a:r>
            <a:r>
              <a:rPr lang="en-US" sz="3200" dirty="0" smtClean="0"/>
              <a:t> </a:t>
            </a:r>
            <a:r>
              <a:rPr lang="en-US" sz="3200" dirty="0" err="1" smtClean="0"/>
              <a:t>Alir</a:t>
            </a:r>
            <a:r>
              <a:rPr lang="en-US" sz="3200" dirty="0" smtClean="0"/>
              <a:t> – Supporting Developers in Construction of Information Flow Contracts in SPARK</a:t>
            </a:r>
            <a:endParaRPr lang="en-US" sz="3200" dirty="0"/>
          </a:p>
        </p:txBody>
      </p:sp>
      <p:sp>
        <p:nvSpPr>
          <p:cNvPr id="3" name="Subtitle 2"/>
          <p:cNvSpPr>
            <a:spLocks noGrp="1"/>
          </p:cNvSpPr>
          <p:nvPr>
            <p:ph type="subTitle" idx="1"/>
          </p:nvPr>
        </p:nvSpPr>
        <p:spPr>
          <a:xfrm>
            <a:off x="1371599" y="3414486"/>
            <a:ext cx="6974115" cy="1752600"/>
          </a:xfrm>
        </p:spPr>
        <p:txBody>
          <a:bodyPr/>
          <a:lstStyle/>
          <a:p>
            <a:pPr algn="l"/>
            <a:r>
              <a:rPr lang="en-US" sz="2000" dirty="0" err="1" smtClean="0"/>
              <a:t>Hariharan</a:t>
            </a:r>
            <a:r>
              <a:rPr lang="en-US" sz="2000" dirty="0" smtClean="0"/>
              <a:t> </a:t>
            </a:r>
            <a:r>
              <a:rPr lang="en-US" sz="2000" dirty="0" err="1" smtClean="0"/>
              <a:t>Thiagarajan</a:t>
            </a:r>
            <a:r>
              <a:rPr lang="en-US" sz="2000" dirty="0" smtClean="0"/>
              <a:t>			</a:t>
            </a:r>
            <a:r>
              <a:rPr lang="en-US" sz="2000" dirty="0"/>
              <a:t>John </a:t>
            </a:r>
            <a:r>
              <a:rPr lang="en-US" sz="2000" dirty="0" err="1" smtClean="0"/>
              <a:t>Hatcliff</a:t>
            </a:r>
            <a:endParaRPr lang="en-US" sz="2000" dirty="0" smtClean="0"/>
          </a:p>
          <a:p>
            <a:pPr algn="l"/>
            <a:r>
              <a:rPr lang="en-US" sz="2000" dirty="0" smtClean="0"/>
              <a:t>Jason Belt				Robby</a:t>
            </a:r>
          </a:p>
          <a:p>
            <a:pPr algn="l"/>
            <a:endParaRPr lang="en-US" sz="1000" dirty="0"/>
          </a:p>
          <a:p>
            <a:r>
              <a:rPr lang="en-US" sz="1800" i="1" dirty="0"/>
              <a:t>Department of Computing and Information Sciences</a:t>
            </a:r>
          </a:p>
          <a:p>
            <a:r>
              <a:rPr lang="en-US" sz="1800" i="1" dirty="0"/>
              <a:t>Kansas State University</a:t>
            </a:r>
          </a:p>
          <a:p>
            <a:pPr algn="l"/>
            <a:endParaRPr lang="en-US" sz="2000" dirty="0" smtClean="0"/>
          </a:p>
        </p:txBody>
      </p:sp>
      <p:sp>
        <p:nvSpPr>
          <p:cNvPr id="5" name="Line 8"/>
          <p:cNvSpPr>
            <a:spLocks noChangeShapeType="1"/>
          </p:cNvSpPr>
          <p:nvPr/>
        </p:nvSpPr>
        <p:spPr bwMode="auto">
          <a:xfrm>
            <a:off x="962025" y="3140529"/>
            <a:ext cx="7800975" cy="0"/>
          </a:xfrm>
          <a:prstGeom prst="line">
            <a:avLst/>
          </a:prstGeom>
          <a:noFill/>
          <a:ln w="57150">
            <a:solidFill>
              <a:srgbClr val="DDCBE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 name="Subtitle 2"/>
          <p:cNvSpPr txBox="1">
            <a:spLocks/>
          </p:cNvSpPr>
          <p:nvPr/>
        </p:nvSpPr>
        <p:spPr bwMode="auto">
          <a:xfrm>
            <a:off x="2287985" y="5016440"/>
            <a:ext cx="1210291" cy="3452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123" charset="2"/>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123" charset="2"/>
              <a:buChar char="n"/>
              <a:defRPr sz="2800">
                <a:solidFill>
                  <a:schemeClr val="tx1"/>
                </a:solidFill>
                <a:latin typeface="+mn-lt"/>
                <a:ea typeface="ＭＳ Ｐゴシック" pitchFamily="-123" charset="-128"/>
              </a:defRPr>
            </a:lvl2pPr>
            <a:lvl3pPr marL="1143000" indent="-228600" algn="l" rtl="0" eaLnBrk="1" fontAlgn="base" hangingPunct="1">
              <a:spcBef>
                <a:spcPct val="20000"/>
              </a:spcBef>
              <a:spcAft>
                <a:spcPct val="0"/>
              </a:spcAft>
              <a:buClr>
                <a:schemeClr val="folHlink"/>
              </a:buClr>
              <a:buSzPct val="50000"/>
              <a:buFont typeface="Wingdings" pitchFamily="-123" charset="2"/>
              <a:buChar char="n"/>
              <a:defRPr sz="2400">
                <a:solidFill>
                  <a:schemeClr val="tx1"/>
                </a:solidFill>
                <a:latin typeface="+mn-lt"/>
                <a:ea typeface="ＭＳ Ｐゴシック" pitchFamily="-123" charset="-128"/>
              </a:defRPr>
            </a:lvl3pPr>
            <a:lvl4pPr marL="1600200" indent="-228600" algn="l" rtl="0" eaLnBrk="1" fontAlgn="base" hangingPunct="1">
              <a:spcBef>
                <a:spcPct val="20000"/>
              </a:spcBef>
              <a:spcAft>
                <a:spcPct val="0"/>
              </a:spcAft>
              <a:buClr>
                <a:schemeClr val="accent2"/>
              </a:buClr>
              <a:buSzPct val="55000"/>
              <a:buFont typeface="Wingdings" pitchFamily="-123" charset="2"/>
              <a:buChar char="n"/>
              <a:defRPr sz="2000">
                <a:solidFill>
                  <a:schemeClr val="tx1"/>
                </a:solidFill>
                <a:latin typeface="+mn-lt"/>
                <a:ea typeface="ＭＳ Ｐゴシック" pitchFamily="-123" charset="-128"/>
              </a:defRPr>
            </a:lvl4pPr>
            <a:lvl5pPr marL="20574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5pPr>
            <a:lvl6pPr marL="25146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6pPr>
            <a:lvl7pPr marL="29718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7pPr>
            <a:lvl8pPr marL="34290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8pPr>
            <a:lvl9pPr marL="38862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9pPr>
          </a:lstStyle>
          <a:p>
            <a:pPr algn="l"/>
            <a:r>
              <a:rPr lang="en-US" sz="2000" dirty="0" smtClean="0">
                <a:solidFill>
                  <a:schemeClr val="tx2">
                    <a:lumMod val="75000"/>
                  </a:schemeClr>
                </a:solidFill>
              </a:rPr>
              <a:t>Support</a:t>
            </a:r>
          </a:p>
          <a:p>
            <a:pPr algn="l"/>
            <a:r>
              <a:rPr lang="en-US" sz="2000" dirty="0"/>
              <a:t>	</a:t>
            </a:r>
            <a:endParaRPr lang="en-US" sz="2000" dirty="0" smtClean="0"/>
          </a:p>
        </p:txBody>
      </p:sp>
      <p:pic>
        <p:nvPicPr>
          <p:cNvPr id="8" name="Picture 7"/>
          <p:cNvPicPr>
            <a:picLocks noChangeAspect="1"/>
          </p:cNvPicPr>
          <p:nvPr/>
        </p:nvPicPr>
        <p:blipFill>
          <a:blip r:embed="rId3"/>
          <a:stretch>
            <a:fillRect/>
          </a:stretch>
        </p:blipFill>
        <p:spPr>
          <a:xfrm>
            <a:off x="3173650" y="5445565"/>
            <a:ext cx="1441450" cy="580324"/>
          </a:xfrm>
          <a:prstGeom prst="rect">
            <a:avLst/>
          </a:prstGeom>
        </p:spPr>
      </p:pic>
      <p:pic>
        <p:nvPicPr>
          <p:cNvPr id="9" name="Picture 8"/>
          <p:cNvPicPr>
            <a:picLocks noChangeAspect="1"/>
          </p:cNvPicPr>
          <p:nvPr/>
        </p:nvPicPr>
        <p:blipFill>
          <a:blip r:embed="rId4"/>
          <a:stretch>
            <a:fillRect/>
          </a:stretch>
        </p:blipFill>
        <p:spPr>
          <a:xfrm>
            <a:off x="4709813" y="5983243"/>
            <a:ext cx="1435100" cy="340837"/>
          </a:xfrm>
          <a:prstGeom prst="rect">
            <a:avLst/>
          </a:prstGeom>
        </p:spPr>
      </p:pic>
      <p:sp>
        <p:nvSpPr>
          <p:cNvPr id="10" name="Rectangle 9"/>
          <p:cNvSpPr/>
          <p:nvPr/>
        </p:nvSpPr>
        <p:spPr bwMode="auto">
          <a:xfrm>
            <a:off x="3100611" y="5422640"/>
            <a:ext cx="3114695" cy="127000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1" name="Picture 10"/>
          <p:cNvPicPr>
            <a:picLocks noChangeAspect="1"/>
          </p:cNvPicPr>
          <p:nvPr/>
        </p:nvPicPr>
        <p:blipFill>
          <a:blip r:embed="rId5"/>
          <a:stretch>
            <a:fillRect/>
          </a:stretch>
        </p:blipFill>
        <p:spPr>
          <a:xfrm>
            <a:off x="3870812" y="6035891"/>
            <a:ext cx="532962" cy="532962"/>
          </a:xfrm>
          <a:prstGeom prst="rect">
            <a:avLst/>
          </a:prstGeom>
        </p:spPr>
      </p:pic>
    </p:spTree>
    <p:extLst>
      <p:ext uri="{BB962C8B-B14F-4D97-AF65-F5344CB8AC3E}">
        <p14:creationId xmlns:p14="http://schemas.microsoft.com/office/powerpoint/2010/main" val="37946436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9991" y="4087173"/>
            <a:ext cx="4563936" cy="2583778"/>
            <a:chOff x="99991" y="4087173"/>
            <a:chExt cx="4563936" cy="2583778"/>
          </a:xfrm>
        </p:grpSpPr>
        <p:sp>
          <p:nvSpPr>
            <p:cNvPr id="6" name="Rectangle 3"/>
            <p:cNvSpPr>
              <a:spLocks noChangeArrowheads="1"/>
            </p:cNvSpPr>
            <p:nvPr/>
          </p:nvSpPr>
          <p:spPr bwMode="auto">
            <a:xfrm>
              <a:off x="1529879" y="4726520"/>
              <a:ext cx="3059781" cy="1371600"/>
            </a:xfrm>
            <a:prstGeom prst="rect">
              <a:avLst/>
            </a:prstGeom>
            <a:solidFill>
              <a:srgbClr val="E5D4F8"/>
            </a:solidFill>
            <a:ln w="9525">
              <a:noFill/>
              <a:miter lim="800000"/>
              <a:headEnd/>
              <a:tailEnd/>
            </a:ln>
            <a:effectLst/>
          </p:spPr>
          <p:txBody>
            <a:bodyPr wrap="square" anchor="ctr">
              <a:prstTxWarp prst="textNoShape">
                <a:avLst/>
              </a:prstTxWarp>
              <a:spAutoFit/>
            </a:bodyPr>
            <a:lstStyle/>
            <a:p>
              <a:endParaRPr lang="en-US"/>
            </a:p>
          </p:txBody>
        </p:sp>
        <p:sp>
          <p:nvSpPr>
            <p:cNvPr id="14" name="TextBox 13"/>
            <p:cNvSpPr txBox="1"/>
            <p:nvPr/>
          </p:nvSpPr>
          <p:spPr>
            <a:xfrm>
              <a:off x="1725552" y="4424028"/>
              <a:ext cx="1700691" cy="369332"/>
            </a:xfrm>
            <a:prstGeom prst="rect">
              <a:avLst/>
            </a:prstGeom>
            <a:noFill/>
          </p:spPr>
          <p:txBody>
            <a:bodyPr wrap="square" rtlCol="0">
              <a:spAutoFit/>
            </a:bodyPr>
            <a:lstStyle/>
            <a:p>
              <a:r>
                <a:rPr lang="en-US" dirty="0" smtClean="0">
                  <a:latin typeface="Courier New"/>
                  <a:cs typeface="Courier New"/>
                </a:rPr>
                <a:t>S Pointer X</a:t>
              </a:r>
              <a:endParaRPr lang="en-US" dirty="0">
                <a:latin typeface="Courier New"/>
                <a:cs typeface="Courier New"/>
              </a:endParaRPr>
            </a:p>
          </p:txBody>
        </p:sp>
        <p:sp>
          <p:nvSpPr>
            <p:cNvPr id="15" name="TextBox 14"/>
            <p:cNvSpPr txBox="1"/>
            <p:nvPr/>
          </p:nvSpPr>
          <p:spPr>
            <a:xfrm>
              <a:off x="3449045" y="4424028"/>
              <a:ext cx="1214882" cy="369332"/>
            </a:xfrm>
            <a:prstGeom prst="rect">
              <a:avLst/>
            </a:prstGeom>
            <a:noFill/>
          </p:spPr>
          <p:txBody>
            <a:bodyPr wrap="square" rtlCol="0">
              <a:spAutoFit/>
            </a:bodyPr>
            <a:lstStyle/>
            <a:p>
              <a:r>
                <a:rPr lang="en-US" dirty="0" smtClean="0">
                  <a:latin typeface="Courier New"/>
                  <a:cs typeface="Courier New"/>
                </a:rPr>
                <a:t>Pointer</a:t>
              </a:r>
              <a:endParaRPr lang="en-US" dirty="0">
                <a:latin typeface="Courier New"/>
                <a:cs typeface="Courier New"/>
              </a:endParaRPr>
            </a:p>
          </p:txBody>
        </p:sp>
        <p:sp>
          <p:nvSpPr>
            <p:cNvPr id="16" name="TextBox 15"/>
            <p:cNvSpPr txBox="1"/>
            <p:nvPr/>
          </p:nvSpPr>
          <p:spPr>
            <a:xfrm>
              <a:off x="2187586" y="5972333"/>
              <a:ext cx="879897" cy="369332"/>
            </a:xfrm>
            <a:prstGeom prst="rect">
              <a:avLst/>
            </a:prstGeom>
            <a:noFill/>
          </p:spPr>
          <p:txBody>
            <a:bodyPr wrap="square" rtlCol="0">
              <a:spAutoFit/>
            </a:bodyPr>
            <a:lstStyle/>
            <a:p>
              <a:r>
                <a:rPr lang="en-US" dirty="0" smtClean="0">
                  <a:latin typeface="Courier New"/>
                  <a:cs typeface="Courier New"/>
                </a:rPr>
                <a:t>S</a:t>
              </a:r>
              <a:endParaRPr lang="en-US" dirty="0">
                <a:latin typeface="Courier New"/>
                <a:cs typeface="Courier New"/>
              </a:endParaRPr>
            </a:p>
          </p:txBody>
        </p:sp>
        <p:sp>
          <p:nvSpPr>
            <p:cNvPr id="17" name="TextBox 16"/>
            <p:cNvSpPr txBox="1"/>
            <p:nvPr/>
          </p:nvSpPr>
          <p:spPr>
            <a:xfrm>
              <a:off x="3248369" y="5965857"/>
              <a:ext cx="1209271" cy="369332"/>
            </a:xfrm>
            <a:prstGeom prst="rect">
              <a:avLst/>
            </a:prstGeom>
            <a:noFill/>
          </p:spPr>
          <p:txBody>
            <a:bodyPr wrap="square" rtlCol="0">
              <a:spAutoFit/>
            </a:bodyPr>
            <a:lstStyle/>
            <a:p>
              <a:r>
                <a:rPr lang="en-US" dirty="0" smtClean="0">
                  <a:latin typeface="Courier New"/>
                  <a:cs typeface="Courier New"/>
                </a:rPr>
                <a:t>Pointer</a:t>
              </a:r>
              <a:endParaRPr lang="en-US" dirty="0">
                <a:latin typeface="Courier New"/>
                <a:cs typeface="Courier New"/>
              </a:endParaRPr>
            </a:p>
          </p:txBody>
        </p:sp>
        <p:sp>
          <p:nvSpPr>
            <p:cNvPr id="19" name="Freeform 16"/>
            <p:cNvSpPr>
              <a:spLocks/>
            </p:cNvSpPr>
            <p:nvPr/>
          </p:nvSpPr>
          <p:spPr bwMode="auto">
            <a:xfrm>
              <a:off x="1876448" y="4705234"/>
              <a:ext cx="485234" cy="1392886"/>
            </a:xfrm>
            <a:custGeom>
              <a:avLst/>
              <a:gdLst/>
              <a:ahLst/>
              <a:cxnLst>
                <a:cxn ang="0">
                  <a:pos x="14" y="0"/>
                </a:cxn>
                <a:cxn ang="0">
                  <a:pos x="14" y="420"/>
                </a:cxn>
                <a:cxn ang="0">
                  <a:pos x="95" y="808"/>
                </a:cxn>
                <a:cxn ang="0">
                  <a:pos x="353" y="1285"/>
                </a:cxn>
                <a:cxn ang="0">
                  <a:pos x="459" y="1770"/>
                </a:cxn>
              </a:cxnLst>
              <a:rect l="0" t="0" r="r" b="b"/>
              <a:pathLst>
                <a:path w="459" h="1770">
                  <a:moveTo>
                    <a:pt x="14" y="0"/>
                  </a:moveTo>
                  <a:cubicBezTo>
                    <a:pt x="7" y="142"/>
                    <a:pt x="0" y="285"/>
                    <a:pt x="14" y="420"/>
                  </a:cubicBezTo>
                  <a:cubicBezTo>
                    <a:pt x="28" y="555"/>
                    <a:pt x="38" y="664"/>
                    <a:pt x="95" y="808"/>
                  </a:cubicBezTo>
                  <a:cubicBezTo>
                    <a:pt x="152" y="952"/>
                    <a:pt x="292" y="1125"/>
                    <a:pt x="353" y="1285"/>
                  </a:cubicBezTo>
                  <a:cubicBezTo>
                    <a:pt x="414" y="1445"/>
                    <a:pt x="436" y="1607"/>
                    <a:pt x="459" y="1770"/>
                  </a:cubicBezTo>
                </a:path>
              </a:pathLst>
            </a:custGeom>
            <a:noFill/>
            <a:ln w="38100" cap="flat" cmpd="sng">
              <a:solidFill>
                <a:srgbClr val="0000FF"/>
              </a:solidFill>
              <a:prstDash val="solid"/>
              <a:round/>
              <a:headEnd type="none" w="med" len="med"/>
              <a:tailEnd type="triangle" w="med" len="med"/>
            </a:ln>
            <a:effectLst/>
          </p:spPr>
          <p:txBody>
            <a:bodyPr wrap="square" anchor="ctr">
              <a:prstTxWarp prst="textNoShape">
                <a:avLst/>
              </a:prstTxWarp>
              <a:spAutoFit/>
            </a:bodyPr>
            <a:lstStyle/>
            <a:p>
              <a:endParaRPr lang="en-US"/>
            </a:p>
          </p:txBody>
        </p:sp>
        <p:sp>
          <p:nvSpPr>
            <p:cNvPr id="20" name="Freeform 17"/>
            <p:cNvSpPr>
              <a:spLocks/>
            </p:cNvSpPr>
            <p:nvPr/>
          </p:nvSpPr>
          <p:spPr bwMode="auto">
            <a:xfrm flipH="1">
              <a:off x="2375823" y="4705233"/>
              <a:ext cx="104684" cy="1435149"/>
            </a:xfrm>
            <a:custGeom>
              <a:avLst/>
              <a:gdLst/>
              <a:ahLst/>
              <a:cxnLst>
                <a:cxn ang="0">
                  <a:pos x="0" y="0"/>
                </a:cxn>
                <a:cxn ang="0">
                  <a:pos x="8" y="421"/>
                </a:cxn>
                <a:cxn ang="0">
                  <a:pos x="41" y="970"/>
                </a:cxn>
                <a:cxn ang="0">
                  <a:pos x="130" y="1552"/>
                </a:cxn>
                <a:cxn ang="0">
                  <a:pos x="146" y="1721"/>
                </a:cxn>
              </a:cxnLst>
              <a:rect l="0" t="0" r="r" b="b"/>
              <a:pathLst>
                <a:path w="147" h="1721">
                  <a:moveTo>
                    <a:pt x="0" y="0"/>
                  </a:moveTo>
                  <a:cubicBezTo>
                    <a:pt x="0" y="129"/>
                    <a:pt x="1" y="259"/>
                    <a:pt x="8" y="421"/>
                  </a:cubicBezTo>
                  <a:cubicBezTo>
                    <a:pt x="15" y="583"/>
                    <a:pt x="21" y="782"/>
                    <a:pt x="41" y="970"/>
                  </a:cubicBezTo>
                  <a:cubicBezTo>
                    <a:pt x="61" y="1158"/>
                    <a:pt x="113" y="1427"/>
                    <a:pt x="130" y="1552"/>
                  </a:cubicBezTo>
                  <a:cubicBezTo>
                    <a:pt x="147" y="1677"/>
                    <a:pt x="146" y="1699"/>
                    <a:pt x="146" y="1721"/>
                  </a:cubicBezTo>
                </a:path>
              </a:pathLst>
            </a:custGeom>
            <a:noFill/>
            <a:ln w="38100" cap="flat" cmpd="sng">
              <a:solidFill>
                <a:srgbClr val="0000FF"/>
              </a:solidFill>
              <a:prstDash val="solid"/>
              <a:round/>
              <a:headEnd type="none" w="med" len="med"/>
              <a:tailEnd type="triangle" w="med" len="med"/>
            </a:ln>
            <a:effectLst/>
          </p:spPr>
          <p:txBody>
            <a:bodyPr wrap="square" anchor="ctr">
              <a:prstTxWarp prst="textNoShape">
                <a:avLst/>
              </a:prstTxWarp>
              <a:spAutoFit/>
            </a:bodyPr>
            <a:lstStyle/>
            <a:p>
              <a:endParaRPr lang="en-US"/>
            </a:p>
          </p:txBody>
        </p:sp>
        <p:sp>
          <p:nvSpPr>
            <p:cNvPr id="21" name="Freeform 32"/>
            <p:cNvSpPr>
              <a:spLocks/>
            </p:cNvSpPr>
            <p:nvPr/>
          </p:nvSpPr>
          <p:spPr bwMode="auto">
            <a:xfrm>
              <a:off x="2342325" y="4705233"/>
              <a:ext cx="1029373" cy="1392887"/>
            </a:xfrm>
            <a:custGeom>
              <a:avLst/>
              <a:gdLst/>
              <a:ahLst/>
              <a:cxnLst>
                <a:cxn ang="0">
                  <a:pos x="41" y="0"/>
                </a:cxn>
                <a:cxn ang="0">
                  <a:pos x="41" y="470"/>
                </a:cxn>
                <a:cxn ang="0">
                  <a:pos x="8" y="1196"/>
                </a:cxn>
                <a:cxn ang="0">
                  <a:pos x="0" y="1732"/>
                </a:cxn>
              </a:cxnLst>
              <a:rect l="0" t="0" r="r" b="b"/>
              <a:pathLst>
                <a:path w="47" h="1732">
                  <a:moveTo>
                    <a:pt x="41" y="0"/>
                  </a:moveTo>
                  <a:cubicBezTo>
                    <a:pt x="44" y="135"/>
                    <a:pt x="47" y="271"/>
                    <a:pt x="41" y="470"/>
                  </a:cubicBezTo>
                  <a:cubicBezTo>
                    <a:pt x="35" y="669"/>
                    <a:pt x="15" y="986"/>
                    <a:pt x="8" y="1196"/>
                  </a:cubicBezTo>
                  <a:cubicBezTo>
                    <a:pt x="1" y="1406"/>
                    <a:pt x="1" y="1643"/>
                    <a:pt x="0" y="1732"/>
                  </a:cubicBezTo>
                </a:path>
              </a:pathLst>
            </a:custGeom>
            <a:noFill/>
            <a:ln w="38100" cap="flat" cmpd="sng">
              <a:solidFill>
                <a:srgbClr val="0000FF"/>
              </a:solidFill>
              <a:prstDash val="solid"/>
              <a:round/>
              <a:headEnd type="none" w="med" len="med"/>
              <a:tailEnd type="none" w="med" len="med"/>
            </a:ln>
            <a:effectLst/>
          </p:spPr>
          <p:txBody>
            <a:bodyPr wrap="square" anchor="ctr">
              <a:prstTxWarp prst="textNoShape">
                <a:avLst/>
              </a:prstTxWarp>
              <a:spAutoFit/>
            </a:bodyPr>
            <a:lstStyle/>
            <a:p>
              <a:endParaRPr lang="en-US"/>
            </a:p>
          </p:txBody>
        </p:sp>
        <p:sp>
          <p:nvSpPr>
            <p:cNvPr id="22" name="Freeform 19"/>
            <p:cNvSpPr>
              <a:spLocks/>
            </p:cNvSpPr>
            <p:nvPr/>
          </p:nvSpPr>
          <p:spPr bwMode="auto">
            <a:xfrm flipH="1">
              <a:off x="3772749" y="4744081"/>
              <a:ext cx="106337" cy="1354039"/>
            </a:xfrm>
            <a:custGeom>
              <a:avLst/>
              <a:gdLst/>
              <a:ahLst/>
              <a:cxnLst>
                <a:cxn ang="0">
                  <a:pos x="32" y="0"/>
                </a:cxn>
                <a:cxn ang="0">
                  <a:pos x="24" y="687"/>
                </a:cxn>
                <a:cxn ang="0">
                  <a:pos x="178" y="1245"/>
                </a:cxn>
                <a:cxn ang="0">
                  <a:pos x="202" y="1794"/>
                </a:cxn>
              </a:cxnLst>
              <a:rect l="0" t="0" r="r" b="b"/>
              <a:pathLst>
                <a:path w="208" h="1794">
                  <a:moveTo>
                    <a:pt x="32" y="0"/>
                  </a:moveTo>
                  <a:cubicBezTo>
                    <a:pt x="16" y="240"/>
                    <a:pt x="0" y="480"/>
                    <a:pt x="24" y="687"/>
                  </a:cubicBezTo>
                  <a:cubicBezTo>
                    <a:pt x="48" y="894"/>
                    <a:pt x="148" y="1061"/>
                    <a:pt x="178" y="1245"/>
                  </a:cubicBezTo>
                  <a:cubicBezTo>
                    <a:pt x="208" y="1429"/>
                    <a:pt x="198" y="1703"/>
                    <a:pt x="202" y="1794"/>
                  </a:cubicBezTo>
                </a:path>
              </a:pathLst>
            </a:custGeom>
            <a:noFill/>
            <a:ln w="38100" cap="flat" cmpd="sng">
              <a:solidFill>
                <a:srgbClr val="0000FF"/>
              </a:solidFill>
              <a:prstDash val="solid"/>
              <a:round/>
              <a:headEnd type="none" w="med" len="med"/>
              <a:tailEnd type="triangle" w="med" len="med"/>
            </a:ln>
            <a:effectLst/>
          </p:spPr>
          <p:txBody>
            <a:bodyPr wrap="square" anchor="ctr">
              <a:prstTxWarp prst="textNoShape">
                <a:avLst/>
              </a:prstTxWarp>
              <a:spAutoFit/>
            </a:bodyPr>
            <a:lstStyle/>
            <a:p>
              <a:endParaRPr lang="en-US"/>
            </a:p>
          </p:txBody>
        </p:sp>
        <p:sp>
          <p:nvSpPr>
            <p:cNvPr id="32" name="Text Box 15"/>
            <p:cNvSpPr txBox="1">
              <a:spLocks noChangeArrowheads="1"/>
            </p:cNvSpPr>
            <p:nvPr/>
          </p:nvSpPr>
          <p:spPr bwMode="auto">
            <a:xfrm>
              <a:off x="99991" y="4280275"/>
              <a:ext cx="1625561" cy="584776"/>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Procedure</a:t>
              </a:r>
            </a:p>
            <a:p>
              <a:pPr algn="ctr"/>
              <a:r>
                <a:rPr lang="en-US" sz="1600" i="1" dirty="0" smtClean="0"/>
                <a:t>Implementation</a:t>
              </a:r>
              <a:endParaRPr lang="en-US" sz="1600" i="1" dirty="0"/>
            </a:p>
          </p:txBody>
        </p:sp>
        <p:sp>
          <p:nvSpPr>
            <p:cNvPr id="44" name="Text Box 4"/>
            <p:cNvSpPr txBox="1">
              <a:spLocks noChangeArrowheads="1"/>
            </p:cNvSpPr>
            <p:nvPr/>
          </p:nvSpPr>
          <p:spPr bwMode="auto">
            <a:xfrm>
              <a:off x="1725574" y="4087173"/>
              <a:ext cx="10445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Inputs</a:t>
              </a:r>
            </a:p>
          </p:txBody>
        </p:sp>
        <p:sp>
          <p:nvSpPr>
            <p:cNvPr id="45" name="Text Box 5"/>
            <p:cNvSpPr txBox="1">
              <a:spLocks noChangeArrowheads="1"/>
            </p:cNvSpPr>
            <p:nvPr/>
          </p:nvSpPr>
          <p:spPr bwMode="auto">
            <a:xfrm>
              <a:off x="1581849" y="6213751"/>
              <a:ext cx="12477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Outputs</a:t>
              </a:r>
            </a:p>
          </p:txBody>
        </p:sp>
      </p:grpSp>
      <p:grpSp>
        <p:nvGrpSpPr>
          <p:cNvPr id="4" name="Group 3"/>
          <p:cNvGrpSpPr/>
          <p:nvPr/>
        </p:nvGrpSpPr>
        <p:grpSpPr>
          <a:xfrm>
            <a:off x="850720" y="1894901"/>
            <a:ext cx="4036125" cy="2321249"/>
            <a:chOff x="850720" y="1894901"/>
            <a:chExt cx="4036125" cy="2321249"/>
          </a:xfrm>
        </p:grpSpPr>
        <p:sp>
          <p:nvSpPr>
            <p:cNvPr id="8" name="TextBox 7"/>
            <p:cNvSpPr txBox="1"/>
            <p:nvPr/>
          </p:nvSpPr>
          <p:spPr>
            <a:xfrm>
              <a:off x="2205737" y="2013792"/>
              <a:ext cx="1567012" cy="369332"/>
            </a:xfrm>
            <a:prstGeom prst="rect">
              <a:avLst/>
            </a:prstGeom>
            <a:noFill/>
          </p:spPr>
          <p:txBody>
            <a:bodyPr wrap="square" rtlCol="0">
              <a:spAutoFit/>
            </a:bodyPr>
            <a:lstStyle/>
            <a:p>
              <a:r>
                <a:rPr lang="en-US" dirty="0" smtClean="0">
                  <a:latin typeface="Courier New"/>
                  <a:cs typeface="Courier New"/>
                </a:rPr>
                <a:t>State    X</a:t>
              </a:r>
              <a:endParaRPr lang="en-US" dirty="0">
                <a:latin typeface="Courier New"/>
                <a:cs typeface="Courier New"/>
              </a:endParaRPr>
            </a:p>
          </p:txBody>
        </p:sp>
        <p:grpSp>
          <p:nvGrpSpPr>
            <p:cNvPr id="3" name="Group 2"/>
            <p:cNvGrpSpPr/>
            <p:nvPr/>
          </p:nvGrpSpPr>
          <p:grpSpPr>
            <a:xfrm>
              <a:off x="1529879" y="2375697"/>
              <a:ext cx="3059781" cy="1371600"/>
              <a:chOff x="1529879" y="2375697"/>
              <a:chExt cx="3059781" cy="1371600"/>
            </a:xfrm>
          </p:grpSpPr>
          <p:sp>
            <p:nvSpPr>
              <p:cNvPr id="5" name="Rectangle 3"/>
              <p:cNvSpPr>
                <a:spLocks noChangeArrowheads="1"/>
              </p:cNvSpPr>
              <p:nvPr/>
            </p:nvSpPr>
            <p:spPr bwMode="auto">
              <a:xfrm>
                <a:off x="1529879" y="2375697"/>
                <a:ext cx="3059781" cy="1371600"/>
              </a:xfrm>
              <a:prstGeom prst="rect">
                <a:avLst/>
              </a:prstGeom>
              <a:solidFill>
                <a:srgbClr val="E5D4F8"/>
              </a:solidFill>
              <a:ln w="9525">
                <a:noFill/>
                <a:miter lim="800000"/>
                <a:headEnd/>
                <a:tailEnd/>
              </a:ln>
              <a:effectLst/>
            </p:spPr>
            <p:txBody>
              <a:bodyPr wrap="square" anchor="ctr">
                <a:prstTxWarp prst="textNoShape">
                  <a:avLst/>
                </a:prstTxWarp>
                <a:spAutoFit/>
              </a:bodyPr>
              <a:lstStyle/>
              <a:p>
                <a:endParaRPr lang="en-US"/>
              </a:p>
            </p:txBody>
          </p:sp>
          <p:sp>
            <p:nvSpPr>
              <p:cNvPr id="10" name="Freeform 19"/>
              <p:cNvSpPr>
                <a:spLocks/>
              </p:cNvSpPr>
              <p:nvPr/>
            </p:nvSpPr>
            <p:spPr bwMode="auto">
              <a:xfrm>
                <a:off x="2672109" y="2381786"/>
                <a:ext cx="426118" cy="1365511"/>
              </a:xfrm>
              <a:custGeom>
                <a:avLst/>
                <a:gdLst/>
                <a:ahLst/>
                <a:cxnLst>
                  <a:cxn ang="0">
                    <a:pos x="32" y="0"/>
                  </a:cxn>
                  <a:cxn ang="0">
                    <a:pos x="24" y="687"/>
                  </a:cxn>
                  <a:cxn ang="0">
                    <a:pos x="178" y="1245"/>
                  </a:cxn>
                  <a:cxn ang="0">
                    <a:pos x="202" y="1794"/>
                  </a:cxn>
                </a:cxnLst>
                <a:rect l="0" t="0" r="r" b="b"/>
                <a:pathLst>
                  <a:path w="208" h="1794">
                    <a:moveTo>
                      <a:pt x="32" y="0"/>
                    </a:moveTo>
                    <a:cubicBezTo>
                      <a:pt x="16" y="240"/>
                      <a:pt x="0" y="480"/>
                      <a:pt x="24" y="687"/>
                    </a:cubicBezTo>
                    <a:cubicBezTo>
                      <a:pt x="48" y="894"/>
                      <a:pt x="148" y="1061"/>
                      <a:pt x="178" y="1245"/>
                    </a:cubicBezTo>
                    <a:cubicBezTo>
                      <a:pt x="208" y="1429"/>
                      <a:pt x="198" y="1703"/>
                      <a:pt x="202" y="1794"/>
                    </a:cubicBezTo>
                  </a:path>
                </a:pathLst>
              </a:custGeom>
              <a:noFill/>
              <a:ln w="38100" cap="flat" cmpd="sng">
                <a:solidFill>
                  <a:srgbClr val="0000FF"/>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1" name="Freeform 20"/>
              <p:cNvSpPr>
                <a:spLocks/>
              </p:cNvSpPr>
              <p:nvPr/>
            </p:nvSpPr>
            <p:spPr bwMode="auto">
              <a:xfrm>
                <a:off x="3151492" y="2375697"/>
                <a:ext cx="487578" cy="1353332"/>
              </a:xfrm>
              <a:custGeom>
                <a:avLst/>
                <a:gdLst/>
                <a:ahLst/>
                <a:cxnLst>
                  <a:cxn ang="0">
                    <a:pos x="218" y="0"/>
                  </a:cxn>
                  <a:cxn ang="0">
                    <a:pos x="218" y="671"/>
                  </a:cxn>
                  <a:cxn ang="0">
                    <a:pos x="97" y="1261"/>
                  </a:cxn>
                  <a:cxn ang="0">
                    <a:pos x="0" y="1778"/>
                  </a:cxn>
                </a:cxnLst>
                <a:rect l="0" t="0" r="r" b="b"/>
                <a:pathLst>
                  <a:path w="238" h="1778">
                    <a:moveTo>
                      <a:pt x="218" y="0"/>
                    </a:moveTo>
                    <a:cubicBezTo>
                      <a:pt x="228" y="230"/>
                      <a:pt x="238" y="461"/>
                      <a:pt x="218" y="671"/>
                    </a:cubicBezTo>
                    <a:cubicBezTo>
                      <a:pt x="198" y="881"/>
                      <a:pt x="133" y="1077"/>
                      <a:pt x="97" y="1261"/>
                    </a:cubicBezTo>
                    <a:cubicBezTo>
                      <a:pt x="61" y="1445"/>
                      <a:pt x="16" y="1692"/>
                      <a:pt x="0" y="1778"/>
                    </a:cubicBezTo>
                  </a:path>
                </a:pathLst>
              </a:custGeom>
              <a:noFill/>
              <a:ln w="38100" cap="flat" cmpd="sng">
                <a:solidFill>
                  <a:srgbClr val="0000FF"/>
                </a:solidFill>
                <a:prstDash val="solid"/>
                <a:round/>
                <a:headEnd type="none" w="med" len="med"/>
                <a:tailEnd type="triangle" w="med" len="med"/>
              </a:ln>
              <a:effectLst/>
            </p:spPr>
            <p:txBody>
              <a:bodyPr wrap="none" anchor="ctr">
                <a:prstTxWarp prst="textNoShape">
                  <a:avLst/>
                </a:prstTxWarp>
                <a:spAutoFit/>
              </a:bodyPr>
              <a:lstStyle/>
              <a:p>
                <a:endParaRPr lang="en-US"/>
              </a:p>
            </p:txBody>
          </p:sp>
        </p:grpSp>
        <p:sp>
          <p:nvSpPr>
            <p:cNvPr id="12" name="TextBox 11"/>
            <p:cNvSpPr txBox="1"/>
            <p:nvPr/>
          </p:nvSpPr>
          <p:spPr>
            <a:xfrm>
              <a:off x="2717694" y="3628465"/>
              <a:ext cx="879897" cy="369332"/>
            </a:xfrm>
            <a:prstGeom prst="rect">
              <a:avLst/>
            </a:prstGeom>
            <a:noFill/>
          </p:spPr>
          <p:txBody>
            <a:bodyPr wrap="square" rtlCol="0">
              <a:spAutoFit/>
            </a:bodyPr>
            <a:lstStyle/>
            <a:p>
              <a:r>
                <a:rPr lang="en-US" dirty="0" smtClean="0">
                  <a:latin typeface="Courier New"/>
                  <a:cs typeface="Courier New"/>
                </a:rPr>
                <a:t>State</a:t>
              </a:r>
              <a:endParaRPr lang="en-US" dirty="0">
                <a:latin typeface="Courier New"/>
                <a:cs typeface="Courier New"/>
              </a:endParaRPr>
            </a:p>
          </p:txBody>
        </p:sp>
        <p:sp>
          <p:nvSpPr>
            <p:cNvPr id="26" name="Text Box 15"/>
            <p:cNvSpPr txBox="1">
              <a:spLocks noChangeArrowheads="1"/>
            </p:cNvSpPr>
            <p:nvPr/>
          </p:nvSpPr>
          <p:spPr bwMode="auto">
            <a:xfrm>
              <a:off x="850720" y="1894901"/>
              <a:ext cx="1355017" cy="584776"/>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Procedure Specification</a:t>
              </a:r>
              <a:endParaRPr lang="en-US" sz="1600" i="1" dirty="0"/>
            </a:p>
          </p:txBody>
        </p:sp>
        <p:sp>
          <p:nvSpPr>
            <p:cNvPr id="42" name="Text Box 4"/>
            <p:cNvSpPr txBox="1">
              <a:spLocks noChangeArrowheads="1"/>
            </p:cNvSpPr>
            <p:nvPr/>
          </p:nvSpPr>
          <p:spPr bwMode="auto">
            <a:xfrm>
              <a:off x="3734649" y="1951769"/>
              <a:ext cx="10445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Inputs</a:t>
              </a:r>
            </a:p>
          </p:txBody>
        </p:sp>
        <p:sp>
          <p:nvSpPr>
            <p:cNvPr id="43" name="Text Box 5"/>
            <p:cNvSpPr txBox="1">
              <a:spLocks noChangeArrowheads="1"/>
            </p:cNvSpPr>
            <p:nvPr/>
          </p:nvSpPr>
          <p:spPr bwMode="auto">
            <a:xfrm>
              <a:off x="3639070" y="3758950"/>
              <a:ext cx="12477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Outputs</a:t>
              </a:r>
            </a:p>
          </p:txBody>
        </p:sp>
      </p:grpSp>
      <p:sp>
        <p:nvSpPr>
          <p:cNvPr id="24" name="Text Box 14"/>
          <p:cNvSpPr txBox="1">
            <a:spLocks noChangeArrowheads="1"/>
          </p:cNvSpPr>
          <p:nvPr/>
        </p:nvSpPr>
        <p:spPr bwMode="auto">
          <a:xfrm>
            <a:off x="289332" y="1206809"/>
            <a:ext cx="7983899" cy="400110"/>
          </a:xfrm>
          <a:prstGeom prst="rect">
            <a:avLst/>
          </a:prstGeom>
          <a:gradFill rotWithShape="0">
            <a:gsLst>
              <a:gs pos="0">
                <a:srgbClr val="FFFC00"/>
              </a:gs>
              <a:gs pos="100000">
                <a:srgbClr val="FFFFFF"/>
              </a:gs>
            </a:gsLst>
            <a:lin ang="0" scaled="1"/>
          </a:gradFill>
          <a:ln w="9525">
            <a:noFill/>
            <a:miter lim="800000"/>
            <a:headEnd/>
            <a:tailEnd/>
          </a:ln>
          <a:effectLst/>
        </p:spPr>
        <p:txBody>
          <a:bodyPr wrap="square" anchor="b">
            <a:prstTxWarp prst="textNoShape">
              <a:avLst/>
            </a:prstTxWarp>
            <a:spAutoFit/>
          </a:bodyPr>
          <a:lstStyle/>
          <a:p>
            <a:r>
              <a:rPr lang="en-US" sz="2000" dirty="0"/>
              <a:t>S</a:t>
            </a:r>
            <a:r>
              <a:rPr lang="en-US" sz="1600" dirty="0"/>
              <a:t>PARK</a:t>
            </a:r>
            <a:r>
              <a:rPr lang="en-US" sz="2000" dirty="0"/>
              <a:t> Package comes in two </a:t>
            </a:r>
            <a:r>
              <a:rPr lang="en-US" sz="2000" dirty="0" smtClean="0"/>
              <a:t>parts </a:t>
            </a:r>
            <a:r>
              <a:rPr lang="en-US" dirty="0" smtClean="0"/>
              <a:t>Specification and Implementation</a:t>
            </a:r>
            <a:endParaRPr lang="en-US" dirty="0"/>
          </a:p>
        </p:txBody>
      </p:sp>
      <p:sp>
        <p:nvSpPr>
          <p:cNvPr id="2" name="Title 1"/>
          <p:cNvSpPr>
            <a:spLocks noGrp="1"/>
          </p:cNvSpPr>
          <p:nvPr>
            <p:ph type="title"/>
          </p:nvPr>
        </p:nvSpPr>
        <p:spPr/>
        <p:txBody>
          <a:bodyPr/>
          <a:lstStyle/>
          <a:p>
            <a:r>
              <a:rPr lang="en-US" dirty="0" smtClean="0"/>
              <a:t>What is New in This?</a:t>
            </a:r>
            <a:endParaRPr lang="en-US" dirty="0"/>
          </a:p>
        </p:txBody>
      </p:sp>
      <p:grpSp>
        <p:nvGrpSpPr>
          <p:cNvPr id="46" name="Group 45"/>
          <p:cNvGrpSpPr/>
          <p:nvPr/>
        </p:nvGrpSpPr>
        <p:grpSpPr>
          <a:xfrm>
            <a:off x="2569157" y="2309828"/>
            <a:ext cx="4552951" cy="1437468"/>
            <a:chOff x="2569157" y="2309828"/>
            <a:chExt cx="4552951" cy="1437468"/>
          </a:xfrm>
        </p:grpSpPr>
        <p:sp>
          <p:nvSpPr>
            <p:cNvPr id="34" name="Text Box 15"/>
            <p:cNvSpPr txBox="1">
              <a:spLocks noChangeArrowheads="1"/>
            </p:cNvSpPr>
            <p:nvPr/>
          </p:nvSpPr>
          <p:spPr bwMode="auto">
            <a:xfrm>
              <a:off x="5092679" y="2756124"/>
              <a:ext cx="2029429" cy="338554"/>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l"/>
              <a:r>
                <a:rPr lang="en-US" sz="1600" i="1" dirty="0" smtClean="0"/>
                <a:t>Abstract parameters</a:t>
              </a:r>
              <a:endParaRPr lang="en-US" sz="1600" i="1" dirty="0"/>
            </a:p>
          </p:txBody>
        </p:sp>
        <p:sp>
          <p:nvSpPr>
            <p:cNvPr id="35" name="Line 16"/>
            <p:cNvSpPr>
              <a:spLocks noChangeShapeType="1"/>
            </p:cNvSpPr>
            <p:nvPr/>
          </p:nvSpPr>
          <p:spPr bwMode="auto">
            <a:xfrm flipH="1" flipV="1">
              <a:off x="2569157" y="2309828"/>
              <a:ext cx="2523518" cy="609023"/>
            </a:xfrm>
            <a:prstGeom prst="line">
              <a:avLst/>
            </a:prstGeom>
            <a:noFill/>
            <a:ln w="19050" cmpd="sng">
              <a:solidFill>
                <a:schemeClr val="tx1"/>
              </a:solidFill>
              <a:prstDash val="dash"/>
              <a:miter lim="800000"/>
              <a:headEnd/>
              <a:tailEnd/>
            </a:ln>
            <a:effectLst/>
          </p:spPr>
          <p:txBody>
            <a:bodyPr wrap="none">
              <a:prstTxWarp prst="textNoShape">
                <a:avLst/>
              </a:prstTxWarp>
            </a:bodyPr>
            <a:lstStyle/>
            <a:p>
              <a:endParaRPr lang="en-US"/>
            </a:p>
          </p:txBody>
        </p:sp>
        <p:sp>
          <p:nvSpPr>
            <p:cNvPr id="36" name="Line 16"/>
            <p:cNvSpPr>
              <a:spLocks noChangeShapeType="1"/>
            </p:cNvSpPr>
            <p:nvPr/>
          </p:nvSpPr>
          <p:spPr bwMode="auto">
            <a:xfrm flipH="1">
              <a:off x="3151491" y="2978267"/>
              <a:ext cx="1941185" cy="769029"/>
            </a:xfrm>
            <a:prstGeom prst="line">
              <a:avLst/>
            </a:prstGeom>
            <a:noFill/>
            <a:ln w="19050" cmpd="sng">
              <a:solidFill>
                <a:schemeClr val="tx1"/>
              </a:solidFill>
              <a:prstDash val="dash"/>
              <a:miter lim="800000"/>
              <a:headEnd/>
              <a:tailEnd/>
            </a:ln>
            <a:effectLst/>
          </p:spPr>
          <p:txBody>
            <a:bodyPr wrap="none">
              <a:prstTxWarp prst="textNoShape">
                <a:avLst/>
              </a:prstTxWarp>
            </a:bodyPr>
            <a:lstStyle/>
            <a:p>
              <a:endParaRPr lang="en-US"/>
            </a:p>
          </p:txBody>
        </p:sp>
      </p:grpSp>
      <p:grpSp>
        <p:nvGrpSpPr>
          <p:cNvPr id="47" name="Group 46"/>
          <p:cNvGrpSpPr/>
          <p:nvPr/>
        </p:nvGrpSpPr>
        <p:grpSpPr>
          <a:xfrm>
            <a:off x="2005182" y="4744081"/>
            <a:ext cx="4983248" cy="1396300"/>
            <a:chOff x="2005182" y="4744081"/>
            <a:chExt cx="4983248" cy="1396300"/>
          </a:xfrm>
        </p:grpSpPr>
        <p:sp>
          <p:nvSpPr>
            <p:cNvPr id="38" name="Text Box 15"/>
            <p:cNvSpPr txBox="1">
              <a:spLocks noChangeArrowheads="1"/>
            </p:cNvSpPr>
            <p:nvPr/>
          </p:nvSpPr>
          <p:spPr bwMode="auto">
            <a:xfrm>
              <a:off x="5092679" y="5197804"/>
              <a:ext cx="1895751" cy="584776"/>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l"/>
              <a:r>
                <a:rPr lang="en-US" sz="1600" i="1" dirty="0" smtClean="0"/>
                <a:t>Corresponding refined parameters  </a:t>
              </a:r>
              <a:endParaRPr lang="en-US" sz="1600" i="1" dirty="0"/>
            </a:p>
          </p:txBody>
        </p:sp>
        <p:sp>
          <p:nvSpPr>
            <p:cNvPr id="39" name="Line 16"/>
            <p:cNvSpPr>
              <a:spLocks noChangeShapeType="1"/>
            </p:cNvSpPr>
            <p:nvPr/>
          </p:nvSpPr>
          <p:spPr bwMode="auto">
            <a:xfrm flipH="1" flipV="1">
              <a:off x="2005182" y="4744081"/>
              <a:ext cx="3087496" cy="571888"/>
            </a:xfrm>
            <a:prstGeom prst="line">
              <a:avLst/>
            </a:prstGeom>
            <a:noFill/>
            <a:ln w="19050" cmpd="sng">
              <a:solidFill>
                <a:schemeClr val="tx1"/>
              </a:solidFill>
              <a:prstDash val="dash"/>
              <a:miter lim="800000"/>
              <a:headEnd/>
              <a:tailEnd/>
            </a:ln>
            <a:effectLst/>
          </p:spPr>
          <p:txBody>
            <a:bodyPr wrap="none">
              <a:prstTxWarp prst="textNoShape">
                <a:avLst/>
              </a:prstTxWarp>
            </a:bodyPr>
            <a:lstStyle/>
            <a:p>
              <a:endParaRPr lang="en-US"/>
            </a:p>
          </p:txBody>
        </p:sp>
        <p:sp>
          <p:nvSpPr>
            <p:cNvPr id="40" name="Line 16"/>
            <p:cNvSpPr>
              <a:spLocks noChangeShapeType="1"/>
            </p:cNvSpPr>
            <p:nvPr/>
          </p:nvSpPr>
          <p:spPr bwMode="auto">
            <a:xfrm flipH="1" flipV="1">
              <a:off x="3988084" y="4744081"/>
              <a:ext cx="1104592" cy="571888"/>
            </a:xfrm>
            <a:prstGeom prst="line">
              <a:avLst/>
            </a:prstGeom>
            <a:noFill/>
            <a:ln w="19050" cmpd="sng">
              <a:solidFill>
                <a:schemeClr val="tx1"/>
              </a:solidFill>
              <a:prstDash val="dash"/>
              <a:miter lim="800000"/>
              <a:headEnd/>
              <a:tailEnd/>
            </a:ln>
            <a:effectLst/>
          </p:spPr>
          <p:txBody>
            <a:bodyPr wrap="none">
              <a:prstTxWarp prst="textNoShape">
                <a:avLst/>
              </a:prstTxWarp>
            </a:bodyPr>
            <a:lstStyle/>
            <a:p>
              <a:endParaRPr lang="en-US"/>
            </a:p>
          </p:txBody>
        </p:sp>
        <p:sp>
          <p:nvSpPr>
            <p:cNvPr id="41" name="Line 16"/>
            <p:cNvSpPr>
              <a:spLocks noChangeShapeType="1"/>
            </p:cNvSpPr>
            <p:nvPr/>
          </p:nvSpPr>
          <p:spPr bwMode="auto">
            <a:xfrm flipH="1">
              <a:off x="2480506" y="5315968"/>
              <a:ext cx="2612169" cy="824413"/>
            </a:xfrm>
            <a:prstGeom prst="line">
              <a:avLst/>
            </a:prstGeom>
            <a:noFill/>
            <a:ln w="19050" cmpd="sng">
              <a:solidFill>
                <a:schemeClr val="tx1"/>
              </a:solidFill>
              <a:prstDash val="dash"/>
              <a:miter lim="800000"/>
              <a:headEnd/>
              <a:tailEnd/>
            </a:ln>
            <a:effectLst/>
          </p:spPr>
          <p:txBody>
            <a:bodyPr wrap="none">
              <a:prstTxWarp prst="textNoShape">
                <a:avLst/>
              </a:prstTxWarp>
            </a:bodyPr>
            <a:lstStyle/>
            <a:p>
              <a:endParaRPr lang="en-US"/>
            </a:p>
          </p:txBody>
        </p:sp>
      </p:grpSp>
      <p:grpSp>
        <p:nvGrpSpPr>
          <p:cNvPr id="51" name="Group 50"/>
          <p:cNvGrpSpPr/>
          <p:nvPr/>
        </p:nvGrpSpPr>
        <p:grpSpPr>
          <a:xfrm>
            <a:off x="3449045" y="3245563"/>
            <a:ext cx="4453509" cy="1178465"/>
            <a:chOff x="3449045" y="3245563"/>
            <a:chExt cx="4453509" cy="1178465"/>
          </a:xfrm>
        </p:grpSpPr>
        <p:sp>
          <p:nvSpPr>
            <p:cNvPr id="49" name="Text Box 28"/>
            <p:cNvSpPr txBox="1">
              <a:spLocks noChangeArrowheads="1"/>
            </p:cNvSpPr>
            <p:nvPr/>
          </p:nvSpPr>
          <p:spPr bwMode="auto">
            <a:xfrm>
              <a:off x="5092679" y="3346810"/>
              <a:ext cx="2809875" cy="1077218"/>
            </a:xfrm>
            <a:prstGeom prst="rect">
              <a:avLst/>
            </a:prstGeom>
            <a:noFill/>
            <a:ln w="9525">
              <a:noFill/>
              <a:miter lim="800000"/>
              <a:headEnd/>
              <a:tailEnd/>
            </a:ln>
            <a:effectLst/>
          </p:spPr>
          <p:txBody>
            <a:bodyPr anchor="b">
              <a:prstTxWarp prst="textNoShape">
                <a:avLst/>
              </a:prstTxWarp>
              <a:spAutoFit/>
            </a:bodyPr>
            <a:lstStyle/>
            <a:p>
              <a:pPr algn="l"/>
              <a:r>
                <a:rPr lang="en-US" sz="1600" i="1" dirty="0" smtClean="0"/>
                <a:t>In procedure specification the </a:t>
              </a:r>
              <a:r>
                <a:rPr lang="en-US" sz="1600" i="1" dirty="0" smtClean="0">
                  <a:solidFill>
                    <a:srgbClr val="FF0000"/>
                  </a:solidFill>
                </a:rPr>
                <a:t>information flow contract</a:t>
              </a:r>
              <a:r>
                <a:rPr lang="en-US" sz="1600" i="1" dirty="0" smtClean="0"/>
                <a:t> is specified in term of </a:t>
              </a:r>
              <a:r>
                <a:rPr lang="en-US" sz="1600" i="1" dirty="0" smtClean="0">
                  <a:solidFill>
                    <a:srgbClr val="FF0000"/>
                  </a:solidFill>
                </a:rPr>
                <a:t>abstract variables </a:t>
              </a:r>
            </a:p>
          </p:txBody>
        </p:sp>
        <p:sp>
          <p:nvSpPr>
            <p:cNvPr id="50" name="Line 16"/>
            <p:cNvSpPr>
              <a:spLocks noChangeShapeType="1"/>
            </p:cNvSpPr>
            <p:nvPr/>
          </p:nvSpPr>
          <p:spPr bwMode="auto">
            <a:xfrm flipH="1" flipV="1">
              <a:off x="3449045" y="3245563"/>
              <a:ext cx="1643634" cy="609023"/>
            </a:xfrm>
            <a:prstGeom prst="line">
              <a:avLst/>
            </a:prstGeom>
            <a:noFill/>
            <a:ln w="19050" cmpd="sng">
              <a:solidFill>
                <a:schemeClr val="tx1"/>
              </a:solidFill>
              <a:prstDash val="dash"/>
              <a:miter lim="800000"/>
              <a:headEnd/>
              <a:tailEnd/>
            </a:ln>
            <a:effectLst/>
          </p:spPr>
          <p:txBody>
            <a:bodyPr wrap="none">
              <a:prstTxWarp prst="textNoShape">
                <a:avLst/>
              </a:prstTxWarp>
            </a:bodyPr>
            <a:lstStyle/>
            <a:p>
              <a:endParaRPr lang="en-US"/>
            </a:p>
          </p:txBody>
        </p:sp>
      </p:grpSp>
    </p:spTree>
    <p:extLst>
      <p:ext uri="{BB962C8B-B14F-4D97-AF65-F5344CB8AC3E}">
        <p14:creationId xmlns:p14="http://schemas.microsoft.com/office/powerpoint/2010/main" val="2374097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tackBod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468" y="3912229"/>
            <a:ext cx="3401137" cy="1915743"/>
          </a:xfrm>
          <a:prstGeom prst="rect">
            <a:avLst/>
          </a:prstGeom>
          <a:solidFill>
            <a:srgbClr val="008000">
              <a:alpha val="0"/>
            </a:srgbClr>
          </a:solidFill>
        </p:spPr>
      </p:pic>
      <p:sp>
        <p:nvSpPr>
          <p:cNvPr id="4" name="Rectangle 3"/>
          <p:cNvSpPr/>
          <p:nvPr/>
        </p:nvSpPr>
        <p:spPr bwMode="auto">
          <a:xfrm>
            <a:off x="5161736" y="4043637"/>
            <a:ext cx="3326869" cy="126719"/>
          </a:xfrm>
          <a:prstGeom prst="rect">
            <a:avLst/>
          </a:prstGeom>
          <a:solidFill>
            <a:schemeClr val="tx2">
              <a:lumMod val="60000"/>
              <a:lumOff val="40000"/>
              <a:alpha val="2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1100" kern="0" dirty="0">
              <a:solidFill>
                <a:srgbClr val="000000"/>
              </a:solidFill>
              <a:latin typeface="Tahoma"/>
            </a:endParaRPr>
          </a:p>
        </p:txBody>
      </p:sp>
      <p:pic>
        <p:nvPicPr>
          <p:cNvPr id="7" name="Picture 6" descr="stackSpe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738" y="2167741"/>
            <a:ext cx="3270493" cy="1032366"/>
          </a:xfrm>
          <a:prstGeom prst="rect">
            <a:avLst/>
          </a:prstGeom>
        </p:spPr>
      </p:pic>
      <p:sp>
        <p:nvSpPr>
          <p:cNvPr id="16" name="TextBox 15"/>
          <p:cNvSpPr txBox="1"/>
          <p:nvPr/>
        </p:nvSpPr>
        <p:spPr>
          <a:xfrm>
            <a:off x="1422605" y="5645545"/>
            <a:ext cx="879897" cy="369332"/>
          </a:xfrm>
          <a:prstGeom prst="rect">
            <a:avLst/>
          </a:prstGeom>
          <a:noFill/>
        </p:spPr>
        <p:txBody>
          <a:bodyPr wrap="square" rtlCol="0">
            <a:spAutoFit/>
          </a:bodyPr>
          <a:lstStyle/>
          <a:p>
            <a:r>
              <a:rPr lang="en-US" b="1" dirty="0" smtClean="0">
                <a:solidFill>
                  <a:srgbClr val="008000"/>
                </a:solidFill>
                <a:latin typeface="Courier New"/>
                <a:cs typeface="Courier New"/>
              </a:rPr>
              <a:t>S</a:t>
            </a:r>
            <a:endParaRPr lang="en-US" b="1" dirty="0">
              <a:solidFill>
                <a:srgbClr val="008000"/>
              </a:solidFill>
              <a:latin typeface="Courier New"/>
              <a:cs typeface="Courier New"/>
            </a:endParaRPr>
          </a:p>
        </p:txBody>
      </p:sp>
      <p:sp>
        <p:nvSpPr>
          <p:cNvPr id="17" name="TextBox 16"/>
          <p:cNvSpPr txBox="1"/>
          <p:nvPr/>
        </p:nvSpPr>
        <p:spPr>
          <a:xfrm>
            <a:off x="2483388" y="5639069"/>
            <a:ext cx="1209271" cy="369332"/>
          </a:xfrm>
          <a:prstGeom prst="rect">
            <a:avLst/>
          </a:prstGeom>
          <a:noFill/>
        </p:spPr>
        <p:txBody>
          <a:bodyPr wrap="square" rtlCol="0">
            <a:spAutoFit/>
          </a:bodyPr>
          <a:lstStyle/>
          <a:p>
            <a:r>
              <a:rPr lang="en-US" b="1" dirty="0" smtClean="0">
                <a:solidFill>
                  <a:srgbClr val="008000"/>
                </a:solidFill>
                <a:latin typeface="Courier New"/>
                <a:cs typeface="Courier New"/>
              </a:rPr>
              <a:t>Pointer</a:t>
            </a:r>
            <a:endParaRPr lang="en-US" b="1" dirty="0">
              <a:solidFill>
                <a:srgbClr val="008000"/>
              </a:solidFill>
              <a:latin typeface="Courier New"/>
              <a:cs typeface="Courier New"/>
            </a:endParaRPr>
          </a:p>
        </p:txBody>
      </p:sp>
      <p:sp>
        <p:nvSpPr>
          <p:cNvPr id="30" name="Freeform 16"/>
          <p:cNvSpPr>
            <a:spLocks/>
          </p:cNvSpPr>
          <p:nvPr/>
        </p:nvSpPr>
        <p:spPr bwMode="auto">
          <a:xfrm rot="12264629" flipH="1">
            <a:off x="2461142" y="3884451"/>
            <a:ext cx="1727391" cy="1773741"/>
          </a:xfrm>
          <a:custGeom>
            <a:avLst/>
            <a:gdLst>
              <a:gd name="connsiteX0" fmla="*/ 493 w 10188"/>
              <a:gd name="connsiteY0" fmla="*/ 0 h 10000"/>
              <a:gd name="connsiteX1" fmla="*/ 493 w 10188"/>
              <a:gd name="connsiteY1" fmla="*/ 2373 h 10000"/>
              <a:gd name="connsiteX2" fmla="*/ 6668 w 10188"/>
              <a:gd name="connsiteY2" fmla="*/ 3806 h 10000"/>
              <a:gd name="connsiteX3" fmla="*/ 7879 w 10188"/>
              <a:gd name="connsiteY3" fmla="*/ 7260 h 10000"/>
              <a:gd name="connsiteX4" fmla="*/ 10188 w 10188"/>
              <a:gd name="connsiteY4" fmla="*/ 10000 h 10000"/>
              <a:gd name="connsiteX0" fmla="*/ 6 w 9701"/>
              <a:gd name="connsiteY0" fmla="*/ 0 h 10000"/>
              <a:gd name="connsiteX1" fmla="*/ 4051 w 9701"/>
              <a:gd name="connsiteY1" fmla="*/ 1696 h 10000"/>
              <a:gd name="connsiteX2" fmla="*/ 6181 w 9701"/>
              <a:gd name="connsiteY2" fmla="*/ 3806 h 10000"/>
              <a:gd name="connsiteX3" fmla="*/ 7392 w 9701"/>
              <a:gd name="connsiteY3" fmla="*/ 7260 h 10000"/>
              <a:gd name="connsiteX4" fmla="*/ 9701 w 9701"/>
              <a:gd name="connsiteY4" fmla="*/ 10000 h 10000"/>
              <a:gd name="connsiteX0" fmla="*/ 3 w 12552"/>
              <a:gd name="connsiteY0" fmla="*/ 0 h 9554"/>
              <a:gd name="connsiteX1" fmla="*/ 6728 w 12552"/>
              <a:gd name="connsiteY1" fmla="*/ 1250 h 9554"/>
              <a:gd name="connsiteX2" fmla="*/ 8924 w 12552"/>
              <a:gd name="connsiteY2" fmla="*/ 3360 h 9554"/>
              <a:gd name="connsiteX3" fmla="*/ 10172 w 12552"/>
              <a:gd name="connsiteY3" fmla="*/ 6814 h 9554"/>
              <a:gd name="connsiteX4" fmla="*/ 12552 w 12552"/>
              <a:gd name="connsiteY4" fmla="*/ 9554 h 9554"/>
              <a:gd name="connsiteX0" fmla="*/ 0 w 9998"/>
              <a:gd name="connsiteY0" fmla="*/ 102 h 10102"/>
              <a:gd name="connsiteX1" fmla="*/ 5358 w 9998"/>
              <a:gd name="connsiteY1" fmla="*/ 1410 h 10102"/>
              <a:gd name="connsiteX2" fmla="*/ 7108 w 9998"/>
              <a:gd name="connsiteY2" fmla="*/ 3619 h 10102"/>
              <a:gd name="connsiteX3" fmla="*/ 8102 w 9998"/>
              <a:gd name="connsiteY3" fmla="*/ 7234 h 10102"/>
              <a:gd name="connsiteX4" fmla="*/ 9998 w 9998"/>
              <a:gd name="connsiteY4" fmla="*/ 10102 h 10102"/>
              <a:gd name="connsiteX0" fmla="*/ 0 w 10928"/>
              <a:gd name="connsiteY0" fmla="*/ 108 h 9904"/>
              <a:gd name="connsiteX1" fmla="*/ 6287 w 10928"/>
              <a:gd name="connsiteY1" fmla="*/ 1300 h 9904"/>
              <a:gd name="connsiteX2" fmla="*/ 8037 w 10928"/>
              <a:gd name="connsiteY2" fmla="*/ 3486 h 9904"/>
              <a:gd name="connsiteX3" fmla="*/ 9032 w 10928"/>
              <a:gd name="connsiteY3" fmla="*/ 7065 h 9904"/>
              <a:gd name="connsiteX4" fmla="*/ 10928 w 10928"/>
              <a:gd name="connsiteY4" fmla="*/ 9904 h 9904"/>
              <a:gd name="connsiteX0" fmla="*/ 0 w 9616"/>
              <a:gd name="connsiteY0" fmla="*/ 105 h 10048"/>
              <a:gd name="connsiteX1" fmla="*/ 5369 w 9616"/>
              <a:gd name="connsiteY1" fmla="*/ 1361 h 10048"/>
              <a:gd name="connsiteX2" fmla="*/ 6971 w 9616"/>
              <a:gd name="connsiteY2" fmla="*/ 3568 h 10048"/>
              <a:gd name="connsiteX3" fmla="*/ 7881 w 9616"/>
              <a:gd name="connsiteY3" fmla="*/ 7181 h 10048"/>
              <a:gd name="connsiteX4" fmla="*/ 9616 w 9616"/>
              <a:gd name="connsiteY4" fmla="*/ 10048 h 10048"/>
              <a:gd name="connsiteX0" fmla="*/ 0 w 10000"/>
              <a:gd name="connsiteY0" fmla="*/ 86 h 9982"/>
              <a:gd name="connsiteX1" fmla="*/ 4330 w 10000"/>
              <a:gd name="connsiteY1" fmla="*/ 1662 h 9982"/>
              <a:gd name="connsiteX2" fmla="*/ 7249 w 10000"/>
              <a:gd name="connsiteY2" fmla="*/ 3533 h 9982"/>
              <a:gd name="connsiteX3" fmla="*/ 8196 w 10000"/>
              <a:gd name="connsiteY3" fmla="*/ 7129 h 9982"/>
              <a:gd name="connsiteX4" fmla="*/ 10000 w 10000"/>
              <a:gd name="connsiteY4" fmla="*/ 9982 h 9982"/>
              <a:gd name="connsiteX0" fmla="*/ 0 w 10000"/>
              <a:gd name="connsiteY0" fmla="*/ 86 h 10000"/>
              <a:gd name="connsiteX1" fmla="*/ 4330 w 10000"/>
              <a:gd name="connsiteY1" fmla="*/ 1665 h 10000"/>
              <a:gd name="connsiteX2" fmla="*/ 4030 w 10000"/>
              <a:gd name="connsiteY2" fmla="*/ 3573 h 10000"/>
              <a:gd name="connsiteX3" fmla="*/ 8196 w 10000"/>
              <a:gd name="connsiteY3" fmla="*/ 7142 h 10000"/>
              <a:gd name="connsiteX4" fmla="*/ 10000 w 10000"/>
              <a:gd name="connsiteY4" fmla="*/ 10000 h 10000"/>
              <a:gd name="connsiteX0" fmla="*/ 0 w 10000"/>
              <a:gd name="connsiteY0" fmla="*/ 168 h 10082"/>
              <a:gd name="connsiteX1" fmla="*/ 3475 w 10000"/>
              <a:gd name="connsiteY1" fmla="*/ 835 h 10082"/>
              <a:gd name="connsiteX2" fmla="*/ 4030 w 10000"/>
              <a:gd name="connsiteY2" fmla="*/ 3655 h 10082"/>
              <a:gd name="connsiteX3" fmla="*/ 8196 w 10000"/>
              <a:gd name="connsiteY3" fmla="*/ 7224 h 10082"/>
              <a:gd name="connsiteX4" fmla="*/ 10000 w 10000"/>
              <a:gd name="connsiteY4" fmla="*/ 10082 h 10082"/>
              <a:gd name="connsiteX0" fmla="*/ 0 w 8297"/>
              <a:gd name="connsiteY0" fmla="*/ 168 h 7391"/>
              <a:gd name="connsiteX1" fmla="*/ 3475 w 8297"/>
              <a:gd name="connsiteY1" fmla="*/ 835 h 7391"/>
              <a:gd name="connsiteX2" fmla="*/ 4030 w 8297"/>
              <a:gd name="connsiteY2" fmla="*/ 3655 h 7391"/>
              <a:gd name="connsiteX3" fmla="*/ 8196 w 8297"/>
              <a:gd name="connsiteY3" fmla="*/ 7224 h 7391"/>
              <a:gd name="connsiteX4" fmla="*/ 2337 w 8297"/>
              <a:gd name="connsiteY4" fmla="*/ 5727 h 7391"/>
              <a:gd name="connsiteX0" fmla="*/ 0 w 4966"/>
              <a:gd name="connsiteY0" fmla="*/ 228 h 7750"/>
              <a:gd name="connsiteX1" fmla="*/ 4188 w 4966"/>
              <a:gd name="connsiteY1" fmla="*/ 1131 h 7750"/>
              <a:gd name="connsiteX2" fmla="*/ 4857 w 4966"/>
              <a:gd name="connsiteY2" fmla="*/ 4946 h 7750"/>
              <a:gd name="connsiteX3" fmla="*/ 2817 w 4966"/>
              <a:gd name="connsiteY3" fmla="*/ 7750 h 7750"/>
              <a:gd name="connsiteX0" fmla="*/ 0 w 10112"/>
              <a:gd name="connsiteY0" fmla="*/ 294 h 9339"/>
              <a:gd name="connsiteX1" fmla="*/ 8433 w 10112"/>
              <a:gd name="connsiteY1" fmla="*/ 1459 h 9339"/>
              <a:gd name="connsiteX2" fmla="*/ 9781 w 10112"/>
              <a:gd name="connsiteY2" fmla="*/ 6382 h 9339"/>
              <a:gd name="connsiteX3" fmla="*/ 4152 w 10112"/>
              <a:gd name="connsiteY3" fmla="*/ 9339 h 9339"/>
              <a:gd name="connsiteX0" fmla="*/ 0 w 10001"/>
              <a:gd name="connsiteY0" fmla="*/ 315 h 10000"/>
              <a:gd name="connsiteX1" fmla="*/ 8340 w 10001"/>
              <a:gd name="connsiteY1" fmla="*/ 1562 h 10000"/>
              <a:gd name="connsiteX2" fmla="*/ 9673 w 10001"/>
              <a:gd name="connsiteY2" fmla="*/ 6834 h 10000"/>
              <a:gd name="connsiteX3" fmla="*/ 4106 w 10001"/>
              <a:gd name="connsiteY3" fmla="*/ 10000 h 10000"/>
              <a:gd name="connsiteX0" fmla="*/ 20850 w 21447"/>
              <a:gd name="connsiteY0" fmla="*/ 249 h 10513"/>
              <a:gd name="connsiteX1" fmla="*/ 4234 w 21447"/>
              <a:gd name="connsiteY1" fmla="*/ 2075 h 10513"/>
              <a:gd name="connsiteX2" fmla="*/ 5567 w 21447"/>
              <a:gd name="connsiteY2" fmla="*/ 7347 h 10513"/>
              <a:gd name="connsiteX3" fmla="*/ 0 w 21447"/>
              <a:gd name="connsiteY3" fmla="*/ 10513 h 10513"/>
              <a:gd name="connsiteX0" fmla="*/ 20850 w 20850"/>
              <a:gd name="connsiteY0" fmla="*/ 351 h 10615"/>
              <a:gd name="connsiteX1" fmla="*/ 4234 w 20850"/>
              <a:gd name="connsiteY1" fmla="*/ 2177 h 10615"/>
              <a:gd name="connsiteX2" fmla="*/ 5567 w 20850"/>
              <a:gd name="connsiteY2" fmla="*/ 7449 h 10615"/>
              <a:gd name="connsiteX3" fmla="*/ 0 w 20850"/>
              <a:gd name="connsiteY3" fmla="*/ 10615 h 10615"/>
              <a:gd name="connsiteX0" fmla="*/ 20850 w 20850"/>
              <a:gd name="connsiteY0" fmla="*/ 557 h 10821"/>
              <a:gd name="connsiteX1" fmla="*/ 5328 w 20850"/>
              <a:gd name="connsiteY1" fmla="*/ 1321 h 10821"/>
              <a:gd name="connsiteX2" fmla="*/ 5567 w 20850"/>
              <a:gd name="connsiteY2" fmla="*/ 7655 h 10821"/>
              <a:gd name="connsiteX3" fmla="*/ 0 w 20850"/>
              <a:gd name="connsiteY3" fmla="*/ 10821 h 10821"/>
              <a:gd name="connsiteX0" fmla="*/ 20850 w 20850"/>
              <a:gd name="connsiteY0" fmla="*/ 545 h 10809"/>
              <a:gd name="connsiteX1" fmla="*/ 5328 w 20850"/>
              <a:gd name="connsiteY1" fmla="*/ 1309 h 10809"/>
              <a:gd name="connsiteX2" fmla="*/ 2969 w 20850"/>
              <a:gd name="connsiteY2" fmla="*/ 7321 h 10809"/>
              <a:gd name="connsiteX3" fmla="*/ 0 w 20850"/>
              <a:gd name="connsiteY3" fmla="*/ 10809 h 10809"/>
              <a:gd name="connsiteX0" fmla="*/ 18137 w 18137"/>
              <a:gd name="connsiteY0" fmla="*/ 545 h 9972"/>
              <a:gd name="connsiteX1" fmla="*/ 2615 w 18137"/>
              <a:gd name="connsiteY1" fmla="*/ 1309 h 9972"/>
              <a:gd name="connsiteX2" fmla="*/ 256 w 18137"/>
              <a:gd name="connsiteY2" fmla="*/ 7321 h 9972"/>
              <a:gd name="connsiteX3" fmla="*/ 5355 w 18137"/>
              <a:gd name="connsiteY3" fmla="*/ 9972 h 9972"/>
              <a:gd name="connsiteX0" fmla="*/ 10000 w 10000"/>
              <a:gd name="connsiteY0" fmla="*/ 547 h 10000"/>
              <a:gd name="connsiteX1" fmla="*/ 1442 w 10000"/>
              <a:gd name="connsiteY1" fmla="*/ 1313 h 10000"/>
              <a:gd name="connsiteX2" fmla="*/ 141 w 10000"/>
              <a:gd name="connsiteY2" fmla="*/ 7342 h 10000"/>
              <a:gd name="connsiteX3" fmla="*/ 2953 w 10000"/>
              <a:gd name="connsiteY3" fmla="*/ 10000 h 10000"/>
              <a:gd name="connsiteX0" fmla="*/ 7337 w 7337"/>
              <a:gd name="connsiteY0" fmla="*/ 740 h 9560"/>
              <a:gd name="connsiteX1" fmla="*/ 1379 w 7337"/>
              <a:gd name="connsiteY1" fmla="*/ 873 h 9560"/>
              <a:gd name="connsiteX2" fmla="*/ 78 w 7337"/>
              <a:gd name="connsiteY2" fmla="*/ 6902 h 9560"/>
              <a:gd name="connsiteX3" fmla="*/ 2890 w 7337"/>
              <a:gd name="connsiteY3" fmla="*/ 9560 h 9560"/>
              <a:gd name="connsiteX0" fmla="*/ 9915 w 9915"/>
              <a:gd name="connsiteY0" fmla="*/ 437 h 9663"/>
              <a:gd name="connsiteX1" fmla="*/ 2691 w 9915"/>
              <a:gd name="connsiteY1" fmla="*/ 1751 h 9663"/>
              <a:gd name="connsiteX2" fmla="*/ 21 w 9915"/>
              <a:gd name="connsiteY2" fmla="*/ 6883 h 9663"/>
              <a:gd name="connsiteX3" fmla="*/ 3854 w 9915"/>
              <a:gd name="connsiteY3" fmla="*/ 9663 h 9663"/>
              <a:gd name="connsiteX0" fmla="*/ 10001 w 10001"/>
              <a:gd name="connsiteY0" fmla="*/ 426 h 9974"/>
              <a:gd name="connsiteX1" fmla="*/ 2684 w 10001"/>
              <a:gd name="connsiteY1" fmla="*/ 1941 h 9974"/>
              <a:gd name="connsiteX2" fmla="*/ 22 w 10001"/>
              <a:gd name="connsiteY2" fmla="*/ 7097 h 9974"/>
              <a:gd name="connsiteX3" fmla="*/ 3888 w 10001"/>
              <a:gd name="connsiteY3" fmla="*/ 9974 h 9974"/>
              <a:gd name="connsiteX0" fmla="*/ 10128 w 10128"/>
              <a:gd name="connsiteY0" fmla="*/ 308 h 9881"/>
              <a:gd name="connsiteX1" fmla="*/ 1720 w 10128"/>
              <a:gd name="connsiteY1" fmla="*/ 2850 h 9881"/>
              <a:gd name="connsiteX2" fmla="*/ 150 w 10128"/>
              <a:gd name="connsiteY2" fmla="*/ 6997 h 9881"/>
              <a:gd name="connsiteX3" fmla="*/ 4016 w 10128"/>
              <a:gd name="connsiteY3" fmla="*/ 9881 h 9881"/>
              <a:gd name="connsiteX0" fmla="*/ 9852 w 9852"/>
              <a:gd name="connsiteY0" fmla="*/ 0 h 9688"/>
              <a:gd name="connsiteX1" fmla="*/ 0 w 9852"/>
              <a:gd name="connsiteY1" fmla="*/ 6769 h 9688"/>
              <a:gd name="connsiteX2" fmla="*/ 3817 w 9852"/>
              <a:gd name="connsiteY2" fmla="*/ 9688 h 9688"/>
              <a:gd name="connsiteX0" fmla="*/ 6126 w 6126"/>
              <a:gd name="connsiteY0" fmla="*/ 0 h 10000"/>
              <a:gd name="connsiteX1" fmla="*/ 0 w 6126"/>
              <a:gd name="connsiteY1" fmla="*/ 10000 h 10000"/>
              <a:gd name="connsiteX0" fmla="*/ 10000 w 10000"/>
              <a:gd name="connsiteY0" fmla="*/ 0 h 10000"/>
              <a:gd name="connsiteX1" fmla="*/ 4477 w 10000"/>
              <a:gd name="connsiteY1" fmla="*/ 5492 h 10000"/>
              <a:gd name="connsiteX2" fmla="*/ 0 w 10000"/>
              <a:gd name="connsiteY2" fmla="*/ 10000 h 10000"/>
              <a:gd name="connsiteX0" fmla="*/ 16577 w 16577"/>
              <a:gd name="connsiteY0" fmla="*/ 0 h 10000"/>
              <a:gd name="connsiteX1" fmla="*/ 0 w 16577"/>
              <a:gd name="connsiteY1" fmla="*/ 2294 h 10000"/>
              <a:gd name="connsiteX2" fmla="*/ 6577 w 16577"/>
              <a:gd name="connsiteY2" fmla="*/ 10000 h 10000"/>
              <a:gd name="connsiteX0" fmla="*/ 16652 w 16652"/>
              <a:gd name="connsiteY0" fmla="*/ 0 h 10000"/>
              <a:gd name="connsiteX1" fmla="*/ 75 w 16652"/>
              <a:gd name="connsiteY1" fmla="*/ 2294 h 10000"/>
              <a:gd name="connsiteX2" fmla="*/ 6652 w 16652"/>
              <a:gd name="connsiteY2" fmla="*/ 10000 h 10000"/>
              <a:gd name="connsiteX0" fmla="*/ 16652 w 16652"/>
              <a:gd name="connsiteY0" fmla="*/ 0 h 10000"/>
              <a:gd name="connsiteX1" fmla="*/ 75 w 16652"/>
              <a:gd name="connsiteY1" fmla="*/ 2294 h 10000"/>
              <a:gd name="connsiteX2" fmla="*/ 6652 w 16652"/>
              <a:gd name="connsiteY2" fmla="*/ 10000 h 10000"/>
              <a:gd name="connsiteX0" fmla="*/ 13817 w 13817"/>
              <a:gd name="connsiteY0" fmla="*/ 0 h 10000"/>
              <a:gd name="connsiteX1" fmla="*/ 97 w 13817"/>
              <a:gd name="connsiteY1" fmla="*/ 2823 h 10000"/>
              <a:gd name="connsiteX2" fmla="*/ 3817 w 13817"/>
              <a:gd name="connsiteY2" fmla="*/ 10000 h 10000"/>
              <a:gd name="connsiteX0" fmla="*/ 14293 w 14293"/>
              <a:gd name="connsiteY0" fmla="*/ 0 h 10000"/>
              <a:gd name="connsiteX1" fmla="*/ 573 w 14293"/>
              <a:gd name="connsiteY1" fmla="*/ 2823 h 10000"/>
              <a:gd name="connsiteX2" fmla="*/ 4293 w 14293"/>
              <a:gd name="connsiteY2" fmla="*/ 10000 h 10000"/>
              <a:gd name="connsiteX0" fmla="*/ 14293 w 14293"/>
              <a:gd name="connsiteY0" fmla="*/ 0 h 10000"/>
              <a:gd name="connsiteX1" fmla="*/ 573 w 14293"/>
              <a:gd name="connsiteY1" fmla="*/ 2823 h 10000"/>
              <a:gd name="connsiteX2" fmla="*/ 4293 w 14293"/>
              <a:gd name="connsiteY2" fmla="*/ 10000 h 10000"/>
              <a:gd name="connsiteX0" fmla="*/ 12441 w 12441"/>
              <a:gd name="connsiteY0" fmla="*/ 0 h 10000"/>
              <a:gd name="connsiteX1" fmla="*/ 689 w 12441"/>
              <a:gd name="connsiteY1" fmla="*/ 923 h 10000"/>
              <a:gd name="connsiteX2" fmla="*/ 2441 w 12441"/>
              <a:gd name="connsiteY2" fmla="*/ 10000 h 10000"/>
              <a:gd name="connsiteX0" fmla="*/ 12441 w 12441"/>
              <a:gd name="connsiteY0" fmla="*/ 707 h 10707"/>
              <a:gd name="connsiteX1" fmla="*/ 689 w 12441"/>
              <a:gd name="connsiteY1" fmla="*/ 1630 h 10707"/>
              <a:gd name="connsiteX2" fmla="*/ 2441 w 12441"/>
              <a:gd name="connsiteY2" fmla="*/ 10707 h 10707"/>
              <a:gd name="connsiteX0" fmla="*/ 12441 w 12441"/>
              <a:gd name="connsiteY0" fmla="*/ 978 h 10978"/>
              <a:gd name="connsiteX1" fmla="*/ 689 w 12441"/>
              <a:gd name="connsiteY1" fmla="*/ 1901 h 10978"/>
              <a:gd name="connsiteX2" fmla="*/ 2441 w 12441"/>
              <a:gd name="connsiteY2" fmla="*/ 10978 h 10978"/>
              <a:gd name="connsiteX0" fmla="*/ 12253 w 12253"/>
              <a:gd name="connsiteY0" fmla="*/ 978 h 10978"/>
              <a:gd name="connsiteX1" fmla="*/ 501 w 12253"/>
              <a:gd name="connsiteY1" fmla="*/ 1901 h 10978"/>
              <a:gd name="connsiteX2" fmla="*/ 2176 w 12253"/>
              <a:gd name="connsiteY2" fmla="*/ 7213 h 10978"/>
              <a:gd name="connsiteX3" fmla="*/ 2253 w 12253"/>
              <a:gd name="connsiteY3" fmla="*/ 10978 h 10978"/>
              <a:gd name="connsiteX0" fmla="*/ 15062 w 15062"/>
              <a:gd name="connsiteY0" fmla="*/ 978 h 10978"/>
              <a:gd name="connsiteX1" fmla="*/ 3310 w 15062"/>
              <a:gd name="connsiteY1" fmla="*/ 1901 h 10978"/>
              <a:gd name="connsiteX2" fmla="*/ 30 w 15062"/>
              <a:gd name="connsiteY2" fmla="*/ 6910 h 10978"/>
              <a:gd name="connsiteX3" fmla="*/ 5062 w 15062"/>
              <a:gd name="connsiteY3" fmla="*/ 10978 h 10978"/>
              <a:gd name="connsiteX0" fmla="*/ 15062 w 15062"/>
              <a:gd name="connsiteY0" fmla="*/ 978 h 10978"/>
              <a:gd name="connsiteX1" fmla="*/ 3310 w 15062"/>
              <a:gd name="connsiteY1" fmla="*/ 1901 h 10978"/>
              <a:gd name="connsiteX2" fmla="*/ 30 w 15062"/>
              <a:gd name="connsiteY2" fmla="*/ 6910 h 10978"/>
              <a:gd name="connsiteX3" fmla="*/ 5062 w 15062"/>
              <a:gd name="connsiteY3" fmla="*/ 10978 h 10978"/>
              <a:gd name="connsiteX0" fmla="*/ 15062 w 15062"/>
              <a:gd name="connsiteY0" fmla="*/ 978 h 10746"/>
              <a:gd name="connsiteX1" fmla="*/ 3310 w 15062"/>
              <a:gd name="connsiteY1" fmla="*/ 1901 h 10746"/>
              <a:gd name="connsiteX2" fmla="*/ 30 w 15062"/>
              <a:gd name="connsiteY2" fmla="*/ 6910 h 10746"/>
              <a:gd name="connsiteX3" fmla="*/ 5326 w 15062"/>
              <a:gd name="connsiteY3" fmla="*/ 10746 h 10746"/>
              <a:gd name="connsiteX0" fmla="*/ 15062 w 15062"/>
              <a:gd name="connsiteY0" fmla="*/ 824 h 10592"/>
              <a:gd name="connsiteX1" fmla="*/ 3299 w 15062"/>
              <a:gd name="connsiteY1" fmla="*/ 2275 h 10592"/>
              <a:gd name="connsiteX2" fmla="*/ 30 w 15062"/>
              <a:gd name="connsiteY2" fmla="*/ 6756 h 10592"/>
              <a:gd name="connsiteX3" fmla="*/ 5326 w 15062"/>
              <a:gd name="connsiteY3" fmla="*/ 10592 h 10592"/>
              <a:gd name="connsiteX0" fmla="*/ 15627 w 15627"/>
              <a:gd name="connsiteY0" fmla="*/ 824 h 10592"/>
              <a:gd name="connsiteX1" fmla="*/ 3864 w 15627"/>
              <a:gd name="connsiteY1" fmla="*/ 2275 h 10592"/>
              <a:gd name="connsiteX2" fmla="*/ 23 w 15627"/>
              <a:gd name="connsiteY2" fmla="*/ 7119 h 10592"/>
              <a:gd name="connsiteX3" fmla="*/ 5891 w 15627"/>
              <a:gd name="connsiteY3" fmla="*/ 10592 h 10592"/>
              <a:gd name="connsiteX0" fmla="*/ 15635 w 15635"/>
              <a:gd name="connsiteY0" fmla="*/ 865 h 10633"/>
              <a:gd name="connsiteX1" fmla="*/ 3193 w 15635"/>
              <a:gd name="connsiteY1" fmla="*/ 2161 h 10633"/>
              <a:gd name="connsiteX2" fmla="*/ 31 w 15635"/>
              <a:gd name="connsiteY2" fmla="*/ 7160 h 10633"/>
              <a:gd name="connsiteX3" fmla="*/ 5899 w 15635"/>
              <a:gd name="connsiteY3" fmla="*/ 10633 h 10633"/>
              <a:gd name="connsiteX0" fmla="*/ 16448 w 16448"/>
              <a:gd name="connsiteY0" fmla="*/ 865 h 10633"/>
              <a:gd name="connsiteX1" fmla="*/ 4006 w 16448"/>
              <a:gd name="connsiteY1" fmla="*/ 2161 h 10633"/>
              <a:gd name="connsiteX2" fmla="*/ 22 w 16448"/>
              <a:gd name="connsiteY2" fmla="*/ 7096 h 10633"/>
              <a:gd name="connsiteX3" fmla="*/ 6712 w 16448"/>
              <a:gd name="connsiteY3" fmla="*/ 10633 h 10633"/>
              <a:gd name="connsiteX0" fmla="*/ 16430 w 18621"/>
              <a:gd name="connsiteY0" fmla="*/ 387 h 10155"/>
              <a:gd name="connsiteX1" fmla="*/ 17876 w 18621"/>
              <a:gd name="connsiteY1" fmla="*/ 5206 h 10155"/>
              <a:gd name="connsiteX2" fmla="*/ 4 w 18621"/>
              <a:gd name="connsiteY2" fmla="*/ 6618 h 10155"/>
              <a:gd name="connsiteX3" fmla="*/ 6694 w 18621"/>
              <a:gd name="connsiteY3" fmla="*/ 10155 h 10155"/>
              <a:gd name="connsiteX0" fmla="*/ 10002 w 12193"/>
              <a:gd name="connsiteY0" fmla="*/ 387 h 10155"/>
              <a:gd name="connsiteX1" fmla="*/ 11448 w 12193"/>
              <a:gd name="connsiteY1" fmla="*/ 5206 h 10155"/>
              <a:gd name="connsiteX2" fmla="*/ 8122 w 12193"/>
              <a:gd name="connsiteY2" fmla="*/ 8985 h 10155"/>
              <a:gd name="connsiteX3" fmla="*/ 266 w 12193"/>
              <a:gd name="connsiteY3" fmla="*/ 10155 h 10155"/>
              <a:gd name="connsiteX0" fmla="*/ 28385 w 30576"/>
              <a:gd name="connsiteY0" fmla="*/ 387 h 11062"/>
              <a:gd name="connsiteX1" fmla="*/ 29831 w 30576"/>
              <a:gd name="connsiteY1" fmla="*/ 5206 h 11062"/>
              <a:gd name="connsiteX2" fmla="*/ 26505 w 30576"/>
              <a:gd name="connsiteY2" fmla="*/ 8985 h 11062"/>
              <a:gd name="connsiteX3" fmla="*/ 101 w 30576"/>
              <a:gd name="connsiteY3" fmla="*/ 11062 h 11062"/>
              <a:gd name="connsiteX0" fmla="*/ 28284 w 30475"/>
              <a:gd name="connsiteY0" fmla="*/ 387 h 11215"/>
              <a:gd name="connsiteX1" fmla="*/ 29730 w 30475"/>
              <a:gd name="connsiteY1" fmla="*/ 5206 h 11215"/>
              <a:gd name="connsiteX2" fmla="*/ 26404 w 30475"/>
              <a:gd name="connsiteY2" fmla="*/ 8985 h 11215"/>
              <a:gd name="connsiteX3" fmla="*/ 0 w 30475"/>
              <a:gd name="connsiteY3" fmla="*/ 11062 h 11215"/>
              <a:gd name="connsiteX0" fmla="*/ 30407 w 32598"/>
              <a:gd name="connsiteY0" fmla="*/ 387 h 11062"/>
              <a:gd name="connsiteX1" fmla="*/ 31853 w 32598"/>
              <a:gd name="connsiteY1" fmla="*/ 5206 h 11062"/>
              <a:gd name="connsiteX2" fmla="*/ 28527 w 32598"/>
              <a:gd name="connsiteY2" fmla="*/ 8985 h 11062"/>
              <a:gd name="connsiteX3" fmla="*/ 1871 w 32598"/>
              <a:gd name="connsiteY3" fmla="*/ 10593 h 11062"/>
              <a:gd name="connsiteX4" fmla="*/ 2123 w 32598"/>
              <a:gd name="connsiteY4" fmla="*/ 11062 h 11062"/>
              <a:gd name="connsiteX0" fmla="*/ 28284 w 30475"/>
              <a:gd name="connsiteY0" fmla="*/ 387 h 11062"/>
              <a:gd name="connsiteX1" fmla="*/ 29730 w 30475"/>
              <a:gd name="connsiteY1" fmla="*/ 5206 h 11062"/>
              <a:gd name="connsiteX2" fmla="*/ 26404 w 30475"/>
              <a:gd name="connsiteY2" fmla="*/ 8985 h 11062"/>
              <a:gd name="connsiteX3" fmla="*/ 0 w 30475"/>
              <a:gd name="connsiteY3" fmla="*/ 11062 h 11062"/>
              <a:gd name="connsiteX0" fmla="*/ 30550 w 32741"/>
              <a:gd name="connsiteY0" fmla="*/ 387 h 10739"/>
              <a:gd name="connsiteX1" fmla="*/ 31996 w 32741"/>
              <a:gd name="connsiteY1" fmla="*/ 5206 h 10739"/>
              <a:gd name="connsiteX2" fmla="*/ 28670 w 32741"/>
              <a:gd name="connsiteY2" fmla="*/ 8985 h 10739"/>
              <a:gd name="connsiteX3" fmla="*/ 0 w 32741"/>
              <a:gd name="connsiteY3" fmla="*/ 10739 h 10739"/>
              <a:gd name="connsiteX0" fmla="*/ 30550 w 32741"/>
              <a:gd name="connsiteY0" fmla="*/ 387 h 11042"/>
              <a:gd name="connsiteX1" fmla="*/ 31996 w 32741"/>
              <a:gd name="connsiteY1" fmla="*/ 5206 h 11042"/>
              <a:gd name="connsiteX2" fmla="*/ 28670 w 32741"/>
              <a:gd name="connsiteY2" fmla="*/ 8985 h 11042"/>
              <a:gd name="connsiteX3" fmla="*/ 0 w 32741"/>
              <a:gd name="connsiteY3" fmla="*/ 10739 h 11042"/>
              <a:gd name="connsiteX0" fmla="*/ 30550 w 32741"/>
              <a:gd name="connsiteY0" fmla="*/ 387 h 11355"/>
              <a:gd name="connsiteX1" fmla="*/ 31996 w 32741"/>
              <a:gd name="connsiteY1" fmla="*/ 5206 h 11355"/>
              <a:gd name="connsiteX2" fmla="*/ 14949 w 32741"/>
              <a:gd name="connsiteY2" fmla="*/ 10436 h 11355"/>
              <a:gd name="connsiteX3" fmla="*/ 0 w 32741"/>
              <a:gd name="connsiteY3" fmla="*/ 10739 h 11355"/>
              <a:gd name="connsiteX0" fmla="*/ 30550 w 30550"/>
              <a:gd name="connsiteY0" fmla="*/ 359 h 11327"/>
              <a:gd name="connsiteX1" fmla="*/ 22287 w 30550"/>
              <a:gd name="connsiteY1" fmla="*/ 5647 h 11327"/>
              <a:gd name="connsiteX2" fmla="*/ 14949 w 30550"/>
              <a:gd name="connsiteY2" fmla="*/ 10408 h 11327"/>
              <a:gd name="connsiteX3" fmla="*/ 0 w 30550"/>
              <a:gd name="connsiteY3" fmla="*/ 10711 h 11327"/>
              <a:gd name="connsiteX0" fmla="*/ 18402 w 22887"/>
              <a:gd name="connsiteY0" fmla="*/ 578 h 9024"/>
              <a:gd name="connsiteX1" fmla="*/ 22287 w 22887"/>
              <a:gd name="connsiteY1" fmla="*/ 3344 h 9024"/>
              <a:gd name="connsiteX2" fmla="*/ 14949 w 22887"/>
              <a:gd name="connsiteY2" fmla="*/ 8105 h 9024"/>
              <a:gd name="connsiteX3" fmla="*/ 0 w 22887"/>
              <a:gd name="connsiteY3" fmla="*/ 8408 h 9024"/>
              <a:gd name="connsiteX0" fmla="*/ 8040 w 10377"/>
              <a:gd name="connsiteY0" fmla="*/ 9 h 9368"/>
              <a:gd name="connsiteX1" fmla="*/ 9738 w 10377"/>
              <a:gd name="connsiteY1" fmla="*/ 3074 h 9368"/>
              <a:gd name="connsiteX2" fmla="*/ 6532 w 10377"/>
              <a:gd name="connsiteY2" fmla="*/ 8350 h 9368"/>
              <a:gd name="connsiteX3" fmla="*/ 0 w 10377"/>
              <a:gd name="connsiteY3" fmla="*/ 8685 h 9368"/>
              <a:gd name="connsiteX0" fmla="*/ 7517 w 9949"/>
              <a:gd name="connsiteY0" fmla="*/ 8 h 10220"/>
              <a:gd name="connsiteX1" fmla="*/ 9384 w 9949"/>
              <a:gd name="connsiteY1" fmla="*/ 3501 h 10220"/>
              <a:gd name="connsiteX2" fmla="*/ 6295 w 9949"/>
              <a:gd name="connsiteY2" fmla="*/ 9133 h 10220"/>
              <a:gd name="connsiteX3" fmla="*/ 0 w 9949"/>
              <a:gd name="connsiteY3" fmla="*/ 9491 h 10220"/>
              <a:gd name="connsiteX0" fmla="*/ 7556 w 9295"/>
              <a:gd name="connsiteY0" fmla="*/ 4 h 9996"/>
              <a:gd name="connsiteX1" fmla="*/ 8453 w 9295"/>
              <a:gd name="connsiteY1" fmla="*/ 4944 h 9996"/>
              <a:gd name="connsiteX2" fmla="*/ 6327 w 9295"/>
              <a:gd name="connsiteY2" fmla="*/ 8932 h 9996"/>
              <a:gd name="connsiteX3" fmla="*/ 0 w 9295"/>
              <a:gd name="connsiteY3" fmla="*/ 9283 h 9996"/>
              <a:gd name="connsiteX0" fmla="*/ 8129 w 9693"/>
              <a:gd name="connsiteY0" fmla="*/ 3 h 9999"/>
              <a:gd name="connsiteX1" fmla="*/ 8558 w 9693"/>
              <a:gd name="connsiteY1" fmla="*/ 5934 h 9999"/>
              <a:gd name="connsiteX2" fmla="*/ 6807 w 9693"/>
              <a:gd name="connsiteY2" fmla="*/ 8935 h 9999"/>
              <a:gd name="connsiteX3" fmla="*/ 0 w 9693"/>
              <a:gd name="connsiteY3" fmla="*/ 9286 h 9999"/>
              <a:gd name="connsiteX0" fmla="*/ 8386 w 9964"/>
              <a:gd name="connsiteY0" fmla="*/ 0 h 9997"/>
              <a:gd name="connsiteX1" fmla="*/ 8829 w 9964"/>
              <a:gd name="connsiteY1" fmla="*/ 5932 h 9997"/>
              <a:gd name="connsiteX2" fmla="*/ 7023 w 9964"/>
              <a:gd name="connsiteY2" fmla="*/ 8933 h 9997"/>
              <a:gd name="connsiteX3" fmla="*/ 0 w 9964"/>
              <a:gd name="connsiteY3" fmla="*/ 9284 h 9997"/>
              <a:gd name="connsiteX0" fmla="*/ 8416 w 10000"/>
              <a:gd name="connsiteY0" fmla="*/ 0 h 10000"/>
              <a:gd name="connsiteX1" fmla="*/ 8861 w 10000"/>
              <a:gd name="connsiteY1" fmla="*/ 5934 h 10000"/>
              <a:gd name="connsiteX2" fmla="*/ 7048 w 10000"/>
              <a:gd name="connsiteY2" fmla="*/ 8936 h 10000"/>
              <a:gd name="connsiteX3" fmla="*/ 0 w 10000"/>
              <a:gd name="connsiteY3" fmla="*/ 9287 h 10000"/>
              <a:gd name="connsiteX0" fmla="*/ 8416 w 10000"/>
              <a:gd name="connsiteY0" fmla="*/ 0 h 10000"/>
              <a:gd name="connsiteX1" fmla="*/ 8861 w 10000"/>
              <a:gd name="connsiteY1" fmla="*/ 5934 h 10000"/>
              <a:gd name="connsiteX2" fmla="*/ 7048 w 10000"/>
              <a:gd name="connsiteY2" fmla="*/ 8936 h 10000"/>
              <a:gd name="connsiteX3" fmla="*/ 0 w 10000"/>
              <a:gd name="connsiteY3" fmla="*/ 9287 h 10000"/>
              <a:gd name="connsiteX0" fmla="*/ 8416 w 10000"/>
              <a:gd name="connsiteY0" fmla="*/ 0 h 10000"/>
              <a:gd name="connsiteX1" fmla="*/ 8861 w 10000"/>
              <a:gd name="connsiteY1" fmla="*/ 5934 h 10000"/>
              <a:gd name="connsiteX2" fmla="*/ 7048 w 10000"/>
              <a:gd name="connsiteY2" fmla="*/ 8936 h 10000"/>
              <a:gd name="connsiteX3" fmla="*/ 0 w 10000"/>
              <a:gd name="connsiteY3" fmla="*/ 9287 h 10000"/>
              <a:gd name="connsiteX0" fmla="*/ 8416 w 10000"/>
              <a:gd name="connsiteY0" fmla="*/ 0 h 10000"/>
              <a:gd name="connsiteX1" fmla="*/ 8861 w 10000"/>
              <a:gd name="connsiteY1" fmla="*/ 5934 h 10000"/>
              <a:gd name="connsiteX2" fmla="*/ 7048 w 10000"/>
              <a:gd name="connsiteY2" fmla="*/ 8936 h 10000"/>
              <a:gd name="connsiteX3" fmla="*/ 0 w 10000"/>
              <a:gd name="connsiteY3" fmla="*/ 9287 h 10000"/>
              <a:gd name="connsiteX0" fmla="*/ 8416 w 9959"/>
              <a:gd name="connsiteY0" fmla="*/ 0 h 10000"/>
              <a:gd name="connsiteX1" fmla="*/ 8861 w 9959"/>
              <a:gd name="connsiteY1" fmla="*/ 5934 h 10000"/>
              <a:gd name="connsiteX2" fmla="*/ 7048 w 9959"/>
              <a:gd name="connsiteY2" fmla="*/ 8936 h 10000"/>
              <a:gd name="connsiteX3" fmla="*/ 0 w 9959"/>
              <a:gd name="connsiteY3" fmla="*/ 9287 h 10000"/>
              <a:gd name="connsiteX0" fmla="*/ 8451 w 10000"/>
              <a:gd name="connsiteY0" fmla="*/ 0 h 10000"/>
              <a:gd name="connsiteX1" fmla="*/ 8897 w 10000"/>
              <a:gd name="connsiteY1" fmla="*/ 5934 h 10000"/>
              <a:gd name="connsiteX2" fmla="*/ 7077 w 10000"/>
              <a:gd name="connsiteY2" fmla="*/ 8936 h 10000"/>
              <a:gd name="connsiteX3" fmla="*/ 0 w 10000"/>
              <a:gd name="connsiteY3" fmla="*/ 9287 h 10000"/>
              <a:gd name="connsiteX0" fmla="*/ 8451 w 10000"/>
              <a:gd name="connsiteY0" fmla="*/ 0 h 10000"/>
              <a:gd name="connsiteX1" fmla="*/ 8897 w 10000"/>
              <a:gd name="connsiteY1" fmla="*/ 5934 h 10000"/>
              <a:gd name="connsiteX2" fmla="*/ 7077 w 10000"/>
              <a:gd name="connsiteY2" fmla="*/ 8936 h 10000"/>
              <a:gd name="connsiteX3" fmla="*/ 0 w 10000"/>
              <a:gd name="connsiteY3" fmla="*/ 9287 h 10000"/>
              <a:gd name="connsiteX0" fmla="*/ 8451 w 9890"/>
              <a:gd name="connsiteY0" fmla="*/ 0 h 10000"/>
              <a:gd name="connsiteX1" fmla="*/ 8897 w 9890"/>
              <a:gd name="connsiteY1" fmla="*/ 5934 h 10000"/>
              <a:gd name="connsiteX2" fmla="*/ 7077 w 9890"/>
              <a:gd name="connsiteY2" fmla="*/ 8936 h 10000"/>
              <a:gd name="connsiteX3" fmla="*/ 0 w 9890"/>
              <a:gd name="connsiteY3" fmla="*/ 9287 h 10000"/>
              <a:gd name="connsiteX0" fmla="*/ 8545 w 9861"/>
              <a:gd name="connsiteY0" fmla="*/ 0 h 10000"/>
              <a:gd name="connsiteX1" fmla="*/ 8996 w 9861"/>
              <a:gd name="connsiteY1" fmla="*/ 5934 h 10000"/>
              <a:gd name="connsiteX2" fmla="*/ 7156 w 9861"/>
              <a:gd name="connsiteY2" fmla="*/ 8936 h 10000"/>
              <a:gd name="connsiteX3" fmla="*/ 0 w 9861"/>
              <a:gd name="connsiteY3" fmla="*/ 9287 h 10000"/>
              <a:gd name="connsiteX0" fmla="*/ 8665 w 10000"/>
              <a:gd name="connsiteY0" fmla="*/ 0 h 10000"/>
              <a:gd name="connsiteX1" fmla="*/ 9123 w 10000"/>
              <a:gd name="connsiteY1" fmla="*/ 5934 h 10000"/>
              <a:gd name="connsiteX2" fmla="*/ 7257 w 10000"/>
              <a:gd name="connsiteY2" fmla="*/ 8936 h 10000"/>
              <a:gd name="connsiteX3" fmla="*/ 0 w 10000"/>
              <a:gd name="connsiteY3" fmla="*/ 9287 h 10000"/>
              <a:gd name="connsiteX0" fmla="*/ 8665 w 10000"/>
              <a:gd name="connsiteY0" fmla="*/ 0 h 10206"/>
              <a:gd name="connsiteX1" fmla="*/ 9123 w 10000"/>
              <a:gd name="connsiteY1" fmla="*/ 5934 h 10206"/>
              <a:gd name="connsiteX2" fmla="*/ 7257 w 10000"/>
              <a:gd name="connsiteY2" fmla="*/ 8936 h 10206"/>
              <a:gd name="connsiteX3" fmla="*/ 0 w 10000"/>
              <a:gd name="connsiteY3" fmla="*/ 9287 h 10206"/>
              <a:gd name="connsiteX0" fmla="*/ 8665 w 10000"/>
              <a:gd name="connsiteY0" fmla="*/ 0 h 10285"/>
              <a:gd name="connsiteX1" fmla="*/ 9123 w 10000"/>
              <a:gd name="connsiteY1" fmla="*/ 5934 h 10285"/>
              <a:gd name="connsiteX2" fmla="*/ 7257 w 10000"/>
              <a:gd name="connsiteY2" fmla="*/ 8936 h 10285"/>
              <a:gd name="connsiteX3" fmla="*/ 0 w 10000"/>
              <a:gd name="connsiteY3" fmla="*/ 9287 h 10285"/>
              <a:gd name="connsiteX0" fmla="*/ 8665 w 9869"/>
              <a:gd name="connsiteY0" fmla="*/ 0 h 10298"/>
              <a:gd name="connsiteX1" fmla="*/ 9123 w 9869"/>
              <a:gd name="connsiteY1" fmla="*/ 5934 h 10298"/>
              <a:gd name="connsiteX2" fmla="*/ 6613 w 9869"/>
              <a:gd name="connsiteY2" fmla="*/ 8961 h 10298"/>
              <a:gd name="connsiteX3" fmla="*/ 0 w 9869"/>
              <a:gd name="connsiteY3" fmla="*/ 9287 h 10298"/>
              <a:gd name="connsiteX0" fmla="*/ 8780 w 9856"/>
              <a:gd name="connsiteY0" fmla="*/ 0 h 9582"/>
              <a:gd name="connsiteX1" fmla="*/ 8819 w 9856"/>
              <a:gd name="connsiteY1" fmla="*/ 5391 h 9582"/>
              <a:gd name="connsiteX2" fmla="*/ 6701 w 9856"/>
              <a:gd name="connsiteY2" fmla="*/ 8702 h 9582"/>
              <a:gd name="connsiteX3" fmla="*/ 0 w 9856"/>
              <a:gd name="connsiteY3" fmla="*/ 9018 h 9582"/>
              <a:gd name="connsiteX0" fmla="*/ 8908 w 10135"/>
              <a:gd name="connsiteY0" fmla="*/ 0 h 10000"/>
              <a:gd name="connsiteX1" fmla="*/ 8948 w 10135"/>
              <a:gd name="connsiteY1" fmla="*/ 5626 h 10000"/>
              <a:gd name="connsiteX2" fmla="*/ 6799 w 10135"/>
              <a:gd name="connsiteY2" fmla="*/ 9082 h 10000"/>
              <a:gd name="connsiteX3" fmla="*/ 0 w 10135"/>
              <a:gd name="connsiteY3" fmla="*/ 9411 h 10000"/>
              <a:gd name="connsiteX0" fmla="*/ 8908 w 10135"/>
              <a:gd name="connsiteY0" fmla="*/ 0 h 10000"/>
              <a:gd name="connsiteX1" fmla="*/ 8948 w 10135"/>
              <a:gd name="connsiteY1" fmla="*/ 5626 h 10000"/>
              <a:gd name="connsiteX2" fmla="*/ 6799 w 10135"/>
              <a:gd name="connsiteY2" fmla="*/ 9082 h 10000"/>
              <a:gd name="connsiteX3" fmla="*/ 0 w 10135"/>
              <a:gd name="connsiteY3" fmla="*/ 9411 h 10000"/>
              <a:gd name="connsiteX0" fmla="*/ 8908 w 10082"/>
              <a:gd name="connsiteY0" fmla="*/ 0 h 10256"/>
              <a:gd name="connsiteX1" fmla="*/ 8948 w 10082"/>
              <a:gd name="connsiteY1" fmla="*/ 5626 h 10256"/>
              <a:gd name="connsiteX2" fmla="*/ 4930 w 10082"/>
              <a:gd name="connsiteY2" fmla="*/ 9730 h 10256"/>
              <a:gd name="connsiteX3" fmla="*/ 0 w 10082"/>
              <a:gd name="connsiteY3" fmla="*/ 9411 h 10256"/>
              <a:gd name="connsiteX0" fmla="*/ 8908 w 9839"/>
              <a:gd name="connsiteY0" fmla="*/ 0 h 10256"/>
              <a:gd name="connsiteX1" fmla="*/ 8948 w 9839"/>
              <a:gd name="connsiteY1" fmla="*/ 5626 h 10256"/>
              <a:gd name="connsiteX2" fmla="*/ 4930 w 9839"/>
              <a:gd name="connsiteY2" fmla="*/ 9730 h 10256"/>
              <a:gd name="connsiteX3" fmla="*/ 0 w 9839"/>
              <a:gd name="connsiteY3" fmla="*/ 9411 h 10256"/>
            </a:gdLst>
            <a:ahLst/>
            <a:cxnLst>
              <a:cxn ang="0">
                <a:pos x="connsiteX0" y="connsiteY0"/>
              </a:cxn>
              <a:cxn ang="0">
                <a:pos x="connsiteX1" y="connsiteY1"/>
              </a:cxn>
              <a:cxn ang="0">
                <a:pos x="connsiteX2" y="connsiteY2"/>
              </a:cxn>
              <a:cxn ang="0">
                <a:pos x="connsiteX3" y="connsiteY3"/>
              </a:cxn>
            </a:cxnLst>
            <a:rect l="l" t="t" r="r" b="b"/>
            <a:pathLst>
              <a:path w="9839" h="10256">
                <a:moveTo>
                  <a:pt x="8908" y="0"/>
                </a:moveTo>
                <a:cubicBezTo>
                  <a:pt x="10589" y="2301"/>
                  <a:pt x="9611" y="4004"/>
                  <a:pt x="8948" y="5626"/>
                </a:cubicBezTo>
                <a:cubicBezTo>
                  <a:pt x="8285" y="7248"/>
                  <a:pt x="6421" y="9099"/>
                  <a:pt x="4930" y="9730"/>
                </a:cubicBezTo>
                <a:cubicBezTo>
                  <a:pt x="3438" y="10361"/>
                  <a:pt x="2353" y="10608"/>
                  <a:pt x="0" y="9411"/>
                </a:cubicBezTo>
              </a:path>
            </a:pathLst>
          </a:custGeom>
          <a:noFill/>
          <a:ln w="19050" cap="flat" cmpd="sng">
            <a:solidFill>
              <a:srgbClr val="008000"/>
            </a:solidFill>
            <a:prstDash val="lgDash"/>
            <a:round/>
            <a:headEnd type="none" w="med" len="med"/>
            <a:tailEnd type="triangle" w="med" len="med"/>
          </a:ln>
          <a:effectLst/>
        </p:spPr>
        <p:txBody>
          <a:bodyPr wrap="square" anchor="ctr">
            <a:prstTxWarp prst="textNoShape">
              <a:avLst/>
            </a:prstTxWarp>
            <a:spAutoFit/>
          </a:bodyPr>
          <a:lstStyle/>
          <a:p>
            <a:endParaRPr lang="en-US"/>
          </a:p>
        </p:txBody>
      </p:sp>
      <p:sp>
        <p:nvSpPr>
          <p:cNvPr id="31" name="Title 1"/>
          <p:cNvSpPr>
            <a:spLocks noGrp="1"/>
          </p:cNvSpPr>
          <p:nvPr>
            <p:ph type="title"/>
          </p:nvPr>
        </p:nvSpPr>
        <p:spPr>
          <a:xfrm>
            <a:off x="685800" y="0"/>
            <a:ext cx="8153400" cy="1143000"/>
          </a:xfrm>
        </p:spPr>
        <p:txBody>
          <a:bodyPr/>
          <a:lstStyle/>
          <a:p>
            <a:r>
              <a:rPr lang="en-US" dirty="0" smtClean="0"/>
              <a:t>What is new in this?</a:t>
            </a:r>
            <a:endParaRPr lang="en-US" dirty="0"/>
          </a:p>
        </p:txBody>
      </p:sp>
      <p:sp>
        <p:nvSpPr>
          <p:cNvPr id="32" name="Text Box 14"/>
          <p:cNvSpPr txBox="1">
            <a:spLocks noChangeArrowheads="1"/>
          </p:cNvSpPr>
          <p:nvPr/>
        </p:nvSpPr>
        <p:spPr bwMode="auto">
          <a:xfrm>
            <a:off x="289332" y="1237587"/>
            <a:ext cx="7983899" cy="369332"/>
          </a:xfrm>
          <a:prstGeom prst="rect">
            <a:avLst/>
          </a:prstGeom>
          <a:gradFill rotWithShape="0">
            <a:gsLst>
              <a:gs pos="0">
                <a:srgbClr val="FFFC00"/>
              </a:gs>
              <a:gs pos="100000">
                <a:srgbClr val="FFFFFF"/>
              </a:gs>
            </a:gsLst>
            <a:lin ang="0" scaled="1"/>
          </a:gradFill>
          <a:ln w="9525">
            <a:noFill/>
            <a:miter lim="800000"/>
            <a:headEnd/>
            <a:tailEnd/>
          </a:ln>
          <a:effectLst/>
        </p:spPr>
        <p:txBody>
          <a:bodyPr wrap="square" anchor="b">
            <a:prstTxWarp prst="textNoShape">
              <a:avLst/>
            </a:prstTxWarp>
            <a:spAutoFit/>
          </a:bodyPr>
          <a:lstStyle/>
          <a:p>
            <a:r>
              <a:rPr lang="en-US" dirty="0" smtClean="0"/>
              <a:t>Information flow between abstract and refined variables</a:t>
            </a:r>
            <a:endParaRPr lang="en-US" dirty="0"/>
          </a:p>
        </p:txBody>
      </p:sp>
      <p:grpSp>
        <p:nvGrpSpPr>
          <p:cNvPr id="34" name="Group 33"/>
          <p:cNvGrpSpPr/>
          <p:nvPr/>
        </p:nvGrpSpPr>
        <p:grpSpPr>
          <a:xfrm>
            <a:off x="66005" y="1701765"/>
            <a:ext cx="4522831" cy="4440929"/>
            <a:chOff x="52038" y="1779037"/>
            <a:chExt cx="4522831" cy="4440929"/>
          </a:xfrm>
        </p:grpSpPr>
        <p:sp>
          <p:nvSpPr>
            <p:cNvPr id="35" name="Rectangle 3"/>
            <p:cNvSpPr>
              <a:spLocks noChangeArrowheads="1"/>
            </p:cNvSpPr>
            <p:nvPr/>
          </p:nvSpPr>
          <p:spPr bwMode="auto">
            <a:xfrm>
              <a:off x="945716" y="4481429"/>
              <a:ext cx="2864109" cy="1371600"/>
            </a:xfrm>
            <a:prstGeom prst="rect">
              <a:avLst/>
            </a:prstGeom>
            <a:solidFill>
              <a:srgbClr val="E5D4F8"/>
            </a:solidFill>
            <a:ln w="9525">
              <a:noFill/>
              <a:miter lim="800000"/>
              <a:headEnd/>
              <a:tailEnd/>
            </a:ln>
            <a:effectLst/>
          </p:spPr>
          <p:txBody>
            <a:bodyPr wrap="square" anchor="ctr">
              <a:prstTxWarp prst="textNoShape">
                <a:avLst/>
              </a:prstTxWarp>
              <a:spAutoFit/>
            </a:bodyPr>
            <a:lstStyle/>
            <a:p>
              <a:endParaRPr lang="en-US"/>
            </a:p>
          </p:txBody>
        </p:sp>
        <p:sp>
          <p:nvSpPr>
            <p:cNvPr id="37" name="Rectangle 3"/>
            <p:cNvSpPr>
              <a:spLocks noChangeArrowheads="1"/>
            </p:cNvSpPr>
            <p:nvPr/>
          </p:nvSpPr>
          <p:spPr bwMode="auto">
            <a:xfrm>
              <a:off x="945716" y="2323708"/>
              <a:ext cx="2864109" cy="1371600"/>
            </a:xfrm>
            <a:prstGeom prst="rect">
              <a:avLst/>
            </a:prstGeom>
            <a:solidFill>
              <a:srgbClr val="E5D4F8"/>
            </a:solidFill>
            <a:ln w="9525">
              <a:noFill/>
              <a:miter lim="800000"/>
              <a:headEnd/>
              <a:tailEnd/>
            </a:ln>
            <a:effectLst/>
          </p:spPr>
          <p:txBody>
            <a:bodyPr wrap="square" anchor="ctr">
              <a:prstTxWarp prst="textNoShape">
                <a:avLst/>
              </a:prstTxWarp>
              <a:spAutoFit/>
            </a:bodyPr>
            <a:lstStyle/>
            <a:p>
              <a:endParaRPr lang="en-US"/>
            </a:p>
          </p:txBody>
        </p:sp>
        <p:sp>
          <p:nvSpPr>
            <p:cNvPr id="38" name="Text Box 15"/>
            <p:cNvSpPr txBox="1">
              <a:spLocks noChangeArrowheads="1"/>
            </p:cNvSpPr>
            <p:nvPr/>
          </p:nvSpPr>
          <p:spPr bwMode="auto">
            <a:xfrm>
              <a:off x="946053" y="2319383"/>
              <a:ext cx="649935" cy="338554"/>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Spec</a:t>
              </a:r>
              <a:endParaRPr lang="en-US" sz="1600" i="1" dirty="0"/>
            </a:p>
          </p:txBody>
        </p:sp>
        <p:sp>
          <p:nvSpPr>
            <p:cNvPr id="39" name="TextBox 38"/>
            <p:cNvSpPr txBox="1"/>
            <p:nvPr/>
          </p:nvSpPr>
          <p:spPr>
            <a:xfrm>
              <a:off x="945717" y="4178937"/>
              <a:ext cx="1700691" cy="369332"/>
            </a:xfrm>
            <a:prstGeom prst="rect">
              <a:avLst/>
            </a:prstGeom>
            <a:noFill/>
          </p:spPr>
          <p:txBody>
            <a:bodyPr wrap="square" rtlCol="0">
              <a:spAutoFit/>
            </a:bodyPr>
            <a:lstStyle/>
            <a:p>
              <a:r>
                <a:rPr lang="en-US" b="1" dirty="0" smtClean="0">
                  <a:solidFill>
                    <a:srgbClr val="FF0000"/>
                  </a:solidFill>
                  <a:latin typeface="Courier New"/>
                  <a:cs typeface="Courier New"/>
                </a:rPr>
                <a:t>S Pointer </a:t>
              </a:r>
              <a:r>
                <a:rPr lang="en-US" dirty="0" smtClean="0">
                  <a:latin typeface="Courier New"/>
                  <a:cs typeface="Courier New"/>
                </a:rPr>
                <a:t>X</a:t>
              </a:r>
              <a:endParaRPr lang="en-US" dirty="0">
                <a:latin typeface="Courier New"/>
                <a:cs typeface="Courier New"/>
              </a:endParaRPr>
            </a:p>
          </p:txBody>
        </p:sp>
        <p:sp>
          <p:nvSpPr>
            <p:cNvPr id="40" name="TextBox 39"/>
            <p:cNvSpPr txBox="1"/>
            <p:nvPr/>
          </p:nvSpPr>
          <p:spPr>
            <a:xfrm>
              <a:off x="2669210" y="4178937"/>
              <a:ext cx="1214882" cy="369332"/>
            </a:xfrm>
            <a:prstGeom prst="rect">
              <a:avLst/>
            </a:prstGeom>
            <a:noFill/>
          </p:spPr>
          <p:txBody>
            <a:bodyPr wrap="square" rtlCol="0">
              <a:spAutoFit/>
            </a:bodyPr>
            <a:lstStyle/>
            <a:p>
              <a:r>
                <a:rPr lang="en-US" b="1" dirty="0" smtClean="0">
                  <a:solidFill>
                    <a:srgbClr val="FF0000"/>
                  </a:solidFill>
                  <a:latin typeface="Courier New"/>
                  <a:cs typeface="Courier New"/>
                </a:rPr>
                <a:t>Pointer</a:t>
              </a:r>
              <a:endParaRPr lang="en-US" b="1" dirty="0">
                <a:solidFill>
                  <a:srgbClr val="FF0000"/>
                </a:solidFill>
                <a:latin typeface="Courier New"/>
                <a:cs typeface="Courier New"/>
              </a:endParaRPr>
            </a:p>
          </p:txBody>
        </p:sp>
        <p:sp>
          <p:nvSpPr>
            <p:cNvPr id="41" name="Oval 40"/>
            <p:cNvSpPr/>
            <p:nvPr/>
          </p:nvSpPr>
          <p:spPr bwMode="auto">
            <a:xfrm>
              <a:off x="1892274" y="3662423"/>
              <a:ext cx="892490" cy="283385"/>
            </a:xfrm>
            <a:prstGeom prst="ellipse">
              <a:avLst/>
            </a:prstGeom>
            <a:solidFill>
              <a:srgbClr val="FF0000">
                <a:alpha val="27000"/>
              </a:srgb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1100" kern="0" dirty="0">
                <a:solidFill>
                  <a:srgbClr val="000000"/>
                </a:solidFill>
                <a:latin typeface="Tahoma"/>
              </a:endParaRPr>
            </a:p>
          </p:txBody>
        </p:sp>
        <p:sp>
          <p:nvSpPr>
            <p:cNvPr id="42" name="Oval 41"/>
            <p:cNvSpPr/>
            <p:nvPr/>
          </p:nvSpPr>
          <p:spPr bwMode="auto">
            <a:xfrm>
              <a:off x="1425902" y="2040323"/>
              <a:ext cx="892490" cy="283385"/>
            </a:xfrm>
            <a:prstGeom prst="ellipse">
              <a:avLst/>
            </a:prstGeom>
            <a:solidFill>
              <a:srgbClr val="FF0000">
                <a:alpha val="27000"/>
              </a:srgb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1100" kern="0" dirty="0">
                <a:solidFill>
                  <a:srgbClr val="000000"/>
                </a:solidFill>
                <a:latin typeface="Tahoma"/>
              </a:endParaRPr>
            </a:p>
          </p:txBody>
        </p:sp>
        <p:sp>
          <p:nvSpPr>
            <p:cNvPr id="43" name="TextBox 42"/>
            <p:cNvSpPr txBox="1"/>
            <p:nvPr/>
          </p:nvSpPr>
          <p:spPr>
            <a:xfrm>
              <a:off x="1425902" y="1961803"/>
              <a:ext cx="1567012" cy="369332"/>
            </a:xfrm>
            <a:prstGeom prst="rect">
              <a:avLst/>
            </a:prstGeom>
            <a:noFill/>
          </p:spPr>
          <p:txBody>
            <a:bodyPr wrap="square" rtlCol="0">
              <a:spAutoFit/>
            </a:bodyPr>
            <a:lstStyle/>
            <a:p>
              <a:r>
                <a:rPr lang="en-US" dirty="0" smtClean="0">
                  <a:latin typeface="Courier New"/>
                  <a:cs typeface="Courier New"/>
                </a:rPr>
                <a:t>State    X</a:t>
              </a:r>
              <a:endParaRPr lang="en-US" dirty="0">
                <a:latin typeface="Courier New"/>
                <a:cs typeface="Courier New"/>
              </a:endParaRPr>
            </a:p>
          </p:txBody>
        </p:sp>
        <p:sp>
          <p:nvSpPr>
            <p:cNvPr id="44" name="Freeform 19"/>
            <p:cNvSpPr>
              <a:spLocks/>
            </p:cNvSpPr>
            <p:nvPr/>
          </p:nvSpPr>
          <p:spPr bwMode="auto">
            <a:xfrm>
              <a:off x="1892274" y="2329797"/>
              <a:ext cx="426118" cy="1365511"/>
            </a:xfrm>
            <a:custGeom>
              <a:avLst/>
              <a:gdLst/>
              <a:ahLst/>
              <a:cxnLst>
                <a:cxn ang="0">
                  <a:pos x="32" y="0"/>
                </a:cxn>
                <a:cxn ang="0">
                  <a:pos x="24" y="687"/>
                </a:cxn>
                <a:cxn ang="0">
                  <a:pos x="178" y="1245"/>
                </a:cxn>
                <a:cxn ang="0">
                  <a:pos x="202" y="1794"/>
                </a:cxn>
              </a:cxnLst>
              <a:rect l="0" t="0" r="r" b="b"/>
              <a:pathLst>
                <a:path w="208" h="1794">
                  <a:moveTo>
                    <a:pt x="32" y="0"/>
                  </a:moveTo>
                  <a:cubicBezTo>
                    <a:pt x="16" y="240"/>
                    <a:pt x="0" y="480"/>
                    <a:pt x="24" y="687"/>
                  </a:cubicBezTo>
                  <a:cubicBezTo>
                    <a:pt x="48" y="894"/>
                    <a:pt x="148" y="1061"/>
                    <a:pt x="178" y="1245"/>
                  </a:cubicBezTo>
                  <a:cubicBezTo>
                    <a:pt x="208" y="1429"/>
                    <a:pt x="198" y="1703"/>
                    <a:pt x="202" y="1794"/>
                  </a:cubicBezTo>
                </a:path>
              </a:pathLst>
            </a:custGeom>
            <a:noFill/>
            <a:ln w="38100" cap="flat" cmpd="sng">
              <a:solidFill>
                <a:srgbClr val="0000FF"/>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45" name="Freeform 20"/>
            <p:cNvSpPr>
              <a:spLocks/>
            </p:cNvSpPr>
            <p:nvPr/>
          </p:nvSpPr>
          <p:spPr bwMode="auto">
            <a:xfrm>
              <a:off x="2371657" y="2323708"/>
              <a:ext cx="487578" cy="1353332"/>
            </a:xfrm>
            <a:custGeom>
              <a:avLst/>
              <a:gdLst/>
              <a:ahLst/>
              <a:cxnLst>
                <a:cxn ang="0">
                  <a:pos x="218" y="0"/>
                </a:cxn>
                <a:cxn ang="0">
                  <a:pos x="218" y="671"/>
                </a:cxn>
                <a:cxn ang="0">
                  <a:pos x="97" y="1261"/>
                </a:cxn>
                <a:cxn ang="0">
                  <a:pos x="0" y="1778"/>
                </a:cxn>
              </a:cxnLst>
              <a:rect l="0" t="0" r="r" b="b"/>
              <a:pathLst>
                <a:path w="238" h="1778">
                  <a:moveTo>
                    <a:pt x="218" y="0"/>
                  </a:moveTo>
                  <a:cubicBezTo>
                    <a:pt x="228" y="230"/>
                    <a:pt x="238" y="461"/>
                    <a:pt x="218" y="671"/>
                  </a:cubicBezTo>
                  <a:cubicBezTo>
                    <a:pt x="198" y="881"/>
                    <a:pt x="133" y="1077"/>
                    <a:pt x="97" y="1261"/>
                  </a:cubicBezTo>
                  <a:cubicBezTo>
                    <a:pt x="61" y="1445"/>
                    <a:pt x="16" y="1692"/>
                    <a:pt x="0" y="1778"/>
                  </a:cubicBezTo>
                </a:path>
              </a:pathLst>
            </a:custGeom>
            <a:noFill/>
            <a:ln w="38100" cap="flat" cmpd="sng">
              <a:solidFill>
                <a:srgbClr val="0000FF"/>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46" name="TextBox 45"/>
            <p:cNvSpPr txBox="1"/>
            <p:nvPr/>
          </p:nvSpPr>
          <p:spPr>
            <a:xfrm>
              <a:off x="1937859" y="3576476"/>
              <a:ext cx="879897" cy="369332"/>
            </a:xfrm>
            <a:prstGeom prst="rect">
              <a:avLst/>
            </a:prstGeom>
            <a:noFill/>
          </p:spPr>
          <p:txBody>
            <a:bodyPr wrap="square" rtlCol="0">
              <a:spAutoFit/>
            </a:bodyPr>
            <a:lstStyle/>
            <a:p>
              <a:r>
                <a:rPr lang="en-US" dirty="0" smtClean="0">
                  <a:latin typeface="Courier New"/>
                  <a:cs typeface="Courier New"/>
                </a:rPr>
                <a:t>State</a:t>
              </a:r>
              <a:endParaRPr lang="en-US" dirty="0">
                <a:latin typeface="Courier New"/>
                <a:cs typeface="Courier New"/>
              </a:endParaRPr>
            </a:p>
          </p:txBody>
        </p:sp>
        <p:sp>
          <p:nvSpPr>
            <p:cNvPr id="49" name="Freeform 16"/>
            <p:cNvSpPr>
              <a:spLocks/>
            </p:cNvSpPr>
            <p:nvPr/>
          </p:nvSpPr>
          <p:spPr bwMode="auto">
            <a:xfrm>
              <a:off x="1096613" y="4460143"/>
              <a:ext cx="485234" cy="1392886"/>
            </a:xfrm>
            <a:custGeom>
              <a:avLst/>
              <a:gdLst/>
              <a:ahLst/>
              <a:cxnLst>
                <a:cxn ang="0">
                  <a:pos x="14" y="0"/>
                </a:cxn>
                <a:cxn ang="0">
                  <a:pos x="14" y="420"/>
                </a:cxn>
                <a:cxn ang="0">
                  <a:pos x="95" y="808"/>
                </a:cxn>
                <a:cxn ang="0">
                  <a:pos x="353" y="1285"/>
                </a:cxn>
                <a:cxn ang="0">
                  <a:pos x="459" y="1770"/>
                </a:cxn>
              </a:cxnLst>
              <a:rect l="0" t="0" r="r" b="b"/>
              <a:pathLst>
                <a:path w="459" h="1770">
                  <a:moveTo>
                    <a:pt x="14" y="0"/>
                  </a:moveTo>
                  <a:cubicBezTo>
                    <a:pt x="7" y="142"/>
                    <a:pt x="0" y="285"/>
                    <a:pt x="14" y="420"/>
                  </a:cubicBezTo>
                  <a:cubicBezTo>
                    <a:pt x="28" y="555"/>
                    <a:pt x="38" y="664"/>
                    <a:pt x="95" y="808"/>
                  </a:cubicBezTo>
                  <a:cubicBezTo>
                    <a:pt x="152" y="952"/>
                    <a:pt x="292" y="1125"/>
                    <a:pt x="353" y="1285"/>
                  </a:cubicBezTo>
                  <a:cubicBezTo>
                    <a:pt x="414" y="1445"/>
                    <a:pt x="436" y="1607"/>
                    <a:pt x="459" y="1770"/>
                  </a:cubicBezTo>
                </a:path>
              </a:pathLst>
            </a:custGeom>
            <a:noFill/>
            <a:ln w="38100" cap="flat" cmpd="sng">
              <a:solidFill>
                <a:srgbClr val="0000FF"/>
              </a:solidFill>
              <a:prstDash val="solid"/>
              <a:round/>
              <a:headEnd type="none" w="med" len="med"/>
              <a:tailEnd type="triangle" w="med" len="med"/>
            </a:ln>
            <a:effectLst/>
          </p:spPr>
          <p:txBody>
            <a:bodyPr wrap="square" anchor="ctr">
              <a:prstTxWarp prst="textNoShape">
                <a:avLst/>
              </a:prstTxWarp>
              <a:spAutoFit/>
            </a:bodyPr>
            <a:lstStyle/>
            <a:p>
              <a:endParaRPr lang="en-US"/>
            </a:p>
          </p:txBody>
        </p:sp>
        <p:sp>
          <p:nvSpPr>
            <p:cNvPr id="50" name="Freeform 17"/>
            <p:cNvSpPr>
              <a:spLocks/>
            </p:cNvSpPr>
            <p:nvPr/>
          </p:nvSpPr>
          <p:spPr bwMode="auto">
            <a:xfrm flipH="1">
              <a:off x="1595988" y="4460142"/>
              <a:ext cx="104684" cy="1435149"/>
            </a:xfrm>
            <a:custGeom>
              <a:avLst/>
              <a:gdLst/>
              <a:ahLst/>
              <a:cxnLst>
                <a:cxn ang="0">
                  <a:pos x="0" y="0"/>
                </a:cxn>
                <a:cxn ang="0">
                  <a:pos x="8" y="421"/>
                </a:cxn>
                <a:cxn ang="0">
                  <a:pos x="41" y="970"/>
                </a:cxn>
                <a:cxn ang="0">
                  <a:pos x="130" y="1552"/>
                </a:cxn>
                <a:cxn ang="0">
                  <a:pos x="146" y="1721"/>
                </a:cxn>
              </a:cxnLst>
              <a:rect l="0" t="0" r="r" b="b"/>
              <a:pathLst>
                <a:path w="147" h="1721">
                  <a:moveTo>
                    <a:pt x="0" y="0"/>
                  </a:moveTo>
                  <a:cubicBezTo>
                    <a:pt x="0" y="129"/>
                    <a:pt x="1" y="259"/>
                    <a:pt x="8" y="421"/>
                  </a:cubicBezTo>
                  <a:cubicBezTo>
                    <a:pt x="15" y="583"/>
                    <a:pt x="21" y="782"/>
                    <a:pt x="41" y="970"/>
                  </a:cubicBezTo>
                  <a:cubicBezTo>
                    <a:pt x="61" y="1158"/>
                    <a:pt x="113" y="1427"/>
                    <a:pt x="130" y="1552"/>
                  </a:cubicBezTo>
                  <a:cubicBezTo>
                    <a:pt x="147" y="1677"/>
                    <a:pt x="146" y="1699"/>
                    <a:pt x="146" y="1721"/>
                  </a:cubicBezTo>
                </a:path>
              </a:pathLst>
            </a:custGeom>
            <a:noFill/>
            <a:ln w="38100" cap="flat" cmpd="sng">
              <a:solidFill>
                <a:srgbClr val="0000FF"/>
              </a:solidFill>
              <a:prstDash val="solid"/>
              <a:round/>
              <a:headEnd type="none" w="med" len="med"/>
              <a:tailEnd type="triangle" w="med" len="med"/>
            </a:ln>
            <a:effectLst/>
          </p:spPr>
          <p:txBody>
            <a:bodyPr wrap="square" anchor="ctr">
              <a:prstTxWarp prst="textNoShape">
                <a:avLst/>
              </a:prstTxWarp>
              <a:spAutoFit/>
            </a:bodyPr>
            <a:lstStyle/>
            <a:p>
              <a:endParaRPr lang="en-US"/>
            </a:p>
          </p:txBody>
        </p:sp>
        <p:sp>
          <p:nvSpPr>
            <p:cNvPr id="51" name="Freeform 32"/>
            <p:cNvSpPr>
              <a:spLocks/>
            </p:cNvSpPr>
            <p:nvPr/>
          </p:nvSpPr>
          <p:spPr bwMode="auto">
            <a:xfrm>
              <a:off x="1562490" y="4460142"/>
              <a:ext cx="1029373" cy="1392887"/>
            </a:xfrm>
            <a:custGeom>
              <a:avLst/>
              <a:gdLst/>
              <a:ahLst/>
              <a:cxnLst>
                <a:cxn ang="0">
                  <a:pos x="41" y="0"/>
                </a:cxn>
                <a:cxn ang="0">
                  <a:pos x="41" y="470"/>
                </a:cxn>
                <a:cxn ang="0">
                  <a:pos x="8" y="1196"/>
                </a:cxn>
                <a:cxn ang="0">
                  <a:pos x="0" y="1732"/>
                </a:cxn>
              </a:cxnLst>
              <a:rect l="0" t="0" r="r" b="b"/>
              <a:pathLst>
                <a:path w="47" h="1732">
                  <a:moveTo>
                    <a:pt x="41" y="0"/>
                  </a:moveTo>
                  <a:cubicBezTo>
                    <a:pt x="44" y="135"/>
                    <a:pt x="47" y="271"/>
                    <a:pt x="41" y="470"/>
                  </a:cubicBezTo>
                  <a:cubicBezTo>
                    <a:pt x="35" y="669"/>
                    <a:pt x="15" y="986"/>
                    <a:pt x="8" y="1196"/>
                  </a:cubicBezTo>
                  <a:cubicBezTo>
                    <a:pt x="1" y="1406"/>
                    <a:pt x="1" y="1643"/>
                    <a:pt x="0" y="1732"/>
                  </a:cubicBezTo>
                </a:path>
              </a:pathLst>
            </a:custGeom>
            <a:noFill/>
            <a:ln w="38100" cap="flat" cmpd="sng">
              <a:solidFill>
                <a:srgbClr val="0000FF"/>
              </a:solidFill>
              <a:prstDash val="solid"/>
              <a:round/>
              <a:headEnd type="none" w="med" len="med"/>
              <a:tailEnd type="none" w="med" len="med"/>
            </a:ln>
            <a:effectLst/>
          </p:spPr>
          <p:txBody>
            <a:bodyPr wrap="square" anchor="ctr">
              <a:prstTxWarp prst="textNoShape">
                <a:avLst/>
              </a:prstTxWarp>
              <a:spAutoFit/>
            </a:bodyPr>
            <a:lstStyle/>
            <a:p>
              <a:endParaRPr lang="en-US"/>
            </a:p>
          </p:txBody>
        </p:sp>
        <p:sp>
          <p:nvSpPr>
            <p:cNvPr id="52" name="Freeform 19"/>
            <p:cNvSpPr>
              <a:spLocks/>
            </p:cNvSpPr>
            <p:nvPr/>
          </p:nvSpPr>
          <p:spPr bwMode="auto">
            <a:xfrm flipH="1">
              <a:off x="2992914" y="4498990"/>
              <a:ext cx="106337" cy="1354039"/>
            </a:xfrm>
            <a:custGeom>
              <a:avLst/>
              <a:gdLst/>
              <a:ahLst/>
              <a:cxnLst>
                <a:cxn ang="0">
                  <a:pos x="32" y="0"/>
                </a:cxn>
                <a:cxn ang="0">
                  <a:pos x="24" y="687"/>
                </a:cxn>
                <a:cxn ang="0">
                  <a:pos x="178" y="1245"/>
                </a:cxn>
                <a:cxn ang="0">
                  <a:pos x="202" y="1794"/>
                </a:cxn>
              </a:cxnLst>
              <a:rect l="0" t="0" r="r" b="b"/>
              <a:pathLst>
                <a:path w="208" h="1794">
                  <a:moveTo>
                    <a:pt x="32" y="0"/>
                  </a:moveTo>
                  <a:cubicBezTo>
                    <a:pt x="16" y="240"/>
                    <a:pt x="0" y="480"/>
                    <a:pt x="24" y="687"/>
                  </a:cubicBezTo>
                  <a:cubicBezTo>
                    <a:pt x="48" y="894"/>
                    <a:pt x="148" y="1061"/>
                    <a:pt x="178" y="1245"/>
                  </a:cubicBezTo>
                  <a:cubicBezTo>
                    <a:pt x="208" y="1429"/>
                    <a:pt x="198" y="1703"/>
                    <a:pt x="202" y="1794"/>
                  </a:cubicBezTo>
                </a:path>
              </a:pathLst>
            </a:custGeom>
            <a:noFill/>
            <a:ln w="38100" cap="flat" cmpd="sng">
              <a:solidFill>
                <a:srgbClr val="0000FF"/>
              </a:solidFill>
              <a:prstDash val="solid"/>
              <a:round/>
              <a:headEnd type="none" w="med" len="med"/>
              <a:tailEnd type="triangle" w="med" len="med"/>
            </a:ln>
            <a:effectLst/>
          </p:spPr>
          <p:txBody>
            <a:bodyPr wrap="square" anchor="ctr">
              <a:prstTxWarp prst="textNoShape">
                <a:avLst/>
              </a:prstTxWarp>
              <a:spAutoFit/>
            </a:bodyPr>
            <a:lstStyle/>
            <a:p>
              <a:endParaRPr lang="en-US"/>
            </a:p>
          </p:txBody>
        </p:sp>
        <p:sp>
          <p:nvSpPr>
            <p:cNvPr id="53" name="Freeform 16"/>
            <p:cNvSpPr>
              <a:spLocks/>
            </p:cNvSpPr>
            <p:nvPr/>
          </p:nvSpPr>
          <p:spPr bwMode="auto">
            <a:xfrm rot="21323549" flipH="1">
              <a:off x="681867" y="1998835"/>
              <a:ext cx="1012785" cy="2273147"/>
            </a:xfrm>
            <a:custGeom>
              <a:avLst/>
              <a:gdLst>
                <a:gd name="connsiteX0" fmla="*/ 493 w 10188"/>
                <a:gd name="connsiteY0" fmla="*/ 0 h 10000"/>
                <a:gd name="connsiteX1" fmla="*/ 493 w 10188"/>
                <a:gd name="connsiteY1" fmla="*/ 2373 h 10000"/>
                <a:gd name="connsiteX2" fmla="*/ 6668 w 10188"/>
                <a:gd name="connsiteY2" fmla="*/ 3806 h 10000"/>
                <a:gd name="connsiteX3" fmla="*/ 7879 w 10188"/>
                <a:gd name="connsiteY3" fmla="*/ 7260 h 10000"/>
                <a:gd name="connsiteX4" fmla="*/ 10188 w 10188"/>
                <a:gd name="connsiteY4" fmla="*/ 10000 h 10000"/>
                <a:gd name="connsiteX0" fmla="*/ 6 w 9701"/>
                <a:gd name="connsiteY0" fmla="*/ 0 h 10000"/>
                <a:gd name="connsiteX1" fmla="*/ 4051 w 9701"/>
                <a:gd name="connsiteY1" fmla="*/ 1696 h 10000"/>
                <a:gd name="connsiteX2" fmla="*/ 6181 w 9701"/>
                <a:gd name="connsiteY2" fmla="*/ 3806 h 10000"/>
                <a:gd name="connsiteX3" fmla="*/ 7392 w 9701"/>
                <a:gd name="connsiteY3" fmla="*/ 7260 h 10000"/>
                <a:gd name="connsiteX4" fmla="*/ 9701 w 9701"/>
                <a:gd name="connsiteY4" fmla="*/ 10000 h 10000"/>
                <a:gd name="connsiteX0" fmla="*/ 3 w 12552"/>
                <a:gd name="connsiteY0" fmla="*/ 0 h 9554"/>
                <a:gd name="connsiteX1" fmla="*/ 6728 w 12552"/>
                <a:gd name="connsiteY1" fmla="*/ 1250 h 9554"/>
                <a:gd name="connsiteX2" fmla="*/ 8924 w 12552"/>
                <a:gd name="connsiteY2" fmla="*/ 3360 h 9554"/>
                <a:gd name="connsiteX3" fmla="*/ 10172 w 12552"/>
                <a:gd name="connsiteY3" fmla="*/ 6814 h 9554"/>
                <a:gd name="connsiteX4" fmla="*/ 12552 w 12552"/>
                <a:gd name="connsiteY4" fmla="*/ 9554 h 9554"/>
                <a:gd name="connsiteX0" fmla="*/ 0 w 9998"/>
                <a:gd name="connsiteY0" fmla="*/ 102 h 10102"/>
                <a:gd name="connsiteX1" fmla="*/ 5358 w 9998"/>
                <a:gd name="connsiteY1" fmla="*/ 1410 h 10102"/>
                <a:gd name="connsiteX2" fmla="*/ 7108 w 9998"/>
                <a:gd name="connsiteY2" fmla="*/ 3619 h 10102"/>
                <a:gd name="connsiteX3" fmla="*/ 8102 w 9998"/>
                <a:gd name="connsiteY3" fmla="*/ 7234 h 10102"/>
                <a:gd name="connsiteX4" fmla="*/ 9998 w 9998"/>
                <a:gd name="connsiteY4" fmla="*/ 10102 h 10102"/>
                <a:gd name="connsiteX0" fmla="*/ 0 w 10928"/>
                <a:gd name="connsiteY0" fmla="*/ 108 h 9904"/>
                <a:gd name="connsiteX1" fmla="*/ 6287 w 10928"/>
                <a:gd name="connsiteY1" fmla="*/ 1300 h 9904"/>
                <a:gd name="connsiteX2" fmla="*/ 8037 w 10928"/>
                <a:gd name="connsiteY2" fmla="*/ 3486 h 9904"/>
                <a:gd name="connsiteX3" fmla="*/ 9032 w 10928"/>
                <a:gd name="connsiteY3" fmla="*/ 7065 h 9904"/>
                <a:gd name="connsiteX4" fmla="*/ 10928 w 10928"/>
                <a:gd name="connsiteY4" fmla="*/ 9904 h 9904"/>
                <a:gd name="connsiteX0" fmla="*/ 0 w 9616"/>
                <a:gd name="connsiteY0" fmla="*/ 105 h 10048"/>
                <a:gd name="connsiteX1" fmla="*/ 5369 w 9616"/>
                <a:gd name="connsiteY1" fmla="*/ 1361 h 10048"/>
                <a:gd name="connsiteX2" fmla="*/ 6971 w 9616"/>
                <a:gd name="connsiteY2" fmla="*/ 3568 h 10048"/>
                <a:gd name="connsiteX3" fmla="*/ 7881 w 9616"/>
                <a:gd name="connsiteY3" fmla="*/ 7181 h 10048"/>
                <a:gd name="connsiteX4" fmla="*/ 9616 w 9616"/>
                <a:gd name="connsiteY4" fmla="*/ 10048 h 10048"/>
                <a:gd name="connsiteX0" fmla="*/ 0 w 10000"/>
                <a:gd name="connsiteY0" fmla="*/ 86 h 9982"/>
                <a:gd name="connsiteX1" fmla="*/ 4330 w 10000"/>
                <a:gd name="connsiteY1" fmla="*/ 1662 h 9982"/>
                <a:gd name="connsiteX2" fmla="*/ 7249 w 10000"/>
                <a:gd name="connsiteY2" fmla="*/ 3533 h 9982"/>
                <a:gd name="connsiteX3" fmla="*/ 8196 w 10000"/>
                <a:gd name="connsiteY3" fmla="*/ 7129 h 9982"/>
                <a:gd name="connsiteX4" fmla="*/ 10000 w 10000"/>
                <a:gd name="connsiteY4" fmla="*/ 9982 h 9982"/>
                <a:gd name="connsiteX0" fmla="*/ 0 w 10000"/>
                <a:gd name="connsiteY0" fmla="*/ 86 h 10000"/>
                <a:gd name="connsiteX1" fmla="*/ 4330 w 10000"/>
                <a:gd name="connsiteY1" fmla="*/ 1665 h 10000"/>
                <a:gd name="connsiteX2" fmla="*/ 4030 w 10000"/>
                <a:gd name="connsiteY2" fmla="*/ 3573 h 10000"/>
                <a:gd name="connsiteX3" fmla="*/ 8196 w 10000"/>
                <a:gd name="connsiteY3" fmla="*/ 7142 h 10000"/>
                <a:gd name="connsiteX4" fmla="*/ 10000 w 10000"/>
                <a:gd name="connsiteY4" fmla="*/ 10000 h 10000"/>
                <a:gd name="connsiteX0" fmla="*/ 0 w 10000"/>
                <a:gd name="connsiteY0" fmla="*/ 168 h 10082"/>
                <a:gd name="connsiteX1" fmla="*/ 3475 w 10000"/>
                <a:gd name="connsiteY1" fmla="*/ 835 h 10082"/>
                <a:gd name="connsiteX2" fmla="*/ 4030 w 10000"/>
                <a:gd name="connsiteY2" fmla="*/ 3655 h 10082"/>
                <a:gd name="connsiteX3" fmla="*/ 8196 w 10000"/>
                <a:gd name="connsiteY3" fmla="*/ 7224 h 10082"/>
                <a:gd name="connsiteX4" fmla="*/ 10000 w 10000"/>
                <a:gd name="connsiteY4" fmla="*/ 10082 h 10082"/>
                <a:gd name="connsiteX0" fmla="*/ 0 w 8297"/>
                <a:gd name="connsiteY0" fmla="*/ 168 h 7391"/>
                <a:gd name="connsiteX1" fmla="*/ 3475 w 8297"/>
                <a:gd name="connsiteY1" fmla="*/ 835 h 7391"/>
                <a:gd name="connsiteX2" fmla="*/ 4030 w 8297"/>
                <a:gd name="connsiteY2" fmla="*/ 3655 h 7391"/>
                <a:gd name="connsiteX3" fmla="*/ 8196 w 8297"/>
                <a:gd name="connsiteY3" fmla="*/ 7224 h 7391"/>
                <a:gd name="connsiteX4" fmla="*/ 2337 w 8297"/>
                <a:gd name="connsiteY4" fmla="*/ 5727 h 7391"/>
                <a:gd name="connsiteX0" fmla="*/ 0 w 4966"/>
                <a:gd name="connsiteY0" fmla="*/ 228 h 7750"/>
                <a:gd name="connsiteX1" fmla="*/ 4188 w 4966"/>
                <a:gd name="connsiteY1" fmla="*/ 1131 h 7750"/>
                <a:gd name="connsiteX2" fmla="*/ 4857 w 4966"/>
                <a:gd name="connsiteY2" fmla="*/ 4946 h 7750"/>
                <a:gd name="connsiteX3" fmla="*/ 2817 w 4966"/>
                <a:gd name="connsiteY3" fmla="*/ 7750 h 7750"/>
                <a:gd name="connsiteX0" fmla="*/ 0 w 10112"/>
                <a:gd name="connsiteY0" fmla="*/ 294 h 9339"/>
                <a:gd name="connsiteX1" fmla="*/ 8433 w 10112"/>
                <a:gd name="connsiteY1" fmla="*/ 1459 h 9339"/>
                <a:gd name="connsiteX2" fmla="*/ 9781 w 10112"/>
                <a:gd name="connsiteY2" fmla="*/ 6382 h 9339"/>
                <a:gd name="connsiteX3" fmla="*/ 4152 w 10112"/>
                <a:gd name="connsiteY3" fmla="*/ 9339 h 9339"/>
                <a:gd name="connsiteX0" fmla="*/ 0 w 10001"/>
                <a:gd name="connsiteY0" fmla="*/ 315 h 10000"/>
                <a:gd name="connsiteX1" fmla="*/ 8340 w 10001"/>
                <a:gd name="connsiteY1" fmla="*/ 1562 h 10000"/>
                <a:gd name="connsiteX2" fmla="*/ 9673 w 10001"/>
                <a:gd name="connsiteY2" fmla="*/ 6834 h 10000"/>
                <a:gd name="connsiteX3" fmla="*/ 4106 w 10001"/>
                <a:gd name="connsiteY3" fmla="*/ 10000 h 10000"/>
                <a:gd name="connsiteX0" fmla="*/ 0 w 9928"/>
                <a:gd name="connsiteY0" fmla="*/ 315 h 9929"/>
                <a:gd name="connsiteX1" fmla="*/ 8340 w 9928"/>
                <a:gd name="connsiteY1" fmla="*/ 1562 h 9929"/>
                <a:gd name="connsiteX2" fmla="*/ 9673 w 9928"/>
                <a:gd name="connsiteY2" fmla="*/ 6834 h 9929"/>
                <a:gd name="connsiteX3" fmla="*/ 5096 w 9928"/>
                <a:gd name="connsiteY3" fmla="*/ 9929 h 9929"/>
                <a:gd name="connsiteX0" fmla="*/ 0 w 9840"/>
                <a:gd name="connsiteY0" fmla="*/ 337 h 9896"/>
                <a:gd name="connsiteX1" fmla="*/ 8245 w 9840"/>
                <a:gd name="connsiteY1" fmla="*/ 1469 h 9896"/>
                <a:gd name="connsiteX2" fmla="*/ 9588 w 9840"/>
                <a:gd name="connsiteY2" fmla="*/ 6779 h 9896"/>
                <a:gd name="connsiteX3" fmla="*/ 4978 w 9840"/>
                <a:gd name="connsiteY3" fmla="*/ 9896 h 9896"/>
                <a:gd name="connsiteX0" fmla="*/ 0 w 10038"/>
                <a:gd name="connsiteY0" fmla="*/ 341 h 9724"/>
                <a:gd name="connsiteX1" fmla="*/ 8379 w 10038"/>
                <a:gd name="connsiteY1" fmla="*/ 1484 h 9724"/>
                <a:gd name="connsiteX2" fmla="*/ 9744 w 10038"/>
                <a:gd name="connsiteY2" fmla="*/ 6850 h 9724"/>
                <a:gd name="connsiteX3" fmla="*/ 4535 w 10038"/>
                <a:gd name="connsiteY3" fmla="*/ 9724 h 9724"/>
                <a:gd name="connsiteX0" fmla="*/ 0 w 10000"/>
                <a:gd name="connsiteY0" fmla="*/ 351 h 10000"/>
                <a:gd name="connsiteX1" fmla="*/ 8347 w 10000"/>
                <a:gd name="connsiteY1" fmla="*/ 1526 h 10000"/>
                <a:gd name="connsiteX2" fmla="*/ 9707 w 10000"/>
                <a:gd name="connsiteY2" fmla="*/ 7044 h 10000"/>
                <a:gd name="connsiteX3" fmla="*/ 4518 w 10000"/>
                <a:gd name="connsiteY3" fmla="*/ 10000 h 10000"/>
                <a:gd name="connsiteX0" fmla="*/ 0 w 12053"/>
                <a:gd name="connsiteY0" fmla="*/ 288 h 10400"/>
                <a:gd name="connsiteX1" fmla="*/ 10328 w 12053"/>
                <a:gd name="connsiteY1" fmla="*/ 1926 h 10400"/>
                <a:gd name="connsiteX2" fmla="*/ 11688 w 12053"/>
                <a:gd name="connsiteY2" fmla="*/ 7444 h 10400"/>
                <a:gd name="connsiteX3" fmla="*/ 6499 w 12053"/>
                <a:gd name="connsiteY3" fmla="*/ 10400 h 10400"/>
                <a:gd name="connsiteX0" fmla="*/ 0 w 11718"/>
                <a:gd name="connsiteY0" fmla="*/ 287 h 10399"/>
                <a:gd name="connsiteX1" fmla="*/ 8220 w 11718"/>
                <a:gd name="connsiteY1" fmla="*/ 1942 h 10399"/>
                <a:gd name="connsiteX2" fmla="*/ 11688 w 11718"/>
                <a:gd name="connsiteY2" fmla="*/ 7443 h 10399"/>
                <a:gd name="connsiteX3" fmla="*/ 6499 w 11718"/>
                <a:gd name="connsiteY3" fmla="*/ 10399 h 10399"/>
                <a:gd name="connsiteX0" fmla="*/ 0 w 9235"/>
                <a:gd name="connsiteY0" fmla="*/ 281 h 10393"/>
                <a:gd name="connsiteX1" fmla="*/ 8220 w 9235"/>
                <a:gd name="connsiteY1" fmla="*/ 1936 h 10393"/>
                <a:gd name="connsiteX2" fmla="*/ 8917 w 9235"/>
                <a:gd name="connsiteY2" fmla="*/ 7142 h 10393"/>
                <a:gd name="connsiteX3" fmla="*/ 6499 w 9235"/>
                <a:gd name="connsiteY3" fmla="*/ 10393 h 10393"/>
                <a:gd name="connsiteX0" fmla="*/ 0 w 9764"/>
                <a:gd name="connsiteY0" fmla="*/ 270 h 10000"/>
                <a:gd name="connsiteX1" fmla="*/ 8901 w 9764"/>
                <a:gd name="connsiteY1" fmla="*/ 1863 h 10000"/>
                <a:gd name="connsiteX2" fmla="*/ 9656 w 9764"/>
                <a:gd name="connsiteY2" fmla="*/ 6872 h 10000"/>
                <a:gd name="connsiteX3" fmla="*/ 7037 w 9764"/>
                <a:gd name="connsiteY3" fmla="*/ 10000 h 10000"/>
                <a:gd name="connsiteX0" fmla="*/ 0 w 10256"/>
                <a:gd name="connsiteY0" fmla="*/ 270 h 10029"/>
                <a:gd name="connsiteX1" fmla="*/ 9116 w 10256"/>
                <a:gd name="connsiteY1" fmla="*/ 1863 h 10029"/>
                <a:gd name="connsiteX2" fmla="*/ 9889 w 10256"/>
                <a:gd name="connsiteY2" fmla="*/ 6872 h 10029"/>
                <a:gd name="connsiteX3" fmla="*/ 6994 w 10256"/>
                <a:gd name="connsiteY3" fmla="*/ 9695 h 10029"/>
                <a:gd name="connsiteX4" fmla="*/ 7207 w 10256"/>
                <a:gd name="connsiteY4" fmla="*/ 10000 h 10029"/>
                <a:gd name="connsiteX0" fmla="*/ 0 w 10256"/>
                <a:gd name="connsiteY0" fmla="*/ 270 h 10029"/>
                <a:gd name="connsiteX1" fmla="*/ 9116 w 10256"/>
                <a:gd name="connsiteY1" fmla="*/ 1863 h 10029"/>
                <a:gd name="connsiteX2" fmla="*/ 9889 w 10256"/>
                <a:gd name="connsiteY2" fmla="*/ 6872 h 10029"/>
                <a:gd name="connsiteX3" fmla="*/ 6994 w 10256"/>
                <a:gd name="connsiteY3" fmla="*/ 9695 h 10029"/>
                <a:gd name="connsiteX4" fmla="*/ 7207 w 10256"/>
                <a:gd name="connsiteY4" fmla="*/ 10000 h 10029"/>
                <a:gd name="connsiteX0" fmla="*/ 0 w 10242"/>
                <a:gd name="connsiteY0" fmla="*/ 270 h 10000"/>
                <a:gd name="connsiteX1" fmla="*/ 9116 w 10242"/>
                <a:gd name="connsiteY1" fmla="*/ 1863 h 10000"/>
                <a:gd name="connsiteX2" fmla="*/ 9889 w 10242"/>
                <a:gd name="connsiteY2" fmla="*/ 6872 h 10000"/>
                <a:gd name="connsiteX3" fmla="*/ 7207 w 10242"/>
                <a:gd name="connsiteY3" fmla="*/ 10000 h 10000"/>
                <a:gd name="connsiteX0" fmla="*/ 0 w 10289"/>
                <a:gd name="connsiteY0" fmla="*/ 270 h 9862"/>
                <a:gd name="connsiteX1" fmla="*/ 9116 w 10289"/>
                <a:gd name="connsiteY1" fmla="*/ 1863 h 9862"/>
                <a:gd name="connsiteX2" fmla="*/ 9889 w 10289"/>
                <a:gd name="connsiteY2" fmla="*/ 6872 h 9862"/>
                <a:gd name="connsiteX3" fmla="*/ 6502 w 10289"/>
                <a:gd name="connsiteY3" fmla="*/ 9862 h 9862"/>
                <a:gd name="connsiteX0" fmla="*/ 0 w 10000"/>
                <a:gd name="connsiteY0" fmla="*/ 274 h 10000"/>
                <a:gd name="connsiteX1" fmla="*/ 8860 w 10000"/>
                <a:gd name="connsiteY1" fmla="*/ 1889 h 10000"/>
                <a:gd name="connsiteX2" fmla="*/ 9611 w 10000"/>
                <a:gd name="connsiteY2" fmla="*/ 6968 h 10000"/>
                <a:gd name="connsiteX3" fmla="*/ 6319 w 10000"/>
                <a:gd name="connsiteY3" fmla="*/ 10000 h 10000"/>
                <a:gd name="connsiteX0" fmla="*/ 0 w 9974"/>
                <a:gd name="connsiteY0" fmla="*/ 274 h 10085"/>
                <a:gd name="connsiteX1" fmla="*/ 8860 w 9974"/>
                <a:gd name="connsiteY1" fmla="*/ 1889 h 10085"/>
                <a:gd name="connsiteX2" fmla="*/ 9611 w 9974"/>
                <a:gd name="connsiteY2" fmla="*/ 6968 h 10085"/>
                <a:gd name="connsiteX3" fmla="*/ 6701 w 9974"/>
                <a:gd name="connsiteY3" fmla="*/ 10085 h 10085"/>
                <a:gd name="connsiteX0" fmla="*/ 0 w 10000"/>
                <a:gd name="connsiteY0" fmla="*/ 272 h 10000"/>
                <a:gd name="connsiteX1" fmla="*/ 8883 w 10000"/>
                <a:gd name="connsiteY1" fmla="*/ 1873 h 10000"/>
                <a:gd name="connsiteX2" fmla="*/ 9636 w 10000"/>
                <a:gd name="connsiteY2" fmla="*/ 6909 h 10000"/>
                <a:gd name="connsiteX3" fmla="*/ 6718 w 10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00" h="10000">
                  <a:moveTo>
                    <a:pt x="0" y="272"/>
                  </a:moveTo>
                  <a:cubicBezTo>
                    <a:pt x="4508" y="-586"/>
                    <a:pt x="7277" y="767"/>
                    <a:pt x="8883" y="1873"/>
                  </a:cubicBezTo>
                  <a:cubicBezTo>
                    <a:pt x="10489" y="2979"/>
                    <a:pt x="9997" y="5555"/>
                    <a:pt x="9636" y="6909"/>
                  </a:cubicBezTo>
                  <a:cubicBezTo>
                    <a:pt x="9275" y="8264"/>
                    <a:pt x="6553" y="9075"/>
                    <a:pt x="6718" y="10000"/>
                  </a:cubicBezTo>
                </a:path>
              </a:pathLst>
            </a:custGeom>
            <a:noFill/>
            <a:ln w="19050" cap="flat" cmpd="sng">
              <a:solidFill>
                <a:srgbClr val="FF0000"/>
              </a:solidFill>
              <a:prstDash val="lgDash"/>
              <a:round/>
              <a:headEnd type="none" w="med" len="med"/>
              <a:tailEnd type="triangle" w="med" len="med"/>
            </a:ln>
            <a:effectLst/>
          </p:spPr>
          <p:txBody>
            <a:bodyPr wrap="square" anchor="ctr">
              <a:prstTxWarp prst="textNoShape">
                <a:avLst/>
              </a:prstTxWarp>
              <a:spAutoFit/>
            </a:bodyPr>
            <a:lstStyle/>
            <a:p>
              <a:endParaRPr lang="en-US"/>
            </a:p>
          </p:txBody>
        </p:sp>
        <p:sp>
          <p:nvSpPr>
            <p:cNvPr id="54" name="Freeform 16"/>
            <p:cNvSpPr>
              <a:spLocks/>
            </p:cNvSpPr>
            <p:nvPr/>
          </p:nvSpPr>
          <p:spPr bwMode="auto">
            <a:xfrm flipH="1">
              <a:off x="2109494" y="1779037"/>
              <a:ext cx="1425568" cy="2481540"/>
            </a:xfrm>
            <a:custGeom>
              <a:avLst/>
              <a:gdLst>
                <a:gd name="connsiteX0" fmla="*/ 493 w 10188"/>
                <a:gd name="connsiteY0" fmla="*/ 0 h 10000"/>
                <a:gd name="connsiteX1" fmla="*/ 493 w 10188"/>
                <a:gd name="connsiteY1" fmla="*/ 2373 h 10000"/>
                <a:gd name="connsiteX2" fmla="*/ 6668 w 10188"/>
                <a:gd name="connsiteY2" fmla="*/ 3806 h 10000"/>
                <a:gd name="connsiteX3" fmla="*/ 7879 w 10188"/>
                <a:gd name="connsiteY3" fmla="*/ 7260 h 10000"/>
                <a:gd name="connsiteX4" fmla="*/ 10188 w 10188"/>
                <a:gd name="connsiteY4" fmla="*/ 10000 h 10000"/>
                <a:gd name="connsiteX0" fmla="*/ 6 w 9701"/>
                <a:gd name="connsiteY0" fmla="*/ 0 h 10000"/>
                <a:gd name="connsiteX1" fmla="*/ 4051 w 9701"/>
                <a:gd name="connsiteY1" fmla="*/ 1696 h 10000"/>
                <a:gd name="connsiteX2" fmla="*/ 6181 w 9701"/>
                <a:gd name="connsiteY2" fmla="*/ 3806 h 10000"/>
                <a:gd name="connsiteX3" fmla="*/ 7392 w 9701"/>
                <a:gd name="connsiteY3" fmla="*/ 7260 h 10000"/>
                <a:gd name="connsiteX4" fmla="*/ 9701 w 9701"/>
                <a:gd name="connsiteY4" fmla="*/ 10000 h 10000"/>
                <a:gd name="connsiteX0" fmla="*/ 3 w 12552"/>
                <a:gd name="connsiteY0" fmla="*/ 0 h 9554"/>
                <a:gd name="connsiteX1" fmla="*/ 6728 w 12552"/>
                <a:gd name="connsiteY1" fmla="*/ 1250 h 9554"/>
                <a:gd name="connsiteX2" fmla="*/ 8924 w 12552"/>
                <a:gd name="connsiteY2" fmla="*/ 3360 h 9554"/>
                <a:gd name="connsiteX3" fmla="*/ 10172 w 12552"/>
                <a:gd name="connsiteY3" fmla="*/ 6814 h 9554"/>
                <a:gd name="connsiteX4" fmla="*/ 12552 w 12552"/>
                <a:gd name="connsiteY4" fmla="*/ 9554 h 9554"/>
                <a:gd name="connsiteX0" fmla="*/ 0 w 9998"/>
                <a:gd name="connsiteY0" fmla="*/ 102 h 10102"/>
                <a:gd name="connsiteX1" fmla="*/ 5358 w 9998"/>
                <a:gd name="connsiteY1" fmla="*/ 1410 h 10102"/>
                <a:gd name="connsiteX2" fmla="*/ 7108 w 9998"/>
                <a:gd name="connsiteY2" fmla="*/ 3619 h 10102"/>
                <a:gd name="connsiteX3" fmla="*/ 8102 w 9998"/>
                <a:gd name="connsiteY3" fmla="*/ 7234 h 10102"/>
                <a:gd name="connsiteX4" fmla="*/ 9998 w 9998"/>
                <a:gd name="connsiteY4" fmla="*/ 10102 h 10102"/>
                <a:gd name="connsiteX0" fmla="*/ 0 w 10928"/>
                <a:gd name="connsiteY0" fmla="*/ 108 h 9904"/>
                <a:gd name="connsiteX1" fmla="*/ 6287 w 10928"/>
                <a:gd name="connsiteY1" fmla="*/ 1300 h 9904"/>
                <a:gd name="connsiteX2" fmla="*/ 8037 w 10928"/>
                <a:gd name="connsiteY2" fmla="*/ 3486 h 9904"/>
                <a:gd name="connsiteX3" fmla="*/ 9032 w 10928"/>
                <a:gd name="connsiteY3" fmla="*/ 7065 h 9904"/>
                <a:gd name="connsiteX4" fmla="*/ 10928 w 10928"/>
                <a:gd name="connsiteY4" fmla="*/ 9904 h 9904"/>
                <a:gd name="connsiteX0" fmla="*/ 0 w 9616"/>
                <a:gd name="connsiteY0" fmla="*/ 105 h 10048"/>
                <a:gd name="connsiteX1" fmla="*/ 5369 w 9616"/>
                <a:gd name="connsiteY1" fmla="*/ 1361 h 10048"/>
                <a:gd name="connsiteX2" fmla="*/ 6971 w 9616"/>
                <a:gd name="connsiteY2" fmla="*/ 3568 h 10048"/>
                <a:gd name="connsiteX3" fmla="*/ 7881 w 9616"/>
                <a:gd name="connsiteY3" fmla="*/ 7181 h 10048"/>
                <a:gd name="connsiteX4" fmla="*/ 9616 w 9616"/>
                <a:gd name="connsiteY4" fmla="*/ 10048 h 10048"/>
                <a:gd name="connsiteX0" fmla="*/ 0 w 10000"/>
                <a:gd name="connsiteY0" fmla="*/ 86 h 9982"/>
                <a:gd name="connsiteX1" fmla="*/ 4330 w 10000"/>
                <a:gd name="connsiteY1" fmla="*/ 1662 h 9982"/>
                <a:gd name="connsiteX2" fmla="*/ 7249 w 10000"/>
                <a:gd name="connsiteY2" fmla="*/ 3533 h 9982"/>
                <a:gd name="connsiteX3" fmla="*/ 8196 w 10000"/>
                <a:gd name="connsiteY3" fmla="*/ 7129 h 9982"/>
                <a:gd name="connsiteX4" fmla="*/ 10000 w 10000"/>
                <a:gd name="connsiteY4" fmla="*/ 9982 h 9982"/>
                <a:gd name="connsiteX0" fmla="*/ 0 w 10000"/>
                <a:gd name="connsiteY0" fmla="*/ 86 h 10000"/>
                <a:gd name="connsiteX1" fmla="*/ 4330 w 10000"/>
                <a:gd name="connsiteY1" fmla="*/ 1665 h 10000"/>
                <a:gd name="connsiteX2" fmla="*/ 4030 w 10000"/>
                <a:gd name="connsiteY2" fmla="*/ 3573 h 10000"/>
                <a:gd name="connsiteX3" fmla="*/ 8196 w 10000"/>
                <a:gd name="connsiteY3" fmla="*/ 7142 h 10000"/>
                <a:gd name="connsiteX4" fmla="*/ 10000 w 10000"/>
                <a:gd name="connsiteY4" fmla="*/ 10000 h 10000"/>
                <a:gd name="connsiteX0" fmla="*/ 0 w 10000"/>
                <a:gd name="connsiteY0" fmla="*/ 168 h 10082"/>
                <a:gd name="connsiteX1" fmla="*/ 3475 w 10000"/>
                <a:gd name="connsiteY1" fmla="*/ 835 h 10082"/>
                <a:gd name="connsiteX2" fmla="*/ 4030 w 10000"/>
                <a:gd name="connsiteY2" fmla="*/ 3655 h 10082"/>
                <a:gd name="connsiteX3" fmla="*/ 8196 w 10000"/>
                <a:gd name="connsiteY3" fmla="*/ 7224 h 10082"/>
                <a:gd name="connsiteX4" fmla="*/ 10000 w 10000"/>
                <a:gd name="connsiteY4" fmla="*/ 10082 h 10082"/>
                <a:gd name="connsiteX0" fmla="*/ 0 w 8297"/>
                <a:gd name="connsiteY0" fmla="*/ 168 h 7391"/>
                <a:gd name="connsiteX1" fmla="*/ 3475 w 8297"/>
                <a:gd name="connsiteY1" fmla="*/ 835 h 7391"/>
                <a:gd name="connsiteX2" fmla="*/ 4030 w 8297"/>
                <a:gd name="connsiteY2" fmla="*/ 3655 h 7391"/>
                <a:gd name="connsiteX3" fmla="*/ 8196 w 8297"/>
                <a:gd name="connsiteY3" fmla="*/ 7224 h 7391"/>
                <a:gd name="connsiteX4" fmla="*/ 2337 w 8297"/>
                <a:gd name="connsiteY4" fmla="*/ 5727 h 7391"/>
                <a:gd name="connsiteX0" fmla="*/ 0 w 4966"/>
                <a:gd name="connsiteY0" fmla="*/ 228 h 7750"/>
                <a:gd name="connsiteX1" fmla="*/ 4188 w 4966"/>
                <a:gd name="connsiteY1" fmla="*/ 1131 h 7750"/>
                <a:gd name="connsiteX2" fmla="*/ 4857 w 4966"/>
                <a:gd name="connsiteY2" fmla="*/ 4946 h 7750"/>
                <a:gd name="connsiteX3" fmla="*/ 2817 w 4966"/>
                <a:gd name="connsiteY3" fmla="*/ 7750 h 7750"/>
                <a:gd name="connsiteX0" fmla="*/ 0 w 10112"/>
                <a:gd name="connsiteY0" fmla="*/ 294 h 9339"/>
                <a:gd name="connsiteX1" fmla="*/ 8433 w 10112"/>
                <a:gd name="connsiteY1" fmla="*/ 1459 h 9339"/>
                <a:gd name="connsiteX2" fmla="*/ 9781 w 10112"/>
                <a:gd name="connsiteY2" fmla="*/ 6382 h 9339"/>
                <a:gd name="connsiteX3" fmla="*/ 4152 w 10112"/>
                <a:gd name="connsiteY3" fmla="*/ 9339 h 9339"/>
                <a:gd name="connsiteX0" fmla="*/ 0 w 10001"/>
                <a:gd name="connsiteY0" fmla="*/ 315 h 10000"/>
                <a:gd name="connsiteX1" fmla="*/ 8340 w 10001"/>
                <a:gd name="connsiteY1" fmla="*/ 1562 h 10000"/>
                <a:gd name="connsiteX2" fmla="*/ 9673 w 10001"/>
                <a:gd name="connsiteY2" fmla="*/ 6834 h 10000"/>
                <a:gd name="connsiteX3" fmla="*/ 4106 w 10001"/>
                <a:gd name="connsiteY3" fmla="*/ 10000 h 10000"/>
                <a:gd name="connsiteX0" fmla="*/ 20850 w 21447"/>
                <a:gd name="connsiteY0" fmla="*/ 249 h 10513"/>
                <a:gd name="connsiteX1" fmla="*/ 4234 w 21447"/>
                <a:gd name="connsiteY1" fmla="*/ 2075 h 10513"/>
                <a:gd name="connsiteX2" fmla="*/ 5567 w 21447"/>
                <a:gd name="connsiteY2" fmla="*/ 7347 h 10513"/>
                <a:gd name="connsiteX3" fmla="*/ 0 w 21447"/>
                <a:gd name="connsiteY3" fmla="*/ 10513 h 10513"/>
                <a:gd name="connsiteX0" fmla="*/ 20850 w 20850"/>
                <a:gd name="connsiteY0" fmla="*/ 351 h 10615"/>
                <a:gd name="connsiteX1" fmla="*/ 4234 w 20850"/>
                <a:gd name="connsiteY1" fmla="*/ 2177 h 10615"/>
                <a:gd name="connsiteX2" fmla="*/ 5567 w 20850"/>
                <a:gd name="connsiteY2" fmla="*/ 7449 h 10615"/>
                <a:gd name="connsiteX3" fmla="*/ 0 w 20850"/>
                <a:gd name="connsiteY3" fmla="*/ 10615 h 10615"/>
                <a:gd name="connsiteX0" fmla="*/ 20850 w 20850"/>
                <a:gd name="connsiteY0" fmla="*/ 557 h 10821"/>
                <a:gd name="connsiteX1" fmla="*/ 5328 w 20850"/>
                <a:gd name="connsiteY1" fmla="*/ 1321 h 10821"/>
                <a:gd name="connsiteX2" fmla="*/ 5567 w 20850"/>
                <a:gd name="connsiteY2" fmla="*/ 7655 h 10821"/>
                <a:gd name="connsiteX3" fmla="*/ 0 w 20850"/>
                <a:gd name="connsiteY3" fmla="*/ 10821 h 10821"/>
                <a:gd name="connsiteX0" fmla="*/ 20850 w 20850"/>
                <a:gd name="connsiteY0" fmla="*/ 545 h 10809"/>
                <a:gd name="connsiteX1" fmla="*/ 5328 w 20850"/>
                <a:gd name="connsiteY1" fmla="*/ 1309 h 10809"/>
                <a:gd name="connsiteX2" fmla="*/ 2969 w 20850"/>
                <a:gd name="connsiteY2" fmla="*/ 7321 h 10809"/>
                <a:gd name="connsiteX3" fmla="*/ 0 w 20850"/>
                <a:gd name="connsiteY3" fmla="*/ 10809 h 10809"/>
                <a:gd name="connsiteX0" fmla="*/ 18137 w 18137"/>
                <a:gd name="connsiteY0" fmla="*/ 545 h 9972"/>
                <a:gd name="connsiteX1" fmla="*/ 2615 w 18137"/>
                <a:gd name="connsiteY1" fmla="*/ 1309 h 9972"/>
                <a:gd name="connsiteX2" fmla="*/ 256 w 18137"/>
                <a:gd name="connsiteY2" fmla="*/ 7321 h 9972"/>
                <a:gd name="connsiteX3" fmla="*/ 5355 w 18137"/>
                <a:gd name="connsiteY3" fmla="*/ 9972 h 9972"/>
                <a:gd name="connsiteX0" fmla="*/ 10000 w 10000"/>
                <a:gd name="connsiteY0" fmla="*/ 547 h 10000"/>
                <a:gd name="connsiteX1" fmla="*/ 1442 w 10000"/>
                <a:gd name="connsiteY1" fmla="*/ 1313 h 10000"/>
                <a:gd name="connsiteX2" fmla="*/ 141 w 10000"/>
                <a:gd name="connsiteY2" fmla="*/ 7342 h 10000"/>
                <a:gd name="connsiteX3" fmla="*/ 2953 w 10000"/>
                <a:gd name="connsiteY3" fmla="*/ 10000 h 10000"/>
                <a:gd name="connsiteX0" fmla="*/ 10127 w 10127"/>
                <a:gd name="connsiteY0" fmla="*/ 547 h 9935"/>
                <a:gd name="connsiteX1" fmla="*/ 1569 w 10127"/>
                <a:gd name="connsiteY1" fmla="*/ 1313 h 9935"/>
                <a:gd name="connsiteX2" fmla="*/ 268 w 10127"/>
                <a:gd name="connsiteY2" fmla="*/ 7342 h 9935"/>
                <a:gd name="connsiteX3" fmla="*/ 4814 w 10127"/>
                <a:gd name="connsiteY3" fmla="*/ 9935 h 9935"/>
                <a:gd name="connsiteX0" fmla="*/ 10001 w 10001"/>
                <a:gd name="connsiteY0" fmla="*/ 551 h 10000"/>
                <a:gd name="connsiteX1" fmla="*/ 1550 w 10001"/>
                <a:gd name="connsiteY1" fmla="*/ 1322 h 10000"/>
                <a:gd name="connsiteX2" fmla="*/ 266 w 10001"/>
                <a:gd name="connsiteY2" fmla="*/ 7390 h 10000"/>
                <a:gd name="connsiteX3" fmla="*/ 4755 w 10001"/>
                <a:gd name="connsiteY3" fmla="*/ 10000 h 10000"/>
                <a:gd name="connsiteX0" fmla="*/ 9463 w 9463"/>
                <a:gd name="connsiteY0" fmla="*/ 537 h 9986"/>
                <a:gd name="connsiteX1" fmla="*/ 1012 w 9463"/>
                <a:gd name="connsiteY1" fmla="*/ 1308 h 9986"/>
                <a:gd name="connsiteX2" fmla="*/ 510 w 9463"/>
                <a:gd name="connsiteY2" fmla="*/ 7019 h 9986"/>
                <a:gd name="connsiteX3" fmla="*/ 4217 w 9463"/>
                <a:gd name="connsiteY3" fmla="*/ 9986 h 9986"/>
                <a:gd name="connsiteX0" fmla="*/ 9789 w 9789"/>
                <a:gd name="connsiteY0" fmla="*/ 538 h 10000"/>
                <a:gd name="connsiteX1" fmla="*/ 1291 w 9789"/>
                <a:gd name="connsiteY1" fmla="*/ 1310 h 10000"/>
                <a:gd name="connsiteX2" fmla="*/ 328 w 9789"/>
                <a:gd name="connsiteY2" fmla="*/ 7029 h 10000"/>
                <a:gd name="connsiteX3" fmla="*/ 4245 w 9789"/>
                <a:gd name="connsiteY3" fmla="*/ 10000 h 10000"/>
                <a:gd name="connsiteX0" fmla="*/ 10000 w 10000"/>
                <a:gd name="connsiteY0" fmla="*/ 754 h 10216"/>
                <a:gd name="connsiteX1" fmla="*/ 1319 w 10000"/>
                <a:gd name="connsiteY1" fmla="*/ 1526 h 10216"/>
                <a:gd name="connsiteX2" fmla="*/ 335 w 10000"/>
                <a:gd name="connsiteY2" fmla="*/ 7245 h 10216"/>
                <a:gd name="connsiteX3" fmla="*/ 4337 w 10000"/>
                <a:gd name="connsiteY3" fmla="*/ 10216 h 10216"/>
                <a:gd name="connsiteX0" fmla="*/ 11010 w 11010"/>
                <a:gd name="connsiteY0" fmla="*/ 674 h 10526"/>
                <a:gd name="connsiteX1" fmla="*/ 1365 w 11010"/>
                <a:gd name="connsiteY1" fmla="*/ 1836 h 10526"/>
                <a:gd name="connsiteX2" fmla="*/ 381 w 11010"/>
                <a:gd name="connsiteY2" fmla="*/ 7555 h 10526"/>
                <a:gd name="connsiteX3" fmla="*/ 4383 w 11010"/>
                <a:gd name="connsiteY3" fmla="*/ 10526 h 10526"/>
                <a:gd name="connsiteX0" fmla="*/ 10633 w 10633"/>
                <a:gd name="connsiteY0" fmla="*/ 1043 h 10895"/>
                <a:gd name="connsiteX1" fmla="*/ 4846 w 10633"/>
                <a:gd name="connsiteY1" fmla="*/ 1034 h 10895"/>
                <a:gd name="connsiteX2" fmla="*/ 4 w 10633"/>
                <a:gd name="connsiteY2" fmla="*/ 7924 h 10895"/>
                <a:gd name="connsiteX3" fmla="*/ 4006 w 10633"/>
                <a:gd name="connsiteY3" fmla="*/ 10895 h 10895"/>
                <a:gd name="connsiteX0" fmla="*/ 10633 w 10633"/>
                <a:gd name="connsiteY0" fmla="*/ 1183 h 11035"/>
                <a:gd name="connsiteX1" fmla="*/ 4846 w 10633"/>
                <a:gd name="connsiteY1" fmla="*/ 1174 h 11035"/>
                <a:gd name="connsiteX2" fmla="*/ 4 w 10633"/>
                <a:gd name="connsiteY2" fmla="*/ 8064 h 11035"/>
                <a:gd name="connsiteX3" fmla="*/ 4006 w 10633"/>
                <a:gd name="connsiteY3" fmla="*/ 11035 h 11035"/>
                <a:gd name="connsiteX0" fmla="*/ 6877 w 6877"/>
                <a:gd name="connsiteY0" fmla="*/ 1023 h 10875"/>
                <a:gd name="connsiteX1" fmla="*/ 1090 w 6877"/>
                <a:gd name="connsiteY1" fmla="*/ 1014 h 10875"/>
                <a:gd name="connsiteX2" fmla="*/ 66 w 6877"/>
                <a:gd name="connsiteY2" fmla="*/ 7546 h 10875"/>
                <a:gd name="connsiteX3" fmla="*/ 250 w 6877"/>
                <a:gd name="connsiteY3" fmla="*/ 10875 h 10875"/>
                <a:gd name="connsiteX0" fmla="*/ 11151 w 11151"/>
                <a:gd name="connsiteY0" fmla="*/ 933 h 9992"/>
                <a:gd name="connsiteX1" fmla="*/ 2736 w 11151"/>
                <a:gd name="connsiteY1" fmla="*/ 924 h 9992"/>
                <a:gd name="connsiteX2" fmla="*/ 20 w 11151"/>
                <a:gd name="connsiteY2" fmla="*/ 6781 h 9992"/>
                <a:gd name="connsiteX3" fmla="*/ 1515 w 11151"/>
                <a:gd name="connsiteY3" fmla="*/ 9992 h 9992"/>
                <a:gd name="connsiteX0" fmla="*/ 10260 w 10260"/>
                <a:gd name="connsiteY0" fmla="*/ 934 h 10000"/>
                <a:gd name="connsiteX1" fmla="*/ 2714 w 10260"/>
                <a:gd name="connsiteY1" fmla="*/ 925 h 10000"/>
                <a:gd name="connsiteX2" fmla="*/ 278 w 10260"/>
                <a:gd name="connsiteY2" fmla="*/ 6786 h 10000"/>
                <a:gd name="connsiteX3" fmla="*/ 1619 w 10260"/>
                <a:gd name="connsiteY3" fmla="*/ 10000 h 10000"/>
                <a:gd name="connsiteX0" fmla="*/ 10059 w 10059"/>
                <a:gd name="connsiteY0" fmla="*/ 934 h 10000"/>
                <a:gd name="connsiteX1" fmla="*/ 2513 w 10059"/>
                <a:gd name="connsiteY1" fmla="*/ 925 h 10000"/>
                <a:gd name="connsiteX2" fmla="*/ 77 w 10059"/>
                <a:gd name="connsiteY2" fmla="*/ 6786 h 10000"/>
                <a:gd name="connsiteX3" fmla="*/ 1418 w 10059"/>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59" h="10000">
                  <a:moveTo>
                    <a:pt x="10059" y="934"/>
                  </a:moveTo>
                  <a:cubicBezTo>
                    <a:pt x="8844" y="-544"/>
                    <a:pt x="4176" y="-51"/>
                    <a:pt x="2513" y="925"/>
                  </a:cubicBezTo>
                  <a:cubicBezTo>
                    <a:pt x="849" y="1901"/>
                    <a:pt x="-317" y="5272"/>
                    <a:pt x="77" y="6786"/>
                  </a:cubicBezTo>
                  <a:cubicBezTo>
                    <a:pt x="471" y="8300"/>
                    <a:pt x="1121" y="8680"/>
                    <a:pt x="1418" y="10000"/>
                  </a:cubicBezTo>
                </a:path>
              </a:pathLst>
            </a:custGeom>
            <a:noFill/>
            <a:ln w="19050" cap="flat" cmpd="sng">
              <a:solidFill>
                <a:srgbClr val="FF0000"/>
              </a:solidFill>
              <a:prstDash val="lgDash"/>
              <a:round/>
              <a:headEnd type="none" w="med" len="med"/>
              <a:tailEnd type="triangle" w="med" len="med"/>
            </a:ln>
            <a:effectLst/>
          </p:spPr>
          <p:txBody>
            <a:bodyPr wrap="square" anchor="ctr">
              <a:prstTxWarp prst="textNoShape">
                <a:avLst/>
              </a:prstTxWarp>
              <a:spAutoFit/>
            </a:bodyPr>
            <a:lstStyle/>
            <a:p>
              <a:endParaRPr lang="en-US"/>
            </a:p>
          </p:txBody>
        </p:sp>
        <p:sp>
          <p:nvSpPr>
            <p:cNvPr id="55" name="Freeform 16"/>
            <p:cNvSpPr>
              <a:spLocks/>
            </p:cNvSpPr>
            <p:nvPr/>
          </p:nvSpPr>
          <p:spPr bwMode="auto">
            <a:xfrm flipH="1">
              <a:off x="925147" y="1997595"/>
              <a:ext cx="809297" cy="2259558"/>
            </a:xfrm>
            <a:custGeom>
              <a:avLst/>
              <a:gdLst>
                <a:gd name="connsiteX0" fmla="*/ 493 w 10188"/>
                <a:gd name="connsiteY0" fmla="*/ 0 h 10000"/>
                <a:gd name="connsiteX1" fmla="*/ 493 w 10188"/>
                <a:gd name="connsiteY1" fmla="*/ 2373 h 10000"/>
                <a:gd name="connsiteX2" fmla="*/ 6668 w 10188"/>
                <a:gd name="connsiteY2" fmla="*/ 3806 h 10000"/>
                <a:gd name="connsiteX3" fmla="*/ 7879 w 10188"/>
                <a:gd name="connsiteY3" fmla="*/ 7260 h 10000"/>
                <a:gd name="connsiteX4" fmla="*/ 10188 w 10188"/>
                <a:gd name="connsiteY4" fmla="*/ 10000 h 10000"/>
                <a:gd name="connsiteX0" fmla="*/ 6 w 9701"/>
                <a:gd name="connsiteY0" fmla="*/ 0 h 10000"/>
                <a:gd name="connsiteX1" fmla="*/ 4051 w 9701"/>
                <a:gd name="connsiteY1" fmla="*/ 1696 h 10000"/>
                <a:gd name="connsiteX2" fmla="*/ 6181 w 9701"/>
                <a:gd name="connsiteY2" fmla="*/ 3806 h 10000"/>
                <a:gd name="connsiteX3" fmla="*/ 7392 w 9701"/>
                <a:gd name="connsiteY3" fmla="*/ 7260 h 10000"/>
                <a:gd name="connsiteX4" fmla="*/ 9701 w 9701"/>
                <a:gd name="connsiteY4" fmla="*/ 10000 h 10000"/>
                <a:gd name="connsiteX0" fmla="*/ 3 w 12552"/>
                <a:gd name="connsiteY0" fmla="*/ 0 h 9554"/>
                <a:gd name="connsiteX1" fmla="*/ 6728 w 12552"/>
                <a:gd name="connsiteY1" fmla="*/ 1250 h 9554"/>
                <a:gd name="connsiteX2" fmla="*/ 8924 w 12552"/>
                <a:gd name="connsiteY2" fmla="*/ 3360 h 9554"/>
                <a:gd name="connsiteX3" fmla="*/ 10172 w 12552"/>
                <a:gd name="connsiteY3" fmla="*/ 6814 h 9554"/>
                <a:gd name="connsiteX4" fmla="*/ 12552 w 12552"/>
                <a:gd name="connsiteY4" fmla="*/ 9554 h 9554"/>
                <a:gd name="connsiteX0" fmla="*/ 0 w 9998"/>
                <a:gd name="connsiteY0" fmla="*/ 102 h 10102"/>
                <a:gd name="connsiteX1" fmla="*/ 5358 w 9998"/>
                <a:gd name="connsiteY1" fmla="*/ 1410 h 10102"/>
                <a:gd name="connsiteX2" fmla="*/ 7108 w 9998"/>
                <a:gd name="connsiteY2" fmla="*/ 3619 h 10102"/>
                <a:gd name="connsiteX3" fmla="*/ 8102 w 9998"/>
                <a:gd name="connsiteY3" fmla="*/ 7234 h 10102"/>
                <a:gd name="connsiteX4" fmla="*/ 9998 w 9998"/>
                <a:gd name="connsiteY4" fmla="*/ 10102 h 10102"/>
                <a:gd name="connsiteX0" fmla="*/ 0 w 10928"/>
                <a:gd name="connsiteY0" fmla="*/ 108 h 9904"/>
                <a:gd name="connsiteX1" fmla="*/ 6287 w 10928"/>
                <a:gd name="connsiteY1" fmla="*/ 1300 h 9904"/>
                <a:gd name="connsiteX2" fmla="*/ 8037 w 10928"/>
                <a:gd name="connsiteY2" fmla="*/ 3486 h 9904"/>
                <a:gd name="connsiteX3" fmla="*/ 9032 w 10928"/>
                <a:gd name="connsiteY3" fmla="*/ 7065 h 9904"/>
                <a:gd name="connsiteX4" fmla="*/ 10928 w 10928"/>
                <a:gd name="connsiteY4" fmla="*/ 9904 h 9904"/>
                <a:gd name="connsiteX0" fmla="*/ 0 w 9616"/>
                <a:gd name="connsiteY0" fmla="*/ 105 h 10048"/>
                <a:gd name="connsiteX1" fmla="*/ 5369 w 9616"/>
                <a:gd name="connsiteY1" fmla="*/ 1361 h 10048"/>
                <a:gd name="connsiteX2" fmla="*/ 6971 w 9616"/>
                <a:gd name="connsiteY2" fmla="*/ 3568 h 10048"/>
                <a:gd name="connsiteX3" fmla="*/ 7881 w 9616"/>
                <a:gd name="connsiteY3" fmla="*/ 7181 h 10048"/>
                <a:gd name="connsiteX4" fmla="*/ 9616 w 9616"/>
                <a:gd name="connsiteY4" fmla="*/ 10048 h 10048"/>
                <a:gd name="connsiteX0" fmla="*/ 0 w 10000"/>
                <a:gd name="connsiteY0" fmla="*/ 86 h 9982"/>
                <a:gd name="connsiteX1" fmla="*/ 4330 w 10000"/>
                <a:gd name="connsiteY1" fmla="*/ 1662 h 9982"/>
                <a:gd name="connsiteX2" fmla="*/ 7249 w 10000"/>
                <a:gd name="connsiteY2" fmla="*/ 3533 h 9982"/>
                <a:gd name="connsiteX3" fmla="*/ 8196 w 10000"/>
                <a:gd name="connsiteY3" fmla="*/ 7129 h 9982"/>
                <a:gd name="connsiteX4" fmla="*/ 10000 w 10000"/>
                <a:gd name="connsiteY4" fmla="*/ 9982 h 9982"/>
                <a:gd name="connsiteX0" fmla="*/ 0 w 10000"/>
                <a:gd name="connsiteY0" fmla="*/ 86 h 10000"/>
                <a:gd name="connsiteX1" fmla="*/ 4330 w 10000"/>
                <a:gd name="connsiteY1" fmla="*/ 1665 h 10000"/>
                <a:gd name="connsiteX2" fmla="*/ 4030 w 10000"/>
                <a:gd name="connsiteY2" fmla="*/ 3573 h 10000"/>
                <a:gd name="connsiteX3" fmla="*/ 8196 w 10000"/>
                <a:gd name="connsiteY3" fmla="*/ 7142 h 10000"/>
                <a:gd name="connsiteX4" fmla="*/ 10000 w 10000"/>
                <a:gd name="connsiteY4" fmla="*/ 10000 h 10000"/>
                <a:gd name="connsiteX0" fmla="*/ 0 w 10000"/>
                <a:gd name="connsiteY0" fmla="*/ 168 h 10082"/>
                <a:gd name="connsiteX1" fmla="*/ 3475 w 10000"/>
                <a:gd name="connsiteY1" fmla="*/ 835 h 10082"/>
                <a:gd name="connsiteX2" fmla="*/ 4030 w 10000"/>
                <a:gd name="connsiteY2" fmla="*/ 3655 h 10082"/>
                <a:gd name="connsiteX3" fmla="*/ 8196 w 10000"/>
                <a:gd name="connsiteY3" fmla="*/ 7224 h 10082"/>
                <a:gd name="connsiteX4" fmla="*/ 10000 w 10000"/>
                <a:gd name="connsiteY4" fmla="*/ 10082 h 10082"/>
                <a:gd name="connsiteX0" fmla="*/ 0 w 8297"/>
                <a:gd name="connsiteY0" fmla="*/ 168 h 7391"/>
                <a:gd name="connsiteX1" fmla="*/ 3475 w 8297"/>
                <a:gd name="connsiteY1" fmla="*/ 835 h 7391"/>
                <a:gd name="connsiteX2" fmla="*/ 4030 w 8297"/>
                <a:gd name="connsiteY2" fmla="*/ 3655 h 7391"/>
                <a:gd name="connsiteX3" fmla="*/ 8196 w 8297"/>
                <a:gd name="connsiteY3" fmla="*/ 7224 h 7391"/>
                <a:gd name="connsiteX4" fmla="*/ 2337 w 8297"/>
                <a:gd name="connsiteY4" fmla="*/ 5727 h 7391"/>
                <a:gd name="connsiteX0" fmla="*/ 0 w 4966"/>
                <a:gd name="connsiteY0" fmla="*/ 228 h 7750"/>
                <a:gd name="connsiteX1" fmla="*/ 4188 w 4966"/>
                <a:gd name="connsiteY1" fmla="*/ 1131 h 7750"/>
                <a:gd name="connsiteX2" fmla="*/ 4857 w 4966"/>
                <a:gd name="connsiteY2" fmla="*/ 4946 h 7750"/>
                <a:gd name="connsiteX3" fmla="*/ 2817 w 4966"/>
                <a:gd name="connsiteY3" fmla="*/ 7750 h 7750"/>
                <a:gd name="connsiteX0" fmla="*/ 0 w 10112"/>
                <a:gd name="connsiteY0" fmla="*/ 294 h 9339"/>
                <a:gd name="connsiteX1" fmla="*/ 8433 w 10112"/>
                <a:gd name="connsiteY1" fmla="*/ 1459 h 9339"/>
                <a:gd name="connsiteX2" fmla="*/ 9781 w 10112"/>
                <a:gd name="connsiteY2" fmla="*/ 6382 h 9339"/>
                <a:gd name="connsiteX3" fmla="*/ 4152 w 10112"/>
                <a:gd name="connsiteY3" fmla="*/ 9339 h 9339"/>
                <a:gd name="connsiteX0" fmla="*/ 0 w 10001"/>
                <a:gd name="connsiteY0" fmla="*/ 315 h 10000"/>
                <a:gd name="connsiteX1" fmla="*/ 8340 w 10001"/>
                <a:gd name="connsiteY1" fmla="*/ 1562 h 10000"/>
                <a:gd name="connsiteX2" fmla="*/ 9673 w 10001"/>
                <a:gd name="connsiteY2" fmla="*/ 6834 h 10000"/>
                <a:gd name="connsiteX3" fmla="*/ 4106 w 10001"/>
                <a:gd name="connsiteY3" fmla="*/ 10000 h 10000"/>
                <a:gd name="connsiteX0" fmla="*/ 0 w 8662"/>
                <a:gd name="connsiteY0" fmla="*/ 243 h 10572"/>
                <a:gd name="connsiteX1" fmla="*/ 7041 w 8662"/>
                <a:gd name="connsiteY1" fmla="*/ 2134 h 10572"/>
                <a:gd name="connsiteX2" fmla="*/ 8374 w 8662"/>
                <a:gd name="connsiteY2" fmla="*/ 7406 h 10572"/>
                <a:gd name="connsiteX3" fmla="*/ 2807 w 8662"/>
                <a:gd name="connsiteY3" fmla="*/ 10572 h 10572"/>
                <a:gd name="connsiteX0" fmla="*/ 2284 w 12689"/>
                <a:gd name="connsiteY0" fmla="*/ 230 h 8722"/>
                <a:gd name="connsiteX1" fmla="*/ 10413 w 12689"/>
                <a:gd name="connsiteY1" fmla="*/ 2019 h 8722"/>
                <a:gd name="connsiteX2" fmla="*/ 11952 w 12689"/>
                <a:gd name="connsiteY2" fmla="*/ 7005 h 8722"/>
                <a:gd name="connsiteX3" fmla="*/ 0 w 12689"/>
                <a:gd name="connsiteY3" fmla="*/ 8722 h 8722"/>
                <a:gd name="connsiteX0" fmla="*/ 1800 w 8839"/>
                <a:gd name="connsiteY0" fmla="*/ 262 h 9998"/>
                <a:gd name="connsiteX1" fmla="*/ 8206 w 8839"/>
                <a:gd name="connsiteY1" fmla="*/ 2313 h 9998"/>
                <a:gd name="connsiteX2" fmla="*/ 7677 w 8839"/>
                <a:gd name="connsiteY2" fmla="*/ 7855 h 9998"/>
                <a:gd name="connsiteX3" fmla="*/ 0 w 8839"/>
                <a:gd name="connsiteY3" fmla="*/ 9998 h 9998"/>
                <a:gd name="connsiteX0" fmla="*/ 2036 w 9560"/>
                <a:gd name="connsiteY0" fmla="*/ 248 h 9986"/>
                <a:gd name="connsiteX1" fmla="*/ 8510 w 9560"/>
                <a:gd name="connsiteY1" fmla="*/ 2439 h 9986"/>
                <a:gd name="connsiteX2" fmla="*/ 8685 w 9560"/>
                <a:gd name="connsiteY2" fmla="*/ 7843 h 9986"/>
                <a:gd name="connsiteX3" fmla="*/ 0 w 9560"/>
                <a:gd name="connsiteY3" fmla="*/ 9986 h 9986"/>
                <a:gd name="connsiteX0" fmla="*/ 2130 w 9552"/>
                <a:gd name="connsiteY0" fmla="*/ 245 h 9997"/>
                <a:gd name="connsiteX1" fmla="*/ 8902 w 9552"/>
                <a:gd name="connsiteY1" fmla="*/ 2439 h 9997"/>
                <a:gd name="connsiteX2" fmla="*/ 8275 w 9552"/>
                <a:gd name="connsiteY2" fmla="*/ 7606 h 9997"/>
                <a:gd name="connsiteX3" fmla="*/ 0 w 9552"/>
                <a:gd name="connsiteY3" fmla="*/ 9997 h 9997"/>
                <a:gd name="connsiteX0" fmla="*/ 2230 w 10000"/>
                <a:gd name="connsiteY0" fmla="*/ 245 h 10000"/>
                <a:gd name="connsiteX1" fmla="*/ 9320 w 10000"/>
                <a:gd name="connsiteY1" fmla="*/ 2440 h 10000"/>
                <a:gd name="connsiteX2" fmla="*/ 8663 w 10000"/>
                <a:gd name="connsiteY2" fmla="*/ 7608 h 10000"/>
                <a:gd name="connsiteX3" fmla="*/ 0 w 10000"/>
                <a:gd name="connsiteY3" fmla="*/ 10000 h 10000"/>
                <a:gd name="connsiteX0" fmla="*/ 2230 w 10235"/>
                <a:gd name="connsiteY0" fmla="*/ 245 h 10000"/>
                <a:gd name="connsiteX1" fmla="*/ 9320 w 10235"/>
                <a:gd name="connsiteY1" fmla="*/ 2440 h 10000"/>
                <a:gd name="connsiteX2" fmla="*/ 9125 w 10235"/>
                <a:gd name="connsiteY2" fmla="*/ 7643 h 10000"/>
                <a:gd name="connsiteX3" fmla="*/ 0 w 10235"/>
                <a:gd name="connsiteY3" fmla="*/ 10000 h 10000"/>
                <a:gd name="connsiteX0" fmla="*/ 2230 w 9772"/>
                <a:gd name="connsiteY0" fmla="*/ 245 h 10000"/>
                <a:gd name="connsiteX1" fmla="*/ 9320 w 9772"/>
                <a:gd name="connsiteY1" fmla="*/ 2440 h 10000"/>
                <a:gd name="connsiteX2" fmla="*/ 9125 w 9772"/>
                <a:gd name="connsiteY2" fmla="*/ 7643 h 10000"/>
                <a:gd name="connsiteX3" fmla="*/ 0 w 9772"/>
                <a:gd name="connsiteY3" fmla="*/ 10000 h 10000"/>
                <a:gd name="connsiteX0" fmla="*/ 2282 w 10332"/>
                <a:gd name="connsiteY0" fmla="*/ 245 h 10000"/>
                <a:gd name="connsiteX1" fmla="*/ 9537 w 10332"/>
                <a:gd name="connsiteY1" fmla="*/ 2440 h 10000"/>
                <a:gd name="connsiteX2" fmla="*/ 9338 w 10332"/>
                <a:gd name="connsiteY2" fmla="*/ 7643 h 10000"/>
                <a:gd name="connsiteX3" fmla="*/ 0 w 10332"/>
                <a:gd name="connsiteY3" fmla="*/ 10000 h 10000"/>
                <a:gd name="connsiteX0" fmla="*/ 2282 w 10659"/>
                <a:gd name="connsiteY0" fmla="*/ 245 h 10000"/>
                <a:gd name="connsiteX1" fmla="*/ 9537 w 10659"/>
                <a:gd name="connsiteY1" fmla="*/ 2440 h 10000"/>
                <a:gd name="connsiteX2" fmla="*/ 9338 w 10659"/>
                <a:gd name="connsiteY2" fmla="*/ 7643 h 10000"/>
                <a:gd name="connsiteX3" fmla="*/ 0 w 10659"/>
                <a:gd name="connsiteY3" fmla="*/ 10000 h 10000"/>
                <a:gd name="connsiteX0" fmla="*/ 2282 w 10456"/>
                <a:gd name="connsiteY0" fmla="*/ 250 h 10005"/>
                <a:gd name="connsiteX1" fmla="*/ 9537 w 10456"/>
                <a:gd name="connsiteY1" fmla="*/ 2445 h 10005"/>
                <a:gd name="connsiteX2" fmla="*/ 9338 w 10456"/>
                <a:gd name="connsiteY2" fmla="*/ 7648 h 10005"/>
                <a:gd name="connsiteX3" fmla="*/ 0 w 10456"/>
                <a:gd name="connsiteY3" fmla="*/ 10005 h 10005"/>
                <a:gd name="connsiteX0" fmla="*/ 2282 w 9355"/>
                <a:gd name="connsiteY0" fmla="*/ 0 h 9755"/>
                <a:gd name="connsiteX1" fmla="*/ 9338 w 9355"/>
                <a:gd name="connsiteY1" fmla="*/ 7398 h 9755"/>
                <a:gd name="connsiteX2" fmla="*/ 0 w 9355"/>
                <a:gd name="connsiteY2" fmla="*/ 9755 h 9755"/>
                <a:gd name="connsiteX0" fmla="*/ 2439 w 10208"/>
                <a:gd name="connsiteY0" fmla="*/ 0 h 10000"/>
                <a:gd name="connsiteX1" fmla="*/ 6617 w 10208"/>
                <a:gd name="connsiteY1" fmla="*/ 3435 h 10000"/>
                <a:gd name="connsiteX2" fmla="*/ 9982 w 10208"/>
                <a:gd name="connsiteY2" fmla="*/ 7584 h 10000"/>
                <a:gd name="connsiteX3" fmla="*/ 0 w 10208"/>
                <a:gd name="connsiteY3" fmla="*/ 10000 h 10000"/>
                <a:gd name="connsiteX0" fmla="*/ 2439 w 11323"/>
                <a:gd name="connsiteY0" fmla="*/ 0 h 10000"/>
                <a:gd name="connsiteX1" fmla="*/ 10411 w 11323"/>
                <a:gd name="connsiteY1" fmla="*/ 2647 h 10000"/>
                <a:gd name="connsiteX2" fmla="*/ 9982 w 11323"/>
                <a:gd name="connsiteY2" fmla="*/ 7584 h 10000"/>
                <a:gd name="connsiteX3" fmla="*/ 0 w 11323"/>
                <a:gd name="connsiteY3" fmla="*/ 10000 h 10000"/>
                <a:gd name="connsiteX0" fmla="*/ 2439 w 11323"/>
                <a:gd name="connsiteY0" fmla="*/ 0 h 10000"/>
                <a:gd name="connsiteX1" fmla="*/ 10411 w 11323"/>
                <a:gd name="connsiteY1" fmla="*/ 2647 h 10000"/>
                <a:gd name="connsiteX2" fmla="*/ 9982 w 11323"/>
                <a:gd name="connsiteY2" fmla="*/ 7584 h 10000"/>
                <a:gd name="connsiteX3" fmla="*/ 0 w 11323"/>
                <a:gd name="connsiteY3" fmla="*/ 10000 h 10000"/>
                <a:gd name="connsiteX0" fmla="*/ 2439 w 11323"/>
                <a:gd name="connsiteY0" fmla="*/ 82 h 10082"/>
                <a:gd name="connsiteX1" fmla="*/ 10411 w 11323"/>
                <a:gd name="connsiteY1" fmla="*/ 2729 h 10082"/>
                <a:gd name="connsiteX2" fmla="*/ 9982 w 11323"/>
                <a:gd name="connsiteY2" fmla="*/ 7666 h 10082"/>
                <a:gd name="connsiteX3" fmla="*/ 0 w 11323"/>
                <a:gd name="connsiteY3" fmla="*/ 10082 h 10082"/>
                <a:gd name="connsiteX0" fmla="*/ 2439 w 11714"/>
                <a:gd name="connsiteY0" fmla="*/ 88 h 10088"/>
                <a:gd name="connsiteX1" fmla="*/ 11001 w 11714"/>
                <a:gd name="connsiteY1" fmla="*/ 2592 h 10088"/>
                <a:gd name="connsiteX2" fmla="*/ 9982 w 11714"/>
                <a:gd name="connsiteY2" fmla="*/ 7672 h 10088"/>
                <a:gd name="connsiteX3" fmla="*/ 0 w 11714"/>
                <a:gd name="connsiteY3" fmla="*/ 10088 h 10088"/>
                <a:gd name="connsiteX0" fmla="*/ 2439 w 11714"/>
                <a:gd name="connsiteY0" fmla="*/ 85 h 10085"/>
                <a:gd name="connsiteX1" fmla="*/ 11001 w 11714"/>
                <a:gd name="connsiteY1" fmla="*/ 2589 h 10085"/>
                <a:gd name="connsiteX2" fmla="*/ 9982 w 11714"/>
                <a:gd name="connsiteY2" fmla="*/ 7669 h 10085"/>
                <a:gd name="connsiteX3" fmla="*/ 0 w 11714"/>
                <a:gd name="connsiteY3" fmla="*/ 10085 h 10085"/>
                <a:gd name="connsiteX0" fmla="*/ 2439 w 11316"/>
                <a:gd name="connsiteY0" fmla="*/ 85 h 10085"/>
                <a:gd name="connsiteX1" fmla="*/ 11001 w 11316"/>
                <a:gd name="connsiteY1" fmla="*/ 2589 h 10085"/>
                <a:gd name="connsiteX2" fmla="*/ 9982 w 11316"/>
                <a:gd name="connsiteY2" fmla="*/ 7669 h 10085"/>
                <a:gd name="connsiteX3" fmla="*/ 0 w 11316"/>
                <a:gd name="connsiteY3" fmla="*/ 10085 h 10085"/>
                <a:gd name="connsiteX0" fmla="*/ 2439 w 11788"/>
                <a:gd name="connsiteY0" fmla="*/ 85 h 10085"/>
                <a:gd name="connsiteX1" fmla="*/ 11001 w 11788"/>
                <a:gd name="connsiteY1" fmla="*/ 2589 h 10085"/>
                <a:gd name="connsiteX2" fmla="*/ 9982 w 11788"/>
                <a:gd name="connsiteY2" fmla="*/ 7669 h 10085"/>
                <a:gd name="connsiteX3" fmla="*/ 0 w 11788"/>
                <a:gd name="connsiteY3" fmla="*/ 10085 h 10085"/>
                <a:gd name="connsiteX0" fmla="*/ 2439 w 11788"/>
                <a:gd name="connsiteY0" fmla="*/ 75 h 10075"/>
                <a:gd name="connsiteX1" fmla="*/ 11001 w 11788"/>
                <a:gd name="connsiteY1" fmla="*/ 2579 h 10075"/>
                <a:gd name="connsiteX2" fmla="*/ 9982 w 11788"/>
                <a:gd name="connsiteY2" fmla="*/ 7659 h 10075"/>
                <a:gd name="connsiteX3" fmla="*/ 0 w 11788"/>
                <a:gd name="connsiteY3" fmla="*/ 10075 h 10075"/>
                <a:gd name="connsiteX0" fmla="*/ 2439 w 11788"/>
                <a:gd name="connsiteY0" fmla="*/ 87 h 10087"/>
                <a:gd name="connsiteX1" fmla="*/ 11001 w 11788"/>
                <a:gd name="connsiteY1" fmla="*/ 2591 h 10087"/>
                <a:gd name="connsiteX2" fmla="*/ 9982 w 11788"/>
                <a:gd name="connsiteY2" fmla="*/ 7671 h 10087"/>
                <a:gd name="connsiteX3" fmla="*/ 0 w 11788"/>
                <a:gd name="connsiteY3" fmla="*/ 10087 h 10087"/>
                <a:gd name="connsiteX0" fmla="*/ 2439 w 11788"/>
                <a:gd name="connsiteY0" fmla="*/ 87 h 10087"/>
                <a:gd name="connsiteX1" fmla="*/ 11001 w 11788"/>
                <a:gd name="connsiteY1" fmla="*/ 2591 h 10087"/>
                <a:gd name="connsiteX2" fmla="*/ 9982 w 11788"/>
                <a:gd name="connsiteY2" fmla="*/ 7671 h 10087"/>
                <a:gd name="connsiteX3" fmla="*/ 0 w 11788"/>
                <a:gd name="connsiteY3" fmla="*/ 10087 h 10087"/>
                <a:gd name="connsiteX0" fmla="*/ 2439 w 11788"/>
                <a:gd name="connsiteY0" fmla="*/ 87 h 10087"/>
                <a:gd name="connsiteX1" fmla="*/ 11001 w 11788"/>
                <a:gd name="connsiteY1" fmla="*/ 2591 h 10087"/>
                <a:gd name="connsiteX2" fmla="*/ 9982 w 11788"/>
                <a:gd name="connsiteY2" fmla="*/ 7671 h 10087"/>
                <a:gd name="connsiteX3" fmla="*/ 0 w 11788"/>
                <a:gd name="connsiteY3" fmla="*/ 10087 h 10087"/>
                <a:gd name="connsiteX0" fmla="*/ 0 w 11794"/>
                <a:gd name="connsiteY0" fmla="*/ 67 h 10640"/>
                <a:gd name="connsiteX1" fmla="*/ 11007 w 11794"/>
                <a:gd name="connsiteY1" fmla="*/ 3144 h 10640"/>
                <a:gd name="connsiteX2" fmla="*/ 9988 w 11794"/>
                <a:gd name="connsiteY2" fmla="*/ 8224 h 10640"/>
                <a:gd name="connsiteX3" fmla="*/ 6 w 11794"/>
                <a:gd name="connsiteY3" fmla="*/ 10640 h 10640"/>
                <a:gd name="connsiteX0" fmla="*/ 0 w 11794"/>
                <a:gd name="connsiteY0" fmla="*/ 145 h 10718"/>
                <a:gd name="connsiteX1" fmla="*/ 11007 w 11794"/>
                <a:gd name="connsiteY1" fmla="*/ 3222 h 10718"/>
                <a:gd name="connsiteX2" fmla="*/ 9988 w 11794"/>
                <a:gd name="connsiteY2" fmla="*/ 8302 h 10718"/>
                <a:gd name="connsiteX3" fmla="*/ 6 w 11794"/>
                <a:gd name="connsiteY3" fmla="*/ 10718 h 10718"/>
                <a:gd name="connsiteX0" fmla="*/ 0 w 10602"/>
                <a:gd name="connsiteY0" fmla="*/ 150 h 10723"/>
                <a:gd name="connsiteX1" fmla="*/ 8646 w 10602"/>
                <a:gd name="connsiteY1" fmla="*/ 3119 h 10723"/>
                <a:gd name="connsiteX2" fmla="*/ 9988 w 10602"/>
                <a:gd name="connsiteY2" fmla="*/ 8307 h 10723"/>
                <a:gd name="connsiteX3" fmla="*/ 6 w 10602"/>
                <a:gd name="connsiteY3" fmla="*/ 10723 h 10723"/>
                <a:gd name="connsiteX0" fmla="*/ 0 w 9004"/>
                <a:gd name="connsiteY0" fmla="*/ 150 h 10723"/>
                <a:gd name="connsiteX1" fmla="*/ 8646 w 9004"/>
                <a:gd name="connsiteY1" fmla="*/ 3119 h 10723"/>
                <a:gd name="connsiteX2" fmla="*/ 5436 w 9004"/>
                <a:gd name="connsiteY2" fmla="*/ 7698 h 10723"/>
                <a:gd name="connsiteX3" fmla="*/ 6 w 9004"/>
                <a:gd name="connsiteY3" fmla="*/ 10723 h 10723"/>
                <a:gd name="connsiteX0" fmla="*/ 0 w 8235"/>
                <a:gd name="connsiteY0" fmla="*/ 139 h 9999"/>
                <a:gd name="connsiteX1" fmla="*/ 7636 w 8235"/>
                <a:gd name="connsiteY1" fmla="*/ 2941 h 9999"/>
                <a:gd name="connsiteX2" fmla="*/ 6037 w 8235"/>
                <a:gd name="connsiteY2" fmla="*/ 7178 h 9999"/>
                <a:gd name="connsiteX3" fmla="*/ 7 w 8235"/>
                <a:gd name="connsiteY3" fmla="*/ 9999 h 9999"/>
                <a:gd name="connsiteX0" fmla="*/ 0 w 10385"/>
                <a:gd name="connsiteY0" fmla="*/ 139 h 10000"/>
                <a:gd name="connsiteX1" fmla="*/ 9273 w 10385"/>
                <a:gd name="connsiteY1" fmla="*/ 2941 h 10000"/>
                <a:gd name="connsiteX2" fmla="*/ 8809 w 10385"/>
                <a:gd name="connsiteY2" fmla="*/ 7212 h 10000"/>
                <a:gd name="connsiteX3" fmla="*/ 9 w 10385"/>
                <a:gd name="connsiteY3" fmla="*/ 10000 h 10000"/>
                <a:gd name="connsiteX0" fmla="*/ 0 w 9871"/>
                <a:gd name="connsiteY0" fmla="*/ 139 h 10000"/>
                <a:gd name="connsiteX1" fmla="*/ 9273 w 9871"/>
                <a:gd name="connsiteY1" fmla="*/ 2941 h 10000"/>
                <a:gd name="connsiteX2" fmla="*/ 8809 w 9871"/>
                <a:gd name="connsiteY2" fmla="*/ 7212 h 10000"/>
                <a:gd name="connsiteX3" fmla="*/ 9 w 9871"/>
                <a:gd name="connsiteY3" fmla="*/ 10000 h 10000"/>
                <a:gd name="connsiteX0" fmla="*/ 0 w 10000"/>
                <a:gd name="connsiteY0" fmla="*/ 154 h 10015"/>
                <a:gd name="connsiteX1" fmla="*/ 9394 w 10000"/>
                <a:gd name="connsiteY1" fmla="*/ 2956 h 10015"/>
                <a:gd name="connsiteX2" fmla="*/ 8924 w 10000"/>
                <a:gd name="connsiteY2" fmla="*/ 7227 h 10015"/>
                <a:gd name="connsiteX3" fmla="*/ 9 w 10000"/>
                <a:gd name="connsiteY3" fmla="*/ 10015 h 10015"/>
                <a:gd name="connsiteX0" fmla="*/ 0 w 10229"/>
                <a:gd name="connsiteY0" fmla="*/ 154 h 10015"/>
                <a:gd name="connsiteX1" fmla="*/ 9394 w 10229"/>
                <a:gd name="connsiteY1" fmla="*/ 2956 h 10015"/>
                <a:gd name="connsiteX2" fmla="*/ 8924 w 10229"/>
                <a:gd name="connsiteY2" fmla="*/ 7227 h 10015"/>
                <a:gd name="connsiteX3" fmla="*/ 9 w 10229"/>
                <a:gd name="connsiteY3" fmla="*/ 10015 h 10015"/>
                <a:gd name="connsiteX0" fmla="*/ 0 w 10630"/>
                <a:gd name="connsiteY0" fmla="*/ 165 h 10026"/>
                <a:gd name="connsiteX1" fmla="*/ 9970 w 10630"/>
                <a:gd name="connsiteY1" fmla="*/ 2800 h 10026"/>
                <a:gd name="connsiteX2" fmla="*/ 8924 w 10630"/>
                <a:gd name="connsiteY2" fmla="*/ 7238 h 10026"/>
                <a:gd name="connsiteX3" fmla="*/ 9 w 10630"/>
                <a:gd name="connsiteY3" fmla="*/ 10026 h 10026"/>
                <a:gd name="connsiteX0" fmla="*/ 0 w 10630"/>
                <a:gd name="connsiteY0" fmla="*/ 160 h 10021"/>
                <a:gd name="connsiteX1" fmla="*/ 9970 w 10630"/>
                <a:gd name="connsiteY1" fmla="*/ 2795 h 10021"/>
                <a:gd name="connsiteX2" fmla="*/ 8924 w 10630"/>
                <a:gd name="connsiteY2" fmla="*/ 7233 h 10021"/>
                <a:gd name="connsiteX3" fmla="*/ 9 w 10630"/>
                <a:gd name="connsiteY3" fmla="*/ 10021 h 10021"/>
                <a:gd name="connsiteX0" fmla="*/ 0 w 10630"/>
                <a:gd name="connsiteY0" fmla="*/ 174 h 10035"/>
                <a:gd name="connsiteX1" fmla="*/ 9970 w 10630"/>
                <a:gd name="connsiteY1" fmla="*/ 2809 h 10035"/>
                <a:gd name="connsiteX2" fmla="*/ 8924 w 10630"/>
                <a:gd name="connsiteY2" fmla="*/ 7247 h 10035"/>
                <a:gd name="connsiteX3" fmla="*/ 9 w 10630"/>
                <a:gd name="connsiteY3" fmla="*/ 10035 h 10035"/>
                <a:gd name="connsiteX0" fmla="*/ 279 w 10909"/>
                <a:gd name="connsiteY0" fmla="*/ 174 h 10035"/>
                <a:gd name="connsiteX1" fmla="*/ 10249 w 10909"/>
                <a:gd name="connsiteY1" fmla="*/ 2809 h 10035"/>
                <a:gd name="connsiteX2" fmla="*/ 9203 w 10909"/>
                <a:gd name="connsiteY2" fmla="*/ 7247 h 10035"/>
                <a:gd name="connsiteX3" fmla="*/ 288 w 10909"/>
                <a:gd name="connsiteY3" fmla="*/ 10035 h 10035"/>
                <a:gd name="connsiteX0" fmla="*/ 0 w 10630"/>
                <a:gd name="connsiteY0" fmla="*/ 174 h 10035"/>
                <a:gd name="connsiteX1" fmla="*/ 9970 w 10630"/>
                <a:gd name="connsiteY1" fmla="*/ 2809 h 10035"/>
                <a:gd name="connsiteX2" fmla="*/ 8924 w 10630"/>
                <a:gd name="connsiteY2" fmla="*/ 7247 h 10035"/>
                <a:gd name="connsiteX3" fmla="*/ 9 w 10630"/>
                <a:gd name="connsiteY3" fmla="*/ 10035 h 10035"/>
                <a:gd name="connsiteX0" fmla="*/ 1841 w 12552"/>
                <a:gd name="connsiteY0" fmla="*/ 174 h 10169"/>
                <a:gd name="connsiteX1" fmla="*/ 11811 w 12552"/>
                <a:gd name="connsiteY1" fmla="*/ 2809 h 10169"/>
                <a:gd name="connsiteX2" fmla="*/ 10765 w 12552"/>
                <a:gd name="connsiteY2" fmla="*/ 7247 h 10169"/>
                <a:gd name="connsiteX3" fmla="*/ 7 w 12552"/>
                <a:gd name="connsiteY3" fmla="*/ 10169 h 10169"/>
              </a:gdLst>
              <a:ahLst/>
              <a:cxnLst>
                <a:cxn ang="0">
                  <a:pos x="connsiteX0" y="connsiteY0"/>
                </a:cxn>
                <a:cxn ang="0">
                  <a:pos x="connsiteX1" y="connsiteY1"/>
                </a:cxn>
                <a:cxn ang="0">
                  <a:pos x="connsiteX2" y="connsiteY2"/>
                </a:cxn>
                <a:cxn ang="0">
                  <a:pos x="connsiteX3" y="connsiteY3"/>
                </a:cxn>
              </a:cxnLst>
              <a:rect l="l" t="t" r="r" b="b"/>
              <a:pathLst>
                <a:path w="12552" h="10169">
                  <a:moveTo>
                    <a:pt x="1841" y="174"/>
                  </a:moveTo>
                  <a:cubicBezTo>
                    <a:pt x="6363" y="-529"/>
                    <a:pt x="10555" y="995"/>
                    <a:pt x="11811" y="2809"/>
                  </a:cubicBezTo>
                  <a:cubicBezTo>
                    <a:pt x="13068" y="3721"/>
                    <a:pt x="12732" y="6020"/>
                    <a:pt x="10765" y="7247"/>
                  </a:cubicBezTo>
                  <a:cubicBezTo>
                    <a:pt x="8798" y="8474"/>
                    <a:pt x="-296" y="9030"/>
                    <a:pt x="7" y="10169"/>
                  </a:cubicBezTo>
                </a:path>
              </a:pathLst>
            </a:custGeom>
            <a:noFill/>
            <a:ln w="19050" cap="flat" cmpd="sng">
              <a:solidFill>
                <a:srgbClr val="FF0000"/>
              </a:solidFill>
              <a:prstDash val="lgDash"/>
              <a:round/>
              <a:headEnd type="none" w="med" len="med"/>
              <a:tailEnd type="triangle" w="med" len="med"/>
            </a:ln>
            <a:effectLst/>
          </p:spPr>
          <p:txBody>
            <a:bodyPr wrap="square" anchor="ctr">
              <a:prstTxWarp prst="textNoShape">
                <a:avLst/>
              </a:prstTxWarp>
              <a:spAutoFit/>
            </a:bodyPr>
            <a:lstStyle/>
            <a:p>
              <a:endParaRPr lang="en-US"/>
            </a:p>
          </p:txBody>
        </p:sp>
        <p:sp>
          <p:nvSpPr>
            <p:cNvPr id="56" name="Text Box 4"/>
            <p:cNvSpPr txBox="1">
              <a:spLocks noChangeArrowheads="1"/>
            </p:cNvSpPr>
            <p:nvPr/>
          </p:nvSpPr>
          <p:spPr bwMode="auto">
            <a:xfrm>
              <a:off x="3287537" y="1885892"/>
              <a:ext cx="10445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Inputs</a:t>
              </a:r>
            </a:p>
          </p:txBody>
        </p:sp>
        <p:sp>
          <p:nvSpPr>
            <p:cNvPr id="57" name="Text Box 5"/>
            <p:cNvSpPr txBox="1">
              <a:spLocks noChangeArrowheads="1"/>
            </p:cNvSpPr>
            <p:nvPr/>
          </p:nvSpPr>
          <p:spPr bwMode="auto">
            <a:xfrm>
              <a:off x="3327094" y="3618423"/>
              <a:ext cx="12477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Outputs</a:t>
              </a:r>
            </a:p>
          </p:txBody>
        </p:sp>
        <p:sp>
          <p:nvSpPr>
            <p:cNvPr id="58" name="Text Box 4"/>
            <p:cNvSpPr txBox="1">
              <a:spLocks noChangeArrowheads="1"/>
            </p:cNvSpPr>
            <p:nvPr/>
          </p:nvSpPr>
          <p:spPr bwMode="auto">
            <a:xfrm>
              <a:off x="52038" y="4091069"/>
              <a:ext cx="10445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Inputs</a:t>
              </a:r>
            </a:p>
          </p:txBody>
        </p:sp>
        <p:sp>
          <p:nvSpPr>
            <p:cNvPr id="59" name="Text Box 5"/>
            <p:cNvSpPr txBox="1">
              <a:spLocks noChangeArrowheads="1"/>
            </p:cNvSpPr>
            <p:nvPr/>
          </p:nvSpPr>
          <p:spPr bwMode="auto">
            <a:xfrm>
              <a:off x="61912" y="5762766"/>
              <a:ext cx="12477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Outputs</a:t>
              </a:r>
            </a:p>
          </p:txBody>
        </p:sp>
        <p:sp>
          <p:nvSpPr>
            <p:cNvPr id="36" name="Text Box 15"/>
            <p:cNvSpPr txBox="1">
              <a:spLocks noChangeArrowheads="1"/>
            </p:cNvSpPr>
            <p:nvPr/>
          </p:nvSpPr>
          <p:spPr bwMode="auto">
            <a:xfrm>
              <a:off x="964522" y="4482694"/>
              <a:ext cx="649935" cy="338554"/>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Body</a:t>
              </a:r>
              <a:endParaRPr lang="en-US" sz="1600" i="1" dirty="0"/>
            </a:p>
          </p:txBody>
        </p:sp>
      </p:grpSp>
      <p:sp>
        <p:nvSpPr>
          <p:cNvPr id="60" name="Text Box 15"/>
          <p:cNvSpPr txBox="1">
            <a:spLocks noChangeArrowheads="1"/>
          </p:cNvSpPr>
          <p:nvPr/>
        </p:nvSpPr>
        <p:spPr bwMode="auto">
          <a:xfrm>
            <a:off x="3823792" y="2831927"/>
            <a:ext cx="1378242" cy="338554"/>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Refinement</a:t>
            </a:r>
            <a:endParaRPr lang="en-US" sz="1600" i="1" dirty="0"/>
          </a:p>
        </p:txBody>
      </p:sp>
      <p:cxnSp>
        <p:nvCxnSpPr>
          <p:cNvPr id="61" name="Straight Connector 60"/>
          <p:cNvCxnSpPr>
            <a:stCxn id="60" idx="1"/>
          </p:cNvCxnSpPr>
          <p:nvPr/>
        </p:nvCxnSpPr>
        <p:spPr>
          <a:xfrm flipH="1">
            <a:off x="3549029" y="3001204"/>
            <a:ext cx="274763" cy="169277"/>
          </a:xfrm>
          <a:prstGeom prst="line">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60" idx="1"/>
          </p:cNvCxnSpPr>
          <p:nvPr/>
        </p:nvCxnSpPr>
        <p:spPr>
          <a:xfrm flipH="1">
            <a:off x="959683" y="3001204"/>
            <a:ext cx="2864109" cy="198903"/>
          </a:xfrm>
          <a:prstGeom prst="straightConnector1">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63" name="Text Box 15"/>
          <p:cNvSpPr txBox="1">
            <a:spLocks noChangeArrowheads="1"/>
          </p:cNvSpPr>
          <p:nvPr/>
        </p:nvSpPr>
        <p:spPr bwMode="auto">
          <a:xfrm>
            <a:off x="3899715" y="6022959"/>
            <a:ext cx="1378242" cy="338554"/>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Abstraction</a:t>
            </a:r>
            <a:endParaRPr lang="en-US" sz="1600" i="1" dirty="0"/>
          </a:p>
        </p:txBody>
      </p:sp>
      <p:sp>
        <p:nvSpPr>
          <p:cNvPr id="29" name="Freeform 16"/>
          <p:cNvSpPr>
            <a:spLocks/>
          </p:cNvSpPr>
          <p:nvPr/>
        </p:nvSpPr>
        <p:spPr bwMode="auto">
          <a:xfrm rot="12852409" flipH="1">
            <a:off x="748070" y="3675264"/>
            <a:ext cx="1385371" cy="2048341"/>
          </a:xfrm>
          <a:custGeom>
            <a:avLst/>
            <a:gdLst>
              <a:gd name="connsiteX0" fmla="*/ 493 w 10188"/>
              <a:gd name="connsiteY0" fmla="*/ 0 h 10000"/>
              <a:gd name="connsiteX1" fmla="*/ 493 w 10188"/>
              <a:gd name="connsiteY1" fmla="*/ 2373 h 10000"/>
              <a:gd name="connsiteX2" fmla="*/ 6668 w 10188"/>
              <a:gd name="connsiteY2" fmla="*/ 3806 h 10000"/>
              <a:gd name="connsiteX3" fmla="*/ 7879 w 10188"/>
              <a:gd name="connsiteY3" fmla="*/ 7260 h 10000"/>
              <a:gd name="connsiteX4" fmla="*/ 10188 w 10188"/>
              <a:gd name="connsiteY4" fmla="*/ 10000 h 10000"/>
              <a:gd name="connsiteX0" fmla="*/ 6 w 9701"/>
              <a:gd name="connsiteY0" fmla="*/ 0 h 10000"/>
              <a:gd name="connsiteX1" fmla="*/ 4051 w 9701"/>
              <a:gd name="connsiteY1" fmla="*/ 1696 h 10000"/>
              <a:gd name="connsiteX2" fmla="*/ 6181 w 9701"/>
              <a:gd name="connsiteY2" fmla="*/ 3806 h 10000"/>
              <a:gd name="connsiteX3" fmla="*/ 7392 w 9701"/>
              <a:gd name="connsiteY3" fmla="*/ 7260 h 10000"/>
              <a:gd name="connsiteX4" fmla="*/ 9701 w 9701"/>
              <a:gd name="connsiteY4" fmla="*/ 10000 h 10000"/>
              <a:gd name="connsiteX0" fmla="*/ 3 w 12552"/>
              <a:gd name="connsiteY0" fmla="*/ 0 h 9554"/>
              <a:gd name="connsiteX1" fmla="*/ 6728 w 12552"/>
              <a:gd name="connsiteY1" fmla="*/ 1250 h 9554"/>
              <a:gd name="connsiteX2" fmla="*/ 8924 w 12552"/>
              <a:gd name="connsiteY2" fmla="*/ 3360 h 9554"/>
              <a:gd name="connsiteX3" fmla="*/ 10172 w 12552"/>
              <a:gd name="connsiteY3" fmla="*/ 6814 h 9554"/>
              <a:gd name="connsiteX4" fmla="*/ 12552 w 12552"/>
              <a:gd name="connsiteY4" fmla="*/ 9554 h 9554"/>
              <a:gd name="connsiteX0" fmla="*/ 0 w 9998"/>
              <a:gd name="connsiteY0" fmla="*/ 102 h 10102"/>
              <a:gd name="connsiteX1" fmla="*/ 5358 w 9998"/>
              <a:gd name="connsiteY1" fmla="*/ 1410 h 10102"/>
              <a:gd name="connsiteX2" fmla="*/ 7108 w 9998"/>
              <a:gd name="connsiteY2" fmla="*/ 3619 h 10102"/>
              <a:gd name="connsiteX3" fmla="*/ 8102 w 9998"/>
              <a:gd name="connsiteY3" fmla="*/ 7234 h 10102"/>
              <a:gd name="connsiteX4" fmla="*/ 9998 w 9998"/>
              <a:gd name="connsiteY4" fmla="*/ 10102 h 10102"/>
              <a:gd name="connsiteX0" fmla="*/ 0 w 10928"/>
              <a:gd name="connsiteY0" fmla="*/ 108 h 9904"/>
              <a:gd name="connsiteX1" fmla="*/ 6287 w 10928"/>
              <a:gd name="connsiteY1" fmla="*/ 1300 h 9904"/>
              <a:gd name="connsiteX2" fmla="*/ 8037 w 10928"/>
              <a:gd name="connsiteY2" fmla="*/ 3486 h 9904"/>
              <a:gd name="connsiteX3" fmla="*/ 9032 w 10928"/>
              <a:gd name="connsiteY3" fmla="*/ 7065 h 9904"/>
              <a:gd name="connsiteX4" fmla="*/ 10928 w 10928"/>
              <a:gd name="connsiteY4" fmla="*/ 9904 h 9904"/>
              <a:gd name="connsiteX0" fmla="*/ 0 w 9616"/>
              <a:gd name="connsiteY0" fmla="*/ 105 h 10048"/>
              <a:gd name="connsiteX1" fmla="*/ 5369 w 9616"/>
              <a:gd name="connsiteY1" fmla="*/ 1361 h 10048"/>
              <a:gd name="connsiteX2" fmla="*/ 6971 w 9616"/>
              <a:gd name="connsiteY2" fmla="*/ 3568 h 10048"/>
              <a:gd name="connsiteX3" fmla="*/ 7881 w 9616"/>
              <a:gd name="connsiteY3" fmla="*/ 7181 h 10048"/>
              <a:gd name="connsiteX4" fmla="*/ 9616 w 9616"/>
              <a:gd name="connsiteY4" fmla="*/ 10048 h 10048"/>
              <a:gd name="connsiteX0" fmla="*/ 0 w 10000"/>
              <a:gd name="connsiteY0" fmla="*/ 86 h 9982"/>
              <a:gd name="connsiteX1" fmla="*/ 4330 w 10000"/>
              <a:gd name="connsiteY1" fmla="*/ 1662 h 9982"/>
              <a:gd name="connsiteX2" fmla="*/ 7249 w 10000"/>
              <a:gd name="connsiteY2" fmla="*/ 3533 h 9982"/>
              <a:gd name="connsiteX3" fmla="*/ 8196 w 10000"/>
              <a:gd name="connsiteY3" fmla="*/ 7129 h 9982"/>
              <a:gd name="connsiteX4" fmla="*/ 10000 w 10000"/>
              <a:gd name="connsiteY4" fmla="*/ 9982 h 9982"/>
              <a:gd name="connsiteX0" fmla="*/ 0 w 10000"/>
              <a:gd name="connsiteY0" fmla="*/ 86 h 10000"/>
              <a:gd name="connsiteX1" fmla="*/ 4330 w 10000"/>
              <a:gd name="connsiteY1" fmla="*/ 1665 h 10000"/>
              <a:gd name="connsiteX2" fmla="*/ 4030 w 10000"/>
              <a:gd name="connsiteY2" fmla="*/ 3573 h 10000"/>
              <a:gd name="connsiteX3" fmla="*/ 8196 w 10000"/>
              <a:gd name="connsiteY3" fmla="*/ 7142 h 10000"/>
              <a:gd name="connsiteX4" fmla="*/ 10000 w 10000"/>
              <a:gd name="connsiteY4" fmla="*/ 10000 h 10000"/>
              <a:gd name="connsiteX0" fmla="*/ 0 w 10000"/>
              <a:gd name="connsiteY0" fmla="*/ 168 h 10082"/>
              <a:gd name="connsiteX1" fmla="*/ 3475 w 10000"/>
              <a:gd name="connsiteY1" fmla="*/ 835 h 10082"/>
              <a:gd name="connsiteX2" fmla="*/ 4030 w 10000"/>
              <a:gd name="connsiteY2" fmla="*/ 3655 h 10082"/>
              <a:gd name="connsiteX3" fmla="*/ 8196 w 10000"/>
              <a:gd name="connsiteY3" fmla="*/ 7224 h 10082"/>
              <a:gd name="connsiteX4" fmla="*/ 10000 w 10000"/>
              <a:gd name="connsiteY4" fmla="*/ 10082 h 10082"/>
              <a:gd name="connsiteX0" fmla="*/ 0 w 8297"/>
              <a:gd name="connsiteY0" fmla="*/ 168 h 7391"/>
              <a:gd name="connsiteX1" fmla="*/ 3475 w 8297"/>
              <a:gd name="connsiteY1" fmla="*/ 835 h 7391"/>
              <a:gd name="connsiteX2" fmla="*/ 4030 w 8297"/>
              <a:gd name="connsiteY2" fmla="*/ 3655 h 7391"/>
              <a:gd name="connsiteX3" fmla="*/ 8196 w 8297"/>
              <a:gd name="connsiteY3" fmla="*/ 7224 h 7391"/>
              <a:gd name="connsiteX4" fmla="*/ 2337 w 8297"/>
              <a:gd name="connsiteY4" fmla="*/ 5727 h 7391"/>
              <a:gd name="connsiteX0" fmla="*/ 0 w 4966"/>
              <a:gd name="connsiteY0" fmla="*/ 228 h 7750"/>
              <a:gd name="connsiteX1" fmla="*/ 4188 w 4966"/>
              <a:gd name="connsiteY1" fmla="*/ 1131 h 7750"/>
              <a:gd name="connsiteX2" fmla="*/ 4857 w 4966"/>
              <a:gd name="connsiteY2" fmla="*/ 4946 h 7750"/>
              <a:gd name="connsiteX3" fmla="*/ 2817 w 4966"/>
              <a:gd name="connsiteY3" fmla="*/ 7750 h 7750"/>
              <a:gd name="connsiteX0" fmla="*/ 0 w 10112"/>
              <a:gd name="connsiteY0" fmla="*/ 294 h 9339"/>
              <a:gd name="connsiteX1" fmla="*/ 8433 w 10112"/>
              <a:gd name="connsiteY1" fmla="*/ 1459 h 9339"/>
              <a:gd name="connsiteX2" fmla="*/ 9781 w 10112"/>
              <a:gd name="connsiteY2" fmla="*/ 6382 h 9339"/>
              <a:gd name="connsiteX3" fmla="*/ 4152 w 10112"/>
              <a:gd name="connsiteY3" fmla="*/ 9339 h 9339"/>
              <a:gd name="connsiteX0" fmla="*/ 0 w 10001"/>
              <a:gd name="connsiteY0" fmla="*/ 315 h 10000"/>
              <a:gd name="connsiteX1" fmla="*/ 8340 w 10001"/>
              <a:gd name="connsiteY1" fmla="*/ 1562 h 10000"/>
              <a:gd name="connsiteX2" fmla="*/ 9673 w 10001"/>
              <a:gd name="connsiteY2" fmla="*/ 6834 h 10000"/>
              <a:gd name="connsiteX3" fmla="*/ 4106 w 10001"/>
              <a:gd name="connsiteY3" fmla="*/ 10000 h 10000"/>
              <a:gd name="connsiteX0" fmla="*/ 20850 w 21447"/>
              <a:gd name="connsiteY0" fmla="*/ 249 h 10513"/>
              <a:gd name="connsiteX1" fmla="*/ 4234 w 21447"/>
              <a:gd name="connsiteY1" fmla="*/ 2075 h 10513"/>
              <a:gd name="connsiteX2" fmla="*/ 5567 w 21447"/>
              <a:gd name="connsiteY2" fmla="*/ 7347 h 10513"/>
              <a:gd name="connsiteX3" fmla="*/ 0 w 21447"/>
              <a:gd name="connsiteY3" fmla="*/ 10513 h 10513"/>
              <a:gd name="connsiteX0" fmla="*/ 20850 w 20850"/>
              <a:gd name="connsiteY0" fmla="*/ 351 h 10615"/>
              <a:gd name="connsiteX1" fmla="*/ 4234 w 20850"/>
              <a:gd name="connsiteY1" fmla="*/ 2177 h 10615"/>
              <a:gd name="connsiteX2" fmla="*/ 5567 w 20850"/>
              <a:gd name="connsiteY2" fmla="*/ 7449 h 10615"/>
              <a:gd name="connsiteX3" fmla="*/ 0 w 20850"/>
              <a:gd name="connsiteY3" fmla="*/ 10615 h 10615"/>
              <a:gd name="connsiteX0" fmla="*/ 20850 w 20850"/>
              <a:gd name="connsiteY0" fmla="*/ 557 h 10821"/>
              <a:gd name="connsiteX1" fmla="*/ 5328 w 20850"/>
              <a:gd name="connsiteY1" fmla="*/ 1321 h 10821"/>
              <a:gd name="connsiteX2" fmla="*/ 5567 w 20850"/>
              <a:gd name="connsiteY2" fmla="*/ 7655 h 10821"/>
              <a:gd name="connsiteX3" fmla="*/ 0 w 20850"/>
              <a:gd name="connsiteY3" fmla="*/ 10821 h 10821"/>
              <a:gd name="connsiteX0" fmla="*/ 20850 w 20850"/>
              <a:gd name="connsiteY0" fmla="*/ 545 h 10809"/>
              <a:gd name="connsiteX1" fmla="*/ 5328 w 20850"/>
              <a:gd name="connsiteY1" fmla="*/ 1309 h 10809"/>
              <a:gd name="connsiteX2" fmla="*/ 2969 w 20850"/>
              <a:gd name="connsiteY2" fmla="*/ 7321 h 10809"/>
              <a:gd name="connsiteX3" fmla="*/ 0 w 20850"/>
              <a:gd name="connsiteY3" fmla="*/ 10809 h 10809"/>
              <a:gd name="connsiteX0" fmla="*/ 18137 w 18137"/>
              <a:gd name="connsiteY0" fmla="*/ 545 h 9972"/>
              <a:gd name="connsiteX1" fmla="*/ 2615 w 18137"/>
              <a:gd name="connsiteY1" fmla="*/ 1309 h 9972"/>
              <a:gd name="connsiteX2" fmla="*/ 256 w 18137"/>
              <a:gd name="connsiteY2" fmla="*/ 7321 h 9972"/>
              <a:gd name="connsiteX3" fmla="*/ 5355 w 18137"/>
              <a:gd name="connsiteY3" fmla="*/ 9972 h 9972"/>
              <a:gd name="connsiteX0" fmla="*/ 10000 w 10000"/>
              <a:gd name="connsiteY0" fmla="*/ 547 h 10000"/>
              <a:gd name="connsiteX1" fmla="*/ 1442 w 10000"/>
              <a:gd name="connsiteY1" fmla="*/ 1313 h 10000"/>
              <a:gd name="connsiteX2" fmla="*/ 141 w 10000"/>
              <a:gd name="connsiteY2" fmla="*/ 7342 h 10000"/>
              <a:gd name="connsiteX3" fmla="*/ 2953 w 10000"/>
              <a:gd name="connsiteY3" fmla="*/ 10000 h 10000"/>
              <a:gd name="connsiteX0" fmla="*/ 7337 w 7337"/>
              <a:gd name="connsiteY0" fmla="*/ 740 h 9560"/>
              <a:gd name="connsiteX1" fmla="*/ 1379 w 7337"/>
              <a:gd name="connsiteY1" fmla="*/ 873 h 9560"/>
              <a:gd name="connsiteX2" fmla="*/ 78 w 7337"/>
              <a:gd name="connsiteY2" fmla="*/ 6902 h 9560"/>
              <a:gd name="connsiteX3" fmla="*/ 2890 w 7337"/>
              <a:gd name="connsiteY3" fmla="*/ 9560 h 9560"/>
              <a:gd name="connsiteX0" fmla="*/ 9915 w 9915"/>
              <a:gd name="connsiteY0" fmla="*/ 437 h 9663"/>
              <a:gd name="connsiteX1" fmla="*/ 2691 w 9915"/>
              <a:gd name="connsiteY1" fmla="*/ 1751 h 9663"/>
              <a:gd name="connsiteX2" fmla="*/ 21 w 9915"/>
              <a:gd name="connsiteY2" fmla="*/ 6883 h 9663"/>
              <a:gd name="connsiteX3" fmla="*/ 3854 w 9915"/>
              <a:gd name="connsiteY3" fmla="*/ 9663 h 9663"/>
              <a:gd name="connsiteX0" fmla="*/ 10001 w 10001"/>
              <a:gd name="connsiteY0" fmla="*/ 426 h 9974"/>
              <a:gd name="connsiteX1" fmla="*/ 2684 w 10001"/>
              <a:gd name="connsiteY1" fmla="*/ 1941 h 9974"/>
              <a:gd name="connsiteX2" fmla="*/ 22 w 10001"/>
              <a:gd name="connsiteY2" fmla="*/ 7097 h 9974"/>
              <a:gd name="connsiteX3" fmla="*/ 3888 w 10001"/>
              <a:gd name="connsiteY3" fmla="*/ 9974 h 9974"/>
              <a:gd name="connsiteX0" fmla="*/ 10128 w 10128"/>
              <a:gd name="connsiteY0" fmla="*/ 308 h 9881"/>
              <a:gd name="connsiteX1" fmla="*/ 1720 w 10128"/>
              <a:gd name="connsiteY1" fmla="*/ 2850 h 9881"/>
              <a:gd name="connsiteX2" fmla="*/ 150 w 10128"/>
              <a:gd name="connsiteY2" fmla="*/ 6997 h 9881"/>
              <a:gd name="connsiteX3" fmla="*/ 4016 w 10128"/>
              <a:gd name="connsiteY3" fmla="*/ 9881 h 9881"/>
              <a:gd name="connsiteX0" fmla="*/ 9852 w 9852"/>
              <a:gd name="connsiteY0" fmla="*/ 0 h 9688"/>
              <a:gd name="connsiteX1" fmla="*/ 0 w 9852"/>
              <a:gd name="connsiteY1" fmla="*/ 6769 h 9688"/>
              <a:gd name="connsiteX2" fmla="*/ 3817 w 9852"/>
              <a:gd name="connsiteY2" fmla="*/ 9688 h 9688"/>
              <a:gd name="connsiteX0" fmla="*/ 6126 w 6126"/>
              <a:gd name="connsiteY0" fmla="*/ 0 h 10000"/>
              <a:gd name="connsiteX1" fmla="*/ 0 w 6126"/>
              <a:gd name="connsiteY1" fmla="*/ 10000 h 10000"/>
              <a:gd name="connsiteX0" fmla="*/ 10000 w 10000"/>
              <a:gd name="connsiteY0" fmla="*/ 0 h 10000"/>
              <a:gd name="connsiteX1" fmla="*/ 4477 w 10000"/>
              <a:gd name="connsiteY1" fmla="*/ 5492 h 10000"/>
              <a:gd name="connsiteX2" fmla="*/ 0 w 10000"/>
              <a:gd name="connsiteY2" fmla="*/ 10000 h 10000"/>
              <a:gd name="connsiteX0" fmla="*/ 16577 w 16577"/>
              <a:gd name="connsiteY0" fmla="*/ 0 h 10000"/>
              <a:gd name="connsiteX1" fmla="*/ 0 w 16577"/>
              <a:gd name="connsiteY1" fmla="*/ 2294 h 10000"/>
              <a:gd name="connsiteX2" fmla="*/ 6577 w 16577"/>
              <a:gd name="connsiteY2" fmla="*/ 10000 h 10000"/>
              <a:gd name="connsiteX0" fmla="*/ 16652 w 16652"/>
              <a:gd name="connsiteY0" fmla="*/ 0 h 10000"/>
              <a:gd name="connsiteX1" fmla="*/ 75 w 16652"/>
              <a:gd name="connsiteY1" fmla="*/ 2294 h 10000"/>
              <a:gd name="connsiteX2" fmla="*/ 6652 w 16652"/>
              <a:gd name="connsiteY2" fmla="*/ 10000 h 10000"/>
              <a:gd name="connsiteX0" fmla="*/ 16652 w 16652"/>
              <a:gd name="connsiteY0" fmla="*/ 0 h 10000"/>
              <a:gd name="connsiteX1" fmla="*/ 75 w 16652"/>
              <a:gd name="connsiteY1" fmla="*/ 2294 h 10000"/>
              <a:gd name="connsiteX2" fmla="*/ 6652 w 16652"/>
              <a:gd name="connsiteY2" fmla="*/ 10000 h 10000"/>
              <a:gd name="connsiteX0" fmla="*/ 13817 w 13817"/>
              <a:gd name="connsiteY0" fmla="*/ 0 h 10000"/>
              <a:gd name="connsiteX1" fmla="*/ 97 w 13817"/>
              <a:gd name="connsiteY1" fmla="*/ 2823 h 10000"/>
              <a:gd name="connsiteX2" fmla="*/ 3817 w 13817"/>
              <a:gd name="connsiteY2" fmla="*/ 10000 h 10000"/>
              <a:gd name="connsiteX0" fmla="*/ 14293 w 14293"/>
              <a:gd name="connsiteY0" fmla="*/ 0 h 10000"/>
              <a:gd name="connsiteX1" fmla="*/ 573 w 14293"/>
              <a:gd name="connsiteY1" fmla="*/ 2823 h 10000"/>
              <a:gd name="connsiteX2" fmla="*/ 4293 w 14293"/>
              <a:gd name="connsiteY2" fmla="*/ 10000 h 10000"/>
              <a:gd name="connsiteX0" fmla="*/ 14293 w 14293"/>
              <a:gd name="connsiteY0" fmla="*/ 0 h 10000"/>
              <a:gd name="connsiteX1" fmla="*/ 573 w 14293"/>
              <a:gd name="connsiteY1" fmla="*/ 2823 h 10000"/>
              <a:gd name="connsiteX2" fmla="*/ 4293 w 14293"/>
              <a:gd name="connsiteY2" fmla="*/ 10000 h 10000"/>
              <a:gd name="connsiteX0" fmla="*/ 12441 w 12441"/>
              <a:gd name="connsiteY0" fmla="*/ 0 h 10000"/>
              <a:gd name="connsiteX1" fmla="*/ 689 w 12441"/>
              <a:gd name="connsiteY1" fmla="*/ 923 h 10000"/>
              <a:gd name="connsiteX2" fmla="*/ 2441 w 12441"/>
              <a:gd name="connsiteY2" fmla="*/ 10000 h 10000"/>
              <a:gd name="connsiteX0" fmla="*/ 12441 w 12441"/>
              <a:gd name="connsiteY0" fmla="*/ 707 h 10707"/>
              <a:gd name="connsiteX1" fmla="*/ 689 w 12441"/>
              <a:gd name="connsiteY1" fmla="*/ 1630 h 10707"/>
              <a:gd name="connsiteX2" fmla="*/ 2441 w 12441"/>
              <a:gd name="connsiteY2" fmla="*/ 10707 h 10707"/>
              <a:gd name="connsiteX0" fmla="*/ 12441 w 12441"/>
              <a:gd name="connsiteY0" fmla="*/ 978 h 10978"/>
              <a:gd name="connsiteX1" fmla="*/ 689 w 12441"/>
              <a:gd name="connsiteY1" fmla="*/ 1901 h 10978"/>
              <a:gd name="connsiteX2" fmla="*/ 2441 w 12441"/>
              <a:gd name="connsiteY2" fmla="*/ 10978 h 10978"/>
              <a:gd name="connsiteX0" fmla="*/ 12253 w 12253"/>
              <a:gd name="connsiteY0" fmla="*/ 978 h 10978"/>
              <a:gd name="connsiteX1" fmla="*/ 501 w 12253"/>
              <a:gd name="connsiteY1" fmla="*/ 1901 h 10978"/>
              <a:gd name="connsiteX2" fmla="*/ 2176 w 12253"/>
              <a:gd name="connsiteY2" fmla="*/ 7213 h 10978"/>
              <a:gd name="connsiteX3" fmla="*/ 2253 w 12253"/>
              <a:gd name="connsiteY3" fmla="*/ 10978 h 10978"/>
              <a:gd name="connsiteX0" fmla="*/ 15062 w 15062"/>
              <a:gd name="connsiteY0" fmla="*/ 978 h 10978"/>
              <a:gd name="connsiteX1" fmla="*/ 3310 w 15062"/>
              <a:gd name="connsiteY1" fmla="*/ 1901 h 10978"/>
              <a:gd name="connsiteX2" fmla="*/ 30 w 15062"/>
              <a:gd name="connsiteY2" fmla="*/ 6910 h 10978"/>
              <a:gd name="connsiteX3" fmla="*/ 5062 w 15062"/>
              <a:gd name="connsiteY3" fmla="*/ 10978 h 10978"/>
              <a:gd name="connsiteX0" fmla="*/ 15062 w 15062"/>
              <a:gd name="connsiteY0" fmla="*/ 978 h 10978"/>
              <a:gd name="connsiteX1" fmla="*/ 3310 w 15062"/>
              <a:gd name="connsiteY1" fmla="*/ 1901 h 10978"/>
              <a:gd name="connsiteX2" fmla="*/ 30 w 15062"/>
              <a:gd name="connsiteY2" fmla="*/ 6910 h 10978"/>
              <a:gd name="connsiteX3" fmla="*/ 5062 w 15062"/>
              <a:gd name="connsiteY3" fmla="*/ 10978 h 10978"/>
              <a:gd name="connsiteX0" fmla="*/ 15062 w 15062"/>
              <a:gd name="connsiteY0" fmla="*/ 978 h 10746"/>
              <a:gd name="connsiteX1" fmla="*/ 3310 w 15062"/>
              <a:gd name="connsiteY1" fmla="*/ 1901 h 10746"/>
              <a:gd name="connsiteX2" fmla="*/ 30 w 15062"/>
              <a:gd name="connsiteY2" fmla="*/ 6910 h 10746"/>
              <a:gd name="connsiteX3" fmla="*/ 5326 w 15062"/>
              <a:gd name="connsiteY3" fmla="*/ 10746 h 10746"/>
              <a:gd name="connsiteX0" fmla="*/ 15062 w 15062"/>
              <a:gd name="connsiteY0" fmla="*/ 824 h 10592"/>
              <a:gd name="connsiteX1" fmla="*/ 3299 w 15062"/>
              <a:gd name="connsiteY1" fmla="*/ 2275 h 10592"/>
              <a:gd name="connsiteX2" fmla="*/ 30 w 15062"/>
              <a:gd name="connsiteY2" fmla="*/ 6756 h 10592"/>
              <a:gd name="connsiteX3" fmla="*/ 5326 w 15062"/>
              <a:gd name="connsiteY3" fmla="*/ 10592 h 10592"/>
              <a:gd name="connsiteX0" fmla="*/ 15627 w 15627"/>
              <a:gd name="connsiteY0" fmla="*/ 824 h 10592"/>
              <a:gd name="connsiteX1" fmla="*/ 3864 w 15627"/>
              <a:gd name="connsiteY1" fmla="*/ 2275 h 10592"/>
              <a:gd name="connsiteX2" fmla="*/ 23 w 15627"/>
              <a:gd name="connsiteY2" fmla="*/ 7119 h 10592"/>
              <a:gd name="connsiteX3" fmla="*/ 5891 w 15627"/>
              <a:gd name="connsiteY3" fmla="*/ 10592 h 10592"/>
              <a:gd name="connsiteX0" fmla="*/ 15635 w 15635"/>
              <a:gd name="connsiteY0" fmla="*/ 865 h 10633"/>
              <a:gd name="connsiteX1" fmla="*/ 3193 w 15635"/>
              <a:gd name="connsiteY1" fmla="*/ 2161 h 10633"/>
              <a:gd name="connsiteX2" fmla="*/ 31 w 15635"/>
              <a:gd name="connsiteY2" fmla="*/ 7160 h 10633"/>
              <a:gd name="connsiteX3" fmla="*/ 5899 w 15635"/>
              <a:gd name="connsiteY3" fmla="*/ 10633 h 10633"/>
              <a:gd name="connsiteX0" fmla="*/ 16448 w 16448"/>
              <a:gd name="connsiteY0" fmla="*/ 865 h 10633"/>
              <a:gd name="connsiteX1" fmla="*/ 4006 w 16448"/>
              <a:gd name="connsiteY1" fmla="*/ 2161 h 10633"/>
              <a:gd name="connsiteX2" fmla="*/ 22 w 16448"/>
              <a:gd name="connsiteY2" fmla="*/ 7096 h 10633"/>
              <a:gd name="connsiteX3" fmla="*/ 6712 w 16448"/>
              <a:gd name="connsiteY3" fmla="*/ 10633 h 10633"/>
              <a:gd name="connsiteX0" fmla="*/ 16448 w 16448"/>
              <a:gd name="connsiteY0" fmla="*/ 421 h 10189"/>
              <a:gd name="connsiteX1" fmla="*/ 4006 w 16448"/>
              <a:gd name="connsiteY1" fmla="*/ 1717 h 10189"/>
              <a:gd name="connsiteX2" fmla="*/ 22 w 16448"/>
              <a:gd name="connsiteY2" fmla="*/ 6652 h 10189"/>
              <a:gd name="connsiteX3" fmla="*/ 6712 w 16448"/>
              <a:gd name="connsiteY3" fmla="*/ 10189 h 10189"/>
              <a:gd name="connsiteX0" fmla="*/ 16443 w 16443"/>
              <a:gd name="connsiteY0" fmla="*/ 321 h 10089"/>
              <a:gd name="connsiteX1" fmla="*/ 4980 w 16443"/>
              <a:gd name="connsiteY1" fmla="*/ 2037 h 10089"/>
              <a:gd name="connsiteX2" fmla="*/ 17 w 16443"/>
              <a:gd name="connsiteY2" fmla="*/ 6552 h 10089"/>
              <a:gd name="connsiteX3" fmla="*/ 6707 w 16443"/>
              <a:gd name="connsiteY3" fmla="*/ 10089 h 10089"/>
              <a:gd name="connsiteX0" fmla="*/ 15813 w 15813"/>
              <a:gd name="connsiteY0" fmla="*/ 321 h 10089"/>
              <a:gd name="connsiteX1" fmla="*/ 4350 w 15813"/>
              <a:gd name="connsiteY1" fmla="*/ 2037 h 10089"/>
              <a:gd name="connsiteX2" fmla="*/ 21 w 15813"/>
              <a:gd name="connsiteY2" fmla="*/ 6605 h 10089"/>
              <a:gd name="connsiteX3" fmla="*/ 6077 w 15813"/>
              <a:gd name="connsiteY3" fmla="*/ 10089 h 10089"/>
            </a:gdLst>
            <a:ahLst/>
            <a:cxnLst>
              <a:cxn ang="0">
                <a:pos x="connsiteX0" y="connsiteY0"/>
              </a:cxn>
              <a:cxn ang="0">
                <a:pos x="connsiteX1" y="connsiteY1"/>
              </a:cxn>
              <a:cxn ang="0">
                <a:pos x="connsiteX2" y="connsiteY2"/>
              </a:cxn>
              <a:cxn ang="0">
                <a:pos x="connsiteX3" y="connsiteY3"/>
              </a:cxn>
            </a:cxnLst>
            <a:rect l="l" t="t" r="r" b="b"/>
            <a:pathLst>
              <a:path w="15813" h="10089">
                <a:moveTo>
                  <a:pt x="15813" y="321"/>
                </a:moveTo>
                <a:cubicBezTo>
                  <a:pt x="11142" y="-433"/>
                  <a:pt x="7548" y="147"/>
                  <a:pt x="4350" y="2037"/>
                </a:cubicBezTo>
                <a:cubicBezTo>
                  <a:pt x="2671" y="3076"/>
                  <a:pt x="-271" y="5092"/>
                  <a:pt x="21" y="6605"/>
                </a:cubicBezTo>
                <a:cubicBezTo>
                  <a:pt x="313" y="8118"/>
                  <a:pt x="4059" y="9759"/>
                  <a:pt x="6077" y="10089"/>
                </a:cubicBezTo>
              </a:path>
            </a:pathLst>
          </a:custGeom>
          <a:noFill/>
          <a:ln w="19050" cap="flat" cmpd="sng">
            <a:solidFill>
              <a:srgbClr val="008000"/>
            </a:solidFill>
            <a:prstDash val="lgDash"/>
            <a:round/>
            <a:headEnd type="none" w="med" len="med"/>
            <a:tailEnd type="triangle" w="med" len="med"/>
          </a:ln>
          <a:effectLst/>
        </p:spPr>
        <p:txBody>
          <a:bodyPr wrap="square" anchor="ctr">
            <a:prstTxWarp prst="textNoShape">
              <a:avLst/>
            </a:prstTxWarp>
            <a:spAutoFit/>
          </a:bodyPr>
          <a:lstStyle/>
          <a:p>
            <a:endParaRPr lang="en-US"/>
          </a:p>
        </p:txBody>
      </p:sp>
      <p:cxnSp>
        <p:nvCxnSpPr>
          <p:cNvPr id="64" name="Straight Arrow Connector 63"/>
          <p:cNvCxnSpPr>
            <a:stCxn id="63" idx="0"/>
          </p:cNvCxnSpPr>
          <p:nvPr/>
        </p:nvCxnSpPr>
        <p:spPr>
          <a:xfrm flipH="1" flipV="1">
            <a:off x="4040070" y="5102419"/>
            <a:ext cx="548766" cy="920540"/>
          </a:xfrm>
          <a:prstGeom prst="straightConnector1">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4096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Inferring : Info. Flow Contracts </a:t>
            </a:r>
            <a:endParaRPr lang="en-US" dirty="0"/>
          </a:p>
        </p:txBody>
      </p:sp>
      <p:pic>
        <p:nvPicPr>
          <p:cNvPr id="6" name="Picture 5" descr="Screen Shot 2012-09-17 at 10.21.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61" y="1328083"/>
            <a:ext cx="5102252" cy="4735782"/>
          </a:xfrm>
          <a:prstGeom prst="rect">
            <a:avLst/>
          </a:prstGeom>
        </p:spPr>
      </p:pic>
      <p:grpSp>
        <p:nvGrpSpPr>
          <p:cNvPr id="14" name="Group 13"/>
          <p:cNvGrpSpPr/>
          <p:nvPr/>
        </p:nvGrpSpPr>
        <p:grpSpPr>
          <a:xfrm>
            <a:off x="1650274" y="1547349"/>
            <a:ext cx="6988948" cy="584776"/>
            <a:chOff x="1650274" y="1547349"/>
            <a:chExt cx="6988948" cy="584776"/>
          </a:xfrm>
        </p:grpSpPr>
        <p:sp>
          <p:nvSpPr>
            <p:cNvPr id="7" name="Text Box 15"/>
            <p:cNvSpPr txBox="1">
              <a:spLocks noChangeArrowheads="1"/>
            </p:cNvSpPr>
            <p:nvPr/>
          </p:nvSpPr>
          <p:spPr bwMode="auto">
            <a:xfrm>
              <a:off x="5384304" y="1547349"/>
              <a:ext cx="3254918" cy="584776"/>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Developer selects the procedure and click “insert annotations”</a:t>
              </a:r>
              <a:endParaRPr lang="en-US" sz="1600" i="1" dirty="0"/>
            </a:p>
          </p:txBody>
        </p:sp>
        <p:cxnSp>
          <p:nvCxnSpPr>
            <p:cNvPr id="8" name="Straight Arrow Connector 7"/>
            <p:cNvCxnSpPr>
              <a:stCxn id="7" idx="1"/>
            </p:cNvCxnSpPr>
            <p:nvPr/>
          </p:nvCxnSpPr>
          <p:spPr>
            <a:xfrm flipH="1">
              <a:off x="2654127" y="1839737"/>
              <a:ext cx="2730177" cy="69171"/>
            </a:xfrm>
            <a:prstGeom prst="straightConnector1">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1"/>
            </p:cNvCxnSpPr>
            <p:nvPr/>
          </p:nvCxnSpPr>
          <p:spPr>
            <a:xfrm flipH="1" flipV="1">
              <a:off x="1650274" y="1547349"/>
              <a:ext cx="3734030" cy="292388"/>
            </a:xfrm>
            <a:prstGeom prst="straightConnector1">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690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Inferring </a:t>
            </a:r>
            <a:endParaRPr lang="en-US" dirty="0"/>
          </a:p>
        </p:txBody>
      </p:sp>
      <p:pic>
        <p:nvPicPr>
          <p:cNvPr id="4" name="Picture 3" descr="Screen Shot 2012-09-17 at 10.01.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015" y="1521042"/>
            <a:ext cx="5430705" cy="4243708"/>
          </a:xfrm>
          <a:prstGeom prst="rect">
            <a:avLst/>
          </a:prstGeom>
        </p:spPr>
      </p:pic>
      <p:grpSp>
        <p:nvGrpSpPr>
          <p:cNvPr id="5" name="Group 4"/>
          <p:cNvGrpSpPr/>
          <p:nvPr/>
        </p:nvGrpSpPr>
        <p:grpSpPr>
          <a:xfrm>
            <a:off x="1566619" y="1699453"/>
            <a:ext cx="6988948" cy="584776"/>
            <a:chOff x="1650274" y="1547349"/>
            <a:chExt cx="6988948" cy="584776"/>
          </a:xfrm>
        </p:grpSpPr>
        <p:sp>
          <p:nvSpPr>
            <p:cNvPr id="6" name="Text Box 15"/>
            <p:cNvSpPr txBox="1">
              <a:spLocks noChangeArrowheads="1"/>
            </p:cNvSpPr>
            <p:nvPr/>
          </p:nvSpPr>
          <p:spPr bwMode="auto">
            <a:xfrm>
              <a:off x="5384304" y="1547349"/>
              <a:ext cx="3254918" cy="584776"/>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Developer selects the procedure and click “insert annotations”</a:t>
              </a:r>
              <a:endParaRPr lang="en-US" sz="1600" i="1" dirty="0"/>
            </a:p>
          </p:txBody>
        </p:sp>
        <p:cxnSp>
          <p:nvCxnSpPr>
            <p:cNvPr id="7" name="Straight Arrow Connector 6"/>
            <p:cNvCxnSpPr>
              <a:stCxn id="6" idx="1"/>
            </p:cNvCxnSpPr>
            <p:nvPr/>
          </p:nvCxnSpPr>
          <p:spPr>
            <a:xfrm flipH="1">
              <a:off x="2654127" y="1839737"/>
              <a:ext cx="2730177" cy="69171"/>
            </a:xfrm>
            <a:prstGeom prst="straightConnector1">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6" idx="1"/>
            </p:cNvCxnSpPr>
            <p:nvPr/>
          </p:nvCxnSpPr>
          <p:spPr>
            <a:xfrm flipH="1" flipV="1">
              <a:off x="1650274" y="1547349"/>
              <a:ext cx="3734030" cy="292388"/>
            </a:xfrm>
            <a:prstGeom prst="straightConnector1">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4395661" y="3110536"/>
            <a:ext cx="4083857" cy="695031"/>
            <a:chOff x="4479316" y="1437094"/>
            <a:chExt cx="4083857" cy="695031"/>
          </a:xfrm>
        </p:grpSpPr>
        <p:sp>
          <p:nvSpPr>
            <p:cNvPr id="10" name="Text Box 15"/>
            <p:cNvSpPr txBox="1">
              <a:spLocks noChangeArrowheads="1"/>
            </p:cNvSpPr>
            <p:nvPr/>
          </p:nvSpPr>
          <p:spPr bwMode="auto">
            <a:xfrm>
              <a:off x="5384304" y="1547349"/>
              <a:ext cx="3178869" cy="584776"/>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err="1" smtClean="0"/>
                <a:t>Bakar</a:t>
              </a:r>
              <a:r>
                <a:rPr lang="en-US" sz="1600" i="1" dirty="0" smtClean="0"/>
                <a:t> </a:t>
              </a:r>
              <a:r>
                <a:rPr lang="en-US" sz="1600" i="1" dirty="0" err="1" smtClean="0"/>
                <a:t>Alir</a:t>
              </a:r>
              <a:r>
                <a:rPr lang="en-US" sz="1600" i="1" dirty="0" smtClean="0"/>
                <a:t> automatically generate and inserts derives clauses</a:t>
              </a:r>
              <a:endParaRPr lang="en-US" sz="1600" i="1" dirty="0"/>
            </a:p>
          </p:txBody>
        </p:sp>
        <p:cxnSp>
          <p:nvCxnSpPr>
            <p:cNvPr id="12" name="Straight Arrow Connector 11"/>
            <p:cNvCxnSpPr>
              <a:stCxn id="10" idx="1"/>
            </p:cNvCxnSpPr>
            <p:nvPr/>
          </p:nvCxnSpPr>
          <p:spPr>
            <a:xfrm flipH="1" flipV="1">
              <a:off x="4479316" y="1437094"/>
              <a:ext cx="904988" cy="402643"/>
            </a:xfrm>
            <a:prstGeom prst="straightConnector1">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753632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Query Motivation: Developer’s View</a:t>
            </a:r>
            <a:endParaRPr lang="en-US" sz="3600" dirty="0"/>
          </a:p>
        </p:txBody>
      </p:sp>
      <p:sp>
        <p:nvSpPr>
          <p:cNvPr id="3" name="Content Placeholder 2"/>
          <p:cNvSpPr>
            <a:spLocks noGrp="1"/>
          </p:cNvSpPr>
          <p:nvPr>
            <p:ph idx="1"/>
          </p:nvPr>
        </p:nvSpPr>
        <p:spPr/>
        <p:txBody>
          <a:bodyPr/>
          <a:lstStyle/>
          <a:p>
            <a:r>
              <a:rPr lang="en-US" sz="2400" dirty="0" smtClean="0"/>
              <a:t>Performing the same slice again and again</a:t>
            </a:r>
          </a:p>
          <a:p>
            <a:pPr lvl="1"/>
            <a:r>
              <a:rPr lang="en-US" sz="2000" dirty="0" smtClean="0"/>
              <a:t>How can I repeat without going through all the browsing process?</a:t>
            </a:r>
          </a:p>
          <a:p>
            <a:pPr lvl="1"/>
            <a:r>
              <a:rPr lang="en-US" sz="2000" dirty="0" smtClean="0"/>
              <a:t>How to present it to an Auditor?</a:t>
            </a:r>
          </a:p>
          <a:p>
            <a:pPr lvl="1"/>
            <a:r>
              <a:rPr lang="en-US" sz="2000" dirty="0" smtClean="0"/>
              <a:t>How to save and include in regression process?</a:t>
            </a:r>
          </a:p>
          <a:p>
            <a:endParaRPr lang="en-US" sz="2400" dirty="0"/>
          </a:p>
          <a:p>
            <a:r>
              <a:rPr lang="en-US" sz="2400" dirty="0" smtClean="0"/>
              <a:t>We provide a simple query language </a:t>
            </a:r>
          </a:p>
          <a:p>
            <a:pPr marL="0" indent="0">
              <a:buNone/>
            </a:pPr>
            <a:r>
              <a:rPr lang="en-US" sz="2400" dirty="0" smtClean="0"/>
              <a:t>    (inspired by </a:t>
            </a:r>
            <a:r>
              <a:rPr lang="en-US" sz="2000" i="1" dirty="0" err="1" smtClean="0"/>
              <a:t>CodeSurfer</a:t>
            </a:r>
            <a:r>
              <a:rPr lang="en-US" sz="2400" dirty="0" smtClean="0"/>
              <a:t>)</a:t>
            </a:r>
            <a:endParaRPr lang="en-US" sz="2400" dirty="0"/>
          </a:p>
          <a:p>
            <a:pPr lvl="1"/>
            <a:r>
              <a:rPr lang="en-US" sz="2000" dirty="0" smtClean="0"/>
              <a:t>Slicing &amp; Chopping</a:t>
            </a:r>
          </a:p>
          <a:p>
            <a:pPr lvl="1"/>
            <a:r>
              <a:rPr lang="en-US" sz="2000" dirty="0" smtClean="0"/>
              <a:t>Assertion </a:t>
            </a:r>
          </a:p>
          <a:p>
            <a:pPr marL="457200" lvl="1" indent="0">
              <a:buNone/>
            </a:pPr>
            <a:endParaRPr lang="en-US" sz="2000" dirty="0" smtClean="0"/>
          </a:p>
        </p:txBody>
      </p:sp>
    </p:spTree>
    <p:extLst>
      <p:ext uri="{BB962C8B-B14F-4D97-AF65-F5344CB8AC3E}">
        <p14:creationId xmlns:p14="http://schemas.microsoft.com/office/powerpoint/2010/main" val="7822591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a:t>
            </a:r>
            <a:endParaRPr lang="en-US" dirty="0"/>
          </a:p>
        </p:txBody>
      </p:sp>
      <p:sp>
        <p:nvSpPr>
          <p:cNvPr id="3" name="Content Placeholder 2"/>
          <p:cNvSpPr>
            <a:spLocks noGrp="1"/>
          </p:cNvSpPr>
          <p:nvPr>
            <p:ph idx="1"/>
          </p:nvPr>
        </p:nvSpPr>
        <p:spPr>
          <a:xfrm>
            <a:off x="685800" y="2298080"/>
            <a:ext cx="8153400" cy="3834209"/>
          </a:xfrm>
        </p:spPr>
        <p:txBody>
          <a:bodyPr/>
          <a:lstStyle/>
          <a:p>
            <a:r>
              <a:rPr lang="en-US" sz="1600" dirty="0"/>
              <a:t>query pathA_1</a:t>
            </a:r>
            <a:r>
              <a:rPr lang="en-US" sz="1600" dirty="0" smtClean="0"/>
              <a:t>:</a:t>
            </a:r>
          </a:p>
          <a:p>
            <a:pPr marL="0" indent="0">
              <a:buNone/>
            </a:pPr>
            <a:r>
              <a:rPr lang="en-US" sz="1600" dirty="0" smtClean="0"/>
              <a:t>       slice </a:t>
            </a:r>
            <a:r>
              <a:rPr lang="en-US" sz="1600" dirty="0"/>
              <a:t>forward with {</a:t>
            </a:r>
            <a:r>
              <a:rPr lang="en-US" sz="1600" dirty="0" err="1"/>
              <a:t>Mailbox.MACHINE_STEP</a:t>
            </a:r>
            <a:r>
              <a:rPr lang="en-US" sz="1600" dirty="0" smtClean="0"/>
              <a:t>(in Mailbox.INTEGER_INPUT_1_DATA</a:t>
            </a:r>
            <a:r>
              <a:rPr lang="en-US" sz="1600" dirty="0"/>
              <a:t>)}</a:t>
            </a:r>
            <a:r>
              <a:rPr lang="en-US" sz="1600" dirty="0" smtClean="0"/>
              <a:t>;</a:t>
            </a:r>
          </a:p>
          <a:p>
            <a:pPr marL="0" indent="0">
              <a:buNone/>
            </a:pPr>
            <a:endParaRPr lang="en-US" sz="1600" dirty="0">
              <a:latin typeface="Monaco"/>
            </a:endParaRPr>
          </a:p>
          <a:p>
            <a:r>
              <a:rPr lang="en-US" sz="1600" dirty="0"/>
              <a:t>query pathB0_1</a:t>
            </a:r>
            <a:r>
              <a:rPr lang="en-US" sz="1600" dirty="0" smtClean="0"/>
              <a:t>:</a:t>
            </a:r>
          </a:p>
          <a:p>
            <a:pPr marL="0" indent="0">
              <a:buNone/>
            </a:pPr>
            <a:r>
              <a:rPr lang="en-US" sz="1600" dirty="0" smtClean="0"/>
              <a:t>        chop </a:t>
            </a:r>
            <a:r>
              <a:rPr lang="en-US" sz="1600" dirty="0"/>
              <a:t>full from ({</a:t>
            </a:r>
            <a:r>
              <a:rPr lang="en-US" sz="1600" dirty="0" err="1"/>
              <a:t>Mailbox.MACHINE_STEP</a:t>
            </a:r>
            <a:r>
              <a:rPr lang="en-US" sz="1600" dirty="0"/>
              <a:t>(</a:t>
            </a:r>
            <a:r>
              <a:rPr lang="en-US" sz="1600" dirty="0" smtClean="0"/>
              <a:t>in Mailbox.INTEGER_INPUT_0_DATA</a:t>
            </a:r>
            <a:r>
              <a:rPr lang="en-US" sz="1600" dirty="0"/>
              <a:t>)}) </a:t>
            </a:r>
          </a:p>
          <a:p>
            <a:pPr marL="0" indent="0">
              <a:buNone/>
            </a:pPr>
            <a:r>
              <a:rPr lang="en-US" sz="1600" dirty="0"/>
              <a:t>	</a:t>
            </a:r>
            <a:r>
              <a:rPr lang="en-US" sz="1600" dirty="0" smtClean="0"/>
              <a:t>      to </a:t>
            </a:r>
            <a:r>
              <a:rPr lang="en-US" sz="1600" dirty="0"/>
              <a:t>({</a:t>
            </a:r>
            <a:r>
              <a:rPr lang="en-US" sz="1600" dirty="0" err="1"/>
              <a:t>Mailbox.MACHINE_STEP</a:t>
            </a:r>
            <a:r>
              <a:rPr lang="en-US" sz="1600" dirty="0"/>
              <a:t>(out Mailbox.INTEGER_OUTPUT_1_DATA)}) </a:t>
            </a:r>
            <a:r>
              <a:rPr lang="en-US" sz="1600" dirty="0" smtClean="0"/>
              <a:t>;</a:t>
            </a:r>
          </a:p>
          <a:p>
            <a:pPr marL="0" indent="0">
              <a:buNone/>
            </a:pPr>
            <a:endParaRPr lang="en-US" sz="1600" dirty="0"/>
          </a:p>
          <a:p>
            <a:r>
              <a:rPr lang="en-US" sz="1600" dirty="0"/>
              <a:t>assert A_B:</a:t>
            </a:r>
          </a:p>
          <a:p>
            <a:pPr marL="0" indent="0">
              <a:buNone/>
            </a:pPr>
            <a:r>
              <a:rPr lang="en-US" sz="1600" dirty="0" smtClean="0"/>
              <a:t>        assert</a:t>
            </a:r>
            <a:r>
              <a:rPr lang="en-US" sz="1600" dirty="0"/>
              <a:t>(pathA_1 </a:t>
            </a:r>
            <a:r>
              <a:rPr lang="en-US" sz="1600" dirty="0" err="1"/>
              <a:t>disjointof</a:t>
            </a:r>
            <a:r>
              <a:rPr lang="en-US" sz="1600" dirty="0"/>
              <a:t> </a:t>
            </a:r>
            <a:r>
              <a:rPr lang="en-US" sz="1600" dirty="0" smtClean="0"/>
              <a:t>pathB0_1)</a:t>
            </a:r>
            <a:r>
              <a:rPr lang="en-US" sz="1600" dirty="0"/>
              <a:t>;</a:t>
            </a:r>
          </a:p>
        </p:txBody>
      </p:sp>
      <p:grpSp>
        <p:nvGrpSpPr>
          <p:cNvPr id="4" name="Group 3"/>
          <p:cNvGrpSpPr/>
          <p:nvPr/>
        </p:nvGrpSpPr>
        <p:grpSpPr>
          <a:xfrm>
            <a:off x="2273881" y="1920861"/>
            <a:ext cx="2676940" cy="415244"/>
            <a:chOff x="4597198" y="1547349"/>
            <a:chExt cx="1931652" cy="738902"/>
          </a:xfrm>
        </p:grpSpPr>
        <p:sp>
          <p:nvSpPr>
            <p:cNvPr id="5" name="Text Box 15"/>
            <p:cNvSpPr txBox="1">
              <a:spLocks noChangeArrowheads="1"/>
            </p:cNvSpPr>
            <p:nvPr/>
          </p:nvSpPr>
          <p:spPr bwMode="auto">
            <a:xfrm>
              <a:off x="5384303" y="1547349"/>
              <a:ext cx="1144547" cy="584776"/>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Named Queries</a:t>
              </a:r>
              <a:endParaRPr lang="en-US" sz="1600" i="1" dirty="0"/>
            </a:p>
          </p:txBody>
        </p:sp>
        <p:cxnSp>
          <p:nvCxnSpPr>
            <p:cNvPr id="6" name="Straight Arrow Connector 5"/>
            <p:cNvCxnSpPr>
              <a:stCxn id="5" idx="1"/>
            </p:cNvCxnSpPr>
            <p:nvPr/>
          </p:nvCxnSpPr>
          <p:spPr>
            <a:xfrm flipH="1">
              <a:off x="4597198" y="1839738"/>
              <a:ext cx="787105" cy="44651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2273881" y="1920861"/>
            <a:ext cx="4540456" cy="769732"/>
            <a:chOff x="3325667" y="1547349"/>
            <a:chExt cx="3203182" cy="1369693"/>
          </a:xfrm>
        </p:grpSpPr>
        <p:sp>
          <p:nvSpPr>
            <p:cNvPr id="22" name="Text Box 15"/>
            <p:cNvSpPr txBox="1">
              <a:spLocks noChangeArrowheads="1"/>
            </p:cNvSpPr>
            <p:nvPr/>
          </p:nvSpPr>
          <p:spPr bwMode="auto">
            <a:xfrm>
              <a:off x="5546820" y="1547349"/>
              <a:ext cx="982029" cy="1040575"/>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Direction of browsing</a:t>
              </a:r>
              <a:endParaRPr lang="en-US" sz="1600" i="1" dirty="0"/>
            </a:p>
          </p:txBody>
        </p:sp>
        <p:cxnSp>
          <p:nvCxnSpPr>
            <p:cNvPr id="23" name="Straight Arrow Connector 22"/>
            <p:cNvCxnSpPr>
              <a:stCxn id="22" idx="1"/>
            </p:cNvCxnSpPr>
            <p:nvPr/>
          </p:nvCxnSpPr>
          <p:spPr>
            <a:xfrm flipH="1">
              <a:off x="3325667" y="2067636"/>
              <a:ext cx="2221153" cy="849406"/>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1947171" y="3388963"/>
            <a:ext cx="4197210" cy="415244"/>
            <a:chOff x="4597199" y="1547349"/>
            <a:chExt cx="1931651" cy="738902"/>
          </a:xfrm>
        </p:grpSpPr>
        <p:sp>
          <p:nvSpPr>
            <p:cNvPr id="27" name="Text Box 15"/>
            <p:cNvSpPr txBox="1">
              <a:spLocks noChangeArrowheads="1"/>
            </p:cNvSpPr>
            <p:nvPr/>
          </p:nvSpPr>
          <p:spPr bwMode="auto">
            <a:xfrm>
              <a:off x="5249566" y="1547349"/>
              <a:ext cx="1279284" cy="602437"/>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Mode of chop (fast or full)</a:t>
              </a:r>
              <a:endParaRPr lang="en-US" sz="1600" i="1" dirty="0"/>
            </a:p>
          </p:txBody>
        </p:sp>
        <p:cxnSp>
          <p:nvCxnSpPr>
            <p:cNvPr id="28" name="Straight Arrow Connector 27"/>
            <p:cNvCxnSpPr>
              <a:stCxn id="27" idx="1"/>
            </p:cNvCxnSpPr>
            <p:nvPr/>
          </p:nvCxnSpPr>
          <p:spPr>
            <a:xfrm flipH="1">
              <a:off x="4597199" y="1848567"/>
              <a:ext cx="652366" cy="437684"/>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2213643" y="4591692"/>
            <a:ext cx="5315256" cy="328936"/>
            <a:chOff x="4597199" y="1547349"/>
            <a:chExt cx="1931651" cy="1040574"/>
          </a:xfrm>
        </p:grpSpPr>
        <p:sp>
          <p:nvSpPr>
            <p:cNvPr id="34" name="Text Box 15"/>
            <p:cNvSpPr txBox="1">
              <a:spLocks noChangeArrowheads="1"/>
            </p:cNvSpPr>
            <p:nvPr/>
          </p:nvSpPr>
          <p:spPr bwMode="auto">
            <a:xfrm>
              <a:off x="5384303" y="1547349"/>
              <a:ext cx="1144547" cy="1040574"/>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Reuse results of another query</a:t>
              </a:r>
              <a:endParaRPr lang="en-US" sz="1600" i="1" dirty="0"/>
            </a:p>
          </p:txBody>
        </p:sp>
        <p:cxnSp>
          <p:nvCxnSpPr>
            <p:cNvPr id="35" name="Straight Arrow Connector 34"/>
            <p:cNvCxnSpPr>
              <a:stCxn id="34" idx="1"/>
            </p:cNvCxnSpPr>
            <p:nvPr/>
          </p:nvCxnSpPr>
          <p:spPr>
            <a:xfrm flipH="1">
              <a:off x="4597199" y="2067636"/>
              <a:ext cx="787104" cy="52028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3197376" y="5148440"/>
            <a:ext cx="3225196" cy="560367"/>
            <a:chOff x="6196260" y="-152679"/>
            <a:chExt cx="2327266" cy="997140"/>
          </a:xfrm>
        </p:grpSpPr>
        <p:sp>
          <p:nvSpPr>
            <p:cNvPr id="39" name="Text Box 15"/>
            <p:cNvSpPr txBox="1">
              <a:spLocks noChangeArrowheads="1"/>
            </p:cNvSpPr>
            <p:nvPr/>
          </p:nvSpPr>
          <p:spPr bwMode="auto">
            <a:xfrm>
              <a:off x="6316982" y="242024"/>
              <a:ext cx="2206544" cy="602437"/>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600" i="1" dirty="0" smtClean="0"/>
                <a:t>Support simple set operations</a:t>
              </a:r>
              <a:endParaRPr lang="en-US" sz="1600" i="1" dirty="0"/>
            </a:p>
          </p:txBody>
        </p:sp>
        <p:cxnSp>
          <p:nvCxnSpPr>
            <p:cNvPr id="40" name="Straight Arrow Connector 39"/>
            <p:cNvCxnSpPr>
              <a:stCxn id="39" idx="1"/>
            </p:cNvCxnSpPr>
            <p:nvPr/>
          </p:nvCxnSpPr>
          <p:spPr>
            <a:xfrm flipH="1" flipV="1">
              <a:off x="6196260" y="-152679"/>
              <a:ext cx="120721" cy="695922"/>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sp>
        <p:nvSpPr>
          <p:cNvPr id="20" name="Text Box 14"/>
          <p:cNvSpPr txBox="1">
            <a:spLocks noChangeArrowheads="1"/>
          </p:cNvSpPr>
          <p:nvPr/>
        </p:nvSpPr>
        <p:spPr bwMode="auto">
          <a:xfrm>
            <a:off x="289332" y="1237587"/>
            <a:ext cx="7983899" cy="369332"/>
          </a:xfrm>
          <a:prstGeom prst="rect">
            <a:avLst/>
          </a:prstGeom>
          <a:gradFill rotWithShape="0">
            <a:gsLst>
              <a:gs pos="0">
                <a:srgbClr val="FFFC00"/>
              </a:gs>
              <a:gs pos="100000">
                <a:srgbClr val="FFFFFF"/>
              </a:gs>
            </a:gsLst>
            <a:lin ang="0" scaled="1"/>
          </a:gradFill>
          <a:ln w="9525">
            <a:noFill/>
            <a:miter lim="800000"/>
            <a:headEnd/>
            <a:tailEnd/>
          </a:ln>
          <a:effectLst/>
        </p:spPr>
        <p:txBody>
          <a:bodyPr wrap="square" anchor="b">
            <a:prstTxWarp prst="textNoShape">
              <a:avLst/>
            </a:prstTxWarp>
            <a:spAutoFit/>
          </a:bodyPr>
          <a:lstStyle/>
          <a:p>
            <a:r>
              <a:rPr lang="en-US" dirty="0" smtClean="0"/>
              <a:t>Sample queries and their </a:t>
            </a:r>
            <a:r>
              <a:rPr lang="en-US" dirty="0" err="1" smtClean="0"/>
              <a:t>capablities</a:t>
            </a:r>
            <a:endParaRPr lang="en-US" dirty="0"/>
          </a:p>
        </p:txBody>
      </p:sp>
    </p:spTree>
    <p:extLst>
      <p:ext uri="{BB962C8B-B14F-4D97-AF65-F5344CB8AC3E}">
        <p14:creationId xmlns:p14="http://schemas.microsoft.com/office/powerpoint/2010/main" val="2941983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2-09-20 at 10.58.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852" y="1259297"/>
            <a:ext cx="5032768" cy="5223504"/>
          </a:xfrm>
          <a:prstGeom prst="rect">
            <a:avLst/>
          </a:prstGeom>
        </p:spPr>
      </p:pic>
      <p:sp>
        <p:nvSpPr>
          <p:cNvPr id="2" name="Title 1"/>
          <p:cNvSpPr>
            <a:spLocks noGrp="1"/>
          </p:cNvSpPr>
          <p:nvPr>
            <p:ph type="title"/>
          </p:nvPr>
        </p:nvSpPr>
        <p:spPr/>
        <p:txBody>
          <a:bodyPr/>
          <a:lstStyle/>
          <a:p>
            <a:r>
              <a:rPr lang="en-US" dirty="0" smtClean="0"/>
              <a:t>Querying</a:t>
            </a:r>
            <a:endParaRPr lang="en-US" dirty="0"/>
          </a:p>
        </p:txBody>
      </p:sp>
      <p:sp>
        <p:nvSpPr>
          <p:cNvPr id="27" name="Cloud Callout 26"/>
          <p:cNvSpPr/>
          <p:nvPr/>
        </p:nvSpPr>
        <p:spPr bwMode="auto">
          <a:xfrm>
            <a:off x="685799" y="1630392"/>
            <a:ext cx="1846671" cy="909749"/>
          </a:xfrm>
          <a:prstGeom prst="cloudCallout">
            <a:avLst>
              <a:gd name="adj1" fmla="val 45577"/>
              <a:gd name="adj2" fmla="val 9204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dirty="0"/>
              <a:t>How can I save and repeat browsing </a:t>
            </a:r>
            <a:r>
              <a:rPr lang="en-US" sz="1100" dirty="0" smtClean="0"/>
              <a:t>?</a:t>
            </a:r>
            <a:endParaRPr lang="en-US" sz="1100" dirty="0"/>
          </a:p>
        </p:txBody>
      </p:sp>
      <p:grpSp>
        <p:nvGrpSpPr>
          <p:cNvPr id="14" name="Group 13"/>
          <p:cNvGrpSpPr/>
          <p:nvPr/>
        </p:nvGrpSpPr>
        <p:grpSpPr>
          <a:xfrm>
            <a:off x="2927906" y="1261872"/>
            <a:ext cx="5514085" cy="461665"/>
            <a:chOff x="2927906" y="1261872"/>
            <a:chExt cx="5514085" cy="461665"/>
          </a:xfrm>
        </p:grpSpPr>
        <p:cxnSp>
          <p:nvCxnSpPr>
            <p:cNvPr id="24" name="Straight Connector 23"/>
            <p:cNvCxnSpPr>
              <a:stCxn id="5" idx="1"/>
            </p:cNvCxnSpPr>
            <p:nvPr/>
          </p:nvCxnSpPr>
          <p:spPr>
            <a:xfrm flipH="1">
              <a:off x="4220748" y="1492705"/>
              <a:ext cx="1967660" cy="137687"/>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1"/>
            </p:cNvCxnSpPr>
            <p:nvPr/>
          </p:nvCxnSpPr>
          <p:spPr>
            <a:xfrm flipH="1" flipV="1">
              <a:off x="2927906" y="1429780"/>
              <a:ext cx="3260502" cy="62925"/>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bwMode="auto">
            <a:xfrm>
              <a:off x="6188408" y="1261872"/>
              <a:ext cx="2253583" cy="461665"/>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rtlCol="0">
              <a:prstTxWarp prst="textNoShape">
                <a:avLst/>
              </a:prstTxWarp>
              <a:spAutoFit/>
            </a:bodyPr>
            <a:lstStyle/>
            <a:p>
              <a:pPr algn="ctr"/>
              <a:r>
                <a:rPr lang="en-US" sz="1200" kern="0" dirty="0">
                  <a:solidFill>
                    <a:srgbClr val="000000"/>
                  </a:solidFill>
                </a:rPr>
                <a:t>Queries are written in “.</a:t>
              </a:r>
              <a:r>
                <a:rPr lang="en-US" sz="1200" kern="0" dirty="0" err="1">
                  <a:solidFill>
                    <a:srgbClr val="000000"/>
                  </a:solidFill>
                </a:rPr>
                <a:t>qry</a:t>
              </a:r>
              <a:r>
                <a:rPr lang="en-US" sz="1200" kern="0" dirty="0">
                  <a:solidFill>
                    <a:srgbClr val="000000"/>
                  </a:solidFill>
                </a:rPr>
                <a:t>” file and click “Execute query</a:t>
              </a:r>
              <a:r>
                <a:rPr lang="en-US" sz="1200" kern="0" dirty="0" smtClean="0">
                  <a:solidFill>
                    <a:srgbClr val="000000"/>
                  </a:solidFill>
                </a:rPr>
                <a:t>”</a:t>
              </a:r>
              <a:endParaRPr lang="en-US" sz="1200" kern="0" dirty="0">
                <a:solidFill>
                  <a:srgbClr val="000000"/>
                </a:solidFill>
              </a:endParaRPr>
            </a:p>
          </p:txBody>
        </p:sp>
      </p:grpSp>
      <p:grpSp>
        <p:nvGrpSpPr>
          <p:cNvPr id="51" name="Group 50"/>
          <p:cNvGrpSpPr/>
          <p:nvPr/>
        </p:nvGrpSpPr>
        <p:grpSpPr>
          <a:xfrm>
            <a:off x="6053667" y="4198910"/>
            <a:ext cx="2643443" cy="965757"/>
            <a:chOff x="5136833" y="1261872"/>
            <a:chExt cx="2807733" cy="965757"/>
          </a:xfrm>
        </p:grpSpPr>
        <p:cxnSp>
          <p:nvCxnSpPr>
            <p:cNvPr id="52" name="Straight Connector 51"/>
            <p:cNvCxnSpPr>
              <a:stCxn id="54" idx="1"/>
            </p:cNvCxnSpPr>
            <p:nvPr/>
          </p:nvCxnSpPr>
          <p:spPr>
            <a:xfrm flipH="1">
              <a:off x="5136833" y="1492705"/>
              <a:ext cx="1051575" cy="734924"/>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bwMode="auto">
            <a:xfrm>
              <a:off x="6188408" y="1261872"/>
              <a:ext cx="1756158" cy="461665"/>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rtlCol="0">
              <a:prstTxWarp prst="textNoShape">
                <a:avLst/>
              </a:prstTxWarp>
              <a:spAutoFit/>
            </a:bodyPr>
            <a:lstStyle/>
            <a:p>
              <a:pPr algn="ctr"/>
              <a:r>
                <a:rPr lang="en-US" sz="1200" kern="0" dirty="0">
                  <a:solidFill>
                    <a:srgbClr val="000000"/>
                  </a:solidFill>
                </a:rPr>
                <a:t>Queries are displayed in the “query view”</a:t>
              </a:r>
              <a:endParaRPr lang="en-US" sz="1200" kern="0" dirty="0">
                <a:solidFill>
                  <a:srgbClr val="000000"/>
                </a:solidFill>
              </a:endParaRPr>
            </a:p>
          </p:txBody>
        </p:sp>
      </p:grpSp>
    </p:spTree>
    <p:extLst>
      <p:ext uri="{BB962C8B-B14F-4D97-AF65-F5344CB8AC3E}">
        <p14:creationId xmlns:p14="http://schemas.microsoft.com/office/powerpoint/2010/main" val="1626044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09-20 at 11.01.35 AM.png"/>
          <p:cNvPicPr>
            <a:picLocks/>
          </p:cNvPicPr>
          <p:nvPr/>
        </p:nvPicPr>
        <p:blipFill>
          <a:blip r:embed="rId3">
            <a:extLst>
              <a:ext uri="{28A0092B-C50C-407E-A947-70E740481C1C}">
                <a14:useLocalDpi xmlns:a14="http://schemas.microsoft.com/office/drawing/2010/main" val="0"/>
              </a:ext>
            </a:extLst>
          </a:blip>
          <a:stretch>
            <a:fillRect/>
          </a:stretch>
        </p:blipFill>
        <p:spPr>
          <a:xfrm>
            <a:off x="2286000" y="1261872"/>
            <a:ext cx="5029200" cy="5221224"/>
          </a:xfrm>
          <a:prstGeom prst="rect">
            <a:avLst/>
          </a:prstGeom>
        </p:spPr>
      </p:pic>
      <p:sp>
        <p:nvSpPr>
          <p:cNvPr id="2" name="Title 1"/>
          <p:cNvSpPr>
            <a:spLocks noGrp="1"/>
          </p:cNvSpPr>
          <p:nvPr>
            <p:ph type="title"/>
          </p:nvPr>
        </p:nvSpPr>
        <p:spPr/>
        <p:txBody>
          <a:bodyPr/>
          <a:lstStyle/>
          <a:p>
            <a:r>
              <a:rPr lang="en-US" dirty="0" smtClean="0"/>
              <a:t>Querying</a:t>
            </a:r>
            <a:endParaRPr lang="en-US" dirty="0"/>
          </a:p>
        </p:txBody>
      </p:sp>
      <p:sp>
        <p:nvSpPr>
          <p:cNvPr id="34" name="Cloud Callout 33"/>
          <p:cNvSpPr/>
          <p:nvPr/>
        </p:nvSpPr>
        <p:spPr bwMode="auto">
          <a:xfrm>
            <a:off x="6906736" y="1805607"/>
            <a:ext cx="1951811" cy="909749"/>
          </a:xfrm>
          <a:prstGeom prst="cloudCallout">
            <a:avLst>
              <a:gd name="adj1" fmla="val -65469"/>
              <a:gd name="adj2" fmla="val 6947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en-US" sz="1200" dirty="0">
                <a:solidFill>
                  <a:srgbClr val="000000"/>
                </a:solidFill>
              </a:rPr>
              <a:t>Can I verify information flow properties?</a:t>
            </a:r>
          </a:p>
        </p:txBody>
      </p:sp>
      <p:grpSp>
        <p:nvGrpSpPr>
          <p:cNvPr id="84" name="Group 83"/>
          <p:cNvGrpSpPr/>
          <p:nvPr/>
        </p:nvGrpSpPr>
        <p:grpSpPr>
          <a:xfrm>
            <a:off x="4593167" y="4095750"/>
            <a:ext cx="3981623" cy="1196705"/>
            <a:chOff x="4593167" y="4095750"/>
            <a:chExt cx="3981623" cy="1196705"/>
          </a:xfrm>
        </p:grpSpPr>
        <p:cxnSp>
          <p:nvCxnSpPr>
            <p:cNvPr id="9" name="Straight Connector 8"/>
            <p:cNvCxnSpPr>
              <a:stCxn id="36" idx="1"/>
            </p:cNvCxnSpPr>
            <p:nvPr/>
          </p:nvCxnSpPr>
          <p:spPr>
            <a:xfrm flipH="1">
              <a:off x="4796540" y="4784704"/>
              <a:ext cx="1957569" cy="507751"/>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36" idx="1"/>
            </p:cNvCxnSpPr>
            <p:nvPr/>
          </p:nvCxnSpPr>
          <p:spPr>
            <a:xfrm flipH="1" flipV="1">
              <a:off x="4593167" y="4095750"/>
              <a:ext cx="2160942" cy="688954"/>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bwMode="auto">
            <a:xfrm>
              <a:off x="6754109" y="4461538"/>
              <a:ext cx="1820681" cy="646331"/>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rtlCol="0">
              <a:prstTxWarp prst="textNoShape">
                <a:avLst/>
              </a:prstTxWarp>
              <a:spAutoFit/>
            </a:bodyPr>
            <a:lstStyle/>
            <a:p>
              <a:pPr algn="ctr"/>
              <a:r>
                <a:rPr lang="en-US" sz="1200" kern="0" dirty="0">
                  <a:solidFill>
                    <a:srgbClr val="000000"/>
                  </a:solidFill>
                </a:rPr>
                <a:t>Selecting a query in the “query view</a:t>
              </a:r>
              <a:r>
                <a:rPr lang="en-US" sz="1200" kern="0" dirty="0" smtClean="0">
                  <a:solidFill>
                    <a:srgbClr val="000000"/>
                  </a:solidFill>
                </a:rPr>
                <a:t>” highlights </a:t>
              </a:r>
              <a:r>
                <a:rPr lang="en-US" sz="1200" kern="0" dirty="0">
                  <a:solidFill>
                    <a:srgbClr val="000000"/>
                  </a:solidFill>
                </a:rPr>
                <a:t>the result in the </a:t>
              </a:r>
              <a:r>
                <a:rPr lang="en-US" sz="1200" kern="0" dirty="0" smtClean="0">
                  <a:solidFill>
                    <a:srgbClr val="000000"/>
                  </a:solidFill>
                </a:rPr>
                <a:t>editor”</a:t>
              </a:r>
              <a:endParaRPr lang="en-US" sz="1200" kern="0" dirty="0">
                <a:solidFill>
                  <a:srgbClr val="000000"/>
                </a:solidFill>
              </a:endParaRPr>
            </a:p>
          </p:txBody>
        </p:sp>
      </p:grpSp>
      <p:grpSp>
        <p:nvGrpSpPr>
          <p:cNvPr id="85" name="Group 84"/>
          <p:cNvGrpSpPr/>
          <p:nvPr/>
        </p:nvGrpSpPr>
        <p:grpSpPr>
          <a:xfrm>
            <a:off x="380653" y="4864669"/>
            <a:ext cx="2462587" cy="1182649"/>
            <a:chOff x="380653" y="4864669"/>
            <a:chExt cx="2462587" cy="1182649"/>
          </a:xfrm>
        </p:grpSpPr>
        <p:sp>
          <p:nvSpPr>
            <p:cNvPr id="72" name="TextBox 71"/>
            <p:cNvSpPr txBox="1"/>
            <p:nvPr/>
          </p:nvSpPr>
          <p:spPr bwMode="auto">
            <a:xfrm>
              <a:off x="380653" y="4864669"/>
              <a:ext cx="2277442" cy="276999"/>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rtlCol="0">
              <a:prstTxWarp prst="textNoShape">
                <a:avLst/>
              </a:prstTxWarp>
              <a:spAutoFit/>
            </a:bodyPr>
            <a:lstStyle/>
            <a:p>
              <a:pPr algn="just"/>
              <a:r>
                <a:rPr lang="en-US" sz="1200" kern="0" dirty="0">
                  <a:solidFill>
                    <a:srgbClr val="000000"/>
                  </a:solidFill>
                </a:rPr>
                <a:t>Assertion results are displayed </a:t>
              </a:r>
            </a:p>
          </p:txBody>
        </p:sp>
        <p:cxnSp>
          <p:nvCxnSpPr>
            <p:cNvPr id="78" name="Straight Connector 77"/>
            <p:cNvCxnSpPr>
              <a:endCxn id="72" idx="2"/>
            </p:cNvCxnSpPr>
            <p:nvPr/>
          </p:nvCxnSpPr>
          <p:spPr>
            <a:xfrm flipH="1" flipV="1">
              <a:off x="1519374" y="5141668"/>
              <a:ext cx="1323866" cy="905650"/>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6787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400" dirty="0" smtClean="0"/>
              <a:t>Applied </a:t>
            </a:r>
            <a:r>
              <a:rPr lang="en-US" sz="2400" dirty="0" err="1" smtClean="0"/>
              <a:t>Bakar</a:t>
            </a:r>
            <a:r>
              <a:rPr lang="en-US" sz="2400" dirty="0" smtClean="0"/>
              <a:t> </a:t>
            </a:r>
            <a:r>
              <a:rPr lang="en-US" sz="2400" dirty="0" err="1" smtClean="0"/>
              <a:t>Alir</a:t>
            </a:r>
            <a:r>
              <a:rPr lang="en-US" sz="2400" dirty="0" smtClean="0"/>
              <a:t> to a collection of embedded systems</a:t>
            </a:r>
          </a:p>
          <a:p>
            <a:r>
              <a:rPr lang="en-US" sz="2400" dirty="0" smtClean="0"/>
              <a:t>Demonstrated </a:t>
            </a:r>
          </a:p>
          <a:p>
            <a:pPr lvl="1"/>
            <a:r>
              <a:rPr lang="en-US" sz="2000" dirty="0" smtClean="0"/>
              <a:t>Rockwell Collins</a:t>
            </a:r>
          </a:p>
          <a:p>
            <a:pPr lvl="1"/>
            <a:r>
              <a:rPr lang="en-US" sz="2000" dirty="0" err="1"/>
              <a:t>Altran</a:t>
            </a:r>
            <a:r>
              <a:rPr lang="en-US" sz="2000" dirty="0"/>
              <a:t> Praxis and </a:t>
            </a:r>
            <a:r>
              <a:rPr lang="en-US" sz="2000" dirty="0" err="1" smtClean="0"/>
              <a:t>AdaCore</a:t>
            </a:r>
            <a:endParaRPr lang="en-US" sz="2000" dirty="0" smtClean="0"/>
          </a:p>
          <a:p>
            <a:r>
              <a:rPr lang="en-US" sz="2000" dirty="0" smtClean="0"/>
              <a:t>Feedback</a:t>
            </a:r>
          </a:p>
          <a:p>
            <a:pPr lvl="1"/>
            <a:r>
              <a:rPr lang="en-US" sz="2000" dirty="0"/>
              <a:t>P</a:t>
            </a:r>
            <a:r>
              <a:rPr lang="en-US" sz="2000" dirty="0" smtClean="0"/>
              <a:t>otential to improve development time</a:t>
            </a:r>
          </a:p>
          <a:p>
            <a:pPr lvl="1"/>
            <a:r>
              <a:rPr lang="en-US" sz="2000" dirty="0" smtClean="0"/>
              <a:t>Collaborating with </a:t>
            </a:r>
            <a:r>
              <a:rPr lang="en-US" sz="2000" dirty="0" err="1" smtClean="0"/>
              <a:t>AdaCore</a:t>
            </a:r>
            <a:r>
              <a:rPr lang="en-US" sz="2000" dirty="0" smtClean="0"/>
              <a:t> to incorporate in S</a:t>
            </a:r>
            <a:r>
              <a:rPr lang="en-US" sz="1600" dirty="0" smtClean="0"/>
              <a:t>PARK</a:t>
            </a:r>
            <a:r>
              <a:rPr lang="en-US" sz="2000" dirty="0" smtClean="0"/>
              <a:t> tools</a:t>
            </a:r>
          </a:p>
        </p:txBody>
      </p:sp>
    </p:spTree>
    <p:extLst>
      <p:ext uri="{BB962C8B-B14F-4D97-AF65-F5344CB8AC3E}">
        <p14:creationId xmlns:p14="http://schemas.microsoft.com/office/powerpoint/2010/main" val="39040055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Tool Available at</a:t>
            </a:r>
          </a:p>
          <a:p>
            <a:pPr marL="0" indent="0">
              <a:buNone/>
            </a:pPr>
            <a:r>
              <a:rPr lang="en-US" dirty="0">
                <a:hlinkClick r:id="rId2"/>
              </a:rPr>
              <a:t>http://www.sireum.org/downloads/</a:t>
            </a:r>
            <a:r>
              <a:rPr lang="en-US" dirty="0" smtClean="0">
                <a:hlinkClick r:id="rId2"/>
              </a:rPr>
              <a:t>Alir</a:t>
            </a:r>
            <a:endParaRPr lang="en-US" dirty="0" smtClean="0"/>
          </a:p>
          <a:p>
            <a:pPr marL="0" indent="0">
              <a:buNone/>
            </a:pPr>
            <a:endParaRPr lang="en-US" dirty="0"/>
          </a:p>
          <a:p>
            <a:r>
              <a:rPr lang="en-US" dirty="0" smtClean="0"/>
              <a:t>Questions, suggestions and comments </a:t>
            </a:r>
          </a:p>
          <a:p>
            <a:pPr marL="0" indent="0">
              <a:buNone/>
            </a:pPr>
            <a:r>
              <a:rPr lang="en-US" dirty="0" smtClean="0">
                <a:hlinkClick r:id="rId3"/>
              </a:rPr>
              <a:t>thari@ksu.edu</a:t>
            </a:r>
            <a:r>
              <a:rPr lang="en-US" dirty="0" smtClean="0"/>
              <a:t> </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8679500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21088" y="1984375"/>
            <a:ext cx="3935412" cy="4641850"/>
            <a:chOff x="2273" y="842"/>
            <a:chExt cx="2479" cy="2924"/>
          </a:xfrm>
        </p:grpSpPr>
        <p:sp>
          <p:nvSpPr>
            <p:cNvPr id="1835011" name="Rectangle 3"/>
            <p:cNvSpPr>
              <a:spLocks noChangeArrowheads="1"/>
            </p:cNvSpPr>
            <p:nvPr/>
          </p:nvSpPr>
          <p:spPr bwMode="auto">
            <a:xfrm>
              <a:off x="3262" y="954"/>
              <a:ext cx="1399" cy="2812"/>
            </a:xfrm>
            <a:prstGeom prst="rect">
              <a:avLst/>
            </a:prstGeom>
            <a:solidFill>
              <a:srgbClr val="66FF66"/>
            </a:solidFill>
            <a:ln w="38100">
              <a:solidFill>
                <a:schemeClr val="accent1"/>
              </a:solidFill>
              <a:miter lim="800000"/>
              <a:headEnd/>
              <a:tailEnd/>
            </a:ln>
            <a:effectLst/>
          </p:spPr>
          <p:txBody>
            <a:bodyPr wrap="none" anchor="ctr">
              <a:prstTxWarp prst="textNoShape">
                <a:avLst/>
              </a:prstTxWarp>
            </a:bodyPr>
            <a:lstStyle/>
            <a:p>
              <a:endParaRPr lang="en-US"/>
            </a:p>
          </p:txBody>
        </p:sp>
        <p:sp>
          <p:nvSpPr>
            <p:cNvPr id="1835012" name="Text Box 4"/>
            <p:cNvSpPr txBox="1">
              <a:spLocks noChangeArrowheads="1"/>
            </p:cNvSpPr>
            <p:nvPr/>
          </p:nvSpPr>
          <p:spPr bwMode="auto">
            <a:xfrm>
              <a:off x="3091" y="842"/>
              <a:ext cx="1661" cy="200"/>
            </a:xfrm>
            <a:prstGeom prst="rect">
              <a:avLst/>
            </a:prstGeom>
            <a:gradFill rotWithShape="0">
              <a:gsLst>
                <a:gs pos="0">
                  <a:schemeClr val="accent2"/>
                </a:gs>
                <a:gs pos="100000">
                  <a:schemeClr val="bg1"/>
                </a:gs>
              </a:gsLst>
              <a:lin ang="0" scaled="1"/>
            </a:gradFill>
            <a:ln w="12700">
              <a:solidFill>
                <a:schemeClr val="tx1"/>
              </a:solidFill>
              <a:miter lim="800000"/>
              <a:headEnd/>
              <a:tailEnd/>
            </a:ln>
            <a:effectLst>
              <a:outerShdw blurRad="63500" dist="38099" dir="2700000" algn="ctr" rotWithShape="0">
                <a:schemeClr val="bg2">
                  <a:alpha val="74998"/>
                </a:schemeClr>
              </a:outerShdw>
            </a:effectLst>
          </p:spPr>
          <p:txBody>
            <a:bodyPr>
              <a:prstTxWarp prst="textNoShape">
                <a:avLst/>
              </a:prstTxWarp>
              <a:spAutoFit/>
            </a:bodyPr>
            <a:lstStyle/>
            <a:p>
              <a:pPr algn="l"/>
              <a:r>
                <a:rPr lang="en-US" sz="1400"/>
                <a:t>Automated Verification Tools</a:t>
              </a:r>
            </a:p>
          </p:txBody>
        </p:sp>
        <p:sp>
          <p:nvSpPr>
            <p:cNvPr id="1835013" name="AutoShape 5"/>
            <p:cNvSpPr>
              <a:spLocks noChangeArrowheads="1"/>
            </p:cNvSpPr>
            <p:nvPr/>
          </p:nvSpPr>
          <p:spPr bwMode="auto">
            <a:xfrm>
              <a:off x="2273" y="1839"/>
              <a:ext cx="819" cy="889"/>
            </a:xfrm>
            <a:prstGeom prst="rightArrow">
              <a:avLst>
                <a:gd name="adj1" fmla="val 50000"/>
                <a:gd name="adj2" fmla="val 25000"/>
              </a:avLst>
            </a:prstGeom>
            <a:gradFill rotWithShape="0">
              <a:gsLst>
                <a:gs pos="0">
                  <a:schemeClr val="bg1"/>
                </a:gs>
                <a:gs pos="100000">
                  <a:schemeClr val="accent1"/>
                </a:gs>
              </a:gsLst>
              <a:lin ang="0" scaled="1"/>
            </a:gradFill>
            <a:ln w="9525">
              <a:noFill/>
              <a:miter lim="800000"/>
              <a:headEnd/>
              <a:tailEnd/>
            </a:ln>
            <a:effectLst/>
          </p:spPr>
          <p:txBody>
            <a:bodyPr wrap="none" anchor="ctr">
              <a:prstTxWarp prst="textNoShape">
                <a:avLst/>
              </a:prstTxWarp>
            </a:bodyPr>
            <a:lstStyle/>
            <a:p>
              <a:endParaRPr lang="en-US"/>
            </a:p>
          </p:txBody>
        </p:sp>
      </p:grpSp>
      <p:sp>
        <p:nvSpPr>
          <p:cNvPr id="1835014" name="Rectangle 6"/>
          <p:cNvSpPr>
            <a:spLocks noGrp="1" noChangeArrowheads="1"/>
          </p:cNvSpPr>
          <p:nvPr>
            <p:ph type="title"/>
          </p:nvPr>
        </p:nvSpPr>
        <p:spPr/>
        <p:txBody>
          <a:bodyPr/>
          <a:lstStyle/>
          <a:p>
            <a:r>
              <a:rPr lang="en-US" dirty="0"/>
              <a:t>Context: </a:t>
            </a:r>
            <a:r>
              <a:rPr lang="en-US" dirty="0" smtClean="0"/>
              <a:t>S</a:t>
            </a:r>
            <a:r>
              <a:rPr lang="en-US" sz="3200" dirty="0" smtClean="0"/>
              <a:t>PARK</a:t>
            </a:r>
            <a:r>
              <a:rPr lang="en-US" dirty="0" smtClean="0"/>
              <a:t> Ada</a:t>
            </a:r>
            <a:endParaRPr lang="en-US" dirty="0"/>
          </a:p>
        </p:txBody>
      </p:sp>
      <p:grpSp>
        <p:nvGrpSpPr>
          <p:cNvPr id="4" name="Group 15"/>
          <p:cNvGrpSpPr>
            <a:grpSpLocks/>
          </p:cNvGrpSpPr>
          <p:nvPr/>
        </p:nvGrpSpPr>
        <p:grpSpPr bwMode="auto">
          <a:xfrm>
            <a:off x="5305425" y="2468563"/>
            <a:ext cx="2003425" cy="989012"/>
            <a:chOff x="3334" y="1147"/>
            <a:chExt cx="1262" cy="623"/>
          </a:xfrm>
        </p:grpSpPr>
        <p:sp>
          <p:nvSpPr>
            <p:cNvPr id="1835024" name="Rectangle 16"/>
            <p:cNvSpPr>
              <a:spLocks noChangeArrowheads="1"/>
            </p:cNvSpPr>
            <p:nvPr/>
          </p:nvSpPr>
          <p:spPr bwMode="auto">
            <a:xfrm>
              <a:off x="3345" y="1152"/>
              <a:ext cx="1221" cy="618"/>
            </a:xfrm>
            <a:prstGeom prst="rect">
              <a:avLst/>
            </a:prstGeom>
            <a:solidFill>
              <a:srgbClr val="AFFFB9"/>
            </a:solidFill>
            <a:ln w="19050">
              <a:solidFill>
                <a:schemeClr val="accent1"/>
              </a:solidFill>
              <a:miter lim="800000"/>
              <a:headEnd/>
              <a:tailEnd/>
            </a:ln>
            <a:effectLst/>
          </p:spPr>
          <p:txBody>
            <a:bodyPr wrap="none" anchor="ctr">
              <a:prstTxWarp prst="textNoShape">
                <a:avLst/>
              </a:prstTxWarp>
            </a:bodyPr>
            <a:lstStyle/>
            <a:p>
              <a:endParaRPr lang="en-US"/>
            </a:p>
          </p:txBody>
        </p:sp>
        <p:sp>
          <p:nvSpPr>
            <p:cNvPr id="1835025" name="Text Box 17"/>
            <p:cNvSpPr txBox="1">
              <a:spLocks noChangeArrowheads="1"/>
            </p:cNvSpPr>
            <p:nvPr/>
          </p:nvSpPr>
          <p:spPr bwMode="auto">
            <a:xfrm>
              <a:off x="3334" y="1147"/>
              <a:ext cx="1262" cy="595"/>
            </a:xfrm>
            <a:prstGeom prst="rect">
              <a:avLst/>
            </a:prstGeom>
            <a:noFill/>
            <a:ln w="9525">
              <a:noFill/>
              <a:miter lim="800000"/>
              <a:headEnd/>
              <a:tailEnd/>
            </a:ln>
            <a:effectLst/>
          </p:spPr>
          <p:txBody>
            <a:bodyPr>
              <a:prstTxWarp prst="textNoShape">
                <a:avLst/>
              </a:prstTxWarp>
              <a:spAutoFit/>
            </a:bodyPr>
            <a:lstStyle/>
            <a:p>
              <a:pPr algn="l"/>
              <a:r>
                <a:rPr lang="en-US" sz="2000"/>
                <a:t>Examiner</a:t>
              </a:r>
            </a:p>
            <a:p>
              <a:pPr algn="l"/>
              <a:r>
                <a:rPr lang="en-US" sz="1200" i="1"/>
                <a:t>simple static analysis and verification condition generator</a:t>
              </a:r>
              <a:endParaRPr lang="en-US" sz="2800"/>
            </a:p>
          </p:txBody>
        </p:sp>
      </p:grpSp>
      <p:grpSp>
        <p:nvGrpSpPr>
          <p:cNvPr id="5" name="Group 24"/>
          <p:cNvGrpSpPr>
            <a:grpSpLocks/>
          </p:cNvGrpSpPr>
          <p:nvPr/>
        </p:nvGrpSpPr>
        <p:grpSpPr bwMode="auto">
          <a:xfrm>
            <a:off x="5283200" y="3689350"/>
            <a:ext cx="2006600" cy="2790825"/>
            <a:chOff x="3320" y="1916"/>
            <a:chExt cx="1264" cy="1758"/>
          </a:xfrm>
        </p:grpSpPr>
        <p:grpSp>
          <p:nvGrpSpPr>
            <p:cNvPr id="6" name="Group 18"/>
            <p:cNvGrpSpPr>
              <a:grpSpLocks/>
            </p:cNvGrpSpPr>
            <p:nvPr/>
          </p:nvGrpSpPr>
          <p:grpSpPr bwMode="auto">
            <a:xfrm>
              <a:off x="3322" y="1916"/>
              <a:ext cx="1262" cy="829"/>
              <a:chOff x="3322" y="1916"/>
              <a:chExt cx="1262" cy="829"/>
            </a:xfrm>
          </p:grpSpPr>
          <p:sp>
            <p:nvSpPr>
              <p:cNvPr id="1835027" name="Rectangle 19"/>
              <p:cNvSpPr>
                <a:spLocks noChangeArrowheads="1"/>
              </p:cNvSpPr>
              <p:nvPr/>
            </p:nvSpPr>
            <p:spPr bwMode="auto">
              <a:xfrm>
                <a:off x="3347" y="1921"/>
                <a:ext cx="1221" cy="824"/>
              </a:xfrm>
              <a:prstGeom prst="rect">
                <a:avLst/>
              </a:prstGeom>
              <a:solidFill>
                <a:srgbClr val="AFFFB9"/>
              </a:solidFill>
              <a:ln w="19050">
                <a:solidFill>
                  <a:schemeClr val="accent1"/>
                </a:solidFill>
                <a:miter lim="800000"/>
                <a:headEnd/>
                <a:tailEnd/>
              </a:ln>
              <a:effectLst/>
            </p:spPr>
            <p:txBody>
              <a:bodyPr wrap="none" anchor="ctr">
                <a:prstTxWarp prst="textNoShape">
                  <a:avLst/>
                </a:prstTxWarp>
              </a:bodyPr>
              <a:lstStyle/>
              <a:p>
                <a:endParaRPr lang="en-US"/>
              </a:p>
            </p:txBody>
          </p:sp>
          <p:sp>
            <p:nvSpPr>
              <p:cNvPr id="1835028" name="Text Box 20"/>
              <p:cNvSpPr txBox="1">
                <a:spLocks noChangeArrowheads="1"/>
              </p:cNvSpPr>
              <p:nvPr/>
            </p:nvSpPr>
            <p:spPr bwMode="auto">
              <a:xfrm>
                <a:off x="3322" y="1916"/>
                <a:ext cx="1262" cy="825"/>
              </a:xfrm>
              <a:prstGeom prst="rect">
                <a:avLst/>
              </a:prstGeom>
              <a:noFill/>
              <a:ln w="9525">
                <a:noFill/>
                <a:miter lim="800000"/>
                <a:headEnd/>
                <a:tailEnd/>
              </a:ln>
              <a:effectLst/>
            </p:spPr>
            <p:txBody>
              <a:bodyPr>
                <a:prstTxWarp prst="textNoShape">
                  <a:avLst/>
                </a:prstTxWarp>
                <a:spAutoFit/>
              </a:bodyPr>
              <a:lstStyle/>
              <a:p>
                <a:pPr algn="l"/>
                <a:r>
                  <a:rPr lang="en-US" sz="2000" dirty="0"/>
                  <a:t>Simplifier</a:t>
                </a:r>
              </a:p>
              <a:p>
                <a:pPr algn="l"/>
                <a:r>
                  <a:rPr lang="en-US" sz="1200" i="1" dirty="0"/>
                  <a:t>decision procedure package that simplifies and tries to automatically prove verification conditions</a:t>
                </a:r>
                <a:endParaRPr lang="en-US" sz="2800" dirty="0"/>
              </a:p>
            </p:txBody>
          </p:sp>
        </p:grpSp>
        <p:grpSp>
          <p:nvGrpSpPr>
            <p:cNvPr id="7" name="Group 21"/>
            <p:cNvGrpSpPr>
              <a:grpSpLocks/>
            </p:cNvGrpSpPr>
            <p:nvPr/>
          </p:nvGrpSpPr>
          <p:grpSpPr bwMode="auto">
            <a:xfrm>
              <a:off x="3320" y="2845"/>
              <a:ext cx="1262" cy="829"/>
              <a:chOff x="3320" y="2845"/>
              <a:chExt cx="1262" cy="829"/>
            </a:xfrm>
          </p:grpSpPr>
          <p:sp>
            <p:nvSpPr>
              <p:cNvPr id="1835030" name="Rectangle 22"/>
              <p:cNvSpPr>
                <a:spLocks noChangeArrowheads="1"/>
              </p:cNvSpPr>
              <p:nvPr/>
            </p:nvSpPr>
            <p:spPr bwMode="auto">
              <a:xfrm>
                <a:off x="3345" y="2850"/>
                <a:ext cx="1221" cy="824"/>
              </a:xfrm>
              <a:prstGeom prst="rect">
                <a:avLst/>
              </a:prstGeom>
              <a:solidFill>
                <a:srgbClr val="AFFFB9"/>
              </a:solidFill>
              <a:ln w="19050">
                <a:solidFill>
                  <a:schemeClr val="accent1"/>
                </a:solidFill>
                <a:miter lim="800000"/>
                <a:headEnd/>
                <a:tailEnd/>
              </a:ln>
              <a:effectLst/>
            </p:spPr>
            <p:txBody>
              <a:bodyPr wrap="none" anchor="ctr">
                <a:prstTxWarp prst="textNoShape">
                  <a:avLst/>
                </a:prstTxWarp>
              </a:bodyPr>
              <a:lstStyle/>
              <a:p>
                <a:endParaRPr lang="en-US"/>
              </a:p>
            </p:txBody>
          </p:sp>
          <p:sp>
            <p:nvSpPr>
              <p:cNvPr id="1835031" name="Text Box 23"/>
              <p:cNvSpPr txBox="1">
                <a:spLocks noChangeArrowheads="1"/>
              </p:cNvSpPr>
              <p:nvPr/>
            </p:nvSpPr>
            <p:spPr bwMode="auto">
              <a:xfrm>
                <a:off x="3320" y="2845"/>
                <a:ext cx="1262" cy="825"/>
              </a:xfrm>
              <a:prstGeom prst="rect">
                <a:avLst/>
              </a:prstGeom>
              <a:noFill/>
              <a:ln w="9525">
                <a:noFill/>
                <a:miter lim="800000"/>
                <a:headEnd/>
                <a:tailEnd/>
              </a:ln>
              <a:effectLst/>
            </p:spPr>
            <p:txBody>
              <a:bodyPr>
                <a:prstTxWarp prst="textNoShape">
                  <a:avLst/>
                </a:prstTxWarp>
                <a:spAutoFit/>
              </a:bodyPr>
              <a:lstStyle/>
              <a:p>
                <a:pPr algn="l"/>
                <a:r>
                  <a:rPr lang="en-US" sz="2000"/>
                  <a:t>Proof Checker</a:t>
                </a:r>
              </a:p>
              <a:p>
                <a:pPr algn="l"/>
                <a:r>
                  <a:rPr lang="en-US" sz="1200" i="1"/>
                  <a:t>semi-automated framework for manually caring out proof steps to discharge remaining verification conditions</a:t>
                </a:r>
                <a:endParaRPr lang="en-US" sz="2800"/>
              </a:p>
            </p:txBody>
          </p:sp>
        </p:grpSp>
      </p:grpSp>
      <p:sp>
        <p:nvSpPr>
          <p:cNvPr id="29" name="Text Box 4"/>
          <p:cNvSpPr txBox="1">
            <a:spLocks noChangeArrowheads="1"/>
          </p:cNvSpPr>
          <p:nvPr/>
        </p:nvSpPr>
        <p:spPr bwMode="auto">
          <a:xfrm>
            <a:off x="568325" y="1290638"/>
            <a:ext cx="8142288" cy="400110"/>
          </a:xfrm>
          <a:prstGeom prst="rect">
            <a:avLst/>
          </a:prstGeom>
          <a:gradFill rotWithShape="0">
            <a:gsLst>
              <a:gs pos="0">
                <a:schemeClr val="accent2"/>
              </a:gs>
              <a:gs pos="100000">
                <a:schemeClr val="bg1"/>
              </a:gs>
            </a:gsLst>
            <a:lin ang="0" scaled="1"/>
          </a:gradFill>
          <a:ln w="9525">
            <a:noFill/>
            <a:miter lim="800000"/>
            <a:headEnd/>
            <a:tailEnd/>
          </a:ln>
          <a:effectLst/>
        </p:spPr>
        <p:txBody>
          <a:bodyPr>
            <a:prstTxWarp prst="textNoShape">
              <a:avLst/>
            </a:prstTxWarp>
            <a:spAutoFit/>
          </a:bodyPr>
          <a:lstStyle/>
          <a:p>
            <a:pPr algn="l"/>
            <a:r>
              <a:rPr lang="en-US" sz="2000" dirty="0" smtClean="0"/>
              <a:t>Language and verification framework designed for critical systems</a:t>
            </a:r>
            <a:endParaRPr lang="en-US" sz="2000" dirty="0"/>
          </a:p>
        </p:txBody>
      </p:sp>
      <p:grpSp>
        <p:nvGrpSpPr>
          <p:cNvPr id="26" name="Group 25"/>
          <p:cNvGrpSpPr/>
          <p:nvPr/>
        </p:nvGrpSpPr>
        <p:grpSpPr>
          <a:xfrm>
            <a:off x="889001" y="1846905"/>
            <a:ext cx="2519808" cy="4857139"/>
            <a:chOff x="889001" y="1846905"/>
            <a:chExt cx="2519808" cy="4857139"/>
          </a:xfrm>
        </p:grpSpPr>
        <p:grpSp>
          <p:nvGrpSpPr>
            <p:cNvPr id="27" name="Group 26"/>
            <p:cNvGrpSpPr/>
            <p:nvPr/>
          </p:nvGrpSpPr>
          <p:grpSpPr>
            <a:xfrm>
              <a:off x="927100" y="4475163"/>
              <a:ext cx="2481709" cy="2228881"/>
              <a:chOff x="927100" y="4475163"/>
              <a:chExt cx="2481709" cy="2228881"/>
            </a:xfrm>
          </p:grpSpPr>
          <p:sp>
            <p:nvSpPr>
              <p:cNvPr id="39" name="Rectangle 7"/>
              <p:cNvSpPr>
                <a:spLocks noChangeArrowheads="1"/>
              </p:cNvSpPr>
              <p:nvPr/>
            </p:nvSpPr>
            <p:spPr bwMode="auto">
              <a:xfrm>
                <a:off x="1073150" y="4614863"/>
                <a:ext cx="2335659" cy="2087562"/>
              </a:xfrm>
              <a:prstGeom prst="rect">
                <a:avLst/>
              </a:prstGeom>
              <a:solidFill>
                <a:srgbClr val="66FF66"/>
              </a:solidFill>
              <a:ln w="38100">
                <a:solidFill>
                  <a:schemeClr val="accent1"/>
                </a:solidFill>
                <a:miter lim="800000"/>
                <a:headEnd/>
                <a:tailEnd/>
              </a:ln>
              <a:effectLst/>
            </p:spPr>
            <p:txBody>
              <a:bodyPr wrap="none" anchor="ctr">
                <a:prstTxWarp prst="textNoShape">
                  <a:avLst/>
                </a:prstTxWarp>
              </a:bodyPr>
              <a:lstStyle/>
              <a:p>
                <a:endParaRPr lang="en-US"/>
              </a:p>
            </p:txBody>
          </p:sp>
          <p:sp>
            <p:nvSpPr>
              <p:cNvPr id="40" name="Text Box 8"/>
              <p:cNvSpPr txBox="1">
                <a:spLocks noChangeArrowheads="1"/>
              </p:cNvSpPr>
              <p:nvPr/>
            </p:nvSpPr>
            <p:spPr bwMode="auto">
              <a:xfrm>
                <a:off x="1187450" y="4888162"/>
                <a:ext cx="1998561" cy="1815882"/>
              </a:xfrm>
              <a:prstGeom prst="rect">
                <a:avLst/>
              </a:prstGeom>
              <a:noFill/>
              <a:ln w="9525">
                <a:noFill/>
                <a:miter lim="800000"/>
                <a:headEnd/>
                <a:tailEnd/>
              </a:ln>
              <a:effectLst/>
            </p:spPr>
            <p:txBody>
              <a:bodyPr wrap="square">
                <a:prstTxWarp prst="textNoShape">
                  <a:avLst/>
                </a:prstTxWarp>
                <a:spAutoFit/>
              </a:bodyPr>
              <a:lstStyle/>
              <a:p>
                <a:pPr algn="l"/>
                <a:r>
                  <a:rPr lang="en-US" sz="1400" i="1" dirty="0"/>
                  <a:t>Subset of Ada appropriate for critical systems </a:t>
                </a:r>
              </a:p>
              <a:p>
                <a:pPr marL="285750" indent="-285750" algn="l">
                  <a:buFont typeface="Arial"/>
                  <a:buChar char="•"/>
                </a:pPr>
                <a:r>
                  <a:rPr lang="en-US" sz="1400" i="1" dirty="0" smtClean="0"/>
                  <a:t>No </a:t>
                </a:r>
                <a:r>
                  <a:rPr lang="en-US" sz="1400" i="1" dirty="0"/>
                  <a:t>heap </a:t>
                </a:r>
                <a:r>
                  <a:rPr lang="en-US" sz="1400" i="1" dirty="0" smtClean="0"/>
                  <a:t>data</a:t>
                </a:r>
              </a:p>
              <a:p>
                <a:pPr marL="285750" indent="-285750" algn="l">
                  <a:buFont typeface="Arial"/>
                  <a:buChar char="•"/>
                </a:pPr>
                <a:r>
                  <a:rPr lang="en-US" sz="1400" i="1" dirty="0" smtClean="0"/>
                  <a:t>No pointers</a:t>
                </a:r>
              </a:p>
              <a:p>
                <a:pPr marL="285750" indent="-285750" algn="l">
                  <a:buFont typeface="Arial"/>
                  <a:buChar char="•"/>
                </a:pPr>
                <a:r>
                  <a:rPr lang="en-US" sz="1400" i="1" dirty="0" smtClean="0"/>
                  <a:t>No exceptions,</a:t>
                </a:r>
              </a:p>
              <a:p>
                <a:pPr marL="285750" indent="-285750" algn="l">
                  <a:buFont typeface="Arial"/>
                  <a:buChar char="•"/>
                </a:pPr>
                <a:r>
                  <a:rPr lang="en-US" sz="1400" i="1" dirty="0" smtClean="0"/>
                  <a:t>No recursion</a:t>
                </a:r>
              </a:p>
              <a:p>
                <a:pPr marL="285750" indent="-285750" algn="l">
                  <a:buFont typeface="Arial"/>
                  <a:buChar char="•"/>
                </a:pPr>
                <a:r>
                  <a:rPr lang="en-US" sz="1400" i="1" dirty="0" smtClean="0"/>
                  <a:t>No </a:t>
                </a:r>
                <a:r>
                  <a:rPr lang="en-US" sz="1400" i="1" dirty="0" err="1" smtClean="0"/>
                  <a:t>gotos</a:t>
                </a:r>
                <a:r>
                  <a:rPr lang="en-US" sz="1400" i="1" dirty="0"/>
                  <a:t> </a:t>
                </a:r>
                <a:r>
                  <a:rPr lang="en-US" sz="1400" i="1" dirty="0" smtClean="0"/>
                  <a:t>&amp; </a:t>
                </a:r>
                <a:r>
                  <a:rPr lang="en-US" sz="1400" i="1" dirty="0"/>
                  <a:t>aliasing</a:t>
                </a:r>
              </a:p>
            </p:txBody>
          </p:sp>
          <p:sp>
            <p:nvSpPr>
              <p:cNvPr id="41" name="Text Box 9"/>
              <p:cNvSpPr txBox="1">
                <a:spLocks noChangeArrowheads="1"/>
              </p:cNvSpPr>
              <p:nvPr/>
            </p:nvSpPr>
            <p:spPr bwMode="auto">
              <a:xfrm>
                <a:off x="927100" y="4475163"/>
                <a:ext cx="2162175" cy="317500"/>
              </a:xfrm>
              <a:prstGeom prst="rect">
                <a:avLst/>
              </a:prstGeom>
              <a:gradFill rotWithShape="0">
                <a:gsLst>
                  <a:gs pos="0">
                    <a:schemeClr val="accent2"/>
                  </a:gs>
                  <a:gs pos="100000">
                    <a:schemeClr val="bg1"/>
                  </a:gs>
                </a:gsLst>
                <a:lin ang="0" scaled="1"/>
              </a:gradFill>
              <a:ln w="12700">
                <a:solidFill>
                  <a:schemeClr val="tx1"/>
                </a:solidFill>
                <a:miter lim="800000"/>
                <a:headEnd/>
                <a:tailEnd/>
              </a:ln>
              <a:effectLst>
                <a:outerShdw blurRad="63500" dist="38099" dir="2700000" algn="ctr" rotWithShape="0">
                  <a:schemeClr val="bg2">
                    <a:alpha val="74998"/>
                  </a:schemeClr>
                </a:outerShdw>
              </a:effectLst>
            </p:spPr>
            <p:txBody>
              <a:bodyPr>
                <a:prstTxWarp prst="textNoShape">
                  <a:avLst/>
                </a:prstTxWarp>
                <a:spAutoFit/>
              </a:bodyPr>
              <a:lstStyle/>
              <a:p>
                <a:pPr algn="l"/>
                <a:r>
                  <a:rPr lang="en-US" sz="1400"/>
                  <a:t>Programming Language</a:t>
                </a:r>
              </a:p>
            </p:txBody>
          </p:sp>
        </p:grpSp>
        <p:sp>
          <p:nvSpPr>
            <p:cNvPr id="28" name="Text Box 14"/>
            <p:cNvSpPr txBox="1">
              <a:spLocks noChangeArrowheads="1"/>
            </p:cNvSpPr>
            <p:nvPr/>
          </p:nvSpPr>
          <p:spPr bwMode="auto">
            <a:xfrm>
              <a:off x="2000414" y="3964270"/>
              <a:ext cx="479425" cy="579437"/>
            </a:xfrm>
            <a:prstGeom prst="rect">
              <a:avLst/>
            </a:prstGeom>
            <a:noFill/>
            <a:ln w="9525">
              <a:noFill/>
              <a:miter lim="800000"/>
              <a:headEnd/>
              <a:tailEnd/>
            </a:ln>
            <a:effectLst/>
          </p:spPr>
          <p:txBody>
            <a:bodyPr wrap="none">
              <a:prstTxWarp prst="textNoShape">
                <a:avLst/>
              </a:prstTxWarp>
              <a:spAutoFit/>
            </a:bodyPr>
            <a:lstStyle/>
            <a:p>
              <a:pPr algn="l"/>
              <a:r>
                <a:rPr lang="en-US" sz="3200" dirty="0"/>
                <a:t>+</a:t>
              </a:r>
            </a:p>
          </p:txBody>
        </p:sp>
        <p:grpSp>
          <p:nvGrpSpPr>
            <p:cNvPr id="30" name="Group 29"/>
            <p:cNvGrpSpPr/>
            <p:nvPr/>
          </p:nvGrpSpPr>
          <p:grpSpPr>
            <a:xfrm>
              <a:off x="889001" y="1846905"/>
              <a:ext cx="2519808" cy="2191071"/>
              <a:chOff x="887413" y="1887538"/>
              <a:chExt cx="2519808" cy="2191071"/>
            </a:xfrm>
          </p:grpSpPr>
          <p:sp>
            <p:nvSpPr>
              <p:cNvPr id="31" name="Rectangle 11"/>
              <p:cNvSpPr>
                <a:spLocks noChangeArrowheads="1"/>
              </p:cNvSpPr>
              <p:nvPr/>
            </p:nvSpPr>
            <p:spPr bwMode="auto">
              <a:xfrm>
                <a:off x="1071563" y="2100262"/>
                <a:ext cx="2335658" cy="1978347"/>
              </a:xfrm>
              <a:prstGeom prst="rect">
                <a:avLst/>
              </a:prstGeom>
              <a:solidFill>
                <a:schemeClr val="accent5">
                  <a:lumMod val="60000"/>
                  <a:lumOff val="40000"/>
                </a:schemeClr>
              </a:solidFill>
              <a:ln w="38100">
                <a:solidFill>
                  <a:schemeClr val="accent1"/>
                </a:solidFill>
                <a:miter lim="800000"/>
                <a:headEnd/>
                <a:tailEnd/>
              </a:ln>
              <a:effectLst/>
            </p:spPr>
            <p:txBody>
              <a:bodyPr wrap="none" anchor="ctr">
                <a:prstTxWarp prst="textNoShape">
                  <a:avLst/>
                </a:prstTxWarp>
              </a:bodyPr>
              <a:lstStyle/>
              <a:p>
                <a:endParaRPr lang="en-US"/>
              </a:p>
            </p:txBody>
          </p:sp>
          <p:sp>
            <p:nvSpPr>
              <p:cNvPr id="32" name="Text Box 13"/>
              <p:cNvSpPr txBox="1">
                <a:spLocks noChangeArrowheads="1"/>
              </p:cNvSpPr>
              <p:nvPr/>
            </p:nvSpPr>
            <p:spPr bwMode="auto">
              <a:xfrm>
                <a:off x="887413" y="1887538"/>
                <a:ext cx="2162175" cy="530225"/>
              </a:xfrm>
              <a:prstGeom prst="rect">
                <a:avLst/>
              </a:prstGeom>
              <a:gradFill rotWithShape="0">
                <a:gsLst>
                  <a:gs pos="0">
                    <a:schemeClr val="accent2"/>
                  </a:gs>
                  <a:gs pos="100000">
                    <a:schemeClr val="bg1"/>
                  </a:gs>
                </a:gsLst>
                <a:lin ang="0" scaled="1"/>
              </a:gradFill>
              <a:ln w="12700">
                <a:solidFill>
                  <a:schemeClr val="tx1"/>
                </a:solidFill>
                <a:miter lim="800000"/>
                <a:headEnd/>
                <a:tailEnd/>
              </a:ln>
              <a:effectLst>
                <a:outerShdw blurRad="63500" dist="38099" dir="2700000" algn="ctr" rotWithShape="0">
                  <a:schemeClr val="bg2">
                    <a:alpha val="74998"/>
                  </a:schemeClr>
                </a:outerShdw>
              </a:effectLst>
            </p:spPr>
            <p:txBody>
              <a:bodyPr>
                <a:prstTxWarp prst="textNoShape">
                  <a:avLst/>
                </a:prstTxWarp>
                <a:spAutoFit/>
              </a:bodyPr>
              <a:lstStyle/>
              <a:p>
                <a:pPr algn="l"/>
                <a:r>
                  <a:rPr lang="en-US" sz="1400" dirty="0"/>
                  <a:t>Interface Specification Language</a:t>
                </a:r>
              </a:p>
            </p:txBody>
          </p:sp>
          <p:grpSp>
            <p:nvGrpSpPr>
              <p:cNvPr id="33" name="Group 32"/>
              <p:cNvGrpSpPr/>
              <p:nvPr/>
            </p:nvGrpSpPr>
            <p:grpSpPr>
              <a:xfrm>
                <a:off x="1225035" y="2486650"/>
                <a:ext cx="2057527" cy="669868"/>
                <a:chOff x="4372841" y="3156518"/>
                <a:chExt cx="2220912" cy="669868"/>
              </a:xfrm>
            </p:grpSpPr>
            <p:sp>
              <p:nvSpPr>
                <p:cNvPr id="37" name="Rectangle 36"/>
                <p:cNvSpPr>
                  <a:spLocks noChangeArrowheads="1"/>
                </p:cNvSpPr>
                <p:nvPr/>
              </p:nvSpPr>
              <p:spPr bwMode="auto">
                <a:xfrm>
                  <a:off x="4372841" y="3156518"/>
                  <a:ext cx="2220912" cy="669868"/>
                </a:xfrm>
                <a:prstGeom prst="rect">
                  <a:avLst/>
                </a:prstGeom>
                <a:solidFill>
                  <a:srgbClr val="66FF66"/>
                </a:solidFill>
                <a:ln w="38100">
                  <a:solidFill>
                    <a:schemeClr val="accent1"/>
                  </a:solidFill>
                  <a:miter lim="800000"/>
                  <a:headEnd/>
                  <a:tailEnd/>
                </a:ln>
                <a:effectLst/>
              </p:spPr>
              <p:txBody>
                <a:bodyPr wrap="none" anchor="ctr">
                  <a:prstTxWarp prst="textNoShape">
                    <a:avLst/>
                  </a:prstTxWarp>
                </a:bodyPr>
                <a:lstStyle/>
                <a:p>
                  <a:endParaRPr lang="en-US" dirty="0"/>
                </a:p>
              </p:txBody>
            </p:sp>
            <p:sp>
              <p:nvSpPr>
                <p:cNvPr id="38" name="Text Box 12"/>
                <p:cNvSpPr txBox="1">
                  <a:spLocks noChangeArrowheads="1"/>
                </p:cNvSpPr>
                <p:nvPr/>
              </p:nvSpPr>
              <p:spPr bwMode="auto">
                <a:xfrm>
                  <a:off x="4528543" y="3244213"/>
                  <a:ext cx="1901825" cy="523220"/>
                </a:xfrm>
                <a:prstGeom prst="rect">
                  <a:avLst/>
                </a:prstGeom>
                <a:noFill/>
                <a:ln w="9525">
                  <a:noFill/>
                  <a:miter lim="800000"/>
                  <a:headEnd/>
                  <a:tailEnd/>
                </a:ln>
                <a:effectLst/>
              </p:spPr>
              <p:txBody>
                <a:bodyPr>
                  <a:prstTxWarp prst="textNoShape">
                    <a:avLst/>
                  </a:prstTxWarp>
                  <a:spAutoFit/>
                </a:bodyPr>
                <a:lstStyle/>
                <a:p>
                  <a:r>
                    <a:rPr lang="en-US" sz="1400" i="1" dirty="0"/>
                    <a:t>information flow specifications</a:t>
                  </a:r>
                </a:p>
              </p:txBody>
            </p:sp>
          </p:grpSp>
          <p:grpSp>
            <p:nvGrpSpPr>
              <p:cNvPr id="34" name="Group 33"/>
              <p:cNvGrpSpPr/>
              <p:nvPr/>
            </p:nvGrpSpPr>
            <p:grpSpPr>
              <a:xfrm>
                <a:off x="1225035" y="3308918"/>
                <a:ext cx="2057527" cy="669868"/>
                <a:chOff x="4372841" y="3156518"/>
                <a:chExt cx="2220912" cy="669868"/>
              </a:xfrm>
            </p:grpSpPr>
            <p:sp>
              <p:nvSpPr>
                <p:cNvPr id="35" name="Rectangle 34"/>
                <p:cNvSpPr>
                  <a:spLocks noChangeArrowheads="1"/>
                </p:cNvSpPr>
                <p:nvPr/>
              </p:nvSpPr>
              <p:spPr bwMode="auto">
                <a:xfrm>
                  <a:off x="4372841" y="3156518"/>
                  <a:ext cx="2220912" cy="669868"/>
                </a:xfrm>
                <a:prstGeom prst="rect">
                  <a:avLst/>
                </a:prstGeom>
                <a:solidFill>
                  <a:srgbClr val="66FF66"/>
                </a:solidFill>
                <a:ln w="38100">
                  <a:solidFill>
                    <a:schemeClr val="accent1"/>
                  </a:solidFill>
                  <a:miter lim="800000"/>
                  <a:headEnd/>
                  <a:tailEnd/>
                </a:ln>
                <a:effectLst/>
              </p:spPr>
              <p:txBody>
                <a:bodyPr wrap="none" anchor="ctr">
                  <a:prstTxWarp prst="textNoShape">
                    <a:avLst/>
                  </a:prstTxWarp>
                </a:bodyPr>
                <a:lstStyle/>
                <a:p>
                  <a:endParaRPr lang="en-US" dirty="0"/>
                </a:p>
              </p:txBody>
            </p:sp>
            <p:sp>
              <p:nvSpPr>
                <p:cNvPr id="36" name="Text Box 12"/>
                <p:cNvSpPr txBox="1">
                  <a:spLocks noChangeArrowheads="1"/>
                </p:cNvSpPr>
                <p:nvPr/>
              </p:nvSpPr>
              <p:spPr bwMode="auto">
                <a:xfrm>
                  <a:off x="4528543" y="3244213"/>
                  <a:ext cx="1901825" cy="523220"/>
                </a:xfrm>
                <a:prstGeom prst="rect">
                  <a:avLst/>
                </a:prstGeom>
                <a:noFill/>
                <a:ln w="9525">
                  <a:noFill/>
                  <a:miter lim="800000"/>
                  <a:headEnd/>
                  <a:tailEnd/>
                </a:ln>
                <a:effectLst/>
              </p:spPr>
              <p:txBody>
                <a:bodyPr>
                  <a:prstTxWarp prst="textNoShape">
                    <a:avLst/>
                  </a:prstTxWarp>
                  <a:spAutoFit/>
                </a:bodyPr>
                <a:lstStyle/>
                <a:p>
                  <a:r>
                    <a:rPr lang="en-US" sz="1400" i="1" dirty="0" smtClean="0"/>
                    <a:t>Annotation for pre/post-conditions</a:t>
                  </a:r>
                  <a:endParaRPr lang="en-US" sz="1400" i="1" dirty="0"/>
                </a:p>
              </p:txBody>
            </p:sp>
          </p:grpSp>
        </p:grpSp>
      </p:grpSp>
    </p:spTree>
    <p:extLst>
      <p:ext uri="{BB962C8B-B14F-4D97-AF65-F5344CB8AC3E}">
        <p14:creationId xmlns:p14="http://schemas.microsoft.com/office/powerpoint/2010/main" val="4157078483"/>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21088" y="1984375"/>
            <a:ext cx="3935412" cy="4641850"/>
            <a:chOff x="2273" y="842"/>
            <a:chExt cx="2479" cy="2924"/>
          </a:xfrm>
        </p:grpSpPr>
        <p:sp>
          <p:nvSpPr>
            <p:cNvPr id="1835011" name="Rectangle 3"/>
            <p:cNvSpPr>
              <a:spLocks noChangeArrowheads="1"/>
            </p:cNvSpPr>
            <p:nvPr/>
          </p:nvSpPr>
          <p:spPr bwMode="auto">
            <a:xfrm>
              <a:off x="3262" y="954"/>
              <a:ext cx="1399" cy="2812"/>
            </a:xfrm>
            <a:prstGeom prst="rect">
              <a:avLst/>
            </a:prstGeom>
            <a:solidFill>
              <a:srgbClr val="66FF66"/>
            </a:solidFill>
            <a:ln w="38100">
              <a:solidFill>
                <a:schemeClr val="accent1"/>
              </a:solidFill>
              <a:miter lim="800000"/>
              <a:headEnd/>
              <a:tailEnd/>
            </a:ln>
            <a:effectLst/>
          </p:spPr>
          <p:txBody>
            <a:bodyPr wrap="none" anchor="ctr">
              <a:prstTxWarp prst="textNoShape">
                <a:avLst/>
              </a:prstTxWarp>
            </a:bodyPr>
            <a:lstStyle/>
            <a:p>
              <a:endParaRPr lang="en-US"/>
            </a:p>
          </p:txBody>
        </p:sp>
        <p:sp>
          <p:nvSpPr>
            <p:cNvPr id="1835012" name="Text Box 4"/>
            <p:cNvSpPr txBox="1">
              <a:spLocks noChangeArrowheads="1"/>
            </p:cNvSpPr>
            <p:nvPr/>
          </p:nvSpPr>
          <p:spPr bwMode="auto">
            <a:xfrm>
              <a:off x="3091" y="842"/>
              <a:ext cx="1661" cy="200"/>
            </a:xfrm>
            <a:prstGeom prst="rect">
              <a:avLst/>
            </a:prstGeom>
            <a:gradFill rotWithShape="0">
              <a:gsLst>
                <a:gs pos="0">
                  <a:schemeClr val="accent2"/>
                </a:gs>
                <a:gs pos="100000">
                  <a:schemeClr val="bg1"/>
                </a:gs>
              </a:gsLst>
              <a:lin ang="0" scaled="1"/>
            </a:gradFill>
            <a:ln w="12700">
              <a:solidFill>
                <a:schemeClr val="tx1"/>
              </a:solidFill>
              <a:miter lim="800000"/>
              <a:headEnd/>
              <a:tailEnd/>
            </a:ln>
            <a:effectLst>
              <a:outerShdw blurRad="63500" dist="38099" dir="2700000" algn="ctr" rotWithShape="0">
                <a:schemeClr val="bg2">
                  <a:alpha val="74998"/>
                </a:schemeClr>
              </a:outerShdw>
            </a:effectLst>
          </p:spPr>
          <p:txBody>
            <a:bodyPr>
              <a:prstTxWarp prst="textNoShape">
                <a:avLst/>
              </a:prstTxWarp>
              <a:spAutoFit/>
            </a:bodyPr>
            <a:lstStyle/>
            <a:p>
              <a:pPr algn="l"/>
              <a:r>
                <a:rPr lang="en-US" sz="1400"/>
                <a:t>Automated Verification Tools</a:t>
              </a:r>
            </a:p>
          </p:txBody>
        </p:sp>
        <p:sp>
          <p:nvSpPr>
            <p:cNvPr id="1835013" name="AutoShape 5"/>
            <p:cNvSpPr>
              <a:spLocks noChangeArrowheads="1"/>
            </p:cNvSpPr>
            <p:nvPr/>
          </p:nvSpPr>
          <p:spPr bwMode="auto">
            <a:xfrm>
              <a:off x="2273" y="1839"/>
              <a:ext cx="819" cy="889"/>
            </a:xfrm>
            <a:prstGeom prst="rightArrow">
              <a:avLst>
                <a:gd name="adj1" fmla="val 50000"/>
                <a:gd name="adj2" fmla="val 25000"/>
              </a:avLst>
            </a:prstGeom>
            <a:gradFill rotWithShape="0">
              <a:gsLst>
                <a:gs pos="0">
                  <a:schemeClr val="bg1"/>
                </a:gs>
                <a:gs pos="100000">
                  <a:schemeClr val="accent1"/>
                </a:gs>
              </a:gsLst>
              <a:lin ang="0" scaled="1"/>
            </a:gradFill>
            <a:ln w="9525">
              <a:noFill/>
              <a:miter lim="800000"/>
              <a:headEnd/>
              <a:tailEnd/>
            </a:ln>
            <a:effectLst/>
          </p:spPr>
          <p:txBody>
            <a:bodyPr wrap="none" anchor="ctr">
              <a:prstTxWarp prst="textNoShape">
                <a:avLst/>
              </a:prstTxWarp>
            </a:bodyPr>
            <a:lstStyle/>
            <a:p>
              <a:endParaRPr lang="en-US"/>
            </a:p>
          </p:txBody>
        </p:sp>
      </p:grpSp>
      <p:sp>
        <p:nvSpPr>
          <p:cNvPr id="1835014" name="Rectangle 6"/>
          <p:cNvSpPr>
            <a:spLocks noGrp="1" noChangeArrowheads="1"/>
          </p:cNvSpPr>
          <p:nvPr>
            <p:ph type="title"/>
          </p:nvPr>
        </p:nvSpPr>
        <p:spPr/>
        <p:txBody>
          <a:bodyPr/>
          <a:lstStyle/>
          <a:p>
            <a:r>
              <a:rPr lang="en-US" dirty="0" smtClean="0"/>
              <a:t>Context: Information Flow</a:t>
            </a:r>
            <a:endParaRPr lang="en-US" dirty="0"/>
          </a:p>
        </p:txBody>
      </p:sp>
      <p:grpSp>
        <p:nvGrpSpPr>
          <p:cNvPr id="4" name="Group 15"/>
          <p:cNvGrpSpPr>
            <a:grpSpLocks/>
          </p:cNvGrpSpPr>
          <p:nvPr/>
        </p:nvGrpSpPr>
        <p:grpSpPr bwMode="auto">
          <a:xfrm>
            <a:off x="5305425" y="2468563"/>
            <a:ext cx="2003425" cy="989012"/>
            <a:chOff x="3334" y="1147"/>
            <a:chExt cx="1262" cy="623"/>
          </a:xfrm>
        </p:grpSpPr>
        <p:sp>
          <p:nvSpPr>
            <p:cNvPr id="1835024" name="Rectangle 16"/>
            <p:cNvSpPr>
              <a:spLocks noChangeArrowheads="1"/>
            </p:cNvSpPr>
            <p:nvPr/>
          </p:nvSpPr>
          <p:spPr bwMode="auto">
            <a:xfrm>
              <a:off x="3345" y="1152"/>
              <a:ext cx="1221" cy="618"/>
            </a:xfrm>
            <a:prstGeom prst="rect">
              <a:avLst/>
            </a:prstGeom>
            <a:solidFill>
              <a:schemeClr val="accent2">
                <a:lumMod val="20000"/>
                <a:lumOff val="80000"/>
              </a:schemeClr>
            </a:solidFill>
            <a:ln w="19050">
              <a:solidFill>
                <a:srgbClr val="FF0000"/>
              </a:solidFill>
              <a:miter lim="800000"/>
              <a:headEnd/>
              <a:tailEnd/>
            </a:ln>
            <a:effectLst/>
          </p:spPr>
          <p:txBody>
            <a:bodyPr wrap="none" anchor="ctr">
              <a:prstTxWarp prst="textNoShape">
                <a:avLst/>
              </a:prstTxWarp>
            </a:bodyPr>
            <a:lstStyle/>
            <a:p>
              <a:endParaRPr lang="en-US"/>
            </a:p>
          </p:txBody>
        </p:sp>
        <p:sp>
          <p:nvSpPr>
            <p:cNvPr id="1835025" name="Text Box 17"/>
            <p:cNvSpPr txBox="1">
              <a:spLocks noChangeArrowheads="1"/>
            </p:cNvSpPr>
            <p:nvPr/>
          </p:nvSpPr>
          <p:spPr bwMode="auto">
            <a:xfrm>
              <a:off x="3334" y="1147"/>
              <a:ext cx="1262" cy="595"/>
            </a:xfrm>
            <a:prstGeom prst="rect">
              <a:avLst/>
            </a:prstGeom>
            <a:noFill/>
            <a:ln w="9525">
              <a:noFill/>
              <a:miter lim="800000"/>
              <a:headEnd/>
              <a:tailEnd/>
            </a:ln>
            <a:effectLst/>
          </p:spPr>
          <p:txBody>
            <a:bodyPr>
              <a:prstTxWarp prst="textNoShape">
                <a:avLst/>
              </a:prstTxWarp>
              <a:spAutoFit/>
            </a:bodyPr>
            <a:lstStyle/>
            <a:p>
              <a:pPr algn="l"/>
              <a:r>
                <a:rPr lang="en-US" sz="2000" dirty="0"/>
                <a:t>Examiner</a:t>
              </a:r>
            </a:p>
            <a:p>
              <a:pPr algn="l"/>
              <a:r>
                <a:rPr lang="en-US" sz="1200" i="1" dirty="0"/>
                <a:t>simple static analysis and verification condition generator</a:t>
              </a:r>
              <a:endParaRPr lang="en-US" sz="2800" dirty="0"/>
            </a:p>
          </p:txBody>
        </p:sp>
      </p:grpSp>
      <p:grpSp>
        <p:nvGrpSpPr>
          <p:cNvPr id="5" name="Group 24"/>
          <p:cNvGrpSpPr>
            <a:grpSpLocks/>
          </p:cNvGrpSpPr>
          <p:nvPr/>
        </p:nvGrpSpPr>
        <p:grpSpPr bwMode="auto">
          <a:xfrm>
            <a:off x="5283200" y="3689350"/>
            <a:ext cx="2006600" cy="2790825"/>
            <a:chOff x="3320" y="1916"/>
            <a:chExt cx="1264" cy="1758"/>
          </a:xfrm>
        </p:grpSpPr>
        <p:grpSp>
          <p:nvGrpSpPr>
            <p:cNvPr id="6" name="Group 18"/>
            <p:cNvGrpSpPr>
              <a:grpSpLocks/>
            </p:cNvGrpSpPr>
            <p:nvPr/>
          </p:nvGrpSpPr>
          <p:grpSpPr bwMode="auto">
            <a:xfrm>
              <a:off x="3322" y="1916"/>
              <a:ext cx="1262" cy="829"/>
              <a:chOff x="3322" y="1916"/>
              <a:chExt cx="1262" cy="829"/>
            </a:xfrm>
          </p:grpSpPr>
          <p:sp>
            <p:nvSpPr>
              <p:cNvPr id="1835027" name="Rectangle 19"/>
              <p:cNvSpPr>
                <a:spLocks noChangeArrowheads="1"/>
              </p:cNvSpPr>
              <p:nvPr/>
            </p:nvSpPr>
            <p:spPr bwMode="auto">
              <a:xfrm>
                <a:off x="3347" y="1921"/>
                <a:ext cx="1221" cy="824"/>
              </a:xfrm>
              <a:prstGeom prst="rect">
                <a:avLst/>
              </a:prstGeom>
              <a:solidFill>
                <a:srgbClr val="AFFFB9"/>
              </a:solidFill>
              <a:ln w="19050">
                <a:solidFill>
                  <a:schemeClr val="accent1"/>
                </a:solidFill>
                <a:miter lim="800000"/>
                <a:headEnd/>
                <a:tailEnd/>
              </a:ln>
              <a:effectLst/>
            </p:spPr>
            <p:txBody>
              <a:bodyPr wrap="none" anchor="ctr">
                <a:prstTxWarp prst="textNoShape">
                  <a:avLst/>
                </a:prstTxWarp>
              </a:bodyPr>
              <a:lstStyle/>
              <a:p>
                <a:endParaRPr lang="en-US"/>
              </a:p>
            </p:txBody>
          </p:sp>
          <p:sp>
            <p:nvSpPr>
              <p:cNvPr id="1835028" name="Text Box 20"/>
              <p:cNvSpPr txBox="1">
                <a:spLocks noChangeArrowheads="1"/>
              </p:cNvSpPr>
              <p:nvPr/>
            </p:nvSpPr>
            <p:spPr bwMode="auto">
              <a:xfrm>
                <a:off x="3322" y="1916"/>
                <a:ext cx="1262" cy="825"/>
              </a:xfrm>
              <a:prstGeom prst="rect">
                <a:avLst/>
              </a:prstGeom>
              <a:noFill/>
              <a:ln w="9525">
                <a:noFill/>
                <a:miter lim="800000"/>
                <a:headEnd/>
                <a:tailEnd/>
              </a:ln>
              <a:effectLst/>
            </p:spPr>
            <p:txBody>
              <a:bodyPr>
                <a:prstTxWarp prst="textNoShape">
                  <a:avLst/>
                </a:prstTxWarp>
                <a:spAutoFit/>
              </a:bodyPr>
              <a:lstStyle/>
              <a:p>
                <a:pPr algn="l"/>
                <a:r>
                  <a:rPr lang="en-US" sz="2000" dirty="0"/>
                  <a:t>Simplifier</a:t>
                </a:r>
              </a:p>
              <a:p>
                <a:pPr algn="l"/>
                <a:r>
                  <a:rPr lang="en-US" sz="1200" i="1" dirty="0"/>
                  <a:t>decision procedure package that simplifies and tries to automatically prove verification conditions</a:t>
                </a:r>
                <a:endParaRPr lang="en-US" sz="2800" dirty="0"/>
              </a:p>
            </p:txBody>
          </p:sp>
        </p:grpSp>
        <p:grpSp>
          <p:nvGrpSpPr>
            <p:cNvPr id="7" name="Group 21"/>
            <p:cNvGrpSpPr>
              <a:grpSpLocks/>
            </p:cNvGrpSpPr>
            <p:nvPr/>
          </p:nvGrpSpPr>
          <p:grpSpPr bwMode="auto">
            <a:xfrm>
              <a:off x="3320" y="2845"/>
              <a:ext cx="1262" cy="829"/>
              <a:chOff x="3320" y="2845"/>
              <a:chExt cx="1262" cy="829"/>
            </a:xfrm>
          </p:grpSpPr>
          <p:sp>
            <p:nvSpPr>
              <p:cNvPr id="1835030" name="Rectangle 22"/>
              <p:cNvSpPr>
                <a:spLocks noChangeArrowheads="1"/>
              </p:cNvSpPr>
              <p:nvPr/>
            </p:nvSpPr>
            <p:spPr bwMode="auto">
              <a:xfrm>
                <a:off x="3345" y="2850"/>
                <a:ext cx="1221" cy="824"/>
              </a:xfrm>
              <a:prstGeom prst="rect">
                <a:avLst/>
              </a:prstGeom>
              <a:solidFill>
                <a:srgbClr val="AFFFB9"/>
              </a:solidFill>
              <a:ln w="19050">
                <a:solidFill>
                  <a:schemeClr val="accent1"/>
                </a:solidFill>
                <a:miter lim="800000"/>
                <a:headEnd/>
                <a:tailEnd/>
              </a:ln>
              <a:effectLst/>
            </p:spPr>
            <p:txBody>
              <a:bodyPr wrap="none" anchor="ctr">
                <a:prstTxWarp prst="textNoShape">
                  <a:avLst/>
                </a:prstTxWarp>
              </a:bodyPr>
              <a:lstStyle/>
              <a:p>
                <a:endParaRPr lang="en-US"/>
              </a:p>
            </p:txBody>
          </p:sp>
          <p:sp>
            <p:nvSpPr>
              <p:cNvPr id="1835031" name="Text Box 23"/>
              <p:cNvSpPr txBox="1">
                <a:spLocks noChangeArrowheads="1"/>
              </p:cNvSpPr>
              <p:nvPr/>
            </p:nvSpPr>
            <p:spPr bwMode="auto">
              <a:xfrm>
                <a:off x="3320" y="2845"/>
                <a:ext cx="1262" cy="825"/>
              </a:xfrm>
              <a:prstGeom prst="rect">
                <a:avLst/>
              </a:prstGeom>
              <a:noFill/>
              <a:ln w="9525">
                <a:noFill/>
                <a:miter lim="800000"/>
                <a:headEnd/>
                <a:tailEnd/>
              </a:ln>
              <a:effectLst/>
            </p:spPr>
            <p:txBody>
              <a:bodyPr>
                <a:prstTxWarp prst="textNoShape">
                  <a:avLst/>
                </a:prstTxWarp>
                <a:spAutoFit/>
              </a:bodyPr>
              <a:lstStyle/>
              <a:p>
                <a:pPr algn="l"/>
                <a:r>
                  <a:rPr lang="en-US" sz="2000"/>
                  <a:t>Proof Checker</a:t>
                </a:r>
              </a:p>
              <a:p>
                <a:pPr algn="l"/>
                <a:r>
                  <a:rPr lang="en-US" sz="1200" i="1"/>
                  <a:t>semi-automated framework for manually caring out proof steps to discharge remaining verification conditions</a:t>
                </a:r>
                <a:endParaRPr lang="en-US" sz="2800"/>
              </a:p>
            </p:txBody>
          </p:sp>
        </p:grpSp>
      </p:grpSp>
      <p:sp>
        <p:nvSpPr>
          <p:cNvPr id="29" name="Text Box 4"/>
          <p:cNvSpPr txBox="1">
            <a:spLocks noChangeArrowheads="1"/>
          </p:cNvSpPr>
          <p:nvPr/>
        </p:nvSpPr>
        <p:spPr bwMode="auto">
          <a:xfrm>
            <a:off x="568325" y="1290638"/>
            <a:ext cx="8142288" cy="400110"/>
          </a:xfrm>
          <a:prstGeom prst="rect">
            <a:avLst/>
          </a:prstGeom>
          <a:gradFill rotWithShape="0">
            <a:gsLst>
              <a:gs pos="0">
                <a:schemeClr val="accent2"/>
              </a:gs>
              <a:gs pos="100000">
                <a:schemeClr val="bg1"/>
              </a:gs>
            </a:gsLst>
            <a:lin ang="0" scaled="1"/>
          </a:gradFill>
          <a:ln w="9525">
            <a:noFill/>
            <a:miter lim="800000"/>
            <a:headEnd/>
            <a:tailEnd/>
          </a:ln>
          <a:effectLst/>
        </p:spPr>
        <p:txBody>
          <a:bodyPr>
            <a:prstTxWarp prst="textNoShape">
              <a:avLst/>
            </a:prstTxWarp>
            <a:spAutoFit/>
          </a:bodyPr>
          <a:lstStyle/>
          <a:p>
            <a:pPr algn="l"/>
            <a:r>
              <a:rPr lang="en-US" sz="2000" dirty="0" smtClean="0"/>
              <a:t>Language and verification framework designed for critical systems</a:t>
            </a:r>
            <a:endParaRPr lang="en-US" sz="2000" dirty="0"/>
          </a:p>
        </p:txBody>
      </p:sp>
      <p:grpSp>
        <p:nvGrpSpPr>
          <p:cNvPr id="26" name="Group 25"/>
          <p:cNvGrpSpPr/>
          <p:nvPr/>
        </p:nvGrpSpPr>
        <p:grpSpPr>
          <a:xfrm>
            <a:off x="889001" y="1846905"/>
            <a:ext cx="2519808" cy="4857139"/>
            <a:chOff x="889001" y="1846905"/>
            <a:chExt cx="2519808" cy="4857139"/>
          </a:xfrm>
        </p:grpSpPr>
        <p:grpSp>
          <p:nvGrpSpPr>
            <p:cNvPr id="27" name="Group 26"/>
            <p:cNvGrpSpPr/>
            <p:nvPr/>
          </p:nvGrpSpPr>
          <p:grpSpPr>
            <a:xfrm>
              <a:off x="927100" y="4475163"/>
              <a:ext cx="2481709" cy="2228881"/>
              <a:chOff x="927100" y="4475163"/>
              <a:chExt cx="2481709" cy="2228881"/>
            </a:xfrm>
          </p:grpSpPr>
          <p:sp>
            <p:nvSpPr>
              <p:cNvPr id="39" name="Rectangle 7"/>
              <p:cNvSpPr>
                <a:spLocks noChangeArrowheads="1"/>
              </p:cNvSpPr>
              <p:nvPr/>
            </p:nvSpPr>
            <p:spPr bwMode="auto">
              <a:xfrm>
                <a:off x="1073150" y="4614863"/>
                <a:ext cx="2335659" cy="2087562"/>
              </a:xfrm>
              <a:prstGeom prst="rect">
                <a:avLst/>
              </a:prstGeom>
              <a:solidFill>
                <a:srgbClr val="66FF66"/>
              </a:solidFill>
              <a:ln w="38100">
                <a:solidFill>
                  <a:schemeClr val="accent1"/>
                </a:solidFill>
                <a:miter lim="800000"/>
                <a:headEnd/>
                <a:tailEnd/>
              </a:ln>
              <a:effectLst/>
            </p:spPr>
            <p:txBody>
              <a:bodyPr wrap="none" anchor="ctr">
                <a:prstTxWarp prst="textNoShape">
                  <a:avLst/>
                </a:prstTxWarp>
              </a:bodyPr>
              <a:lstStyle/>
              <a:p>
                <a:endParaRPr lang="en-US"/>
              </a:p>
            </p:txBody>
          </p:sp>
          <p:sp>
            <p:nvSpPr>
              <p:cNvPr id="40" name="Text Box 8"/>
              <p:cNvSpPr txBox="1">
                <a:spLocks noChangeArrowheads="1"/>
              </p:cNvSpPr>
              <p:nvPr/>
            </p:nvSpPr>
            <p:spPr bwMode="auto">
              <a:xfrm>
                <a:off x="1187450" y="4888162"/>
                <a:ext cx="1998561" cy="1815882"/>
              </a:xfrm>
              <a:prstGeom prst="rect">
                <a:avLst/>
              </a:prstGeom>
              <a:noFill/>
              <a:ln w="9525">
                <a:noFill/>
                <a:miter lim="800000"/>
                <a:headEnd/>
                <a:tailEnd/>
              </a:ln>
              <a:effectLst/>
            </p:spPr>
            <p:txBody>
              <a:bodyPr wrap="square">
                <a:prstTxWarp prst="textNoShape">
                  <a:avLst/>
                </a:prstTxWarp>
                <a:spAutoFit/>
              </a:bodyPr>
              <a:lstStyle/>
              <a:p>
                <a:pPr algn="l"/>
                <a:r>
                  <a:rPr lang="en-US" sz="1400" i="1" dirty="0"/>
                  <a:t>Subset of Ada appropriate for critical systems </a:t>
                </a:r>
              </a:p>
              <a:p>
                <a:pPr marL="285750" indent="-285750" algn="l">
                  <a:buFont typeface="Arial"/>
                  <a:buChar char="•"/>
                </a:pPr>
                <a:r>
                  <a:rPr lang="en-US" sz="1400" i="1" dirty="0" smtClean="0"/>
                  <a:t>No </a:t>
                </a:r>
                <a:r>
                  <a:rPr lang="en-US" sz="1400" i="1" dirty="0"/>
                  <a:t>heap </a:t>
                </a:r>
                <a:r>
                  <a:rPr lang="en-US" sz="1400" i="1" dirty="0" smtClean="0"/>
                  <a:t>data</a:t>
                </a:r>
              </a:p>
              <a:p>
                <a:pPr marL="285750" indent="-285750" algn="l">
                  <a:buFont typeface="Arial"/>
                  <a:buChar char="•"/>
                </a:pPr>
                <a:r>
                  <a:rPr lang="en-US" sz="1400" i="1" dirty="0" smtClean="0"/>
                  <a:t>No pointers</a:t>
                </a:r>
              </a:p>
              <a:p>
                <a:pPr marL="285750" indent="-285750" algn="l">
                  <a:buFont typeface="Arial"/>
                  <a:buChar char="•"/>
                </a:pPr>
                <a:r>
                  <a:rPr lang="en-US" sz="1400" i="1" dirty="0" smtClean="0"/>
                  <a:t>No exceptions,</a:t>
                </a:r>
              </a:p>
              <a:p>
                <a:pPr marL="285750" indent="-285750" algn="l">
                  <a:buFont typeface="Arial"/>
                  <a:buChar char="•"/>
                </a:pPr>
                <a:r>
                  <a:rPr lang="en-US" sz="1400" i="1" dirty="0" smtClean="0"/>
                  <a:t>No recursion</a:t>
                </a:r>
              </a:p>
              <a:p>
                <a:pPr marL="285750" indent="-285750" algn="l">
                  <a:buFont typeface="Arial"/>
                  <a:buChar char="•"/>
                </a:pPr>
                <a:r>
                  <a:rPr lang="en-US" sz="1400" i="1" dirty="0" smtClean="0"/>
                  <a:t>No </a:t>
                </a:r>
                <a:r>
                  <a:rPr lang="en-US" sz="1400" i="1" dirty="0" err="1" smtClean="0"/>
                  <a:t>gotos</a:t>
                </a:r>
                <a:r>
                  <a:rPr lang="en-US" sz="1400" i="1" dirty="0"/>
                  <a:t> </a:t>
                </a:r>
                <a:r>
                  <a:rPr lang="en-US" sz="1400" i="1" dirty="0" smtClean="0"/>
                  <a:t>&amp; </a:t>
                </a:r>
                <a:r>
                  <a:rPr lang="en-US" sz="1400" i="1" dirty="0"/>
                  <a:t>aliasing</a:t>
                </a:r>
              </a:p>
            </p:txBody>
          </p:sp>
          <p:sp>
            <p:nvSpPr>
              <p:cNvPr id="41" name="Text Box 9"/>
              <p:cNvSpPr txBox="1">
                <a:spLocks noChangeArrowheads="1"/>
              </p:cNvSpPr>
              <p:nvPr/>
            </p:nvSpPr>
            <p:spPr bwMode="auto">
              <a:xfrm>
                <a:off x="927100" y="4475163"/>
                <a:ext cx="2162175" cy="317500"/>
              </a:xfrm>
              <a:prstGeom prst="rect">
                <a:avLst/>
              </a:prstGeom>
              <a:gradFill rotWithShape="0">
                <a:gsLst>
                  <a:gs pos="0">
                    <a:schemeClr val="accent2"/>
                  </a:gs>
                  <a:gs pos="100000">
                    <a:schemeClr val="bg1"/>
                  </a:gs>
                </a:gsLst>
                <a:lin ang="0" scaled="1"/>
              </a:gradFill>
              <a:ln w="12700">
                <a:solidFill>
                  <a:schemeClr val="tx1"/>
                </a:solidFill>
                <a:miter lim="800000"/>
                <a:headEnd/>
                <a:tailEnd/>
              </a:ln>
              <a:effectLst>
                <a:outerShdw blurRad="63500" dist="38099" dir="2700000" algn="ctr" rotWithShape="0">
                  <a:schemeClr val="bg2">
                    <a:alpha val="74998"/>
                  </a:schemeClr>
                </a:outerShdw>
              </a:effectLst>
            </p:spPr>
            <p:txBody>
              <a:bodyPr>
                <a:prstTxWarp prst="textNoShape">
                  <a:avLst/>
                </a:prstTxWarp>
                <a:spAutoFit/>
              </a:bodyPr>
              <a:lstStyle/>
              <a:p>
                <a:pPr algn="l"/>
                <a:r>
                  <a:rPr lang="en-US" sz="1400"/>
                  <a:t>Programming Language</a:t>
                </a:r>
              </a:p>
            </p:txBody>
          </p:sp>
        </p:grpSp>
        <p:sp>
          <p:nvSpPr>
            <p:cNvPr id="28" name="Text Box 14"/>
            <p:cNvSpPr txBox="1">
              <a:spLocks noChangeArrowheads="1"/>
            </p:cNvSpPr>
            <p:nvPr/>
          </p:nvSpPr>
          <p:spPr bwMode="auto">
            <a:xfrm>
              <a:off x="2000414" y="3964270"/>
              <a:ext cx="479425" cy="579437"/>
            </a:xfrm>
            <a:prstGeom prst="rect">
              <a:avLst/>
            </a:prstGeom>
            <a:noFill/>
            <a:ln w="9525">
              <a:noFill/>
              <a:miter lim="800000"/>
              <a:headEnd/>
              <a:tailEnd/>
            </a:ln>
            <a:effectLst/>
          </p:spPr>
          <p:txBody>
            <a:bodyPr wrap="none">
              <a:prstTxWarp prst="textNoShape">
                <a:avLst/>
              </a:prstTxWarp>
              <a:spAutoFit/>
            </a:bodyPr>
            <a:lstStyle/>
            <a:p>
              <a:pPr algn="l"/>
              <a:r>
                <a:rPr lang="en-US" sz="3200" dirty="0"/>
                <a:t>+</a:t>
              </a:r>
            </a:p>
          </p:txBody>
        </p:sp>
        <p:grpSp>
          <p:nvGrpSpPr>
            <p:cNvPr id="30" name="Group 29"/>
            <p:cNvGrpSpPr/>
            <p:nvPr/>
          </p:nvGrpSpPr>
          <p:grpSpPr>
            <a:xfrm>
              <a:off x="889001" y="1846905"/>
              <a:ext cx="2519808" cy="2191071"/>
              <a:chOff x="887413" y="1887538"/>
              <a:chExt cx="2519808" cy="2191071"/>
            </a:xfrm>
          </p:grpSpPr>
          <p:sp>
            <p:nvSpPr>
              <p:cNvPr id="31" name="Rectangle 11"/>
              <p:cNvSpPr>
                <a:spLocks noChangeArrowheads="1"/>
              </p:cNvSpPr>
              <p:nvPr/>
            </p:nvSpPr>
            <p:spPr bwMode="auto">
              <a:xfrm>
                <a:off x="1071563" y="2100262"/>
                <a:ext cx="2335658" cy="1978347"/>
              </a:xfrm>
              <a:prstGeom prst="rect">
                <a:avLst/>
              </a:prstGeom>
              <a:solidFill>
                <a:schemeClr val="accent5">
                  <a:lumMod val="60000"/>
                  <a:lumOff val="40000"/>
                </a:schemeClr>
              </a:solidFill>
              <a:ln w="38100">
                <a:solidFill>
                  <a:schemeClr val="accent1"/>
                </a:solidFill>
                <a:miter lim="800000"/>
                <a:headEnd/>
                <a:tailEnd/>
              </a:ln>
              <a:effectLst/>
            </p:spPr>
            <p:txBody>
              <a:bodyPr wrap="none" anchor="ctr">
                <a:prstTxWarp prst="textNoShape">
                  <a:avLst/>
                </a:prstTxWarp>
              </a:bodyPr>
              <a:lstStyle/>
              <a:p>
                <a:endParaRPr lang="en-US"/>
              </a:p>
            </p:txBody>
          </p:sp>
          <p:sp>
            <p:nvSpPr>
              <p:cNvPr id="32" name="Text Box 13"/>
              <p:cNvSpPr txBox="1">
                <a:spLocks noChangeArrowheads="1"/>
              </p:cNvSpPr>
              <p:nvPr/>
            </p:nvSpPr>
            <p:spPr bwMode="auto">
              <a:xfrm>
                <a:off x="887413" y="1887538"/>
                <a:ext cx="2162175" cy="530225"/>
              </a:xfrm>
              <a:prstGeom prst="rect">
                <a:avLst/>
              </a:prstGeom>
              <a:gradFill rotWithShape="0">
                <a:gsLst>
                  <a:gs pos="0">
                    <a:schemeClr val="accent2"/>
                  </a:gs>
                  <a:gs pos="100000">
                    <a:schemeClr val="bg1"/>
                  </a:gs>
                </a:gsLst>
                <a:lin ang="0" scaled="1"/>
              </a:gradFill>
              <a:ln w="12700">
                <a:solidFill>
                  <a:schemeClr val="tx1"/>
                </a:solidFill>
                <a:miter lim="800000"/>
                <a:headEnd/>
                <a:tailEnd/>
              </a:ln>
              <a:effectLst>
                <a:outerShdw blurRad="63500" dist="38099" dir="2700000" algn="ctr" rotWithShape="0">
                  <a:schemeClr val="bg2">
                    <a:alpha val="74998"/>
                  </a:schemeClr>
                </a:outerShdw>
              </a:effectLst>
            </p:spPr>
            <p:txBody>
              <a:bodyPr>
                <a:prstTxWarp prst="textNoShape">
                  <a:avLst/>
                </a:prstTxWarp>
                <a:spAutoFit/>
              </a:bodyPr>
              <a:lstStyle/>
              <a:p>
                <a:pPr algn="l"/>
                <a:r>
                  <a:rPr lang="en-US" sz="1400" dirty="0"/>
                  <a:t>Interface Specification Language</a:t>
                </a:r>
              </a:p>
            </p:txBody>
          </p:sp>
          <p:grpSp>
            <p:nvGrpSpPr>
              <p:cNvPr id="33" name="Group 32"/>
              <p:cNvGrpSpPr/>
              <p:nvPr/>
            </p:nvGrpSpPr>
            <p:grpSpPr>
              <a:xfrm>
                <a:off x="1225035" y="2486650"/>
                <a:ext cx="2057527" cy="669868"/>
                <a:chOff x="4372841" y="3156518"/>
                <a:chExt cx="2220912" cy="669868"/>
              </a:xfrm>
            </p:grpSpPr>
            <p:sp>
              <p:nvSpPr>
                <p:cNvPr id="37" name="Rectangle 36"/>
                <p:cNvSpPr>
                  <a:spLocks noChangeArrowheads="1"/>
                </p:cNvSpPr>
                <p:nvPr/>
              </p:nvSpPr>
              <p:spPr bwMode="auto">
                <a:xfrm>
                  <a:off x="4372841" y="3156518"/>
                  <a:ext cx="2220912" cy="669868"/>
                </a:xfrm>
                <a:prstGeom prst="rect">
                  <a:avLst/>
                </a:prstGeom>
                <a:solidFill>
                  <a:schemeClr val="accent2">
                    <a:lumMod val="20000"/>
                    <a:lumOff val="80000"/>
                  </a:schemeClr>
                </a:solidFill>
                <a:ln w="38100">
                  <a:solidFill>
                    <a:srgbClr val="FF0000"/>
                  </a:solidFill>
                  <a:miter lim="800000"/>
                  <a:headEnd/>
                  <a:tailEnd/>
                </a:ln>
                <a:effectLst/>
              </p:spPr>
              <p:txBody>
                <a:bodyPr wrap="none" anchor="ctr">
                  <a:prstTxWarp prst="textNoShape">
                    <a:avLst/>
                  </a:prstTxWarp>
                </a:bodyPr>
                <a:lstStyle/>
                <a:p>
                  <a:endParaRPr lang="en-US" dirty="0"/>
                </a:p>
              </p:txBody>
            </p:sp>
            <p:sp>
              <p:nvSpPr>
                <p:cNvPr id="38" name="Text Box 12"/>
                <p:cNvSpPr txBox="1">
                  <a:spLocks noChangeArrowheads="1"/>
                </p:cNvSpPr>
                <p:nvPr/>
              </p:nvSpPr>
              <p:spPr bwMode="auto">
                <a:xfrm>
                  <a:off x="4528543" y="3244213"/>
                  <a:ext cx="1901825" cy="523220"/>
                </a:xfrm>
                <a:prstGeom prst="rect">
                  <a:avLst/>
                </a:prstGeom>
                <a:noFill/>
                <a:ln w="9525">
                  <a:noFill/>
                  <a:miter lim="800000"/>
                  <a:headEnd/>
                  <a:tailEnd/>
                </a:ln>
                <a:effectLst/>
              </p:spPr>
              <p:txBody>
                <a:bodyPr>
                  <a:prstTxWarp prst="textNoShape">
                    <a:avLst/>
                  </a:prstTxWarp>
                  <a:spAutoFit/>
                </a:bodyPr>
                <a:lstStyle/>
                <a:p>
                  <a:r>
                    <a:rPr lang="en-US" sz="1400" i="1" dirty="0"/>
                    <a:t>information flow specifications</a:t>
                  </a:r>
                </a:p>
              </p:txBody>
            </p:sp>
          </p:grpSp>
          <p:grpSp>
            <p:nvGrpSpPr>
              <p:cNvPr id="34" name="Group 33"/>
              <p:cNvGrpSpPr/>
              <p:nvPr/>
            </p:nvGrpSpPr>
            <p:grpSpPr>
              <a:xfrm>
                <a:off x="1225035" y="3308918"/>
                <a:ext cx="2057527" cy="669868"/>
                <a:chOff x="4372841" y="3156518"/>
                <a:chExt cx="2220912" cy="669868"/>
              </a:xfrm>
            </p:grpSpPr>
            <p:sp>
              <p:nvSpPr>
                <p:cNvPr id="35" name="Rectangle 34"/>
                <p:cNvSpPr>
                  <a:spLocks noChangeArrowheads="1"/>
                </p:cNvSpPr>
                <p:nvPr/>
              </p:nvSpPr>
              <p:spPr bwMode="auto">
                <a:xfrm>
                  <a:off x="4372841" y="3156518"/>
                  <a:ext cx="2220912" cy="669868"/>
                </a:xfrm>
                <a:prstGeom prst="rect">
                  <a:avLst/>
                </a:prstGeom>
                <a:solidFill>
                  <a:srgbClr val="66FF66"/>
                </a:solidFill>
                <a:ln w="38100">
                  <a:solidFill>
                    <a:schemeClr val="accent1"/>
                  </a:solidFill>
                  <a:miter lim="800000"/>
                  <a:headEnd/>
                  <a:tailEnd/>
                </a:ln>
                <a:effectLst/>
              </p:spPr>
              <p:txBody>
                <a:bodyPr wrap="none" anchor="ctr">
                  <a:prstTxWarp prst="textNoShape">
                    <a:avLst/>
                  </a:prstTxWarp>
                </a:bodyPr>
                <a:lstStyle/>
                <a:p>
                  <a:endParaRPr lang="en-US" dirty="0"/>
                </a:p>
              </p:txBody>
            </p:sp>
            <p:sp>
              <p:nvSpPr>
                <p:cNvPr id="36" name="Text Box 12"/>
                <p:cNvSpPr txBox="1">
                  <a:spLocks noChangeArrowheads="1"/>
                </p:cNvSpPr>
                <p:nvPr/>
              </p:nvSpPr>
              <p:spPr bwMode="auto">
                <a:xfrm>
                  <a:off x="4528543" y="3244213"/>
                  <a:ext cx="1901825" cy="523220"/>
                </a:xfrm>
                <a:prstGeom prst="rect">
                  <a:avLst/>
                </a:prstGeom>
                <a:noFill/>
                <a:ln w="9525">
                  <a:noFill/>
                  <a:miter lim="800000"/>
                  <a:headEnd/>
                  <a:tailEnd/>
                </a:ln>
                <a:effectLst/>
              </p:spPr>
              <p:txBody>
                <a:bodyPr>
                  <a:prstTxWarp prst="textNoShape">
                    <a:avLst/>
                  </a:prstTxWarp>
                  <a:spAutoFit/>
                </a:bodyPr>
                <a:lstStyle/>
                <a:p>
                  <a:r>
                    <a:rPr lang="en-US" sz="1400" i="1" dirty="0" smtClean="0"/>
                    <a:t>Annotation for pre/post-conditions</a:t>
                  </a:r>
                  <a:endParaRPr lang="en-US" sz="1400" i="1" dirty="0"/>
                </a:p>
              </p:txBody>
            </p:sp>
          </p:grpSp>
        </p:grpSp>
      </p:grpSp>
    </p:spTree>
    <p:extLst>
      <p:ext uri="{BB962C8B-B14F-4D97-AF65-F5344CB8AC3E}">
        <p14:creationId xmlns:p14="http://schemas.microsoft.com/office/powerpoint/2010/main" val="222660048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a:spLocks noChangeArrowheads="1"/>
          </p:cNvSpPr>
          <p:nvPr/>
        </p:nvSpPr>
        <p:spPr bwMode="auto">
          <a:xfrm>
            <a:off x="4682067" y="2565401"/>
            <a:ext cx="4021667" cy="745066"/>
          </a:xfrm>
          <a:prstGeom prst="rect">
            <a:avLst/>
          </a:prstGeom>
          <a:solidFill>
            <a:srgbClr val="E5D4F8"/>
          </a:solidFill>
          <a:ln w="9525">
            <a:noFill/>
            <a:miter lim="800000"/>
            <a:headEnd/>
            <a:tailEnd/>
          </a:ln>
          <a:effectLst/>
        </p:spPr>
        <p:txBody>
          <a:bodyPr wrap="square" anchor="ctr">
            <a:prstTxWarp prst="textNoShape">
              <a:avLst/>
            </a:prstTxWarp>
            <a:noAutofit/>
          </a:bodyPr>
          <a:lstStyle/>
          <a:p>
            <a:endParaRPr lang="en-US"/>
          </a:p>
        </p:txBody>
      </p:sp>
      <p:sp>
        <p:nvSpPr>
          <p:cNvPr id="1524738" name="Rectangle 2"/>
          <p:cNvSpPr>
            <a:spLocks noGrp="1" noChangeArrowheads="1"/>
          </p:cNvSpPr>
          <p:nvPr>
            <p:ph type="title"/>
          </p:nvPr>
        </p:nvSpPr>
        <p:spPr/>
        <p:txBody>
          <a:bodyPr/>
          <a:lstStyle/>
          <a:p>
            <a:r>
              <a:rPr lang="en-US" dirty="0" smtClean="0"/>
              <a:t>Information Flow Contracts</a:t>
            </a:r>
            <a:endParaRPr lang="en-US" dirty="0"/>
          </a:p>
        </p:txBody>
      </p:sp>
      <p:sp>
        <p:nvSpPr>
          <p:cNvPr id="1524739" name="Rectangle 3"/>
          <p:cNvSpPr>
            <a:spLocks noChangeArrowheads="1"/>
          </p:cNvSpPr>
          <p:nvPr/>
        </p:nvSpPr>
        <p:spPr bwMode="auto">
          <a:xfrm>
            <a:off x="1476375" y="2951163"/>
            <a:ext cx="2732088" cy="2771775"/>
          </a:xfrm>
          <a:prstGeom prst="rect">
            <a:avLst/>
          </a:prstGeom>
          <a:solidFill>
            <a:srgbClr val="E5D4F8"/>
          </a:solidFill>
          <a:ln w="9525">
            <a:noFill/>
            <a:miter lim="800000"/>
            <a:headEnd/>
            <a:tailEnd/>
          </a:ln>
          <a:effectLst/>
        </p:spPr>
        <p:txBody>
          <a:bodyPr anchor="ctr">
            <a:prstTxWarp prst="textNoShape">
              <a:avLst/>
            </a:prstTxWarp>
            <a:spAutoFit/>
          </a:bodyPr>
          <a:lstStyle/>
          <a:p>
            <a:endParaRPr lang="en-US"/>
          </a:p>
        </p:txBody>
      </p:sp>
      <p:sp>
        <p:nvSpPr>
          <p:cNvPr id="1524740" name="Text Box 4"/>
          <p:cNvSpPr txBox="1">
            <a:spLocks noChangeArrowheads="1"/>
          </p:cNvSpPr>
          <p:nvPr/>
        </p:nvSpPr>
        <p:spPr bwMode="auto">
          <a:xfrm>
            <a:off x="530225" y="2398713"/>
            <a:ext cx="10445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Inputs</a:t>
            </a:r>
          </a:p>
        </p:txBody>
      </p:sp>
      <p:sp>
        <p:nvSpPr>
          <p:cNvPr id="1524741" name="Text Box 5"/>
          <p:cNvSpPr txBox="1">
            <a:spLocks noChangeArrowheads="1"/>
          </p:cNvSpPr>
          <p:nvPr/>
        </p:nvSpPr>
        <p:spPr bwMode="auto">
          <a:xfrm>
            <a:off x="365125" y="5768975"/>
            <a:ext cx="12477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Outputs</a:t>
            </a:r>
          </a:p>
        </p:txBody>
      </p:sp>
      <p:sp>
        <p:nvSpPr>
          <p:cNvPr id="1524742" name="Text Box 6"/>
          <p:cNvSpPr txBox="1">
            <a:spLocks noChangeArrowheads="1"/>
          </p:cNvSpPr>
          <p:nvPr/>
        </p:nvSpPr>
        <p:spPr bwMode="auto">
          <a:xfrm>
            <a:off x="1728788" y="2408238"/>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x</a:t>
            </a:r>
            <a:endParaRPr lang="en-US" sz="2400"/>
          </a:p>
        </p:txBody>
      </p:sp>
      <p:sp>
        <p:nvSpPr>
          <p:cNvPr id="1524743" name="Text Box 7"/>
          <p:cNvSpPr txBox="1">
            <a:spLocks noChangeArrowheads="1"/>
          </p:cNvSpPr>
          <p:nvPr/>
        </p:nvSpPr>
        <p:spPr bwMode="auto">
          <a:xfrm>
            <a:off x="2078038" y="2408238"/>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y</a:t>
            </a:r>
            <a:endParaRPr lang="en-US" sz="2400"/>
          </a:p>
        </p:txBody>
      </p:sp>
      <p:sp>
        <p:nvSpPr>
          <p:cNvPr id="1524744" name="Text Box 8"/>
          <p:cNvSpPr txBox="1">
            <a:spLocks noChangeArrowheads="1"/>
          </p:cNvSpPr>
          <p:nvPr/>
        </p:nvSpPr>
        <p:spPr bwMode="auto">
          <a:xfrm>
            <a:off x="2873375" y="2408238"/>
            <a:ext cx="366713"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w</a:t>
            </a:r>
            <a:endParaRPr lang="en-US" sz="2400"/>
          </a:p>
        </p:txBody>
      </p:sp>
      <p:sp>
        <p:nvSpPr>
          <p:cNvPr id="1524745" name="Text Box 9"/>
          <p:cNvSpPr txBox="1">
            <a:spLocks noChangeArrowheads="1"/>
          </p:cNvSpPr>
          <p:nvPr/>
        </p:nvSpPr>
        <p:spPr bwMode="auto">
          <a:xfrm>
            <a:off x="3516313" y="2408238"/>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v</a:t>
            </a:r>
            <a:endParaRPr lang="en-US" sz="2400"/>
          </a:p>
        </p:txBody>
      </p:sp>
      <p:sp>
        <p:nvSpPr>
          <p:cNvPr id="1524746" name="Text Box 10"/>
          <p:cNvSpPr txBox="1">
            <a:spLocks noChangeArrowheads="1"/>
          </p:cNvSpPr>
          <p:nvPr/>
        </p:nvSpPr>
        <p:spPr bwMode="auto">
          <a:xfrm>
            <a:off x="2433638" y="5689600"/>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a</a:t>
            </a:r>
            <a:endParaRPr lang="en-US" sz="2400"/>
          </a:p>
        </p:txBody>
      </p:sp>
      <p:sp>
        <p:nvSpPr>
          <p:cNvPr id="1524747" name="Text Box 11"/>
          <p:cNvSpPr txBox="1">
            <a:spLocks noChangeArrowheads="1"/>
          </p:cNvSpPr>
          <p:nvPr/>
        </p:nvSpPr>
        <p:spPr bwMode="auto">
          <a:xfrm>
            <a:off x="3148013" y="5689600"/>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b</a:t>
            </a:r>
            <a:endParaRPr lang="en-US" sz="2400"/>
          </a:p>
        </p:txBody>
      </p:sp>
      <p:sp>
        <p:nvSpPr>
          <p:cNvPr id="1524750" name="Text Box 14"/>
          <p:cNvSpPr txBox="1">
            <a:spLocks noChangeArrowheads="1"/>
          </p:cNvSpPr>
          <p:nvPr/>
        </p:nvSpPr>
        <p:spPr bwMode="auto">
          <a:xfrm>
            <a:off x="312738" y="1254125"/>
            <a:ext cx="7609700" cy="707886"/>
          </a:xfrm>
          <a:prstGeom prst="rect">
            <a:avLst/>
          </a:prstGeom>
          <a:gradFill rotWithShape="0">
            <a:gsLst>
              <a:gs pos="0">
                <a:srgbClr val="FFFC00"/>
              </a:gs>
              <a:gs pos="100000">
                <a:srgbClr val="FFFFFF"/>
              </a:gs>
            </a:gsLst>
            <a:lin ang="0" scaled="1"/>
          </a:gradFill>
          <a:ln w="9525">
            <a:noFill/>
            <a:miter lim="800000"/>
            <a:headEnd/>
            <a:tailEnd/>
          </a:ln>
          <a:effectLst/>
        </p:spPr>
        <p:txBody>
          <a:bodyPr wrap="none" anchor="b">
            <a:prstTxWarp prst="textNoShape">
              <a:avLst/>
            </a:prstTxWarp>
            <a:spAutoFit/>
          </a:bodyPr>
          <a:lstStyle/>
          <a:p>
            <a:pPr algn="l"/>
            <a:r>
              <a:rPr lang="en-US" sz="2000" dirty="0"/>
              <a:t>Specification and checking of information flows between interface </a:t>
            </a:r>
          </a:p>
          <a:p>
            <a:pPr algn="l"/>
            <a:r>
              <a:rPr lang="en-US" sz="2000" dirty="0"/>
              <a:t>inputs and outputs -- the basis of MILS security contracts</a:t>
            </a:r>
          </a:p>
        </p:txBody>
      </p:sp>
      <p:sp>
        <p:nvSpPr>
          <p:cNvPr id="1524757" name="Text Box 21"/>
          <p:cNvSpPr txBox="1">
            <a:spLocks noChangeArrowheads="1"/>
          </p:cNvSpPr>
          <p:nvPr/>
        </p:nvSpPr>
        <p:spPr bwMode="auto">
          <a:xfrm>
            <a:off x="239713" y="3593684"/>
            <a:ext cx="1144587" cy="338554"/>
          </a:xfrm>
          <a:prstGeom prst="rect">
            <a:avLst/>
          </a:prstGeom>
          <a:noFill/>
          <a:ln w="9525">
            <a:noFill/>
            <a:miter lim="800000"/>
            <a:headEnd/>
            <a:tailEnd/>
          </a:ln>
          <a:effectLst/>
        </p:spPr>
        <p:txBody>
          <a:bodyPr wrap="square" anchor="b">
            <a:prstTxWarp prst="textNoShape">
              <a:avLst/>
            </a:prstTxWarp>
            <a:spAutoFit/>
          </a:bodyPr>
          <a:lstStyle/>
          <a:p>
            <a:pPr algn="l"/>
            <a:r>
              <a:rPr lang="en-US" sz="1600" i="1" dirty="0" smtClean="0"/>
              <a:t>Procedure</a:t>
            </a:r>
            <a:endParaRPr lang="en-US" sz="1600" i="1" dirty="0"/>
          </a:p>
        </p:txBody>
      </p:sp>
      <p:sp>
        <p:nvSpPr>
          <p:cNvPr id="1524759" name="Line 23"/>
          <p:cNvSpPr>
            <a:spLocks noChangeShapeType="1"/>
          </p:cNvSpPr>
          <p:nvPr/>
        </p:nvSpPr>
        <p:spPr bwMode="auto">
          <a:xfrm>
            <a:off x="923925" y="3913188"/>
            <a:ext cx="641350" cy="358775"/>
          </a:xfrm>
          <a:prstGeom prst="line">
            <a:avLst/>
          </a:prstGeom>
          <a:noFill/>
          <a:ln w="19050">
            <a:solidFill>
              <a:schemeClr val="tx1"/>
            </a:solidFill>
            <a:prstDash val="dash"/>
            <a:round/>
            <a:headEnd/>
            <a:tailEnd/>
          </a:ln>
          <a:effectLst/>
        </p:spPr>
        <p:txBody>
          <a:bodyPr anchor="ctr">
            <a:prstTxWarp prst="textNoShape">
              <a:avLst/>
            </a:prstTxWarp>
            <a:spAutoFit/>
          </a:bodyPr>
          <a:lstStyle/>
          <a:p>
            <a:endParaRPr lang="en-US"/>
          </a:p>
        </p:txBody>
      </p:sp>
      <p:sp>
        <p:nvSpPr>
          <p:cNvPr id="1524767" name="Text Box 31"/>
          <p:cNvSpPr txBox="1">
            <a:spLocks noChangeArrowheads="1"/>
          </p:cNvSpPr>
          <p:nvPr/>
        </p:nvSpPr>
        <p:spPr bwMode="auto">
          <a:xfrm>
            <a:off x="2427288" y="2408238"/>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z</a:t>
            </a:r>
            <a:endParaRPr lang="en-US" sz="2400"/>
          </a:p>
        </p:txBody>
      </p:sp>
      <p:sp>
        <p:nvSpPr>
          <p:cNvPr id="29" name="Text Box 14"/>
          <p:cNvSpPr txBox="1">
            <a:spLocks noChangeArrowheads="1"/>
          </p:cNvSpPr>
          <p:nvPr/>
        </p:nvSpPr>
        <p:spPr bwMode="auto">
          <a:xfrm>
            <a:off x="4529139" y="2303991"/>
            <a:ext cx="1382134" cy="307777"/>
          </a:xfrm>
          <a:prstGeom prst="rect">
            <a:avLst/>
          </a:prstGeom>
          <a:gradFill rotWithShape="0">
            <a:gsLst>
              <a:gs pos="0">
                <a:srgbClr val="FFFC00"/>
              </a:gs>
              <a:gs pos="100000">
                <a:srgbClr val="FFFFFF"/>
              </a:gs>
            </a:gsLst>
            <a:lin ang="0" scaled="1"/>
          </a:gradFill>
          <a:ln w="9525">
            <a:noFill/>
            <a:miter lim="800000"/>
            <a:headEnd/>
            <a:tailEnd/>
          </a:ln>
          <a:effectLst/>
        </p:spPr>
        <p:txBody>
          <a:bodyPr wrap="none" anchor="b">
            <a:prstTxWarp prst="textNoShape">
              <a:avLst/>
            </a:prstTxWarp>
            <a:spAutoFit/>
          </a:bodyPr>
          <a:lstStyle/>
          <a:p>
            <a:pPr algn="l"/>
            <a:r>
              <a:rPr lang="en-US" sz="1400" i="1" dirty="0" smtClean="0"/>
              <a:t>Spark contract</a:t>
            </a:r>
            <a:endParaRPr lang="en-US" sz="1400" i="1" dirty="0"/>
          </a:p>
        </p:txBody>
      </p:sp>
      <p:grpSp>
        <p:nvGrpSpPr>
          <p:cNvPr id="34" name="Group 33"/>
          <p:cNvGrpSpPr/>
          <p:nvPr/>
        </p:nvGrpSpPr>
        <p:grpSpPr>
          <a:xfrm>
            <a:off x="4338108" y="2552700"/>
            <a:ext cx="4645025" cy="4073525"/>
            <a:chOff x="4338108" y="2552700"/>
            <a:chExt cx="4645025" cy="4073525"/>
          </a:xfrm>
        </p:grpSpPr>
        <p:sp>
          <p:nvSpPr>
            <p:cNvPr id="27" name="TextBox 26"/>
            <p:cNvSpPr txBox="1"/>
            <p:nvPr/>
          </p:nvSpPr>
          <p:spPr>
            <a:xfrm>
              <a:off x="4800600" y="2552700"/>
              <a:ext cx="4032499" cy="707886"/>
            </a:xfrm>
            <a:prstGeom prst="rect">
              <a:avLst/>
            </a:prstGeom>
            <a:noFill/>
          </p:spPr>
          <p:txBody>
            <a:bodyPr wrap="none" rtlCol="0">
              <a:spAutoFit/>
            </a:bodyPr>
            <a:lstStyle/>
            <a:p>
              <a:pPr algn="l"/>
              <a:r>
                <a:rPr lang="en-US" sz="2000" b="1" dirty="0" smtClean="0">
                  <a:latin typeface="Courier New"/>
                  <a:cs typeface="Courier New"/>
                </a:rPr>
                <a:t>--# global in </a:t>
              </a:r>
              <a:r>
                <a:rPr lang="en-US" sz="2000" dirty="0" err="1" smtClean="0">
                  <a:latin typeface="Courier New"/>
                  <a:cs typeface="Courier New"/>
                </a:rPr>
                <a:t>x,y,z,w,v</a:t>
              </a:r>
              <a:r>
                <a:rPr lang="en-US" sz="2000" dirty="0" smtClean="0">
                  <a:latin typeface="Courier New"/>
                  <a:cs typeface="Courier New"/>
                </a:rPr>
                <a:t>;</a:t>
              </a:r>
            </a:p>
            <a:p>
              <a:pPr algn="l"/>
              <a:r>
                <a:rPr lang="en-US" sz="2000" b="1" dirty="0" smtClean="0">
                  <a:latin typeface="Courier New"/>
                  <a:cs typeface="Courier New"/>
                </a:rPr>
                <a:t>--#        out </a:t>
              </a:r>
              <a:r>
                <a:rPr lang="en-US" sz="2000" dirty="0" err="1" smtClean="0">
                  <a:latin typeface="Courier New"/>
                  <a:cs typeface="Courier New"/>
                </a:rPr>
                <a:t>a,b</a:t>
              </a:r>
              <a:r>
                <a:rPr lang="en-US" sz="2000" dirty="0" smtClean="0">
                  <a:latin typeface="Courier New"/>
                  <a:cs typeface="Courier New"/>
                </a:rPr>
                <a:t>;</a:t>
              </a:r>
            </a:p>
          </p:txBody>
        </p:sp>
        <p:grpSp>
          <p:nvGrpSpPr>
            <p:cNvPr id="33" name="Group 32"/>
            <p:cNvGrpSpPr/>
            <p:nvPr/>
          </p:nvGrpSpPr>
          <p:grpSpPr>
            <a:xfrm>
              <a:off x="4338108" y="3310467"/>
              <a:ext cx="4645025" cy="3315758"/>
              <a:chOff x="4338108" y="3310467"/>
              <a:chExt cx="4645025" cy="3315758"/>
            </a:xfrm>
          </p:grpSpPr>
          <p:sp>
            <p:nvSpPr>
              <p:cNvPr id="31" name="Line 9"/>
              <p:cNvSpPr>
                <a:spLocks noChangeShapeType="1"/>
              </p:cNvSpPr>
              <p:nvPr/>
            </p:nvSpPr>
            <p:spPr bwMode="auto">
              <a:xfrm>
                <a:off x="4897227" y="3310467"/>
                <a:ext cx="45719" cy="2643188"/>
              </a:xfrm>
              <a:prstGeom prst="line">
                <a:avLst/>
              </a:prstGeom>
              <a:noFill/>
              <a:ln w="28575">
                <a:solidFill>
                  <a:schemeClr val="tx1"/>
                </a:solidFill>
                <a:prstDash val="dash"/>
                <a:miter lim="800000"/>
                <a:headEnd/>
                <a:tailEnd/>
              </a:ln>
              <a:effectLst/>
            </p:spPr>
            <p:txBody>
              <a:bodyPr wrap="none">
                <a:prstTxWarp prst="textNoShape">
                  <a:avLst/>
                </a:prstTxWarp>
              </a:bodyPr>
              <a:lstStyle/>
              <a:p>
                <a:endParaRPr lang="en-US"/>
              </a:p>
            </p:txBody>
          </p:sp>
          <p:sp>
            <p:nvSpPr>
              <p:cNvPr id="32" name="Text Box 10"/>
              <p:cNvSpPr txBox="1">
                <a:spLocks noChangeArrowheads="1"/>
              </p:cNvSpPr>
              <p:nvPr/>
            </p:nvSpPr>
            <p:spPr bwMode="auto">
              <a:xfrm>
                <a:off x="4338108" y="5788025"/>
                <a:ext cx="4645025" cy="838200"/>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a:prstTxWarp prst="textNoShape">
                  <a:avLst/>
                </a:prstTxWarp>
                <a:spAutoFit/>
              </a:bodyPr>
              <a:lstStyle/>
              <a:p>
                <a:pPr algn="l"/>
                <a:r>
                  <a:rPr lang="en-US" sz="1600" i="1"/>
                  <a:t>Start by identifying procedure inputs and outputs (both parameters and any globals used) -- provides “frame conditions”</a:t>
                </a:r>
              </a:p>
            </p:txBody>
          </p:sp>
        </p:grpSp>
      </p:grpSp>
      <p:grpSp>
        <p:nvGrpSpPr>
          <p:cNvPr id="38" name="Group 37"/>
          <p:cNvGrpSpPr/>
          <p:nvPr/>
        </p:nvGrpSpPr>
        <p:grpSpPr>
          <a:xfrm>
            <a:off x="5319713" y="2914649"/>
            <a:ext cx="1881187" cy="2237205"/>
            <a:chOff x="5319713" y="2914649"/>
            <a:chExt cx="1881187" cy="2237205"/>
          </a:xfrm>
        </p:grpSpPr>
        <p:sp>
          <p:nvSpPr>
            <p:cNvPr id="35" name="Text Box 12"/>
            <p:cNvSpPr txBox="1">
              <a:spLocks noChangeArrowheads="1"/>
            </p:cNvSpPr>
            <p:nvPr/>
          </p:nvSpPr>
          <p:spPr bwMode="auto">
            <a:xfrm>
              <a:off x="5319713" y="4813300"/>
              <a:ext cx="1881187" cy="338554"/>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l"/>
              <a:r>
                <a:rPr lang="en-US" sz="1600" i="1" dirty="0"/>
                <a:t>“in”</a:t>
              </a:r>
              <a:r>
                <a:rPr lang="en-US" sz="1600" i="1" dirty="0" smtClean="0"/>
                <a:t>- read only</a:t>
              </a:r>
              <a:endParaRPr lang="en-US" sz="1600" i="1" dirty="0"/>
            </a:p>
          </p:txBody>
        </p:sp>
        <p:sp>
          <p:nvSpPr>
            <p:cNvPr id="36" name="Line 13"/>
            <p:cNvSpPr>
              <a:spLocks noChangeShapeType="1"/>
            </p:cNvSpPr>
            <p:nvPr/>
          </p:nvSpPr>
          <p:spPr bwMode="auto">
            <a:xfrm flipH="1">
              <a:off x="5401733" y="2914649"/>
              <a:ext cx="1075797" cy="1945218"/>
            </a:xfrm>
            <a:prstGeom prst="line">
              <a:avLst/>
            </a:prstGeom>
            <a:noFill/>
            <a:ln w="28575">
              <a:solidFill>
                <a:schemeClr val="tx1"/>
              </a:solidFill>
              <a:prstDash val="dash"/>
              <a:miter lim="800000"/>
              <a:headEnd/>
              <a:tailEnd/>
            </a:ln>
            <a:effectLst/>
          </p:spPr>
          <p:txBody>
            <a:bodyPr wrap="none">
              <a:prstTxWarp prst="textNoShape">
                <a:avLst/>
              </a:prstTxWarp>
            </a:bodyPr>
            <a:lstStyle/>
            <a:p>
              <a:endParaRPr lang="en-US"/>
            </a:p>
          </p:txBody>
        </p:sp>
      </p:grpSp>
      <p:grpSp>
        <p:nvGrpSpPr>
          <p:cNvPr id="41" name="Group 40"/>
          <p:cNvGrpSpPr/>
          <p:nvPr/>
        </p:nvGrpSpPr>
        <p:grpSpPr>
          <a:xfrm>
            <a:off x="6392334" y="3259665"/>
            <a:ext cx="2272771" cy="1134422"/>
            <a:chOff x="6392334" y="3259665"/>
            <a:chExt cx="2272771" cy="1134422"/>
          </a:xfrm>
        </p:grpSpPr>
        <p:sp>
          <p:nvSpPr>
            <p:cNvPr id="39" name="Text Box 15"/>
            <p:cNvSpPr txBox="1">
              <a:spLocks noChangeArrowheads="1"/>
            </p:cNvSpPr>
            <p:nvPr/>
          </p:nvSpPr>
          <p:spPr bwMode="auto">
            <a:xfrm>
              <a:off x="6392334" y="4055533"/>
              <a:ext cx="2272771" cy="338554"/>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l"/>
              <a:r>
                <a:rPr lang="en-US" sz="1600" i="1" dirty="0"/>
                <a:t>“out”</a:t>
              </a:r>
              <a:r>
                <a:rPr lang="en-US" sz="1600" i="1" dirty="0" smtClean="0"/>
                <a:t>- write only</a:t>
              </a:r>
              <a:endParaRPr lang="en-US" sz="1600" i="1" dirty="0"/>
            </a:p>
          </p:txBody>
        </p:sp>
        <p:sp>
          <p:nvSpPr>
            <p:cNvPr id="40" name="Line 16"/>
            <p:cNvSpPr>
              <a:spLocks noChangeShapeType="1"/>
            </p:cNvSpPr>
            <p:nvPr/>
          </p:nvSpPr>
          <p:spPr bwMode="auto">
            <a:xfrm flipV="1">
              <a:off x="6510867" y="3259665"/>
              <a:ext cx="372533" cy="787401"/>
            </a:xfrm>
            <a:prstGeom prst="line">
              <a:avLst/>
            </a:prstGeom>
            <a:noFill/>
            <a:ln w="28575">
              <a:solidFill>
                <a:schemeClr val="tx1"/>
              </a:solidFill>
              <a:prstDash val="dash"/>
              <a:miter lim="800000"/>
              <a:headEnd/>
              <a:tailEnd/>
            </a:ln>
            <a:effectLst/>
          </p:spPr>
          <p:txBody>
            <a:bodyPr wrap="none">
              <a:prstTxWarp prst="textNoShape">
                <a:avLst/>
              </a:prstTxWarp>
            </a:bodyPr>
            <a:lstStyle/>
            <a:p>
              <a:endParaRPr lang="en-US"/>
            </a:p>
          </p:txBody>
        </p:sp>
      </p:grpSp>
      <p:sp>
        <p:nvSpPr>
          <p:cNvPr id="42" name="TextBox 41"/>
          <p:cNvSpPr txBox="1"/>
          <p:nvPr/>
        </p:nvSpPr>
        <p:spPr>
          <a:xfrm>
            <a:off x="5031553" y="5325534"/>
            <a:ext cx="3993914" cy="307777"/>
          </a:xfrm>
          <a:prstGeom prst="rect">
            <a:avLst/>
          </a:prstGeom>
          <a:noFill/>
        </p:spPr>
        <p:txBody>
          <a:bodyPr wrap="none" rtlCol="0">
            <a:spAutoFit/>
          </a:bodyPr>
          <a:lstStyle/>
          <a:p>
            <a:r>
              <a:rPr lang="en-US" sz="1400" i="1" dirty="0" smtClean="0"/>
              <a:t>…can also have “in/out”- both read and written</a:t>
            </a:r>
          </a:p>
        </p:txBody>
      </p:sp>
    </p:spTree>
    <p:extLst>
      <p:ext uri="{BB962C8B-B14F-4D97-AF65-F5344CB8AC3E}">
        <p14:creationId xmlns:p14="http://schemas.microsoft.com/office/powerpoint/2010/main" val="1493809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47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47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247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247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247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47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47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47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247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247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247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47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4739" grpId="0" animBg="1"/>
      <p:bldP spid="1524740" grpId="0"/>
      <p:bldP spid="1524741" grpId="0"/>
      <p:bldP spid="1524742" grpId="0"/>
      <p:bldP spid="1524743" grpId="0"/>
      <p:bldP spid="1524744" grpId="0"/>
      <p:bldP spid="1524745" grpId="0"/>
      <p:bldP spid="1524746" grpId="0"/>
      <p:bldP spid="1524747" grpId="0"/>
      <p:bldP spid="1524757" grpId="0"/>
      <p:bldP spid="1524759" grpId="0" animBg="1"/>
      <p:bldP spid="1524767"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a:spLocks noChangeArrowheads="1"/>
          </p:cNvSpPr>
          <p:nvPr/>
        </p:nvSpPr>
        <p:spPr bwMode="auto">
          <a:xfrm>
            <a:off x="4682067" y="2590800"/>
            <a:ext cx="4021667" cy="1320799"/>
          </a:xfrm>
          <a:prstGeom prst="rect">
            <a:avLst/>
          </a:prstGeom>
          <a:solidFill>
            <a:srgbClr val="E5D4F8"/>
          </a:solidFill>
          <a:ln w="9525">
            <a:noFill/>
            <a:miter lim="800000"/>
            <a:headEnd/>
            <a:tailEnd/>
          </a:ln>
          <a:effectLst/>
        </p:spPr>
        <p:txBody>
          <a:bodyPr wrap="square" anchor="ctr">
            <a:prstTxWarp prst="textNoShape">
              <a:avLst/>
            </a:prstTxWarp>
            <a:noAutofit/>
          </a:bodyPr>
          <a:lstStyle/>
          <a:p>
            <a:endParaRPr lang="en-US"/>
          </a:p>
        </p:txBody>
      </p:sp>
      <p:sp>
        <p:nvSpPr>
          <p:cNvPr id="1524738" name="Rectangle 2"/>
          <p:cNvSpPr>
            <a:spLocks noGrp="1" noChangeArrowheads="1"/>
          </p:cNvSpPr>
          <p:nvPr>
            <p:ph type="title"/>
          </p:nvPr>
        </p:nvSpPr>
        <p:spPr/>
        <p:txBody>
          <a:bodyPr/>
          <a:lstStyle/>
          <a:p>
            <a:r>
              <a:rPr lang="en-US" dirty="0" smtClean="0"/>
              <a:t>Information Flow Contracts</a:t>
            </a:r>
            <a:endParaRPr lang="en-US" dirty="0"/>
          </a:p>
        </p:txBody>
      </p:sp>
      <p:sp>
        <p:nvSpPr>
          <p:cNvPr id="1524739" name="Rectangle 3"/>
          <p:cNvSpPr>
            <a:spLocks noChangeArrowheads="1"/>
          </p:cNvSpPr>
          <p:nvPr/>
        </p:nvSpPr>
        <p:spPr bwMode="auto">
          <a:xfrm>
            <a:off x="1476375" y="2951163"/>
            <a:ext cx="2732088" cy="2771775"/>
          </a:xfrm>
          <a:prstGeom prst="rect">
            <a:avLst/>
          </a:prstGeom>
          <a:solidFill>
            <a:srgbClr val="E5D4F8"/>
          </a:solidFill>
          <a:ln w="9525">
            <a:noFill/>
            <a:miter lim="800000"/>
            <a:headEnd/>
            <a:tailEnd/>
          </a:ln>
          <a:effectLst/>
        </p:spPr>
        <p:txBody>
          <a:bodyPr anchor="ctr">
            <a:prstTxWarp prst="textNoShape">
              <a:avLst/>
            </a:prstTxWarp>
            <a:spAutoFit/>
          </a:bodyPr>
          <a:lstStyle/>
          <a:p>
            <a:endParaRPr lang="en-US"/>
          </a:p>
        </p:txBody>
      </p:sp>
      <p:sp>
        <p:nvSpPr>
          <p:cNvPr id="1524740" name="Text Box 4"/>
          <p:cNvSpPr txBox="1">
            <a:spLocks noChangeArrowheads="1"/>
          </p:cNvSpPr>
          <p:nvPr/>
        </p:nvSpPr>
        <p:spPr bwMode="auto">
          <a:xfrm>
            <a:off x="530225" y="2398713"/>
            <a:ext cx="10445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Inputs</a:t>
            </a:r>
          </a:p>
        </p:txBody>
      </p:sp>
      <p:sp>
        <p:nvSpPr>
          <p:cNvPr id="1524741" name="Text Box 5"/>
          <p:cNvSpPr txBox="1">
            <a:spLocks noChangeArrowheads="1"/>
          </p:cNvSpPr>
          <p:nvPr/>
        </p:nvSpPr>
        <p:spPr bwMode="auto">
          <a:xfrm>
            <a:off x="365125" y="5768975"/>
            <a:ext cx="1247775" cy="457200"/>
          </a:xfrm>
          <a:prstGeom prst="rect">
            <a:avLst/>
          </a:prstGeom>
          <a:noFill/>
          <a:ln w="9525">
            <a:noFill/>
            <a:miter lim="800000"/>
            <a:headEnd/>
            <a:tailEnd/>
          </a:ln>
          <a:effectLst/>
        </p:spPr>
        <p:txBody>
          <a:bodyPr wrap="none" anchor="b">
            <a:prstTxWarp prst="textNoShape">
              <a:avLst/>
            </a:prstTxWarp>
            <a:spAutoFit/>
          </a:bodyPr>
          <a:lstStyle/>
          <a:p>
            <a:r>
              <a:rPr lang="en-US" sz="2400" i="1" dirty="0"/>
              <a:t>Outputs</a:t>
            </a:r>
          </a:p>
        </p:txBody>
      </p:sp>
      <p:sp>
        <p:nvSpPr>
          <p:cNvPr id="1524742" name="Text Box 6"/>
          <p:cNvSpPr txBox="1">
            <a:spLocks noChangeArrowheads="1"/>
          </p:cNvSpPr>
          <p:nvPr/>
        </p:nvSpPr>
        <p:spPr bwMode="auto">
          <a:xfrm>
            <a:off x="1728788" y="2408238"/>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dirty="0">
                <a:latin typeface="Courier New" pitchFamily="-105" charset="0"/>
              </a:rPr>
              <a:t>x</a:t>
            </a:r>
            <a:endParaRPr lang="en-US" sz="2400" dirty="0"/>
          </a:p>
        </p:txBody>
      </p:sp>
      <p:sp>
        <p:nvSpPr>
          <p:cNvPr id="1524743" name="Text Box 7"/>
          <p:cNvSpPr txBox="1">
            <a:spLocks noChangeArrowheads="1"/>
          </p:cNvSpPr>
          <p:nvPr/>
        </p:nvSpPr>
        <p:spPr bwMode="auto">
          <a:xfrm>
            <a:off x="2078038" y="2408238"/>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dirty="0">
                <a:latin typeface="Courier New" pitchFamily="-105" charset="0"/>
              </a:rPr>
              <a:t>y</a:t>
            </a:r>
            <a:endParaRPr lang="en-US" sz="2400" dirty="0"/>
          </a:p>
        </p:txBody>
      </p:sp>
      <p:sp>
        <p:nvSpPr>
          <p:cNvPr id="1524744" name="Text Box 8"/>
          <p:cNvSpPr txBox="1">
            <a:spLocks noChangeArrowheads="1"/>
          </p:cNvSpPr>
          <p:nvPr/>
        </p:nvSpPr>
        <p:spPr bwMode="auto">
          <a:xfrm>
            <a:off x="2873375" y="2408238"/>
            <a:ext cx="366713"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w</a:t>
            </a:r>
            <a:endParaRPr lang="en-US" sz="2400"/>
          </a:p>
        </p:txBody>
      </p:sp>
      <p:sp>
        <p:nvSpPr>
          <p:cNvPr id="1524745" name="Text Box 9"/>
          <p:cNvSpPr txBox="1">
            <a:spLocks noChangeArrowheads="1"/>
          </p:cNvSpPr>
          <p:nvPr/>
        </p:nvSpPr>
        <p:spPr bwMode="auto">
          <a:xfrm>
            <a:off x="3516313" y="2408238"/>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dirty="0">
                <a:latin typeface="Courier New" pitchFamily="-105" charset="0"/>
              </a:rPr>
              <a:t>v</a:t>
            </a:r>
            <a:endParaRPr lang="en-US" sz="2400" dirty="0"/>
          </a:p>
        </p:txBody>
      </p:sp>
      <p:sp>
        <p:nvSpPr>
          <p:cNvPr id="1524746" name="Text Box 10"/>
          <p:cNvSpPr txBox="1">
            <a:spLocks noChangeArrowheads="1"/>
          </p:cNvSpPr>
          <p:nvPr/>
        </p:nvSpPr>
        <p:spPr bwMode="auto">
          <a:xfrm>
            <a:off x="2433638" y="5689600"/>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a</a:t>
            </a:r>
            <a:endParaRPr lang="en-US" sz="2400"/>
          </a:p>
        </p:txBody>
      </p:sp>
      <p:sp>
        <p:nvSpPr>
          <p:cNvPr id="1524747" name="Text Box 11"/>
          <p:cNvSpPr txBox="1">
            <a:spLocks noChangeArrowheads="1"/>
          </p:cNvSpPr>
          <p:nvPr/>
        </p:nvSpPr>
        <p:spPr bwMode="auto">
          <a:xfrm>
            <a:off x="3148013" y="5689600"/>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b</a:t>
            </a:r>
            <a:endParaRPr lang="en-US" sz="2400"/>
          </a:p>
        </p:txBody>
      </p:sp>
      <p:sp>
        <p:nvSpPr>
          <p:cNvPr id="1524750" name="Text Box 14"/>
          <p:cNvSpPr txBox="1">
            <a:spLocks noChangeArrowheads="1"/>
          </p:cNvSpPr>
          <p:nvPr/>
        </p:nvSpPr>
        <p:spPr bwMode="auto">
          <a:xfrm>
            <a:off x="312738" y="1254125"/>
            <a:ext cx="7609700" cy="707886"/>
          </a:xfrm>
          <a:prstGeom prst="rect">
            <a:avLst/>
          </a:prstGeom>
          <a:gradFill rotWithShape="0">
            <a:gsLst>
              <a:gs pos="0">
                <a:srgbClr val="FFFC00"/>
              </a:gs>
              <a:gs pos="100000">
                <a:srgbClr val="FFFFFF"/>
              </a:gs>
            </a:gsLst>
            <a:lin ang="0" scaled="1"/>
          </a:gradFill>
          <a:ln w="9525">
            <a:noFill/>
            <a:miter lim="800000"/>
            <a:headEnd/>
            <a:tailEnd/>
          </a:ln>
          <a:effectLst/>
        </p:spPr>
        <p:txBody>
          <a:bodyPr wrap="none" anchor="b">
            <a:prstTxWarp prst="textNoShape">
              <a:avLst/>
            </a:prstTxWarp>
            <a:spAutoFit/>
          </a:bodyPr>
          <a:lstStyle/>
          <a:p>
            <a:pPr algn="l"/>
            <a:r>
              <a:rPr lang="en-US" sz="2000" dirty="0"/>
              <a:t>Specification and checking of information flows between interface </a:t>
            </a:r>
          </a:p>
          <a:p>
            <a:pPr algn="l"/>
            <a:r>
              <a:rPr lang="en-US" sz="2000" dirty="0"/>
              <a:t>inputs and outputs -- the basis of MILS security contracts</a:t>
            </a:r>
          </a:p>
        </p:txBody>
      </p:sp>
      <p:sp>
        <p:nvSpPr>
          <p:cNvPr id="1524757" name="Text Box 21"/>
          <p:cNvSpPr txBox="1">
            <a:spLocks noChangeArrowheads="1"/>
          </p:cNvSpPr>
          <p:nvPr/>
        </p:nvSpPr>
        <p:spPr bwMode="auto">
          <a:xfrm>
            <a:off x="239713" y="3580984"/>
            <a:ext cx="1284287" cy="338554"/>
          </a:xfrm>
          <a:prstGeom prst="rect">
            <a:avLst/>
          </a:prstGeom>
          <a:noFill/>
          <a:ln w="9525">
            <a:noFill/>
            <a:miter lim="800000"/>
            <a:headEnd/>
            <a:tailEnd/>
          </a:ln>
          <a:effectLst/>
        </p:spPr>
        <p:txBody>
          <a:bodyPr wrap="square" anchor="b">
            <a:prstTxWarp prst="textNoShape">
              <a:avLst/>
            </a:prstTxWarp>
            <a:spAutoFit/>
          </a:bodyPr>
          <a:lstStyle/>
          <a:p>
            <a:pPr algn="l"/>
            <a:r>
              <a:rPr lang="en-US" sz="1600" i="1" dirty="0" smtClean="0"/>
              <a:t>Procedure</a:t>
            </a:r>
            <a:endParaRPr lang="en-US" sz="1600" i="1" dirty="0"/>
          </a:p>
        </p:txBody>
      </p:sp>
      <p:sp>
        <p:nvSpPr>
          <p:cNvPr id="1524759" name="Line 23"/>
          <p:cNvSpPr>
            <a:spLocks noChangeShapeType="1"/>
          </p:cNvSpPr>
          <p:nvPr/>
        </p:nvSpPr>
        <p:spPr bwMode="auto">
          <a:xfrm>
            <a:off x="923925" y="3913188"/>
            <a:ext cx="641350" cy="358775"/>
          </a:xfrm>
          <a:prstGeom prst="line">
            <a:avLst/>
          </a:prstGeom>
          <a:noFill/>
          <a:ln w="19050">
            <a:solidFill>
              <a:schemeClr val="tx1"/>
            </a:solidFill>
            <a:prstDash val="dash"/>
            <a:round/>
            <a:headEnd/>
            <a:tailEnd/>
          </a:ln>
          <a:effectLst/>
        </p:spPr>
        <p:txBody>
          <a:bodyPr anchor="ctr">
            <a:prstTxWarp prst="textNoShape">
              <a:avLst/>
            </a:prstTxWarp>
            <a:spAutoFit/>
          </a:bodyPr>
          <a:lstStyle/>
          <a:p>
            <a:endParaRPr lang="en-US"/>
          </a:p>
        </p:txBody>
      </p:sp>
      <p:grpSp>
        <p:nvGrpSpPr>
          <p:cNvPr id="3" name="Group 42"/>
          <p:cNvGrpSpPr>
            <a:grpSpLocks/>
          </p:cNvGrpSpPr>
          <p:nvPr/>
        </p:nvGrpSpPr>
        <p:grpSpPr bwMode="auto">
          <a:xfrm>
            <a:off x="2684463" y="4054475"/>
            <a:ext cx="4810125" cy="1339850"/>
            <a:chOff x="1691" y="2554"/>
            <a:chExt cx="3030" cy="844"/>
          </a:xfrm>
        </p:grpSpPr>
        <p:sp>
          <p:nvSpPr>
            <p:cNvPr id="1524764" name="Text Box 28"/>
            <p:cNvSpPr txBox="1">
              <a:spLocks noChangeArrowheads="1"/>
            </p:cNvSpPr>
            <p:nvPr/>
          </p:nvSpPr>
          <p:spPr bwMode="auto">
            <a:xfrm>
              <a:off x="2951" y="2554"/>
              <a:ext cx="1770" cy="828"/>
            </a:xfrm>
            <a:prstGeom prst="rect">
              <a:avLst/>
            </a:prstGeom>
            <a:noFill/>
            <a:ln w="9525">
              <a:noFill/>
              <a:miter lim="800000"/>
              <a:headEnd/>
              <a:tailEnd/>
            </a:ln>
            <a:effectLst/>
          </p:spPr>
          <p:txBody>
            <a:bodyPr anchor="b">
              <a:prstTxWarp prst="textNoShape">
                <a:avLst/>
              </a:prstTxWarp>
              <a:spAutoFit/>
            </a:bodyPr>
            <a:lstStyle/>
            <a:p>
              <a:pPr algn="l"/>
              <a:r>
                <a:rPr lang="en-US" sz="1600" i="1" dirty="0" smtClean="0"/>
                <a:t>Contract captures the  </a:t>
              </a:r>
              <a:r>
                <a:rPr lang="en-US" sz="1600" i="1" dirty="0"/>
                <a:t>separation (non-interference) of the </a:t>
              </a:r>
              <a:r>
                <a:rPr lang="en-US" sz="1600" b="1" i="1" dirty="0">
                  <a:solidFill>
                    <a:srgbClr val="FF0000"/>
                  </a:solidFill>
                </a:rPr>
                <a:t>red</a:t>
              </a:r>
              <a:r>
                <a:rPr lang="en-US" sz="1600" i="1" dirty="0"/>
                <a:t> and </a:t>
              </a:r>
              <a:r>
                <a:rPr lang="en-US" sz="1600" b="1" i="1" dirty="0">
                  <a:solidFill>
                    <a:srgbClr val="3333CC"/>
                  </a:solidFill>
                </a:rPr>
                <a:t>blue</a:t>
              </a:r>
              <a:r>
                <a:rPr lang="en-US" sz="1600" i="1" dirty="0"/>
                <a:t> “channels” of information flow</a:t>
              </a:r>
            </a:p>
          </p:txBody>
        </p:sp>
        <p:sp>
          <p:nvSpPr>
            <p:cNvPr id="1524765" name="Line 29"/>
            <p:cNvSpPr>
              <a:spLocks noChangeShapeType="1"/>
            </p:cNvSpPr>
            <p:nvPr/>
          </p:nvSpPr>
          <p:spPr bwMode="auto">
            <a:xfrm flipV="1">
              <a:off x="2286" y="2875"/>
              <a:ext cx="623" cy="166"/>
            </a:xfrm>
            <a:prstGeom prst="line">
              <a:avLst/>
            </a:prstGeom>
            <a:noFill/>
            <a:ln w="19050">
              <a:solidFill>
                <a:schemeClr val="tx1"/>
              </a:solidFill>
              <a:prstDash val="dash"/>
              <a:round/>
              <a:headEnd/>
              <a:tailEnd/>
            </a:ln>
            <a:effectLst/>
          </p:spPr>
          <p:txBody>
            <a:bodyPr anchor="ctr">
              <a:prstTxWarp prst="textNoShape">
                <a:avLst/>
              </a:prstTxWarp>
              <a:spAutoFit/>
            </a:bodyPr>
            <a:lstStyle/>
            <a:p>
              <a:endParaRPr lang="en-US"/>
            </a:p>
          </p:txBody>
        </p:sp>
        <p:sp>
          <p:nvSpPr>
            <p:cNvPr id="1524766" name="Line 30"/>
            <p:cNvSpPr>
              <a:spLocks noChangeShapeType="1"/>
            </p:cNvSpPr>
            <p:nvPr/>
          </p:nvSpPr>
          <p:spPr bwMode="auto">
            <a:xfrm flipV="1">
              <a:off x="1691" y="2933"/>
              <a:ext cx="1205" cy="465"/>
            </a:xfrm>
            <a:prstGeom prst="line">
              <a:avLst/>
            </a:prstGeom>
            <a:noFill/>
            <a:ln w="19050">
              <a:solidFill>
                <a:schemeClr val="tx1"/>
              </a:solidFill>
              <a:prstDash val="dash"/>
              <a:round/>
              <a:headEnd/>
              <a:tailEnd/>
            </a:ln>
            <a:effectLst/>
          </p:spPr>
          <p:txBody>
            <a:bodyPr anchor="ctr">
              <a:prstTxWarp prst="textNoShape">
                <a:avLst/>
              </a:prstTxWarp>
              <a:spAutoFit/>
            </a:bodyPr>
            <a:lstStyle/>
            <a:p>
              <a:endParaRPr lang="en-US"/>
            </a:p>
          </p:txBody>
        </p:sp>
      </p:grpSp>
      <p:sp>
        <p:nvSpPr>
          <p:cNvPr id="1524767" name="Text Box 31"/>
          <p:cNvSpPr txBox="1">
            <a:spLocks noChangeArrowheads="1"/>
          </p:cNvSpPr>
          <p:nvPr/>
        </p:nvSpPr>
        <p:spPr bwMode="auto">
          <a:xfrm>
            <a:off x="2427288" y="2408238"/>
            <a:ext cx="366712" cy="457200"/>
          </a:xfrm>
          <a:prstGeom prst="rect">
            <a:avLst/>
          </a:prstGeom>
          <a:noFill/>
          <a:ln w="9525">
            <a:noFill/>
            <a:miter lim="800000"/>
            <a:headEnd/>
            <a:tailEnd/>
          </a:ln>
          <a:effectLst/>
        </p:spPr>
        <p:txBody>
          <a:bodyPr wrap="none" anchor="b">
            <a:prstTxWarp prst="textNoShape">
              <a:avLst/>
            </a:prstTxWarp>
            <a:spAutoFit/>
          </a:bodyPr>
          <a:lstStyle/>
          <a:p>
            <a:r>
              <a:rPr lang="en-US" sz="2400">
                <a:latin typeface="Courier New" pitchFamily="-105" charset="0"/>
              </a:rPr>
              <a:t>z</a:t>
            </a:r>
            <a:endParaRPr lang="en-US" sz="2400"/>
          </a:p>
        </p:txBody>
      </p:sp>
      <p:grpSp>
        <p:nvGrpSpPr>
          <p:cNvPr id="4" name="Group 41"/>
          <p:cNvGrpSpPr>
            <a:grpSpLocks/>
          </p:cNvGrpSpPr>
          <p:nvPr/>
        </p:nvGrpSpPr>
        <p:grpSpPr bwMode="auto">
          <a:xfrm>
            <a:off x="1876425" y="2955773"/>
            <a:ext cx="749300" cy="2727518"/>
            <a:chOff x="1182" y="1859"/>
            <a:chExt cx="472" cy="1721"/>
          </a:xfrm>
        </p:grpSpPr>
        <p:sp>
          <p:nvSpPr>
            <p:cNvPr id="1524752" name="Freeform 16"/>
            <p:cNvSpPr>
              <a:spLocks/>
            </p:cNvSpPr>
            <p:nvPr/>
          </p:nvSpPr>
          <p:spPr bwMode="auto">
            <a:xfrm>
              <a:off x="1182" y="1864"/>
              <a:ext cx="426" cy="1708"/>
            </a:xfrm>
            <a:custGeom>
              <a:avLst/>
              <a:gdLst/>
              <a:ahLst/>
              <a:cxnLst>
                <a:cxn ang="0">
                  <a:pos x="14" y="0"/>
                </a:cxn>
                <a:cxn ang="0">
                  <a:pos x="14" y="420"/>
                </a:cxn>
                <a:cxn ang="0">
                  <a:pos x="95" y="808"/>
                </a:cxn>
                <a:cxn ang="0">
                  <a:pos x="353" y="1285"/>
                </a:cxn>
                <a:cxn ang="0">
                  <a:pos x="459" y="1770"/>
                </a:cxn>
              </a:cxnLst>
              <a:rect l="0" t="0" r="r" b="b"/>
              <a:pathLst>
                <a:path w="459" h="1770">
                  <a:moveTo>
                    <a:pt x="14" y="0"/>
                  </a:moveTo>
                  <a:cubicBezTo>
                    <a:pt x="7" y="142"/>
                    <a:pt x="0" y="285"/>
                    <a:pt x="14" y="420"/>
                  </a:cubicBezTo>
                  <a:cubicBezTo>
                    <a:pt x="28" y="555"/>
                    <a:pt x="38" y="664"/>
                    <a:pt x="95" y="808"/>
                  </a:cubicBezTo>
                  <a:cubicBezTo>
                    <a:pt x="152" y="952"/>
                    <a:pt x="292" y="1125"/>
                    <a:pt x="353" y="1285"/>
                  </a:cubicBezTo>
                  <a:cubicBezTo>
                    <a:pt x="414" y="1445"/>
                    <a:pt x="436" y="1607"/>
                    <a:pt x="459" y="1770"/>
                  </a:cubicBezTo>
                </a:path>
              </a:pathLst>
            </a:custGeom>
            <a:noFill/>
            <a:ln w="38100" cap="flat" cmpd="sng">
              <a:solidFill>
                <a:srgbClr val="FF0000"/>
              </a:solidFill>
              <a:prstDash val="solid"/>
              <a:round/>
              <a:headEnd type="none" w="med" len="med"/>
              <a:tailEnd type="triangle" w="med" len="med"/>
            </a:ln>
            <a:effectLst/>
          </p:spPr>
          <p:txBody>
            <a:bodyPr wrap="square" anchor="ctr">
              <a:prstTxWarp prst="textNoShape">
                <a:avLst/>
              </a:prstTxWarp>
              <a:spAutoFit/>
            </a:bodyPr>
            <a:lstStyle/>
            <a:p>
              <a:endParaRPr lang="en-US"/>
            </a:p>
          </p:txBody>
        </p:sp>
        <p:sp>
          <p:nvSpPr>
            <p:cNvPr id="1524753" name="Freeform 17"/>
            <p:cNvSpPr>
              <a:spLocks/>
            </p:cNvSpPr>
            <p:nvPr/>
          </p:nvSpPr>
          <p:spPr bwMode="auto">
            <a:xfrm>
              <a:off x="1461" y="1859"/>
              <a:ext cx="147" cy="1721"/>
            </a:xfrm>
            <a:custGeom>
              <a:avLst/>
              <a:gdLst/>
              <a:ahLst/>
              <a:cxnLst>
                <a:cxn ang="0">
                  <a:pos x="0" y="0"/>
                </a:cxn>
                <a:cxn ang="0">
                  <a:pos x="8" y="421"/>
                </a:cxn>
                <a:cxn ang="0">
                  <a:pos x="41" y="970"/>
                </a:cxn>
                <a:cxn ang="0">
                  <a:pos x="130" y="1552"/>
                </a:cxn>
                <a:cxn ang="0">
                  <a:pos x="146" y="1721"/>
                </a:cxn>
              </a:cxnLst>
              <a:rect l="0" t="0" r="r" b="b"/>
              <a:pathLst>
                <a:path w="147" h="1721">
                  <a:moveTo>
                    <a:pt x="0" y="0"/>
                  </a:moveTo>
                  <a:cubicBezTo>
                    <a:pt x="0" y="129"/>
                    <a:pt x="1" y="259"/>
                    <a:pt x="8" y="421"/>
                  </a:cubicBezTo>
                  <a:cubicBezTo>
                    <a:pt x="15" y="583"/>
                    <a:pt x="21" y="782"/>
                    <a:pt x="41" y="970"/>
                  </a:cubicBezTo>
                  <a:cubicBezTo>
                    <a:pt x="61" y="1158"/>
                    <a:pt x="113" y="1427"/>
                    <a:pt x="130" y="1552"/>
                  </a:cubicBezTo>
                  <a:cubicBezTo>
                    <a:pt x="147" y="1677"/>
                    <a:pt x="146" y="1699"/>
                    <a:pt x="146" y="1721"/>
                  </a:cubicBezTo>
                </a:path>
              </a:pathLst>
            </a:custGeom>
            <a:noFill/>
            <a:ln w="38100"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524768" name="Freeform 32"/>
            <p:cNvSpPr>
              <a:spLocks/>
            </p:cNvSpPr>
            <p:nvPr/>
          </p:nvSpPr>
          <p:spPr bwMode="auto">
            <a:xfrm>
              <a:off x="1625" y="1864"/>
              <a:ext cx="29" cy="1638"/>
            </a:xfrm>
            <a:custGeom>
              <a:avLst/>
              <a:gdLst/>
              <a:ahLst/>
              <a:cxnLst>
                <a:cxn ang="0">
                  <a:pos x="41" y="0"/>
                </a:cxn>
                <a:cxn ang="0">
                  <a:pos x="41" y="470"/>
                </a:cxn>
                <a:cxn ang="0">
                  <a:pos x="8" y="1196"/>
                </a:cxn>
                <a:cxn ang="0">
                  <a:pos x="0" y="1732"/>
                </a:cxn>
              </a:cxnLst>
              <a:rect l="0" t="0" r="r" b="b"/>
              <a:pathLst>
                <a:path w="47" h="1732">
                  <a:moveTo>
                    <a:pt x="41" y="0"/>
                  </a:moveTo>
                  <a:cubicBezTo>
                    <a:pt x="44" y="135"/>
                    <a:pt x="47" y="271"/>
                    <a:pt x="41" y="470"/>
                  </a:cubicBezTo>
                  <a:cubicBezTo>
                    <a:pt x="35" y="669"/>
                    <a:pt x="15" y="986"/>
                    <a:pt x="8" y="1196"/>
                  </a:cubicBezTo>
                  <a:cubicBezTo>
                    <a:pt x="1" y="1406"/>
                    <a:pt x="1" y="1643"/>
                    <a:pt x="0" y="1732"/>
                  </a:cubicBezTo>
                </a:path>
              </a:pathLst>
            </a:custGeom>
            <a:noFill/>
            <a:ln w="38100" cap="flat" cmpd="sng">
              <a:solidFill>
                <a:srgbClr val="FF0000"/>
              </a:solidFill>
              <a:prstDash val="solid"/>
              <a:round/>
              <a:headEnd type="none" w="med" len="med"/>
              <a:tailEnd type="none" w="med" len="med"/>
            </a:ln>
            <a:effectLst/>
          </p:spPr>
          <p:txBody>
            <a:bodyPr wrap="square" anchor="ctr">
              <a:prstTxWarp prst="textNoShape">
                <a:avLst/>
              </a:prstTxWarp>
              <a:spAutoFit/>
            </a:bodyPr>
            <a:lstStyle/>
            <a:p>
              <a:endParaRPr lang="en-US"/>
            </a:p>
          </p:txBody>
        </p:sp>
      </p:grpSp>
      <p:sp>
        <p:nvSpPr>
          <p:cNvPr id="27" name="TextBox 26"/>
          <p:cNvSpPr txBox="1"/>
          <p:nvPr/>
        </p:nvSpPr>
        <p:spPr>
          <a:xfrm>
            <a:off x="4800600" y="2552700"/>
            <a:ext cx="3878586" cy="707886"/>
          </a:xfrm>
          <a:prstGeom prst="rect">
            <a:avLst/>
          </a:prstGeom>
          <a:noFill/>
        </p:spPr>
        <p:txBody>
          <a:bodyPr wrap="none" rtlCol="0">
            <a:spAutoFit/>
          </a:bodyPr>
          <a:lstStyle/>
          <a:p>
            <a:pPr algn="l"/>
            <a:r>
              <a:rPr lang="en-US" sz="2000" b="1" dirty="0" smtClean="0">
                <a:latin typeface="Courier New"/>
                <a:cs typeface="Courier New"/>
              </a:rPr>
              <a:t>--# global in </a:t>
            </a:r>
            <a:r>
              <a:rPr lang="en-US" sz="2000" dirty="0" err="1" smtClean="0">
                <a:latin typeface="Courier New"/>
                <a:cs typeface="Courier New"/>
              </a:rPr>
              <a:t>x,y,z,w</a:t>
            </a:r>
            <a:r>
              <a:rPr lang="en-US" sz="2000" dirty="0" smtClean="0">
                <a:latin typeface="Courier New"/>
                <a:cs typeface="Courier New"/>
              </a:rPr>
              <a:t> </a:t>
            </a:r>
            <a:r>
              <a:rPr lang="en-US" sz="2000" dirty="0" err="1" smtClean="0">
                <a:latin typeface="Courier New"/>
                <a:cs typeface="Courier New"/>
              </a:rPr>
              <a:t>v</a:t>
            </a:r>
            <a:r>
              <a:rPr lang="en-US" sz="2000" dirty="0" smtClean="0">
                <a:latin typeface="Courier New"/>
                <a:cs typeface="Courier New"/>
              </a:rPr>
              <a:t>;</a:t>
            </a:r>
          </a:p>
          <a:p>
            <a:pPr algn="l"/>
            <a:r>
              <a:rPr lang="en-US" sz="2000" b="1" dirty="0" smtClean="0">
                <a:latin typeface="Courier New"/>
                <a:cs typeface="Courier New"/>
              </a:rPr>
              <a:t>--#        out </a:t>
            </a:r>
            <a:r>
              <a:rPr lang="en-US" sz="2000" dirty="0" err="1" smtClean="0">
                <a:latin typeface="Courier New"/>
                <a:cs typeface="Courier New"/>
              </a:rPr>
              <a:t>a,b</a:t>
            </a:r>
            <a:r>
              <a:rPr lang="en-US" sz="2000" dirty="0" smtClean="0">
                <a:latin typeface="Courier New"/>
                <a:cs typeface="Courier New"/>
              </a:rPr>
              <a:t>;</a:t>
            </a:r>
          </a:p>
        </p:txBody>
      </p:sp>
      <p:sp>
        <p:nvSpPr>
          <p:cNvPr id="29" name="Text Box 14"/>
          <p:cNvSpPr txBox="1">
            <a:spLocks noChangeArrowheads="1"/>
          </p:cNvSpPr>
          <p:nvPr/>
        </p:nvSpPr>
        <p:spPr bwMode="auto">
          <a:xfrm>
            <a:off x="4529139" y="2303991"/>
            <a:ext cx="1382134" cy="307777"/>
          </a:xfrm>
          <a:prstGeom prst="rect">
            <a:avLst/>
          </a:prstGeom>
          <a:gradFill rotWithShape="0">
            <a:gsLst>
              <a:gs pos="0">
                <a:srgbClr val="FFFC00"/>
              </a:gs>
              <a:gs pos="100000">
                <a:srgbClr val="FFFFFF"/>
              </a:gs>
            </a:gsLst>
            <a:lin ang="0" scaled="1"/>
          </a:gradFill>
          <a:ln w="9525">
            <a:noFill/>
            <a:miter lim="800000"/>
            <a:headEnd/>
            <a:tailEnd/>
          </a:ln>
          <a:effectLst/>
        </p:spPr>
        <p:txBody>
          <a:bodyPr wrap="none" anchor="b">
            <a:prstTxWarp prst="textNoShape">
              <a:avLst/>
            </a:prstTxWarp>
            <a:spAutoFit/>
          </a:bodyPr>
          <a:lstStyle/>
          <a:p>
            <a:pPr algn="l"/>
            <a:r>
              <a:rPr lang="en-US" sz="1400" i="1" dirty="0" smtClean="0"/>
              <a:t>Spark contract</a:t>
            </a:r>
            <a:endParaRPr lang="en-US" sz="1400" i="1" dirty="0"/>
          </a:p>
        </p:txBody>
      </p:sp>
      <p:sp>
        <p:nvSpPr>
          <p:cNvPr id="30" name="TextBox 29"/>
          <p:cNvSpPr txBox="1"/>
          <p:nvPr/>
        </p:nvSpPr>
        <p:spPr>
          <a:xfrm>
            <a:off x="4800600" y="3175000"/>
            <a:ext cx="3878586" cy="400110"/>
          </a:xfrm>
          <a:prstGeom prst="rect">
            <a:avLst/>
          </a:prstGeom>
          <a:noFill/>
        </p:spPr>
        <p:txBody>
          <a:bodyPr wrap="none" rtlCol="0">
            <a:spAutoFit/>
          </a:bodyPr>
          <a:lstStyle/>
          <a:p>
            <a:pPr algn="l"/>
            <a:r>
              <a:rPr lang="en-US" sz="2000" b="1" dirty="0" smtClean="0">
                <a:latin typeface="Courier New"/>
                <a:cs typeface="Courier New"/>
              </a:rPr>
              <a:t>--# derives</a:t>
            </a:r>
            <a:r>
              <a:rPr lang="en-US" sz="2000" dirty="0" smtClean="0">
                <a:latin typeface="Courier New"/>
                <a:cs typeface="Courier New"/>
              </a:rPr>
              <a:t> a </a:t>
            </a:r>
            <a:r>
              <a:rPr lang="en-US" sz="2000" b="1" dirty="0" smtClean="0">
                <a:latin typeface="Courier New"/>
                <a:cs typeface="Courier New"/>
              </a:rPr>
              <a:t>from</a:t>
            </a:r>
            <a:r>
              <a:rPr lang="en-US" sz="2000" dirty="0" smtClean="0">
                <a:latin typeface="Courier New"/>
                <a:cs typeface="Courier New"/>
              </a:rPr>
              <a:t> </a:t>
            </a:r>
            <a:r>
              <a:rPr lang="en-US" sz="2000" dirty="0" err="1" smtClean="0">
                <a:latin typeface="Courier New"/>
                <a:cs typeface="Courier New"/>
              </a:rPr>
              <a:t>x,y,z</a:t>
            </a:r>
            <a:endParaRPr lang="en-US" sz="2000" dirty="0" smtClean="0">
              <a:latin typeface="Courier New"/>
              <a:cs typeface="Courier New"/>
            </a:endParaRPr>
          </a:p>
        </p:txBody>
      </p:sp>
      <p:grpSp>
        <p:nvGrpSpPr>
          <p:cNvPr id="2" name="Group 43"/>
          <p:cNvGrpSpPr>
            <a:grpSpLocks/>
          </p:cNvGrpSpPr>
          <p:nvPr/>
        </p:nvGrpSpPr>
        <p:grpSpPr bwMode="auto">
          <a:xfrm>
            <a:off x="2976563" y="2898775"/>
            <a:ext cx="749300" cy="2860675"/>
            <a:chOff x="1875" y="1826"/>
            <a:chExt cx="472" cy="1802"/>
          </a:xfrm>
        </p:grpSpPr>
        <p:sp>
          <p:nvSpPr>
            <p:cNvPr id="1524755" name="Freeform 19"/>
            <p:cNvSpPr>
              <a:spLocks/>
            </p:cNvSpPr>
            <p:nvPr/>
          </p:nvSpPr>
          <p:spPr bwMode="auto">
            <a:xfrm>
              <a:off x="1875" y="1834"/>
              <a:ext cx="208" cy="1794"/>
            </a:xfrm>
            <a:custGeom>
              <a:avLst/>
              <a:gdLst/>
              <a:ahLst/>
              <a:cxnLst>
                <a:cxn ang="0">
                  <a:pos x="32" y="0"/>
                </a:cxn>
                <a:cxn ang="0">
                  <a:pos x="24" y="687"/>
                </a:cxn>
                <a:cxn ang="0">
                  <a:pos x="178" y="1245"/>
                </a:cxn>
                <a:cxn ang="0">
                  <a:pos x="202" y="1794"/>
                </a:cxn>
              </a:cxnLst>
              <a:rect l="0" t="0" r="r" b="b"/>
              <a:pathLst>
                <a:path w="208" h="1794">
                  <a:moveTo>
                    <a:pt x="32" y="0"/>
                  </a:moveTo>
                  <a:cubicBezTo>
                    <a:pt x="16" y="240"/>
                    <a:pt x="0" y="480"/>
                    <a:pt x="24" y="687"/>
                  </a:cubicBezTo>
                  <a:cubicBezTo>
                    <a:pt x="48" y="894"/>
                    <a:pt x="148" y="1061"/>
                    <a:pt x="178" y="1245"/>
                  </a:cubicBezTo>
                  <a:cubicBezTo>
                    <a:pt x="208" y="1429"/>
                    <a:pt x="198" y="1703"/>
                    <a:pt x="202" y="1794"/>
                  </a:cubicBezTo>
                </a:path>
              </a:pathLst>
            </a:custGeom>
            <a:noFill/>
            <a:ln w="38100" cap="flat" cmpd="sng">
              <a:solidFill>
                <a:srgbClr val="3333CC"/>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524756" name="Freeform 20"/>
            <p:cNvSpPr>
              <a:spLocks/>
            </p:cNvSpPr>
            <p:nvPr/>
          </p:nvSpPr>
          <p:spPr bwMode="auto">
            <a:xfrm>
              <a:off x="2109" y="1826"/>
              <a:ext cx="238" cy="1778"/>
            </a:xfrm>
            <a:custGeom>
              <a:avLst/>
              <a:gdLst/>
              <a:ahLst/>
              <a:cxnLst>
                <a:cxn ang="0">
                  <a:pos x="218" y="0"/>
                </a:cxn>
                <a:cxn ang="0">
                  <a:pos x="218" y="671"/>
                </a:cxn>
                <a:cxn ang="0">
                  <a:pos x="97" y="1261"/>
                </a:cxn>
                <a:cxn ang="0">
                  <a:pos x="0" y="1778"/>
                </a:cxn>
              </a:cxnLst>
              <a:rect l="0" t="0" r="r" b="b"/>
              <a:pathLst>
                <a:path w="238" h="1778">
                  <a:moveTo>
                    <a:pt x="218" y="0"/>
                  </a:moveTo>
                  <a:cubicBezTo>
                    <a:pt x="228" y="230"/>
                    <a:pt x="238" y="461"/>
                    <a:pt x="218" y="671"/>
                  </a:cubicBezTo>
                  <a:cubicBezTo>
                    <a:pt x="198" y="881"/>
                    <a:pt x="133" y="1077"/>
                    <a:pt x="97" y="1261"/>
                  </a:cubicBezTo>
                  <a:cubicBezTo>
                    <a:pt x="61" y="1445"/>
                    <a:pt x="16" y="1692"/>
                    <a:pt x="0" y="1778"/>
                  </a:cubicBezTo>
                </a:path>
              </a:pathLst>
            </a:custGeom>
            <a:noFill/>
            <a:ln w="38100" cap="flat" cmpd="sng">
              <a:solidFill>
                <a:srgbClr val="3333CC"/>
              </a:solidFill>
              <a:prstDash val="solid"/>
              <a:round/>
              <a:headEnd type="none" w="med" len="med"/>
              <a:tailEnd type="triangle" w="med" len="med"/>
            </a:ln>
            <a:effectLst/>
          </p:spPr>
          <p:txBody>
            <a:bodyPr wrap="none" anchor="ctr">
              <a:prstTxWarp prst="textNoShape">
                <a:avLst/>
              </a:prstTxWarp>
              <a:spAutoFit/>
            </a:bodyPr>
            <a:lstStyle/>
            <a:p>
              <a:endParaRPr lang="en-US"/>
            </a:p>
          </p:txBody>
        </p:sp>
      </p:grpSp>
      <p:sp>
        <p:nvSpPr>
          <p:cNvPr id="31" name="TextBox 30"/>
          <p:cNvSpPr txBox="1"/>
          <p:nvPr/>
        </p:nvSpPr>
        <p:spPr>
          <a:xfrm>
            <a:off x="4800600" y="3470414"/>
            <a:ext cx="3570759" cy="400110"/>
          </a:xfrm>
          <a:prstGeom prst="rect">
            <a:avLst/>
          </a:prstGeom>
          <a:noFill/>
        </p:spPr>
        <p:txBody>
          <a:bodyPr wrap="none" rtlCol="0">
            <a:spAutoFit/>
          </a:bodyPr>
          <a:lstStyle/>
          <a:p>
            <a:pPr algn="l"/>
            <a:r>
              <a:rPr lang="en-US" sz="2000" b="1" dirty="0" smtClean="0">
                <a:latin typeface="Courier New"/>
                <a:cs typeface="Courier New"/>
              </a:rPr>
              <a:t>--#     and</a:t>
            </a:r>
            <a:r>
              <a:rPr lang="en-US" sz="2000" dirty="0" smtClean="0">
                <a:latin typeface="Courier New"/>
                <a:cs typeface="Courier New"/>
              </a:rPr>
              <a:t> </a:t>
            </a:r>
            <a:r>
              <a:rPr lang="en-US" sz="2000" dirty="0" err="1" smtClean="0">
                <a:latin typeface="Courier New"/>
                <a:cs typeface="Courier New"/>
              </a:rPr>
              <a:t>b</a:t>
            </a:r>
            <a:r>
              <a:rPr lang="en-US" sz="2000" dirty="0" smtClean="0">
                <a:latin typeface="Courier New"/>
                <a:cs typeface="Courier New"/>
              </a:rPr>
              <a:t> </a:t>
            </a:r>
            <a:r>
              <a:rPr lang="en-US" sz="2000" b="1" dirty="0" smtClean="0">
                <a:latin typeface="Courier New"/>
                <a:cs typeface="Courier New"/>
              </a:rPr>
              <a:t>from</a:t>
            </a:r>
            <a:r>
              <a:rPr lang="en-US" sz="2000" dirty="0" smtClean="0">
                <a:latin typeface="Courier New"/>
                <a:cs typeface="Courier New"/>
              </a:rPr>
              <a:t> </a:t>
            </a:r>
            <a:r>
              <a:rPr lang="en-US" sz="2000" dirty="0" err="1" smtClean="0">
                <a:latin typeface="Courier New"/>
                <a:cs typeface="Courier New"/>
              </a:rPr>
              <a:t>w,v</a:t>
            </a:r>
            <a:endParaRPr lang="en-US" sz="2000" dirty="0" smtClean="0">
              <a:latin typeface="Courier New"/>
              <a:cs typeface="Courier New"/>
            </a:endParaRPr>
          </a:p>
        </p:txBody>
      </p:sp>
    </p:spTree>
    <p:extLst>
      <p:ext uri="{BB962C8B-B14F-4D97-AF65-F5344CB8AC3E}">
        <p14:creationId xmlns:p14="http://schemas.microsoft.com/office/powerpoint/2010/main" val="12543422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Big deal?</a:t>
            </a:r>
            <a:endParaRPr lang="en-US" dirty="0"/>
          </a:p>
        </p:txBody>
      </p:sp>
      <p:sp>
        <p:nvSpPr>
          <p:cNvPr id="4" name="Rectangle 3"/>
          <p:cNvSpPr txBox="1">
            <a:spLocks noChangeArrowheads="1"/>
          </p:cNvSpPr>
          <p:nvPr/>
        </p:nvSpPr>
        <p:spPr>
          <a:xfrm>
            <a:off x="360363" y="1687513"/>
            <a:ext cx="4981575" cy="4394886"/>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123"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123" charset="2"/>
              <a:buChar char="n"/>
              <a:defRPr sz="2800">
                <a:solidFill>
                  <a:schemeClr val="tx1"/>
                </a:solidFill>
                <a:latin typeface="+mn-lt"/>
                <a:ea typeface="ＭＳ Ｐゴシック" pitchFamily="-123" charset="-128"/>
              </a:defRPr>
            </a:lvl2pPr>
            <a:lvl3pPr marL="1143000" indent="-228600" algn="l" rtl="0" eaLnBrk="1" fontAlgn="base" hangingPunct="1">
              <a:spcBef>
                <a:spcPct val="20000"/>
              </a:spcBef>
              <a:spcAft>
                <a:spcPct val="0"/>
              </a:spcAft>
              <a:buClr>
                <a:schemeClr val="folHlink"/>
              </a:buClr>
              <a:buSzPct val="50000"/>
              <a:buFont typeface="Wingdings" pitchFamily="-123" charset="2"/>
              <a:buChar char="n"/>
              <a:defRPr sz="2400">
                <a:solidFill>
                  <a:schemeClr val="tx1"/>
                </a:solidFill>
                <a:latin typeface="+mn-lt"/>
                <a:ea typeface="ＭＳ Ｐゴシック" pitchFamily="-123" charset="-128"/>
              </a:defRPr>
            </a:lvl3pPr>
            <a:lvl4pPr marL="1600200" indent="-228600" algn="l" rtl="0" eaLnBrk="1" fontAlgn="base" hangingPunct="1">
              <a:spcBef>
                <a:spcPct val="20000"/>
              </a:spcBef>
              <a:spcAft>
                <a:spcPct val="0"/>
              </a:spcAft>
              <a:buClr>
                <a:schemeClr val="accent2"/>
              </a:buClr>
              <a:buSzPct val="55000"/>
              <a:buFont typeface="Wingdings" pitchFamily="-123" charset="2"/>
              <a:buChar char="n"/>
              <a:defRPr sz="2000">
                <a:solidFill>
                  <a:schemeClr val="tx1"/>
                </a:solidFill>
                <a:latin typeface="+mn-lt"/>
                <a:ea typeface="ＭＳ Ｐゴシック" pitchFamily="-123" charset="-128"/>
              </a:defRPr>
            </a:lvl4pPr>
            <a:lvl5pPr marL="20574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5pPr>
            <a:lvl6pPr marL="25146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6pPr>
            <a:lvl7pPr marL="29718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7pPr>
            <a:lvl8pPr marL="34290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8pPr>
            <a:lvl9pPr marL="3886200" indent="-228600" algn="l" rtl="0" eaLnBrk="1" fontAlgn="base" hangingPunct="1">
              <a:spcBef>
                <a:spcPct val="20000"/>
              </a:spcBef>
              <a:spcAft>
                <a:spcPct val="0"/>
              </a:spcAft>
              <a:buClr>
                <a:schemeClr val="accent1"/>
              </a:buClr>
              <a:buSzPct val="50000"/>
              <a:buFont typeface="Wingdings" pitchFamily="-123" charset="2"/>
              <a:buChar char="n"/>
              <a:defRPr sz="2000">
                <a:solidFill>
                  <a:schemeClr val="tx1"/>
                </a:solidFill>
                <a:latin typeface="+mn-lt"/>
                <a:ea typeface="ＭＳ Ｐゴシック" pitchFamily="-123" charset="-128"/>
              </a:defRPr>
            </a:lvl9pPr>
          </a:lstStyle>
          <a:p>
            <a:r>
              <a:rPr lang="en-US" dirty="0" smtClean="0"/>
              <a:t>In real world information flow contracts can be huge</a:t>
            </a:r>
          </a:p>
          <a:p>
            <a:pPr lvl="1"/>
            <a:r>
              <a:rPr lang="en-US" sz="3200" dirty="0" smtClean="0"/>
              <a:t>6X the size of source program</a:t>
            </a:r>
          </a:p>
          <a:p>
            <a:pPr marL="457200" lvl="1" indent="0">
              <a:buNone/>
            </a:pPr>
            <a:endParaRPr lang="en-US" sz="3200" dirty="0" smtClean="0"/>
          </a:p>
        </p:txBody>
      </p:sp>
      <p:grpSp>
        <p:nvGrpSpPr>
          <p:cNvPr id="13" name="Group 12"/>
          <p:cNvGrpSpPr/>
          <p:nvPr/>
        </p:nvGrpSpPr>
        <p:grpSpPr>
          <a:xfrm>
            <a:off x="5341938" y="1819640"/>
            <a:ext cx="2857231" cy="3097101"/>
            <a:chOff x="5733334" y="1819641"/>
            <a:chExt cx="2857231" cy="3097101"/>
          </a:xfrm>
        </p:grpSpPr>
        <p:sp>
          <p:nvSpPr>
            <p:cNvPr id="5" name="Rectangle 4"/>
            <p:cNvSpPr/>
            <p:nvPr/>
          </p:nvSpPr>
          <p:spPr bwMode="auto">
            <a:xfrm>
              <a:off x="5733334" y="1819641"/>
              <a:ext cx="1336788" cy="3097101"/>
            </a:xfrm>
            <a:prstGeom prst="rect">
              <a:avLst/>
            </a:prstGeom>
            <a:gradFill flip="none" rotWithShape="1">
              <a:gsLst>
                <a:gs pos="0">
                  <a:srgbClr val="FF0000">
                    <a:alpha val="68000"/>
                  </a:srgbClr>
                </a:gs>
                <a:gs pos="100000">
                  <a:srgbClr val="FFABAE">
                    <a:alpha val="68000"/>
                  </a:srgbClr>
                </a:gs>
              </a:gsLst>
              <a:lin ang="4200000" scaled="0"/>
              <a:tileRect/>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1100" kern="0" dirty="0">
                <a:solidFill>
                  <a:srgbClr val="000000"/>
                </a:solidFill>
                <a:latin typeface="Tahoma"/>
              </a:endParaRPr>
            </a:p>
          </p:txBody>
        </p:sp>
        <p:sp>
          <p:nvSpPr>
            <p:cNvPr id="6" name="Rectangle 5"/>
            <p:cNvSpPr/>
            <p:nvPr/>
          </p:nvSpPr>
          <p:spPr bwMode="auto">
            <a:xfrm>
              <a:off x="5733334" y="4248302"/>
              <a:ext cx="1336788" cy="668439"/>
            </a:xfrm>
            <a:prstGeom prst="rect">
              <a:avLst/>
            </a:prstGeom>
            <a:solidFill>
              <a:schemeClr val="accent1">
                <a:lumMod val="60000"/>
                <a:lumOff val="40000"/>
                <a:alpha val="73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1100" kern="0" dirty="0">
                <a:solidFill>
                  <a:srgbClr val="000000"/>
                </a:solidFill>
                <a:latin typeface="Tahoma"/>
              </a:endParaRPr>
            </a:p>
          </p:txBody>
        </p:sp>
        <p:cxnSp>
          <p:nvCxnSpPr>
            <p:cNvPr id="8" name="Straight Arrow Connector 7"/>
            <p:cNvCxnSpPr/>
            <p:nvPr/>
          </p:nvCxnSpPr>
          <p:spPr>
            <a:xfrm>
              <a:off x="7188948" y="4248302"/>
              <a:ext cx="7426" cy="668439"/>
            </a:xfrm>
            <a:prstGeom prst="straightConnector1">
              <a:avLst/>
            </a:prstGeom>
            <a:ln w="12700" cap="flat" cmpd="sng">
              <a:solidFill>
                <a:schemeClr val="tx1"/>
              </a:solidFill>
              <a:prstDash val="solid"/>
              <a:headEnd type="arrow"/>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7188948" y="1819641"/>
              <a:ext cx="0" cy="2428661"/>
            </a:xfrm>
            <a:prstGeom prst="straightConnector1">
              <a:avLst/>
            </a:prstGeom>
            <a:ln w="12700" cap="flat" cmpd="sng">
              <a:solidFill>
                <a:schemeClr val="tx1"/>
              </a:solidFill>
              <a:prstDash val="solid"/>
              <a:headEnd type="arrow"/>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307774" y="4248302"/>
              <a:ext cx="1204656" cy="584776"/>
            </a:xfrm>
            <a:prstGeom prst="rect">
              <a:avLst/>
            </a:prstGeom>
            <a:noFill/>
          </p:spPr>
          <p:txBody>
            <a:bodyPr wrap="square" rtlCol="0">
              <a:spAutoFit/>
            </a:bodyPr>
            <a:lstStyle/>
            <a:p>
              <a:r>
                <a:rPr lang="en-US" sz="1600" dirty="0" smtClean="0"/>
                <a:t>Source Program</a:t>
              </a:r>
              <a:endParaRPr lang="en-US" sz="1600" dirty="0"/>
            </a:p>
          </p:txBody>
        </p:sp>
        <p:sp>
          <p:nvSpPr>
            <p:cNvPr id="12" name="TextBox 11"/>
            <p:cNvSpPr txBox="1"/>
            <p:nvPr/>
          </p:nvSpPr>
          <p:spPr>
            <a:xfrm>
              <a:off x="7307774" y="2655333"/>
              <a:ext cx="1282791" cy="830997"/>
            </a:xfrm>
            <a:prstGeom prst="rect">
              <a:avLst/>
            </a:prstGeom>
            <a:noFill/>
          </p:spPr>
          <p:txBody>
            <a:bodyPr wrap="square" rtlCol="0">
              <a:spAutoFit/>
            </a:bodyPr>
            <a:lstStyle/>
            <a:p>
              <a:r>
                <a:rPr lang="en-US" sz="1600" dirty="0" smtClean="0"/>
                <a:t>Information flow contracts</a:t>
              </a:r>
              <a:endParaRPr lang="en-US" sz="1600" dirty="0"/>
            </a:p>
          </p:txBody>
        </p:sp>
      </p:grpSp>
      <p:grpSp>
        <p:nvGrpSpPr>
          <p:cNvPr id="23" name="Group 22"/>
          <p:cNvGrpSpPr/>
          <p:nvPr/>
        </p:nvGrpSpPr>
        <p:grpSpPr>
          <a:xfrm>
            <a:off x="6198652" y="1413103"/>
            <a:ext cx="2640548" cy="4107331"/>
            <a:chOff x="6198652" y="1413103"/>
            <a:chExt cx="2640548" cy="4107331"/>
          </a:xfrm>
        </p:grpSpPr>
        <p:sp>
          <p:nvSpPr>
            <p:cNvPr id="14" name="Text Box 15"/>
            <p:cNvSpPr txBox="1">
              <a:spLocks noChangeArrowheads="1"/>
            </p:cNvSpPr>
            <p:nvPr/>
          </p:nvSpPr>
          <p:spPr bwMode="auto">
            <a:xfrm>
              <a:off x="7019174" y="4997214"/>
              <a:ext cx="1625561" cy="523220"/>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400" i="1" dirty="0" smtClean="0"/>
                <a:t>Tools exists to write programs</a:t>
              </a:r>
              <a:endParaRPr lang="en-US" sz="1400" i="1" dirty="0"/>
            </a:p>
          </p:txBody>
        </p:sp>
        <p:sp>
          <p:nvSpPr>
            <p:cNvPr id="15" name="Text Box 15"/>
            <p:cNvSpPr txBox="1">
              <a:spLocks noChangeArrowheads="1"/>
            </p:cNvSpPr>
            <p:nvPr/>
          </p:nvSpPr>
          <p:spPr bwMode="auto">
            <a:xfrm>
              <a:off x="7019174" y="1413103"/>
              <a:ext cx="1820026" cy="523220"/>
            </a:xfrm>
            <a:prstGeom prst="rect">
              <a:avLst/>
            </a:prstGeom>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lgn="ctr"/>
              <a:r>
                <a:rPr lang="en-US" sz="1400" i="1" dirty="0" smtClean="0"/>
                <a:t>Lacks in tool support for writing contracts</a:t>
              </a:r>
              <a:endParaRPr lang="en-US" sz="1400" i="1" dirty="0"/>
            </a:p>
          </p:txBody>
        </p:sp>
        <p:cxnSp>
          <p:nvCxnSpPr>
            <p:cNvPr id="17" name="Straight Connector 16"/>
            <p:cNvCxnSpPr>
              <a:stCxn id="14" idx="1"/>
            </p:cNvCxnSpPr>
            <p:nvPr/>
          </p:nvCxnSpPr>
          <p:spPr>
            <a:xfrm flipH="1" flipV="1">
              <a:off x="6198652" y="4983144"/>
              <a:ext cx="820522" cy="275680"/>
            </a:xfrm>
            <a:prstGeom prst="line">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5" idx="1"/>
            </p:cNvCxnSpPr>
            <p:nvPr/>
          </p:nvCxnSpPr>
          <p:spPr>
            <a:xfrm flipH="1">
              <a:off x="6198652" y="1674713"/>
              <a:ext cx="820522" cy="144927"/>
            </a:xfrm>
            <a:prstGeom prst="line">
              <a:avLst/>
            </a:prstGeom>
            <a:ln w="12700" cap="flat" cmpd="sng">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96899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Shot 2012-05-02 at 7.50.31 PM (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33" y="1195764"/>
            <a:ext cx="7686530" cy="3668988"/>
          </a:xfrm>
          <a:prstGeom prst="rect">
            <a:avLst/>
          </a:prstGeom>
        </p:spPr>
      </p:pic>
      <p:sp>
        <p:nvSpPr>
          <p:cNvPr id="9" name="Rectangular Callout 8"/>
          <p:cNvSpPr/>
          <p:nvPr/>
        </p:nvSpPr>
        <p:spPr bwMode="auto">
          <a:xfrm>
            <a:off x="1217300" y="2034866"/>
            <a:ext cx="1254381" cy="396216"/>
          </a:xfrm>
          <a:prstGeom prst="wedgeRectCallout">
            <a:avLst>
              <a:gd name="adj1" fmla="val 75167"/>
              <a:gd name="adj2" fmla="val 11382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spAutoFit/>
          </a:bodyPr>
          <a:lstStyle/>
          <a:p>
            <a:pPr algn="ctr"/>
            <a:r>
              <a:rPr lang="en-US" sz="1400" kern="0" dirty="0" smtClean="0">
                <a:solidFill>
                  <a:srgbClr val="000000"/>
                </a:solidFill>
                <a:latin typeface="Tahoma"/>
              </a:rPr>
              <a:t>Spark </a:t>
            </a:r>
          </a:p>
          <a:p>
            <a:pPr algn="ctr"/>
            <a:r>
              <a:rPr lang="en-US" sz="1400" kern="0" dirty="0" smtClean="0">
                <a:solidFill>
                  <a:srgbClr val="000000"/>
                </a:solidFill>
                <a:latin typeface="Tahoma"/>
              </a:rPr>
              <a:t>Program Editor</a:t>
            </a:r>
            <a:endParaRPr lang="en-US" sz="1400" kern="0" dirty="0">
              <a:solidFill>
                <a:srgbClr val="000000"/>
              </a:solidFill>
              <a:latin typeface="Tahoma"/>
            </a:endParaRPr>
          </a:p>
        </p:txBody>
      </p:sp>
      <p:grpSp>
        <p:nvGrpSpPr>
          <p:cNvPr id="5" name="Group 4"/>
          <p:cNvGrpSpPr/>
          <p:nvPr/>
        </p:nvGrpSpPr>
        <p:grpSpPr>
          <a:xfrm>
            <a:off x="1520763" y="2883917"/>
            <a:ext cx="6763825" cy="929033"/>
            <a:chOff x="1520763" y="2883917"/>
            <a:chExt cx="6763825" cy="929033"/>
          </a:xfrm>
        </p:grpSpPr>
        <p:sp>
          <p:nvSpPr>
            <p:cNvPr id="10" name="Rectangular Callout 9"/>
            <p:cNvSpPr/>
            <p:nvPr/>
          </p:nvSpPr>
          <p:spPr bwMode="auto">
            <a:xfrm>
              <a:off x="7207626" y="2883917"/>
              <a:ext cx="1076962" cy="233069"/>
            </a:xfrm>
            <a:prstGeom prst="wedgeRectCallout">
              <a:avLst>
                <a:gd name="adj1" fmla="val -115228"/>
                <a:gd name="adj2" fmla="val 2619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spAutoFit/>
            </a:bodyPr>
            <a:lstStyle/>
            <a:p>
              <a:pPr algn="ctr"/>
              <a:r>
                <a:rPr lang="en-US" sz="1400" kern="0" dirty="0" smtClean="0">
                  <a:solidFill>
                    <a:srgbClr val="000000"/>
                  </a:solidFill>
                  <a:latin typeface="Tahoma"/>
                </a:rPr>
                <a:t>Query Editor</a:t>
              </a:r>
              <a:endParaRPr lang="en-US" sz="1400" kern="0" dirty="0">
                <a:solidFill>
                  <a:srgbClr val="000000"/>
                </a:solidFill>
                <a:latin typeface="Tahoma"/>
              </a:endParaRPr>
            </a:p>
          </p:txBody>
        </p:sp>
        <p:sp>
          <p:nvSpPr>
            <p:cNvPr id="18" name="Rectangular Callout 17"/>
            <p:cNvSpPr/>
            <p:nvPr/>
          </p:nvSpPr>
          <p:spPr bwMode="auto">
            <a:xfrm>
              <a:off x="1520763" y="3505173"/>
              <a:ext cx="1442472" cy="307777"/>
            </a:xfrm>
            <a:prstGeom prst="wedgeRectCallout">
              <a:avLst>
                <a:gd name="adj1" fmla="val 59299"/>
                <a:gd name="adj2" fmla="val 16852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spAutoFit/>
            </a:bodyPr>
            <a:lstStyle/>
            <a:p>
              <a:pPr algn="ctr"/>
              <a:r>
                <a:rPr lang="en-US" sz="1400" kern="0" dirty="0" smtClean="0">
                  <a:solidFill>
                    <a:srgbClr val="000000"/>
                  </a:solidFill>
                  <a:latin typeface="Tahoma"/>
                </a:rPr>
                <a:t>Query Launcher         </a:t>
              </a:r>
              <a:endParaRPr lang="en-US" sz="1400" kern="0" dirty="0">
                <a:solidFill>
                  <a:srgbClr val="000000"/>
                </a:solidFill>
                <a:latin typeface="Tahoma"/>
              </a:endParaRPr>
            </a:p>
          </p:txBody>
        </p:sp>
      </p:grpSp>
      <p:grpSp>
        <p:nvGrpSpPr>
          <p:cNvPr id="4" name="Group 3"/>
          <p:cNvGrpSpPr/>
          <p:nvPr/>
        </p:nvGrpSpPr>
        <p:grpSpPr>
          <a:xfrm>
            <a:off x="4308908" y="1206803"/>
            <a:ext cx="2013166" cy="785759"/>
            <a:chOff x="4308908" y="1206803"/>
            <a:chExt cx="2013166" cy="785759"/>
          </a:xfrm>
        </p:grpSpPr>
        <p:sp>
          <p:nvSpPr>
            <p:cNvPr id="12" name="Rectangle 11"/>
            <p:cNvSpPr/>
            <p:nvPr/>
          </p:nvSpPr>
          <p:spPr bwMode="auto">
            <a:xfrm>
              <a:off x="5794567" y="1206803"/>
              <a:ext cx="527507" cy="97156"/>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1100" kern="0" dirty="0">
                <a:solidFill>
                  <a:srgbClr val="000000"/>
                </a:solidFill>
                <a:latin typeface="Tahoma"/>
              </a:endParaRPr>
            </a:p>
          </p:txBody>
        </p:sp>
        <p:sp>
          <p:nvSpPr>
            <p:cNvPr id="11" name="Rectangular Callout 10"/>
            <p:cNvSpPr/>
            <p:nvPr/>
          </p:nvSpPr>
          <p:spPr bwMode="auto">
            <a:xfrm>
              <a:off x="4308908" y="1596346"/>
              <a:ext cx="1485659" cy="396216"/>
            </a:xfrm>
            <a:prstGeom prst="wedgeRectCallout">
              <a:avLst>
                <a:gd name="adj1" fmla="val 63072"/>
                <a:gd name="adj2" fmla="val -12162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spAutoFit/>
            </a:bodyPr>
            <a:lstStyle/>
            <a:p>
              <a:pPr algn="ctr"/>
              <a:r>
                <a:rPr lang="en-US" sz="1400" kern="0" dirty="0">
                  <a:solidFill>
                    <a:srgbClr val="000000"/>
                  </a:solidFill>
                </a:rPr>
                <a:t>Buttons to browse </a:t>
              </a:r>
            </a:p>
            <a:p>
              <a:pPr algn="ctr"/>
              <a:r>
                <a:rPr lang="en-US" sz="1400" kern="0" dirty="0">
                  <a:solidFill>
                    <a:srgbClr val="000000"/>
                  </a:solidFill>
                </a:rPr>
                <a:t>information flow</a:t>
              </a:r>
            </a:p>
          </p:txBody>
        </p:sp>
      </p:grpSp>
      <p:sp>
        <p:nvSpPr>
          <p:cNvPr id="14" name="Rectangular Callout 13"/>
          <p:cNvSpPr/>
          <p:nvPr/>
        </p:nvSpPr>
        <p:spPr bwMode="auto">
          <a:xfrm>
            <a:off x="6598041" y="1590563"/>
            <a:ext cx="1219170" cy="396216"/>
          </a:xfrm>
          <a:prstGeom prst="wedgeRectCallout">
            <a:avLst>
              <a:gd name="adj1" fmla="val -65075"/>
              <a:gd name="adj2" fmla="val -12162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spAutoFit/>
          </a:bodyPr>
          <a:lstStyle/>
          <a:p>
            <a:pPr algn="ctr"/>
            <a:r>
              <a:rPr lang="en-US" sz="1400" kern="0" dirty="0">
                <a:solidFill>
                  <a:srgbClr val="000000"/>
                </a:solidFill>
              </a:rPr>
              <a:t>Button to infer </a:t>
            </a:r>
          </a:p>
          <a:p>
            <a:pPr algn="ctr"/>
            <a:r>
              <a:rPr lang="en-US" sz="1400" kern="0" dirty="0">
                <a:solidFill>
                  <a:srgbClr val="000000"/>
                </a:solidFill>
              </a:rPr>
              <a:t>Derives clause</a:t>
            </a:r>
          </a:p>
        </p:txBody>
      </p:sp>
      <p:sp>
        <p:nvSpPr>
          <p:cNvPr id="15" name="Title 1"/>
          <p:cNvSpPr>
            <a:spLocks noGrp="1"/>
          </p:cNvSpPr>
          <p:nvPr>
            <p:ph type="title"/>
          </p:nvPr>
        </p:nvSpPr>
        <p:spPr>
          <a:xfrm>
            <a:off x="685800" y="0"/>
            <a:ext cx="8153400" cy="1143000"/>
          </a:xfrm>
        </p:spPr>
        <p:txBody>
          <a:bodyPr/>
          <a:lstStyle/>
          <a:p>
            <a:r>
              <a:rPr lang="en-US" dirty="0" err="1" smtClean="0"/>
              <a:t>Bakar</a:t>
            </a:r>
            <a:r>
              <a:rPr lang="en-US" dirty="0" smtClean="0"/>
              <a:t> </a:t>
            </a:r>
            <a:r>
              <a:rPr lang="en-US" dirty="0" err="1" smtClean="0"/>
              <a:t>Alir</a:t>
            </a:r>
            <a:endParaRPr lang="en-US" dirty="0"/>
          </a:p>
        </p:txBody>
      </p:sp>
      <p:sp>
        <p:nvSpPr>
          <p:cNvPr id="16" name="Content Placeholder 2"/>
          <p:cNvSpPr>
            <a:spLocks noGrp="1"/>
          </p:cNvSpPr>
          <p:nvPr>
            <p:ph idx="1"/>
          </p:nvPr>
        </p:nvSpPr>
        <p:spPr>
          <a:xfrm>
            <a:off x="685800" y="4812762"/>
            <a:ext cx="8153400" cy="1588037"/>
          </a:xfrm>
        </p:spPr>
        <p:txBody>
          <a:bodyPr/>
          <a:lstStyle/>
          <a:p>
            <a:r>
              <a:rPr lang="en-US" sz="2400" dirty="0" smtClean="0"/>
              <a:t>Integrated Development Environment (Eclipse)</a:t>
            </a:r>
          </a:p>
          <a:p>
            <a:pPr lvl="1"/>
            <a:r>
              <a:rPr lang="en-US" sz="2000" dirty="0"/>
              <a:t>Intuitive visualizations of information flows </a:t>
            </a:r>
          </a:p>
          <a:p>
            <a:r>
              <a:rPr lang="en-US" sz="2400" dirty="0" smtClean="0"/>
              <a:t>Automatically generate flow contracts</a:t>
            </a:r>
          </a:p>
          <a:p>
            <a:r>
              <a:rPr lang="en-US" sz="2400" dirty="0" smtClean="0"/>
              <a:t>DSL for querying information flow properties</a:t>
            </a:r>
          </a:p>
          <a:p>
            <a:endParaRPr lang="en-US" sz="2400" dirty="0" smtClean="0"/>
          </a:p>
        </p:txBody>
      </p:sp>
    </p:spTree>
    <p:extLst>
      <p:ext uri="{BB962C8B-B14F-4D97-AF65-F5344CB8AC3E}">
        <p14:creationId xmlns:p14="http://schemas.microsoft.com/office/powerpoint/2010/main" val="42179206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09-14 at 2.42.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925" y="1596267"/>
            <a:ext cx="4467763" cy="4737434"/>
          </a:xfrm>
          <a:prstGeom prst="rect">
            <a:avLst/>
          </a:prstGeom>
        </p:spPr>
      </p:pic>
      <p:sp>
        <p:nvSpPr>
          <p:cNvPr id="2" name="Title 1"/>
          <p:cNvSpPr>
            <a:spLocks noGrp="1"/>
          </p:cNvSpPr>
          <p:nvPr>
            <p:ph type="title"/>
          </p:nvPr>
        </p:nvSpPr>
        <p:spPr/>
        <p:txBody>
          <a:bodyPr/>
          <a:lstStyle/>
          <a:p>
            <a:r>
              <a:rPr lang="en-US" dirty="0" smtClean="0"/>
              <a:t>Browsing</a:t>
            </a:r>
            <a:endParaRPr lang="en-US" dirty="0"/>
          </a:p>
        </p:txBody>
      </p:sp>
      <p:grpSp>
        <p:nvGrpSpPr>
          <p:cNvPr id="5" name="Group 4"/>
          <p:cNvGrpSpPr/>
          <p:nvPr/>
        </p:nvGrpSpPr>
        <p:grpSpPr>
          <a:xfrm>
            <a:off x="1791570" y="1721438"/>
            <a:ext cx="5070607" cy="955727"/>
            <a:chOff x="1791570" y="1721438"/>
            <a:chExt cx="5070607" cy="955727"/>
          </a:xfrm>
        </p:grpSpPr>
        <p:sp>
          <p:nvSpPr>
            <p:cNvPr id="8" name="Rectangle 7"/>
            <p:cNvSpPr/>
            <p:nvPr/>
          </p:nvSpPr>
          <p:spPr bwMode="auto">
            <a:xfrm>
              <a:off x="3861832" y="1721438"/>
              <a:ext cx="3000345" cy="51195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1600" kern="0" dirty="0" smtClean="0">
                  <a:solidFill>
                    <a:srgbClr val="000000"/>
                  </a:solidFill>
                  <a:latin typeface="Tahoma"/>
                </a:rPr>
                <a:t>Developer Selects “Found” and</a:t>
              </a:r>
            </a:p>
            <a:p>
              <a:pPr algn="ctr"/>
              <a:r>
                <a:rPr lang="en-US" sz="1600" kern="0" dirty="0" smtClean="0">
                  <a:solidFill>
                    <a:srgbClr val="000000"/>
                  </a:solidFill>
                  <a:latin typeface="Tahoma"/>
                </a:rPr>
                <a:t>Clicks “Backward Slice” button</a:t>
              </a:r>
              <a:r>
                <a:rPr lang="en-US" sz="1100" kern="0" dirty="0" smtClean="0">
                  <a:solidFill>
                    <a:srgbClr val="000000"/>
                  </a:solidFill>
                  <a:latin typeface="Tahoma"/>
                </a:rPr>
                <a:t> </a:t>
              </a:r>
              <a:endParaRPr lang="en-US" sz="1100" kern="0" dirty="0">
                <a:solidFill>
                  <a:srgbClr val="000000"/>
                </a:solidFill>
                <a:latin typeface="Tahoma"/>
              </a:endParaRPr>
            </a:p>
          </p:txBody>
        </p:sp>
        <p:cxnSp>
          <p:nvCxnSpPr>
            <p:cNvPr id="9" name="Straight Connector 8"/>
            <p:cNvCxnSpPr/>
            <p:nvPr/>
          </p:nvCxnSpPr>
          <p:spPr>
            <a:xfrm flipH="1">
              <a:off x="1791570" y="2116722"/>
              <a:ext cx="2070262" cy="560443"/>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2057926" y="1776390"/>
              <a:ext cx="1803906" cy="87814"/>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816925" y="1150427"/>
            <a:ext cx="4438384" cy="369332"/>
          </a:xfrm>
          <a:prstGeom prst="rect">
            <a:avLst/>
          </a:prstGeom>
          <a:noFill/>
        </p:spPr>
        <p:txBody>
          <a:bodyPr wrap="none" rtlCol="0">
            <a:spAutoFit/>
          </a:bodyPr>
          <a:lstStyle/>
          <a:p>
            <a:r>
              <a:rPr lang="en-US" dirty="0" smtClean="0"/>
              <a:t>How can I understand these annotations? </a:t>
            </a:r>
            <a:endParaRPr lang="en-US" dirty="0"/>
          </a:p>
        </p:txBody>
      </p:sp>
      <p:sp>
        <p:nvSpPr>
          <p:cNvPr id="3" name="Cloud Callout 2"/>
          <p:cNvSpPr/>
          <p:nvPr/>
        </p:nvSpPr>
        <p:spPr bwMode="auto">
          <a:xfrm>
            <a:off x="5576206" y="2464785"/>
            <a:ext cx="1788594" cy="991926"/>
          </a:xfrm>
          <a:prstGeom prst="cloudCallout">
            <a:avLst>
              <a:gd name="adj1" fmla="val -93942"/>
              <a:gd name="adj2" fmla="val 4280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kern="0" dirty="0" smtClean="0">
                <a:solidFill>
                  <a:srgbClr val="000000"/>
                </a:solidFill>
                <a:latin typeface="Tahoma"/>
              </a:rPr>
              <a:t>Why is there a dependency between Found and ID?</a:t>
            </a:r>
            <a:endParaRPr lang="en-US" sz="1100" kern="0" dirty="0">
              <a:solidFill>
                <a:srgbClr val="000000"/>
              </a:solidFill>
              <a:latin typeface="Tahoma"/>
            </a:endParaRPr>
          </a:p>
        </p:txBody>
      </p:sp>
      <p:sp>
        <p:nvSpPr>
          <p:cNvPr id="11" name="Cloud Callout 10"/>
          <p:cNvSpPr/>
          <p:nvPr/>
        </p:nvSpPr>
        <p:spPr bwMode="auto">
          <a:xfrm>
            <a:off x="5284688" y="3857093"/>
            <a:ext cx="2080112" cy="991926"/>
          </a:xfrm>
          <a:prstGeom prst="cloudCallout">
            <a:avLst>
              <a:gd name="adj1" fmla="val -98984"/>
              <a:gd name="adj2" fmla="val 3522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kern="0" dirty="0">
                <a:solidFill>
                  <a:srgbClr val="000000"/>
                </a:solidFill>
                <a:latin typeface="Tahoma"/>
              </a:rPr>
              <a:t>W</a:t>
            </a:r>
            <a:r>
              <a:rPr lang="en-US" sz="1100" kern="0" dirty="0" smtClean="0">
                <a:solidFill>
                  <a:srgbClr val="000000"/>
                </a:solidFill>
                <a:latin typeface="Tahoma"/>
              </a:rPr>
              <a:t>hich information flow channel includes this statement?</a:t>
            </a:r>
            <a:endParaRPr lang="en-US" sz="1100" kern="0" dirty="0">
              <a:solidFill>
                <a:srgbClr val="000000"/>
              </a:solidFill>
              <a:latin typeface="Tahoma"/>
            </a:endParaRPr>
          </a:p>
        </p:txBody>
      </p:sp>
    </p:spTree>
    <p:extLst>
      <p:ext uri="{BB962C8B-B14F-4D97-AF65-F5344CB8AC3E}">
        <p14:creationId xmlns:p14="http://schemas.microsoft.com/office/powerpoint/2010/main" val="390228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09-14 at 2.43.10 PM.png"/>
          <p:cNvPicPr>
            <a:picLocks/>
          </p:cNvPicPr>
          <p:nvPr/>
        </p:nvPicPr>
        <p:blipFill>
          <a:blip r:embed="rId3">
            <a:extLst>
              <a:ext uri="{28A0092B-C50C-407E-A947-70E740481C1C}">
                <a14:useLocalDpi xmlns:a14="http://schemas.microsoft.com/office/drawing/2010/main" val="0"/>
              </a:ext>
            </a:extLst>
          </a:blip>
          <a:stretch>
            <a:fillRect/>
          </a:stretch>
        </p:blipFill>
        <p:spPr>
          <a:xfrm>
            <a:off x="813816" y="1600200"/>
            <a:ext cx="4471416" cy="4736592"/>
          </a:xfrm>
          <a:prstGeom prst="rect">
            <a:avLst/>
          </a:prstGeom>
        </p:spPr>
      </p:pic>
      <p:sp>
        <p:nvSpPr>
          <p:cNvPr id="2" name="Title 1"/>
          <p:cNvSpPr>
            <a:spLocks noGrp="1"/>
          </p:cNvSpPr>
          <p:nvPr>
            <p:ph type="title"/>
          </p:nvPr>
        </p:nvSpPr>
        <p:spPr/>
        <p:txBody>
          <a:bodyPr/>
          <a:lstStyle/>
          <a:p>
            <a:r>
              <a:rPr lang="en-US" dirty="0" smtClean="0"/>
              <a:t>Browsing</a:t>
            </a:r>
            <a:endParaRPr lang="en-US" dirty="0"/>
          </a:p>
        </p:txBody>
      </p:sp>
      <p:sp>
        <p:nvSpPr>
          <p:cNvPr id="8" name="Rectangle 7"/>
          <p:cNvSpPr/>
          <p:nvPr/>
        </p:nvSpPr>
        <p:spPr bwMode="auto">
          <a:xfrm>
            <a:off x="3861832" y="1721438"/>
            <a:ext cx="3000345" cy="511957"/>
          </a:xfrm>
          <a:prstGeom prst="rect">
            <a:avLst/>
          </a:prstGeom>
          <a:solidFill>
            <a:schemeClr val="accent2"/>
          </a:solid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600" kern="0" dirty="0" smtClean="0">
                <a:solidFill>
                  <a:srgbClr val="000000"/>
                </a:solidFill>
                <a:latin typeface="Tahoma"/>
              </a:rPr>
              <a:t>Developer Selects “Found” and</a:t>
            </a:r>
          </a:p>
          <a:p>
            <a:pPr algn="ctr"/>
            <a:r>
              <a:rPr lang="en-US" sz="1600" kern="0" dirty="0" smtClean="0">
                <a:solidFill>
                  <a:srgbClr val="000000"/>
                </a:solidFill>
                <a:latin typeface="Tahoma"/>
              </a:rPr>
              <a:t>Clicks “Backward Slice” button</a:t>
            </a:r>
            <a:r>
              <a:rPr lang="en-US" sz="1100" kern="0" dirty="0" smtClean="0">
                <a:solidFill>
                  <a:srgbClr val="000000"/>
                </a:solidFill>
                <a:latin typeface="Tahoma"/>
              </a:rPr>
              <a:t> </a:t>
            </a:r>
            <a:endParaRPr lang="en-US" sz="1100" kern="0" dirty="0">
              <a:solidFill>
                <a:srgbClr val="000000"/>
              </a:solidFill>
              <a:latin typeface="Tahoma"/>
            </a:endParaRPr>
          </a:p>
        </p:txBody>
      </p:sp>
      <p:cxnSp>
        <p:nvCxnSpPr>
          <p:cNvPr id="9" name="Straight Connector 8"/>
          <p:cNvCxnSpPr/>
          <p:nvPr/>
        </p:nvCxnSpPr>
        <p:spPr>
          <a:xfrm flipH="1">
            <a:off x="1791570" y="2116722"/>
            <a:ext cx="2070262" cy="560443"/>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2057926" y="1776390"/>
            <a:ext cx="1803906" cy="87814"/>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bwMode="auto">
          <a:xfrm>
            <a:off x="4968394" y="4337990"/>
            <a:ext cx="3485949" cy="798887"/>
          </a:xfrm>
          <a:prstGeom prst="rect">
            <a:avLst/>
          </a:prstGeom>
          <a:solidFill>
            <a:schemeClr val="accent2"/>
          </a:solid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just"/>
            <a:r>
              <a:rPr lang="en-US" sz="1600" kern="0" dirty="0" err="1" smtClean="0">
                <a:solidFill>
                  <a:srgbClr val="000000"/>
                </a:solidFill>
                <a:latin typeface="Tahoma"/>
              </a:rPr>
              <a:t>Bakar</a:t>
            </a:r>
            <a:r>
              <a:rPr lang="en-US" sz="1600" kern="0" dirty="0" smtClean="0">
                <a:solidFill>
                  <a:srgbClr val="000000"/>
                </a:solidFill>
                <a:latin typeface="Tahoma"/>
              </a:rPr>
              <a:t> </a:t>
            </a:r>
            <a:r>
              <a:rPr lang="en-US" sz="1600" kern="0" dirty="0" err="1" smtClean="0">
                <a:solidFill>
                  <a:srgbClr val="000000"/>
                </a:solidFill>
                <a:latin typeface="Tahoma"/>
              </a:rPr>
              <a:t>Alir</a:t>
            </a:r>
            <a:r>
              <a:rPr lang="en-US" sz="1600" kern="0" dirty="0" smtClean="0">
                <a:solidFill>
                  <a:srgbClr val="000000"/>
                </a:solidFill>
                <a:latin typeface="Tahoma"/>
              </a:rPr>
              <a:t> Computes the Information </a:t>
            </a:r>
          </a:p>
          <a:p>
            <a:pPr algn="just"/>
            <a:r>
              <a:rPr lang="en-US" sz="1600" kern="0" dirty="0" smtClean="0">
                <a:solidFill>
                  <a:srgbClr val="000000"/>
                </a:solidFill>
                <a:latin typeface="Tahoma"/>
              </a:rPr>
              <a:t>flow and highlights the corresponding</a:t>
            </a:r>
          </a:p>
          <a:p>
            <a:pPr algn="just"/>
            <a:r>
              <a:rPr lang="en-US" sz="1600" kern="0" dirty="0" smtClean="0">
                <a:solidFill>
                  <a:srgbClr val="000000"/>
                </a:solidFill>
                <a:latin typeface="Tahoma"/>
              </a:rPr>
              <a:t>program statements </a:t>
            </a:r>
            <a:endParaRPr lang="en-US" sz="1600" kern="0" dirty="0">
              <a:solidFill>
                <a:srgbClr val="000000"/>
              </a:solidFill>
              <a:latin typeface="Tahoma"/>
            </a:endParaRPr>
          </a:p>
        </p:txBody>
      </p:sp>
      <p:cxnSp>
        <p:nvCxnSpPr>
          <p:cNvPr id="20" name="Straight Connector 19"/>
          <p:cNvCxnSpPr>
            <a:stCxn id="19" idx="1"/>
          </p:cNvCxnSpPr>
          <p:nvPr/>
        </p:nvCxnSpPr>
        <p:spPr>
          <a:xfrm flipH="1" flipV="1">
            <a:off x="3861832" y="4693927"/>
            <a:ext cx="1106562" cy="43507"/>
          </a:xfrm>
          <a:prstGeom prst="line">
            <a:avLst/>
          </a:prstGeom>
          <a:ln w="28575" cap="flat" cmpd="sng">
            <a:solidFill>
              <a:schemeClr val="tx1"/>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16925" y="1150427"/>
            <a:ext cx="5523793" cy="369332"/>
          </a:xfrm>
          <a:prstGeom prst="rect">
            <a:avLst/>
          </a:prstGeom>
          <a:noFill/>
        </p:spPr>
        <p:txBody>
          <a:bodyPr wrap="none" rtlCol="0">
            <a:spAutoFit/>
          </a:bodyPr>
          <a:lstStyle/>
          <a:p>
            <a:r>
              <a:rPr lang="en-US" dirty="0" smtClean="0"/>
              <a:t>Why there is a derives annotation between X and Y? </a:t>
            </a:r>
            <a:endParaRPr lang="en-US" dirty="0"/>
          </a:p>
        </p:txBody>
      </p:sp>
    </p:spTree>
    <p:extLst>
      <p:ext uri="{BB962C8B-B14F-4D97-AF65-F5344CB8AC3E}">
        <p14:creationId xmlns:p14="http://schemas.microsoft.com/office/powerpoint/2010/main" val="3902285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ig">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01-Light-Template">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algn="ctr">
          <a:defRPr sz="1100" kern="0" dirty="0">
            <a:solidFill>
              <a:srgbClr val="000000"/>
            </a:solidFill>
            <a:latin typeface="Tahoma"/>
          </a:defRPr>
        </a:defPPr>
      </a:lstStyle>
    </a:spDef>
    <a:lnDef>
      <a:spPr>
        <a:ln w="12700" cap="flat" cmpd="sng">
          <a:solidFill>
            <a:schemeClr val="tx1"/>
          </a:solidFill>
          <a:prstDash val="solid"/>
          <a:tailEnd type="triangle"/>
        </a:ln>
      </a:spPr>
      <a:bodyPr/>
      <a:lstStyle/>
      <a:style>
        <a:lnRef idx="2">
          <a:schemeClr val="accent1"/>
        </a:lnRef>
        <a:fillRef idx="0">
          <a:schemeClr val="accent1"/>
        </a:fillRef>
        <a:effectRef idx="1">
          <a:schemeClr val="accent1"/>
        </a:effectRef>
        <a:fontRef idx="minor">
          <a:schemeClr val="tx1"/>
        </a:fontRef>
      </a:style>
    </a:lnDef>
    <a:txDef>
      <a:spPr bwMode="auto">
        <a:gradFill rotWithShape="1">
          <a:gsLst>
            <a:gs pos="0">
              <a:srgbClr val="FFFF00"/>
            </a:gs>
            <a:gs pos="100000">
              <a:srgbClr val="FFFFFF"/>
            </a:gs>
          </a:gsLst>
          <a:lin ang="2700000" scaled="1"/>
        </a:gradFill>
        <a:ln w="12700">
          <a:solidFill>
            <a:schemeClr val="tx1"/>
          </a:solidFill>
          <a:miter lim="800000"/>
          <a:headEnd/>
          <a:tailEnd/>
        </a:ln>
        <a:effectLst>
          <a:outerShdw blurRad="63500" dist="107763" dir="2700000" algn="ctr" rotWithShape="0">
            <a:schemeClr val="bg2">
              <a:alpha val="50000"/>
            </a:schemeClr>
          </a:outerShdw>
        </a:effectLst>
      </a:spPr>
      <a:bodyPr wrap="square">
        <a:prstTxWarp prst="textNoShape">
          <a:avLst/>
        </a:prstTxWarp>
        <a:spAutoFit/>
      </a:bodyPr>
      <a:lstStyle>
        <a:defPPr algn="ctr">
          <a:defRPr sz="1600" i="1" dirty="0" smtClean="0"/>
        </a:defPPr>
      </a:lstStyle>
    </a:txDef>
  </a:objectDefaults>
  <a:extraClrSchemeLst>
    <a:extraClrScheme>
      <a:clrScheme name="01-Light-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01-Light-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01-Light-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01-Light-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01-Light-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01-Light-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01-Light-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fig.thmx</Template>
  <TotalTime>47221</TotalTime>
  <Words>1444</Words>
  <Application>Microsoft Macintosh PowerPoint</Application>
  <PresentationFormat>On-screen Show (4:3)</PresentationFormat>
  <Paragraphs>284</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fig</vt:lpstr>
      <vt:lpstr>Bakar Alir – Supporting Developers in Construction of Information Flow Contracts in SPARK</vt:lpstr>
      <vt:lpstr>Context: SPARK Ada</vt:lpstr>
      <vt:lpstr>Context: Information Flow</vt:lpstr>
      <vt:lpstr>Information Flow Contracts</vt:lpstr>
      <vt:lpstr>Information Flow Contracts</vt:lpstr>
      <vt:lpstr>What is the Big deal?</vt:lpstr>
      <vt:lpstr>Bakar Alir</vt:lpstr>
      <vt:lpstr>Browsing</vt:lpstr>
      <vt:lpstr>Browsing</vt:lpstr>
      <vt:lpstr>What is New in This?</vt:lpstr>
      <vt:lpstr>What is new in this?</vt:lpstr>
      <vt:lpstr>Inferring : Info. Flow Contracts </vt:lpstr>
      <vt:lpstr>Inferring </vt:lpstr>
      <vt:lpstr>Query Motivation: Developer’s View</vt:lpstr>
      <vt:lpstr>Query Language</vt:lpstr>
      <vt:lpstr>Querying</vt:lpstr>
      <vt:lpstr>Querying</vt:lpstr>
      <vt:lpstr>Conclusion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Bakar Alir – Supporting Developers in Construction of Information Flow Contracts in SPARK</dc:title>
  <dc:creator>Hariharan </dc:creator>
  <cp:lastModifiedBy>Hariharan</cp:lastModifiedBy>
  <cp:revision>96</cp:revision>
  <dcterms:created xsi:type="dcterms:W3CDTF">2012-08-20T17:09:45Z</dcterms:created>
  <dcterms:modified xsi:type="dcterms:W3CDTF">2012-09-23T23:38:08Z</dcterms:modified>
</cp:coreProperties>
</file>