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2"/>
  </p:notesMasterIdLst>
  <p:sldIdLst>
    <p:sldId id="257" r:id="rId4"/>
    <p:sldId id="927" r:id="rId5"/>
    <p:sldId id="3260" r:id="rId6"/>
    <p:sldId id="3258" r:id="rId7"/>
    <p:sldId id="3261" r:id="rId8"/>
    <p:sldId id="3267" r:id="rId9"/>
    <p:sldId id="3268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rnoungklang Ranat" initials="KR" lastIdx="1" clrIdx="0">
    <p:extLst>
      <p:ext uri="{19B8F6BF-5375-455C-9EA6-DF929625EA0E}">
        <p15:presenceInfo xmlns:p15="http://schemas.microsoft.com/office/powerpoint/2012/main" userId="Kornoungklang Ran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39" autoAdjust="0"/>
  </p:normalViewPr>
  <p:slideViewPr>
    <p:cSldViewPr>
      <p:cViewPr varScale="1">
        <p:scale>
          <a:sx n="81" d="100"/>
          <a:sy n="81" d="100"/>
        </p:scale>
        <p:origin x="111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i Madhumali (H P D S)" userId="S::dineshi.madhumali@michelin.com::9236f1d6-1023-4839-baec-47eb9412175d" providerId="AD" clId="Web-{47683EEF-5E0A-8DC6-380B-9A158E4D8B9F}"/>
    <pc:docChg chg="modSld">
      <pc:chgData name="Dineshi Madhumali (H P D S)" userId="S::dineshi.madhumali@michelin.com::9236f1d6-1023-4839-baec-47eb9412175d" providerId="AD" clId="Web-{47683EEF-5E0A-8DC6-380B-9A158E4D8B9F}" dt="2024-11-20T07:57:20.364" v="1" actId="1076"/>
      <pc:docMkLst>
        <pc:docMk/>
      </pc:docMkLst>
      <pc:sldChg chg="modSp">
        <pc:chgData name="Dineshi Madhumali (H P D S)" userId="S::dineshi.madhumali@michelin.com::9236f1d6-1023-4839-baec-47eb9412175d" providerId="AD" clId="Web-{47683EEF-5E0A-8DC6-380B-9A158E4D8B9F}" dt="2024-11-20T07:57:20.364" v="1" actId="1076"/>
        <pc:sldMkLst>
          <pc:docMk/>
          <pc:sldMk cId="3745100235" sldId="257"/>
        </pc:sldMkLst>
        <pc:picChg chg="mod">
          <ac:chgData name="Dineshi Madhumali (H P D S)" userId="S::dineshi.madhumali@michelin.com::9236f1d6-1023-4839-baec-47eb9412175d" providerId="AD" clId="Web-{47683EEF-5E0A-8DC6-380B-9A158E4D8B9F}" dt="2024-11-20T07:57:20.364" v="1" actId="1076"/>
          <ac:picMkLst>
            <pc:docMk/>
            <pc:sldMk cId="3745100235" sldId="257"/>
            <ac:picMk id="5" creationId="{1736350E-D1CA-F9E0-A3E5-18C3B1685017}"/>
          </ac:picMkLst>
        </pc:picChg>
      </pc:sldChg>
    </pc:docChg>
  </pc:docChgLst>
  <pc:docChgLst>
    <pc:chgData name="Tharindu Athukorala (A T N)" userId="S::tharindu.athukorala@michelin.com::851017d8-65c6-43f6-879b-f1c662681c35" providerId="AD" clId="Web-{6A414842-C5A8-E940-80B1-BBF9B4CE7D83}"/>
    <pc:docChg chg="modSld">
      <pc:chgData name="Tharindu Athukorala (A T N)" userId="S::tharindu.athukorala@michelin.com::851017d8-65c6-43f6-879b-f1c662681c35" providerId="AD" clId="Web-{6A414842-C5A8-E940-80B1-BBF9B4CE7D83}" dt="2024-11-27T10:15:51.474" v="1" actId="20577"/>
      <pc:docMkLst>
        <pc:docMk/>
      </pc:docMkLst>
      <pc:sldChg chg="modSp">
        <pc:chgData name="Tharindu Athukorala (A T N)" userId="S::tharindu.athukorala@michelin.com::851017d8-65c6-43f6-879b-f1c662681c35" providerId="AD" clId="Web-{6A414842-C5A8-E940-80B1-BBF9B4CE7D83}" dt="2024-11-27T10:15:51.474" v="1" actId="20577"/>
        <pc:sldMkLst>
          <pc:docMk/>
          <pc:sldMk cId="3745100235" sldId="257"/>
        </pc:sldMkLst>
        <pc:spChg chg="mod">
          <ac:chgData name="Tharindu Athukorala (A T N)" userId="S::tharindu.athukorala@michelin.com::851017d8-65c6-43f6-879b-f1c662681c35" providerId="AD" clId="Web-{6A414842-C5A8-E940-80B1-BBF9B4CE7D83}" dt="2024-11-27T10:15:51.474" v="1" actId="20577"/>
          <ac:spMkLst>
            <pc:docMk/>
            <pc:sldMk cId="3745100235" sldId="257"/>
            <ac:spMk id="3" creationId="{00000000-0000-0000-0000-000000000000}"/>
          </ac:spMkLst>
        </pc:spChg>
      </pc:sldChg>
    </pc:docChg>
  </pc:docChgLst>
  <pc:docChgLst>
    <pc:chgData name="Janaka Thushara (W V J)" userId="S::janaka.thushara@michelin.com::80bfb50a-e0ba-4e99-8489-ae02a5f70c50" providerId="AD" clId="Web-{0BE2ED77-057F-8CC1-6F3A-635219204777}"/>
    <pc:docChg chg="modSld">
      <pc:chgData name="Janaka Thushara (W V J)" userId="S::janaka.thushara@michelin.com::80bfb50a-e0ba-4e99-8489-ae02a5f70c50" providerId="AD" clId="Web-{0BE2ED77-057F-8CC1-6F3A-635219204777}" dt="2024-10-30T08:16:39.816" v="6" actId="1076"/>
      <pc:docMkLst>
        <pc:docMk/>
      </pc:docMkLst>
      <pc:sldChg chg="modSp">
        <pc:chgData name="Janaka Thushara (W V J)" userId="S::janaka.thushara@michelin.com::80bfb50a-e0ba-4e99-8489-ae02a5f70c50" providerId="AD" clId="Web-{0BE2ED77-057F-8CC1-6F3A-635219204777}" dt="2024-10-30T08:16:39.816" v="6" actId="1076"/>
        <pc:sldMkLst>
          <pc:docMk/>
          <pc:sldMk cId="2316018794" sldId="3260"/>
        </pc:sldMkLst>
        <pc:spChg chg="mod">
          <ac:chgData name="Janaka Thushara (W V J)" userId="S::janaka.thushara@michelin.com::80bfb50a-e0ba-4e99-8489-ae02a5f70c50" providerId="AD" clId="Web-{0BE2ED77-057F-8CC1-6F3A-635219204777}" dt="2024-10-30T08:05:19.166" v="1" actId="1076"/>
          <ac:spMkLst>
            <pc:docMk/>
            <pc:sldMk cId="2316018794" sldId="3260"/>
            <ac:spMk id="4" creationId="{E7C9A358-7A92-D770-C2F4-F34FD3B5F54E}"/>
          </ac:spMkLst>
        </pc:spChg>
        <pc:spChg chg="mod">
          <ac:chgData name="Janaka Thushara (W V J)" userId="S::janaka.thushara@michelin.com::80bfb50a-e0ba-4e99-8489-ae02a5f70c50" providerId="AD" clId="Web-{0BE2ED77-057F-8CC1-6F3A-635219204777}" dt="2024-10-30T08:16:12.831" v="5" actId="1076"/>
          <ac:spMkLst>
            <pc:docMk/>
            <pc:sldMk cId="2316018794" sldId="3260"/>
            <ac:spMk id="6" creationId="{D01BCFBE-933E-F1E5-F51C-8EC80D244499}"/>
          </ac:spMkLst>
        </pc:spChg>
        <pc:picChg chg="mod">
          <ac:chgData name="Janaka Thushara (W V J)" userId="S::janaka.thushara@michelin.com::80bfb50a-e0ba-4e99-8489-ae02a5f70c50" providerId="AD" clId="Web-{0BE2ED77-057F-8CC1-6F3A-635219204777}" dt="2024-10-30T08:16:39.816" v="6" actId="1076"/>
          <ac:picMkLst>
            <pc:docMk/>
            <pc:sldMk cId="2316018794" sldId="3260"/>
            <ac:picMk id="2" creationId="{F6E1D492-DF6F-3D57-D474-48AA53D2C708}"/>
          </ac:picMkLst>
        </pc:picChg>
      </pc:sldChg>
    </pc:docChg>
  </pc:docChgLst>
  <pc:docChgLst>
    <pc:chgData name="Tharindu Athukorala (A T N)" userId="S::tharindu.athukorala@michelin.com::851017d8-65c6-43f6-879b-f1c662681c35" providerId="AD" clId="Web-{56B343B7-42B7-294E-F96A-F23A1514F365}"/>
    <pc:docChg chg="modSld">
      <pc:chgData name="Tharindu Athukorala (A T N)" userId="S::tharindu.athukorala@michelin.com::851017d8-65c6-43f6-879b-f1c662681c35" providerId="AD" clId="Web-{56B343B7-42B7-294E-F96A-F23A1514F365}" dt="2024-11-06T06:33:56.059" v="1"/>
      <pc:docMkLst>
        <pc:docMk/>
      </pc:docMkLst>
      <pc:sldChg chg="addSp delSp modSp">
        <pc:chgData name="Tharindu Athukorala (A T N)" userId="S::tharindu.athukorala@michelin.com::851017d8-65c6-43f6-879b-f1c662681c35" providerId="AD" clId="Web-{56B343B7-42B7-294E-F96A-F23A1514F365}" dt="2024-11-06T06:33:56.059" v="1"/>
        <pc:sldMkLst>
          <pc:docMk/>
          <pc:sldMk cId="2397277274" sldId="3267"/>
        </pc:sldMkLst>
        <pc:picChg chg="add del mod">
          <ac:chgData name="Tharindu Athukorala (A T N)" userId="S::tharindu.athukorala@michelin.com::851017d8-65c6-43f6-879b-f1c662681c35" providerId="AD" clId="Web-{56B343B7-42B7-294E-F96A-F23A1514F365}" dt="2024-11-06T06:33:56.059" v="1"/>
          <ac:picMkLst>
            <pc:docMk/>
            <pc:sldMk cId="2397277274" sldId="3267"/>
            <ac:picMk id="5" creationId="{31E7D5D7-1EA4-3E53-B2CB-DA8BE859A1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A0A-69F7-43FA-81DB-A7BDB79623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B866-D233-479C-BB47-E39683B5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E64A-EA49-4460-A1DA-96B03CE94196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7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FF0000"/>
                </a:solidFill>
              </a:rPr>
              <a:t>Keypoint1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FF0000"/>
                </a:solidFill>
              </a:rPr>
              <a:t>Wage TEC Personnel know the expectations of their position for </a:t>
            </a:r>
            <a:r>
              <a:rPr lang="en-US" u="none" strike="noStrike" dirty="0" err="1">
                <a:solidFill>
                  <a:srgbClr val="FF0000"/>
                </a:solidFill>
              </a:rPr>
              <a:t>Metier</a:t>
            </a:r>
            <a:r>
              <a:rPr lang="en-US" u="none" strike="noStrike" dirty="0">
                <a:solidFill>
                  <a:srgbClr val="FF0000"/>
                </a:solidFill>
              </a:rPr>
              <a:t> , Technological, and Process Skills, as</a:t>
            </a:r>
            <a:r>
              <a:rPr lang="th-TH" u="none" strike="noStrike" dirty="0">
                <a:solidFill>
                  <a:srgbClr val="FF0000"/>
                </a:solidFill>
              </a:rPr>
              <a:t> </a:t>
            </a:r>
            <a:r>
              <a:rPr lang="en-US" u="none" strike="noStrike" dirty="0">
                <a:solidFill>
                  <a:srgbClr val="FF0000"/>
                </a:solidFill>
              </a:rPr>
              <a:t>well as their personal evaluation results.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key point number 1 We have divided the steps into 5 topics.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1.1 Definition of skill for evaluate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1.2 Process for examination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1.3 Criteria define</a:t>
            </a:r>
            <a:r>
              <a:rPr lang="th-TH" sz="1800" strike="sngStrike" dirty="0">
                <a:latin typeface="+mj-lt"/>
                <a:cs typeface="Calibri" panose="020F0502020204030204" pitchFamily="34" charset="0"/>
              </a:rPr>
              <a:t> </a:t>
            </a:r>
            <a:r>
              <a:rPr lang="en-GB" sz="1800" strike="sngStrike" dirty="0">
                <a:latin typeface="+mj-lt"/>
                <a:cs typeface="Calibri" panose="020F0502020204030204" pitchFamily="34" charset="0"/>
              </a:rPr>
              <a:t>examiner</a:t>
            </a:r>
            <a:endParaRPr lang="en-US" sz="1800" strike="sngStrike" dirty="0">
              <a:latin typeface="+mj-lt"/>
              <a:cs typeface="Calibri" panose="020F0502020204030204" pitchFamily="34" charset="0"/>
            </a:endParaRP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1.4 Expectations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1.5 1</a:t>
            </a:r>
            <a:r>
              <a:rPr lang="en-US" sz="1800" strike="sngStrike" baseline="30000" dirty="0">
                <a:latin typeface="+mj-lt"/>
                <a:cs typeface="Calibri" panose="020F0502020204030204" pitchFamily="34" charset="0"/>
              </a:rPr>
              <a:t>st</a:t>
            </a:r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 evaluate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จาก </a:t>
            </a:r>
            <a:r>
              <a:rPr lang="en-US" dirty="0"/>
              <a:t>Key point </a:t>
            </a:r>
            <a:r>
              <a:rPr lang="th-TH" dirty="0"/>
              <a:t>ข้อที่ </a:t>
            </a:r>
            <a:r>
              <a:rPr lang="en-US" dirty="0"/>
              <a:t>1 </a:t>
            </a:r>
            <a:r>
              <a:rPr lang="th-TH" dirty="0"/>
              <a:t>ที่ว่า</a:t>
            </a:r>
            <a:r>
              <a:rPr lang="en-US" dirty="0"/>
              <a:t>&gt;</a:t>
            </a:r>
            <a:r>
              <a:rPr lang="th-TH" dirty="0"/>
              <a:t>ช่างทุกคนต้องรู้ถึงความคาดหวังในตำแหน่งงานที่รับผิดชอบอยู่ ทั้งในส่วนความรู้ด้าน </a:t>
            </a:r>
            <a:r>
              <a:rPr lang="en-US" dirty="0"/>
              <a:t>Technology skill, process skill</a:t>
            </a:r>
            <a:r>
              <a:rPr lang="th-TH" dirty="0"/>
              <a:t>รวมไปถึงมีผลการสอบประเมินรายบุคคลที่ดี</a:t>
            </a:r>
            <a:endParaRPr lang="en-US" dirty="0"/>
          </a:p>
          <a:p>
            <a:r>
              <a:rPr lang="th-TH" dirty="0"/>
              <a:t>เรานำมาแยก </a:t>
            </a:r>
            <a:r>
              <a:rPr lang="en-US" dirty="0"/>
              <a:t>Step </a:t>
            </a:r>
            <a:r>
              <a:rPr lang="th-TH" dirty="0"/>
              <a:t>ออกเป็น </a:t>
            </a:r>
            <a:r>
              <a:rPr lang="en-US" dirty="0"/>
              <a:t>5 </a:t>
            </a:r>
            <a:r>
              <a:rPr lang="th-TH" dirty="0"/>
              <a:t>หัวข้อ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1.1 </a:t>
            </a:r>
            <a:r>
              <a:rPr lang="th-TH" dirty="0"/>
              <a:t>จำแนกทักษะที่ใช้ในการสอบประเมิน</a:t>
            </a: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1.2 </a:t>
            </a:r>
            <a:r>
              <a:rPr lang="th-TH" dirty="0"/>
              <a:t>ที่มาของชุดคำถามที่ใช้ในการสอบประเมิน</a:t>
            </a:r>
            <a:endParaRPr lang="en-US" dirty="0"/>
          </a:p>
          <a:p>
            <a:r>
              <a:rPr lang="en-US" dirty="0"/>
              <a:t>1.3 </a:t>
            </a:r>
            <a:r>
              <a:rPr lang="th-TH" dirty="0"/>
              <a:t>เกณฑ์กำหนดผู้สอบประเมินในแต่ละปี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1.4</a:t>
            </a:r>
            <a:r>
              <a:rPr lang="th-TH" dirty="0"/>
              <a:t> เกณฑ์ความคาดหวังตามตำแหน่งงานในแต่ละ </a:t>
            </a:r>
            <a:r>
              <a:rPr lang="en-US" dirty="0"/>
              <a:t>Post </a:t>
            </a:r>
            <a:r>
              <a:rPr lang="th-TH" dirty="0"/>
              <a:t>และก็แต่ละ </a:t>
            </a:r>
            <a:r>
              <a:rPr lang="en-US" dirty="0"/>
              <a:t>Level</a:t>
            </a:r>
          </a:p>
          <a:p>
            <a:r>
              <a:rPr lang="en-US" dirty="0"/>
              <a:t>1.5 </a:t>
            </a:r>
            <a:r>
              <a:rPr lang="th-TH" dirty="0"/>
              <a:t>ผลการสอบประเมินของปี </a:t>
            </a:r>
            <a:r>
              <a:rPr lang="en-US" dirty="0"/>
              <a:t>2022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E64A-EA49-4460-A1DA-96B03CE94196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801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classifying skills to be used for assessment divided into 2 parts</a:t>
            </a:r>
            <a:r>
              <a:rPr lang="th-TH" dirty="0"/>
              <a:t> </a:t>
            </a:r>
            <a:endParaRPr lang="en-US" dirty="0"/>
          </a:p>
          <a:p>
            <a:r>
              <a:rPr lang="en-US" b="0" i="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Part no.1 Individual skill is consisting of Technology skill and Process skill</a:t>
            </a:r>
            <a:endParaRPr lang="en-US" strike="sngStrike" dirty="0"/>
          </a:p>
          <a:p>
            <a:r>
              <a:rPr lang="en-US" strike="sngStrike" dirty="0"/>
              <a:t>Part no.2 Collective skill is the overall skill. It is a basic skill that every technician must have. Consists of knowledge of BMA, LOTOTO</a:t>
            </a:r>
          </a:p>
          <a:p>
            <a:endParaRPr lang="en-US" dirty="0"/>
          </a:p>
          <a:p>
            <a:r>
              <a:rPr lang="th-TH" dirty="0"/>
              <a:t> สำหรับการจำแนกทักษะที่จะใช้ในการประเมิน แบ่งแยกออกเป็น 2 ส่วน</a:t>
            </a:r>
            <a:endParaRPr lang="en-US" dirty="0">
              <a:cs typeface="Calibri"/>
            </a:endParaRPr>
          </a:p>
          <a:p>
            <a:r>
              <a:rPr lang="th-TH" dirty="0"/>
              <a:t>ส่วนที่ 1 Individual skill คือ ทักษะส่วนบุคคล ประกอบไปด้วย Technology skill และ Process skill </a:t>
            </a:r>
          </a:p>
          <a:p>
            <a:r>
              <a:rPr lang="th-TH" dirty="0"/>
              <a:t>ส่วนที่ 2 Collective skill คือทักษะโดยรวม เป็นทักษะพื้นฐานที่ช่างทุกคนต้องมี</a:t>
            </a:r>
          </a:p>
          <a:p>
            <a:r>
              <a:rPr lang="th-TH" dirty="0"/>
              <a:t>ประกอบไปด้วยความรู้ทางด้าน BMA , LOTOTO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E64A-EA49-4460-A1DA-96B03CE94196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62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FF0000"/>
                </a:solidFill>
              </a:rPr>
              <a:t>Keypoint1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FF0000"/>
                </a:solidFill>
              </a:rPr>
              <a:t>Wage TEC Personnel know the expectations of their position for Metier , Technological, and Process Skills, as</a:t>
            </a:r>
            <a:r>
              <a:rPr lang="th-TH" u="none" strike="noStrike" dirty="0">
                <a:solidFill>
                  <a:srgbClr val="FF0000"/>
                </a:solidFill>
              </a:rPr>
              <a:t> </a:t>
            </a:r>
            <a:r>
              <a:rPr lang="en-US" u="none" strike="noStrike" dirty="0">
                <a:solidFill>
                  <a:srgbClr val="FF0000"/>
                </a:solidFill>
              </a:rPr>
              <a:t>well as their personal evaluation results.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key point number 1 We have divided the steps into 5 topics.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1.1 Definition of skill for evaluate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1.2 Process for examination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1.3 Criteria define</a:t>
            </a:r>
            <a:r>
              <a:rPr lang="th-TH" sz="1800" strike="sngStrike" dirty="0">
                <a:latin typeface="+mj-lt"/>
                <a:cs typeface="Calibri" panose="020F0502020204030204" pitchFamily="34" charset="0"/>
              </a:rPr>
              <a:t> </a:t>
            </a:r>
            <a:r>
              <a:rPr lang="en-GB" sz="1800" strike="sngStrike" dirty="0">
                <a:latin typeface="+mj-lt"/>
                <a:cs typeface="Calibri" panose="020F0502020204030204" pitchFamily="34" charset="0"/>
              </a:rPr>
              <a:t>examiner</a:t>
            </a:r>
            <a:endParaRPr lang="en-US" sz="1800" strike="sngStrike" dirty="0">
              <a:latin typeface="+mj-lt"/>
              <a:cs typeface="Calibri" panose="020F0502020204030204" pitchFamily="34" charset="0"/>
            </a:endParaRP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1.4 Expectations</a:t>
            </a:r>
          </a:p>
          <a:p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1.5 1</a:t>
            </a:r>
            <a:r>
              <a:rPr lang="en-US" sz="1800" strike="sngStrike" baseline="30000" dirty="0">
                <a:latin typeface="+mj-lt"/>
                <a:cs typeface="Calibri" panose="020F0502020204030204" pitchFamily="34" charset="0"/>
              </a:rPr>
              <a:t>st</a:t>
            </a:r>
            <a:r>
              <a:rPr lang="en-US" sz="1800" strike="sngStrike" dirty="0">
                <a:latin typeface="+mj-lt"/>
                <a:cs typeface="Calibri" panose="020F0502020204030204" pitchFamily="34" charset="0"/>
              </a:rPr>
              <a:t> evaluate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จาก </a:t>
            </a:r>
            <a:r>
              <a:rPr lang="en-US" dirty="0"/>
              <a:t>Key point </a:t>
            </a:r>
            <a:r>
              <a:rPr lang="th-TH" dirty="0"/>
              <a:t>ข้อที่ </a:t>
            </a:r>
            <a:r>
              <a:rPr lang="en-US" dirty="0"/>
              <a:t>1 </a:t>
            </a:r>
            <a:r>
              <a:rPr lang="th-TH" dirty="0"/>
              <a:t>ที่ว่า</a:t>
            </a:r>
            <a:r>
              <a:rPr lang="en-US" dirty="0"/>
              <a:t>&gt;</a:t>
            </a:r>
            <a:r>
              <a:rPr lang="th-TH" dirty="0"/>
              <a:t>ช่างทุกคนต้องรู้ถึงความคาดหวังในตำแหน่งงานที่รับผิดชอบอยู่ ทั้งในส่วนความรู้ด้าน </a:t>
            </a:r>
            <a:r>
              <a:rPr lang="en-US" dirty="0"/>
              <a:t>Technology skill, process skill</a:t>
            </a:r>
            <a:r>
              <a:rPr lang="th-TH" dirty="0"/>
              <a:t>รวมไปถึงมีผลการสอบประเมินรายบุคคลที่ดี</a:t>
            </a:r>
            <a:endParaRPr lang="en-US" dirty="0"/>
          </a:p>
          <a:p>
            <a:r>
              <a:rPr lang="th-TH" dirty="0"/>
              <a:t>เรานำมาแยก </a:t>
            </a:r>
            <a:r>
              <a:rPr lang="en-US" dirty="0"/>
              <a:t>Step </a:t>
            </a:r>
            <a:r>
              <a:rPr lang="th-TH" dirty="0"/>
              <a:t>ออกเป็น </a:t>
            </a:r>
            <a:r>
              <a:rPr lang="en-US" dirty="0"/>
              <a:t>5 </a:t>
            </a:r>
            <a:r>
              <a:rPr lang="th-TH" dirty="0"/>
              <a:t>หัวข้อ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1.1 </a:t>
            </a:r>
            <a:r>
              <a:rPr lang="th-TH" dirty="0"/>
              <a:t>จำแนกทักษะที่ใช้ในการสอบประเมิน</a:t>
            </a: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1.2 </a:t>
            </a:r>
            <a:r>
              <a:rPr lang="th-TH" dirty="0"/>
              <a:t>ที่มาของชุดคำถามที่ใช้ในการสอบประเมิน</a:t>
            </a:r>
            <a:endParaRPr lang="en-US" dirty="0"/>
          </a:p>
          <a:p>
            <a:r>
              <a:rPr lang="en-US" dirty="0"/>
              <a:t>1.3 </a:t>
            </a:r>
            <a:r>
              <a:rPr lang="th-TH" dirty="0"/>
              <a:t>เกณฑ์กำหนดผู้สอบประเมินในแต่ละปี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1.4</a:t>
            </a:r>
            <a:r>
              <a:rPr lang="th-TH" dirty="0"/>
              <a:t> เกณฑ์ความคาดหวังตามตำแหน่งงานในแต่ละ </a:t>
            </a:r>
            <a:r>
              <a:rPr lang="en-US" dirty="0"/>
              <a:t>Post </a:t>
            </a:r>
            <a:r>
              <a:rPr lang="th-TH" dirty="0"/>
              <a:t>และก็แต่ละ </a:t>
            </a:r>
            <a:r>
              <a:rPr lang="en-US" dirty="0"/>
              <a:t>Level</a:t>
            </a:r>
          </a:p>
          <a:p>
            <a:r>
              <a:rPr lang="en-US" dirty="0"/>
              <a:t>1.5 </a:t>
            </a:r>
            <a:r>
              <a:rPr lang="th-TH" dirty="0"/>
              <a:t>ผลการสอบประเมินของปี </a:t>
            </a:r>
            <a:r>
              <a:rPr lang="en-US" dirty="0"/>
              <a:t>2022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E64A-EA49-4460-A1DA-96B03CE94196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71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>
                <a:solidFill>
                  <a:srgbClr val="FF0000"/>
                </a:solidFill>
              </a:rPr>
              <a:t>Keypoint1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>
                <a:solidFill>
                  <a:srgbClr val="FF0000"/>
                </a:solidFill>
              </a:rPr>
              <a:t>Wage TEC Personnel know the expectations of their position for </a:t>
            </a:r>
            <a:r>
              <a:rPr lang="en-US" u="none" strike="noStrike" err="1">
                <a:solidFill>
                  <a:srgbClr val="FF0000"/>
                </a:solidFill>
              </a:rPr>
              <a:t>Metier</a:t>
            </a:r>
            <a:r>
              <a:rPr lang="en-US" u="none" strike="noStrike">
                <a:solidFill>
                  <a:srgbClr val="FF0000"/>
                </a:solidFill>
              </a:rPr>
              <a:t> , Technological, and Process Skills, as</a:t>
            </a:r>
            <a:r>
              <a:rPr lang="th-TH" u="none" strike="noStrike">
                <a:solidFill>
                  <a:srgbClr val="FF0000"/>
                </a:solidFill>
              </a:rPr>
              <a:t> </a:t>
            </a:r>
            <a:r>
              <a:rPr lang="en-US" u="none" strike="noStrike">
                <a:solidFill>
                  <a:srgbClr val="FF0000"/>
                </a:solidFill>
              </a:rPr>
              <a:t>well as their personal evaluation results.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From the key point number 1 We have divided the steps into 5 topics.</a:t>
            </a:r>
          </a:p>
          <a:p>
            <a:r>
              <a:rPr lang="en-US" sz="1800" strike="sngStrike">
                <a:latin typeface="+mj-lt"/>
                <a:cs typeface="Calibri" panose="020F0502020204030204" pitchFamily="34" charset="0"/>
              </a:rPr>
              <a:t>1.1 Definition of skill for evaluate</a:t>
            </a:r>
          </a:p>
          <a:p>
            <a:r>
              <a:rPr lang="en-US" sz="1800" strike="sngStrike">
                <a:latin typeface="+mj-lt"/>
                <a:cs typeface="Calibri" panose="020F0502020204030204" pitchFamily="34" charset="0"/>
              </a:rPr>
              <a:t>1.2 Process for examination</a:t>
            </a:r>
          </a:p>
          <a:p>
            <a:r>
              <a:rPr lang="en-US" sz="1800" strike="sngStrike">
                <a:latin typeface="+mj-lt"/>
                <a:cs typeface="Calibri" panose="020F0502020204030204" pitchFamily="34" charset="0"/>
              </a:rPr>
              <a:t>1.3 Criteria define</a:t>
            </a:r>
            <a:r>
              <a:rPr lang="th-TH" sz="1800" strike="sngStrike">
                <a:latin typeface="+mj-lt"/>
                <a:cs typeface="Calibri" panose="020F0502020204030204" pitchFamily="34" charset="0"/>
              </a:rPr>
              <a:t> </a:t>
            </a:r>
            <a:r>
              <a:rPr lang="en-GB" sz="1800" strike="sngStrike">
                <a:latin typeface="+mj-lt"/>
                <a:cs typeface="Calibri" panose="020F0502020204030204" pitchFamily="34" charset="0"/>
              </a:rPr>
              <a:t>examiner</a:t>
            </a:r>
            <a:endParaRPr lang="en-US" sz="1800" strike="sngStrike">
              <a:latin typeface="+mj-lt"/>
              <a:cs typeface="Calibri" panose="020F0502020204030204" pitchFamily="34" charset="0"/>
            </a:endParaRPr>
          </a:p>
          <a:p>
            <a:r>
              <a:rPr lang="en-US" sz="1800" strike="sngStrike">
                <a:latin typeface="+mj-lt"/>
                <a:cs typeface="Calibri" panose="020F0502020204030204" pitchFamily="34" charset="0"/>
              </a:rPr>
              <a:t>1.4 Expectations</a:t>
            </a:r>
          </a:p>
          <a:p>
            <a:r>
              <a:rPr lang="en-US" sz="1800" strike="sngStrike">
                <a:latin typeface="+mj-lt"/>
                <a:cs typeface="Calibri" panose="020F0502020204030204" pitchFamily="34" charset="0"/>
              </a:rPr>
              <a:t>1.5 1</a:t>
            </a:r>
            <a:r>
              <a:rPr lang="en-US" sz="1800" strike="sngStrike" baseline="30000">
                <a:latin typeface="+mj-lt"/>
                <a:cs typeface="Calibri" panose="020F0502020204030204" pitchFamily="34" charset="0"/>
              </a:rPr>
              <a:t>st</a:t>
            </a:r>
            <a:r>
              <a:rPr lang="en-US" sz="1800" strike="sngStrike">
                <a:latin typeface="+mj-lt"/>
                <a:cs typeface="Calibri" panose="020F0502020204030204" pitchFamily="34" charset="0"/>
              </a:rPr>
              <a:t> evaluate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/>
              <a:t>จาก </a:t>
            </a:r>
            <a:r>
              <a:rPr lang="en-US"/>
              <a:t>Key point </a:t>
            </a:r>
            <a:r>
              <a:rPr lang="th-TH"/>
              <a:t>ข้อที่ </a:t>
            </a:r>
            <a:r>
              <a:rPr lang="en-US"/>
              <a:t>1 </a:t>
            </a:r>
            <a:r>
              <a:rPr lang="th-TH"/>
              <a:t>ที่ว่า</a:t>
            </a:r>
            <a:r>
              <a:rPr lang="en-US"/>
              <a:t>&gt;</a:t>
            </a:r>
            <a:r>
              <a:rPr lang="th-TH"/>
              <a:t>ช่างทุกคนต้องรู้ถึงความคาดหวังในตำแหน่งงานที่รับผิดชอบอยู่ ทั้งในส่วนความรู้ด้าน </a:t>
            </a:r>
            <a:r>
              <a:rPr lang="en-US"/>
              <a:t>Technology skill, process skill</a:t>
            </a:r>
            <a:r>
              <a:rPr lang="th-TH"/>
              <a:t>รวมไปถึงมีผลการสอบประเมินรายบุคคลที่ดี</a:t>
            </a:r>
            <a:endParaRPr lang="en-US"/>
          </a:p>
          <a:p>
            <a:r>
              <a:rPr lang="th-TH"/>
              <a:t>เรานำมาแยก </a:t>
            </a:r>
            <a:r>
              <a:rPr lang="en-US"/>
              <a:t>Step </a:t>
            </a:r>
            <a:r>
              <a:rPr lang="th-TH"/>
              <a:t>ออกเป็น </a:t>
            </a:r>
            <a:r>
              <a:rPr lang="en-US"/>
              <a:t>5 </a:t>
            </a:r>
            <a:r>
              <a:rPr lang="th-TH"/>
              <a:t>หัวข้อ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1.1 </a:t>
            </a:r>
            <a:r>
              <a:rPr lang="th-TH"/>
              <a:t>จำแนกทักษะที่ใช้ในการสอบประเมิน</a:t>
            </a:r>
            <a:endParaRPr lang="en-US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1.2 </a:t>
            </a:r>
            <a:r>
              <a:rPr lang="th-TH"/>
              <a:t>ที่มาของชุดคำถามที่ใช้ในการสอบประเมิน</a:t>
            </a:r>
            <a:endParaRPr lang="en-US"/>
          </a:p>
          <a:p>
            <a:r>
              <a:rPr lang="en-US"/>
              <a:t>1.3 </a:t>
            </a:r>
            <a:r>
              <a:rPr lang="th-TH"/>
              <a:t>เกณฑ์กำหนดผู้สอบประเมินในแต่ละปี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1.4</a:t>
            </a:r>
            <a:r>
              <a:rPr lang="th-TH"/>
              <a:t> เกณฑ์ความคาดหวังตามตำแหน่งงานในแต่ละ </a:t>
            </a:r>
            <a:r>
              <a:rPr lang="en-US"/>
              <a:t>Post </a:t>
            </a:r>
            <a:r>
              <a:rPr lang="th-TH"/>
              <a:t>และก็แต่ละ </a:t>
            </a:r>
            <a:r>
              <a:rPr lang="en-US"/>
              <a:t>Level</a:t>
            </a:r>
          </a:p>
          <a:p>
            <a:r>
              <a:rPr lang="en-US"/>
              <a:t>1.5 </a:t>
            </a:r>
            <a:r>
              <a:rPr lang="th-TH"/>
              <a:t>ผลการสอบประเมินของปี </a:t>
            </a:r>
            <a:r>
              <a:rPr lang="en-US"/>
              <a:t>2022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E64A-EA49-4460-A1DA-96B03CE94196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608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classifying skills to be used for assessment divided into 2 parts</a:t>
            </a:r>
            <a:r>
              <a:rPr lang="th-TH"/>
              <a:t> </a:t>
            </a:r>
            <a:endParaRPr lang="en-US"/>
          </a:p>
          <a:p>
            <a:r>
              <a:rPr lang="en-US" b="0" i="0" strike="sng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Part no.1 Individual skill is consisting of Technology skill and Process skill</a:t>
            </a:r>
            <a:endParaRPr lang="en-US" strike="sngStrike"/>
          </a:p>
          <a:p>
            <a:r>
              <a:rPr lang="en-US" strike="sngStrike"/>
              <a:t>Part no.2 Collective skill is the overall skill. It is a basic skill that every technician must have. Consists of knowledge of BMA, LOTOTO</a:t>
            </a:r>
          </a:p>
          <a:p>
            <a:endParaRPr lang="en-US"/>
          </a:p>
          <a:p>
            <a:r>
              <a:rPr lang="th-TH"/>
              <a:t> สำหรับการจำแนกทักษะที่จะใช้ในการประเมิน แบ่งแยกออกเป็น 2 ส่วน</a:t>
            </a:r>
            <a:endParaRPr lang="en-US">
              <a:cs typeface="Calibri"/>
            </a:endParaRPr>
          </a:p>
          <a:p>
            <a:r>
              <a:rPr lang="th-TH"/>
              <a:t>ส่วนที่ 1 Individual skill คือ ทักษะส่วนบุคคล ประกอบไปด้วย Technology skill และ Process skill </a:t>
            </a:r>
          </a:p>
          <a:p>
            <a:r>
              <a:rPr lang="th-TH"/>
              <a:t>ส่วนที่ 2 Collective skill คือทักษะโดยรวม เป็นทักษะพื้นฐานที่ช่างทุกคนต้องมี</a:t>
            </a:r>
          </a:p>
          <a:p>
            <a:r>
              <a:rPr lang="th-TH"/>
              <a:t>ประกอบไปด้วยความรู้ทางด้าน BMA , LOTOTO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E64A-EA49-4460-A1DA-96B03CE94196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902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37791" cy="5143500"/>
          </a:xfrm>
          <a:prstGeom prst="rect">
            <a:avLst/>
          </a:prstGeom>
          <a:solidFill>
            <a:srgbClr val="2750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2" descr="Michelin_G_S_Eng_WhiteBG_RGB_061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38" y="154661"/>
            <a:ext cx="2247097" cy="1320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4200" y="1846807"/>
            <a:ext cx="8229600" cy="857250"/>
          </a:xfrm>
        </p:spPr>
        <p:txBody>
          <a:bodyPr/>
          <a:lstStyle>
            <a:lvl1pPr algn="r">
              <a:defRPr lang="fr-FR" sz="2800" b="1" i="1" kern="1200" cap="all" baseline="0" smtClean="0">
                <a:solidFill>
                  <a:srgbClr val="27509B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385916" y="2708903"/>
            <a:ext cx="3427884" cy="345796"/>
          </a:xfrm>
        </p:spPr>
        <p:txBody>
          <a:bodyPr/>
          <a:lstStyle>
            <a:lvl1pPr marL="0" indent="0" algn="r">
              <a:buNone/>
              <a:defRPr lang="fr-FR" sz="1800" kern="1200" cap="none" baseline="0" smtClean="0">
                <a:solidFill>
                  <a:srgbClr val="27509B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 titre</a:t>
            </a:r>
          </a:p>
        </p:txBody>
      </p:sp>
      <p:graphicFrame>
        <p:nvGraphicFramePr>
          <p:cNvPr id="13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528484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7509B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 userDrawn="1"/>
        </p:nvSpPr>
        <p:spPr>
          <a:xfrm>
            <a:off x="6884856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srgbClr val="27509B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srgbClr val="27509B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82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69900"/>
          </a:xfrm>
        </p:spPr>
        <p:txBody>
          <a:bodyPr>
            <a:noAutofit/>
          </a:bodyPr>
          <a:lstStyle>
            <a:lvl1pPr algn="l">
              <a:defRPr sz="2800" b="1" i="1" cap="all" baseline="0">
                <a:solidFill>
                  <a:srgbClr val="27509B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0"/>
          </p:nvPr>
        </p:nvSpPr>
        <p:spPr>
          <a:xfrm>
            <a:off x="457200" y="873125"/>
            <a:ext cx="8356600" cy="3800475"/>
          </a:xfrm>
        </p:spPr>
        <p:txBody>
          <a:bodyPr/>
          <a:lstStyle>
            <a:lvl1pPr>
              <a:defRPr lang="fr-FR" sz="1600" kern="1200" dirty="0" smtClean="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aphicFrame>
        <p:nvGraphicFramePr>
          <p:cNvPr id="1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4419654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69900"/>
          </a:xfrm>
        </p:spPr>
        <p:txBody>
          <a:bodyPr>
            <a:noAutofit/>
          </a:bodyPr>
          <a:lstStyle>
            <a:lvl1pPr algn="l">
              <a:defRPr sz="2800" b="1" i="1" cap="all" baseline="0">
                <a:solidFill>
                  <a:srgbClr val="27509B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14"/>
          <p:cNvSpPr>
            <a:spLocks noGrp="1"/>
          </p:cNvSpPr>
          <p:nvPr>
            <p:ph sz="quarter" idx="10"/>
          </p:nvPr>
        </p:nvSpPr>
        <p:spPr>
          <a:xfrm>
            <a:off x="457200" y="873125"/>
            <a:ext cx="8356600" cy="3800475"/>
          </a:xfrm>
        </p:spPr>
        <p:txBody>
          <a:bodyPr/>
          <a:lstStyle>
            <a:lvl1pPr>
              <a:defRPr lang="fr-FR" sz="1600" kern="1200" dirty="0" smtClean="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9314452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8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69900"/>
          </a:xfrm>
        </p:spPr>
        <p:txBody>
          <a:bodyPr>
            <a:noAutofit/>
          </a:bodyPr>
          <a:lstStyle>
            <a:lvl1pPr algn="l">
              <a:defRPr sz="2800" b="1" i="1" cap="all" baseline="0">
                <a:solidFill>
                  <a:srgbClr val="27509B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14"/>
          <p:cNvSpPr>
            <a:spLocks noGrp="1"/>
          </p:cNvSpPr>
          <p:nvPr>
            <p:ph sz="quarter" idx="10"/>
          </p:nvPr>
        </p:nvSpPr>
        <p:spPr>
          <a:xfrm>
            <a:off x="457200" y="873125"/>
            <a:ext cx="8356600" cy="3800475"/>
          </a:xfrm>
        </p:spPr>
        <p:txBody>
          <a:bodyPr/>
          <a:lstStyle>
            <a:lvl1pPr>
              <a:defRPr lang="fr-FR" sz="1600" kern="1200" dirty="0" smtClean="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2179077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7509B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 userDrawn="1"/>
        </p:nvSpPr>
        <p:spPr>
          <a:xfrm>
            <a:off x="6884856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srgbClr val="27509B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srgbClr val="27509B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1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69900"/>
          </a:xfrm>
        </p:spPr>
        <p:txBody>
          <a:bodyPr>
            <a:noAutofit/>
          </a:bodyPr>
          <a:lstStyle>
            <a:lvl1pPr algn="l">
              <a:defRPr sz="2800" b="1" i="1" cap="all" baseline="0">
                <a:solidFill>
                  <a:srgbClr val="27509B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contenu 14"/>
          <p:cNvSpPr>
            <a:spLocks noGrp="1"/>
          </p:cNvSpPr>
          <p:nvPr>
            <p:ph sz="quarter" idx="10"/>
          </p:nvPr>
        </p:nvSpPr>
        <p:spPr>
          <a:xfrm>
            <a:off x="457200" y="873125"/>
            <a:ext cx="8356600" cy="3800475"/>
          </a:xfrm>
        </p:spPr>
        <p:txBody>
          <a:bodyPr/>
          <a:lstStyle>
            <a:lvl1pPr>
              <a:defRPr lang="fr-FR" sz="1600" kern="1200" dirty="0" smtClean="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aphicFrame>
        <p:nvGraphicFramePr>
          <p:cNvPr id="12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2066403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ZoneTexte 12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8" y="154661"/>
            <a:ext cx="2249487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950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2750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7" name="Titre 12"/>
          <p:cNvSpPr>
            <a:spLocks noGrp="1"/>
          </p:cNvSpPr>
          <p:nvPr>
            <p:ph type="title"/>
          </p:nvPr>
        </p:nvSpPr>
        <p:spPr>
          <a:xfrm>
            <a:off x="457200" y="114302"/>
            <a:ext cx="8229600" cy="469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100" b="1" i="1" cap="all" baseline="0">
                <a:solidFill>
                  <a:srgbClr val="27509B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699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37791" cy="5143500"/>
          </a:xfrm>
          <a:prstGeom prst="rect">
            <a:avLst/>
          </a:prstGeom>
          <a:solidFill>
            <a:srgbClr val="2750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4200" y="1846807"/>
            <a:ext cx="8229600" cy="857250"/>
          </a:xfrm>
        </p:spPr>
        <p:txBody>
          <a:bodyPr/>
          <a:lstStyle>
            <a:lvl1pPr algn="r">
              <a:defRPr lang="fr-FR" sz="2800" b="1" i="1" kern="1200" cap="all" baseline="0" smtClean="0">
                <a:solidFill>
                  <a:srgbClr val="27509B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385916" y="2708903"/>
            <a:ext cx="3427884" cy="345796"/>
          </a:xfrm>
        </p:spPr>
        <p:txBody>
          <a:bodyPr/>
          <a:lstStyle>
            <a:lvl1pPr marL="0" indent="0" algn="r">
              <a:buNone/>
              <a:defRPr lang="fr-FR" sz="1800" kern="1200" cap="none" baseline="0" smtClean="0">
                <a:solidFill>
                  <a:srgbClr val="27509B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 titre</a:t>
            </a:r>
          </a:p>
        </p:txBody>
      </p:sp>
      <p:graphicFrame>
        <p:nvGraphicFramePr>
          <p:cNvPr id="13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3218614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7509B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 userDrawn="1"/>
        </p:nvSpPr>
        <p:spPr>
          <a:xfrm>
            <a:off x="6884856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srgbClr val="27509B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srgbClr val="27509B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69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ichelin_G_S_Eng_NoBG_RGB_0618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38" y="154661"/>
            <a:ext cx="2247097" cy="13204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37791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584200" y="1846807"/>
            <a:ext cx="8229600" cy="857250"/>
          </a:xfrm>
        </p:spPr>
        <p:txBody>
          <a:bodyPr/>
          <a:lstStyle>
            <a:lvl1pPr algn="r">
              <a:defRPr lang="fr-FR" sz="2800" b="1" i="1" kern="1200" cap="all" baseline="0" smtClean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7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385916" y="2708903"/>
            <a:ext cx="3427884" cy="345796"/>
          </a:xfrm>
        </p:spPr>
        <p:txBody>
          <a:bodyPr/>
          <a:lstStyle>
            <a:lvl1pPr marL="0" indent="0" algn="r">
              <a:buNone/>
              <a:defRPr lang="fr-FR" sz="1800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 titre</a:t>
            </a:r>
          </a:p>
        </p:txBody>
      </p:sp>
      <p:graphicFrame>
        <p:nvGraphicFramePr>
          <p:cNvPr id="2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1229947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47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ichelin_G_S_Eng_NoBG_RGB_061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38" y="154661"/>
            <a:ext cx="2247097" cy="13204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37791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584200" y="1846807"/>
            <a:ext cx="8229600" cy="857250"/>
          </a:xfrm>
        </p:spPr>
        <p:txBody>
          <a:bodyPr/>
          <a:lstStyle>
            <a:lvl1pPr algn="r">
              <a:defRPr lang="fr-FR" sz="2800" b="1" i="1" kern="1200" cap="all" baseline="0" smtClean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7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385916" y="2708903"/>
            <a:ext cx="3427884" cy="345796"/>
          </a:xfrm>
        </p:spPr>
        <p:txBody>
          <a:bodyPr/>
          <a:lstStyle>
            <a:lvl1pPr marL="0" indent="0" algn="r">
              <a:buNone/>
              <a:defRPr lang="fr-FR" sz="1800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 titre</a:t>
            </a:r>
          </a:p>
        </p:txBody>
      </p:sp>
      <p:graphicFrame>
        <p:nvGraphicFramePr>
          <p:cNvPr id="2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15430984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9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37791" cy="5143500"/>
          </a:xfrm>
          <a:prstGeom prst="rect">
            <a:avLst/>
          </a:prstGeom>
          <a:solidFill>
            <a:srgbClr val="2750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4" descr="Michelin_G_S_Eng_WhiteBG_RGB_0618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38" y="154661"/>
            <a:ext cx="2247097" cy="132049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84200" y="1846807"/>
            <a:ext cx="8229600" cy="857250"/>
          </a:xfrm>
        </p:spPr>
        <p:txBody>
          <a:bodyPr/>
          <a:lstStyle>
            <a:lvl1pPr algn="r">
              <a:defRPr lang="fr-FR" sz="2800" b="1" i="1" kern="1200" cap="all" baseline="0" smtClean="0">
                <a:solidFill>
                  <a:srgbClr val="27509B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385916" y="2708903"/>
            <a:ext cx="3427884" cy="345796"/>
          </a:xfrm>
        </p:spPr>
        <p:txBody>
          <a:bodyPr/>
          <a:lstStyle>
            <a:lvl1pPr marL="0" indent="0" algn="r">
              <a:buNone/>
              <a:defRPr lang="fr-FR" sz="1800" kern="1200" baseline="0" smtClean="0">
                <a:solidFill>
                  <a:srgbClr val="27509B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 titre</a:t>
            </a:r>
          </a:p>
        </p:txBody>
      </p:sp>
      <p:graphicFrame>
        <p:nvGraphicFramePr>
          <p:cNvPr id="1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08814259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7509B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 userDrawn="1"/>
        </p:nvSpPr>
        <p:spPr>
          <a:xfrm>
            <a:off x="6884856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srgbClr val="27509B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srgbClr val="27509B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8313" y="1415351"/>
            <a:ext cx="7772400" cy="11251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1800" b="0" i="0" cap="none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endParaRPr lang="en-US"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97390548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40491"/>
            <a:ext cx="8229600" cy="857250"/>
          </a:xfrm>
        </p:spPr>
        <p:txBody>
          <a:bodyPr>
            <a:normAutofit/>
          </a:bodyPr>
          <a:lstStyle>
            <a:lvl1pPr algn="l">
              <a:defRPr sz="2800" b="1" i="1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8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449897" y="1437127"/>
            <a:ext cx="7772400" cy="11251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 b="0" i="0" cap="none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>
              <a:buNone/>
            </a:pPr>
            <a:endParaRPr lang="en-US"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9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783532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897" y="2562267"/>
            <a:ext cx="8229600" cy="857250"/>
          </a:xfrm>
        </p:spPr>
        <p:txBody>
          <a:bodyPr>
            <a:normAutofit/>
          </a:bodyPr>
          <a:lstStyle>
            <a:lvl1pPr algn="l">
              <a:defRPr sz="2800" b="1" i="1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5477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8313" y="1415351"/>
            <a:ext cx="7772400" cy="11251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 b="0" i="0" cap="none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>
              <a:buNone/>
            </a:pPr>
            <a:endParaRPr lang="en-US"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7802784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40491"/>
            <a:ext cx="8229600" cy="857250"/>
          </a:xfrm>
        </p:spPr>
        <p:txBody>
          <a:bodyPr>
            <a:normAutofit/>
          </a:bodyPr>
          <a:lstStyle>
            <a:lvl1pPr algn="l">
              <a:defRPr sz="2800" b="1" i="1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837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68313" y="1415351"/>
            <a:ext cx="7772400" cy="11251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 b="0" i="0" cap="none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>
              <a:buNone/>
            </a:pPr>
            <a:endParaRPr lang="en-US"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8532925"/>
              </p:ext>
            </p:extLst>
          </p:nvPr>
        </p:nvGraphicFramePr>
        <p:xfrm>
          <a:off x="557867" y="4848148"/>
          <a:ext cx="6918106" cy="240059"/>
        </p:xfrm>
        <a:graphic>
          <a:graphicData uri="http://schemas.openxmlformats.org/drawingml/2006/table">
            <a:tbl>
              <a:tblPr/>
              <a:tblGrid>
                <a:gridCol w="225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File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subject</a:t>
                      </a:r>
                      <a:endParaRPr kumimoji="0" lang="fr-F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20" charset="0"/>
                        <a:ea typeface="Arial" pitchFamily="20" charset="0"/>
                        <a:cs typeface="Arial" pitchFamily="20" charset="0"/>
                        <a:sym typeface="Arial" pitchFamily="20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Author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/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Dept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.: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</a:t>
                      </a: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created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: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Classification: D3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Retain</a:t>
                      </a: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 for: WA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Page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 userDrawn="1"/>
        </p:nvSpPr>
        <p:spPr>
          <a:xfrm>
            <a:off x="6864760" y="4870325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fld id="{A27C1B72-A9A3-4E52-BF8B-A8DC78E29680}" type="slidenum">
              <a:rPr lang="fr-FR" sz="700">
                <a:solidFill>
                  <a:prstClr val="white"/>
                </a:solidFill>
                <a:latin typeface="Arial" pitchFamily="20" charset="0"/>
                <a:ea typeface="Arial" pitchFamily="20" charset="0"/>
                <a:cs typeface="Arial" pitchFamily="20" charset="0"/>
              </a:rPr>
              <a:pPr defTabSz="457200"/>
              <a:t>‹#›</a:t>
            </a:fld>
            <a:endParaRPr lang="fr-FR" sz="700" dirty="0">
              <a:solidFill>
                <a:prstClr val="white"/>
              </a:solidFill>
              <a:latin typeface="Arial" pitchFamily="20" charset="0"/>
              <a:ea typeface="Arial" pitchFamily="20" charset="0"/>
              <a:cs typeface="Arial" pitchFamily="20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28546"/>
            <a:ext cx="8229600" cy="857250"/>
          </a:xfrm>
        </p:spPr>
        <p:txBody>
          <a:bodyPr>
            <a:normAutofit/>
          </a:bodyPr>
          <a:lstStyle>
            <a:lvl1pPr algn="l">
              <a:defRPr sz="2800" b="1" i="1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892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l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</a:t>
            </a:r>
            <a:r>
              <a:rPr lang="fr-FR" noProof="0" dirty="0"/>
              <a:t>to</a:t>
            </a:r>
            <a:r>
              <a:rPr lang="en-GB" dirty="0"/>
              <a:t> </a:t>
            </a:r>
            <a:r>
              <a:rPr lang="fr-FR" noProof="0" dirty="0" err="1"/>
              <a:t>edit</a:t>
            </a:r>
            <a:r>
              <a:rPr lang="en-GB" dirty="0"/>
              <a:t> Master text styles</a:t>
            </a:r>
          </a:p>
          <a:p>
            <a:pPr marL="742950" lvl="1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GB" dirty="0"/>
              <a:t>Second level</a:t>
            </a:r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en-GB" dirty="0"/>
              <a:t>level</a:t>
            </a:r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33015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04" r:id="rId15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2800" b="1" i="1" kern="1200" cap="all" baseline="0" dirty="0">
          <a:solidFill>
            <a:srgbClr val="27509B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lang="en-GB" sz="1600" kern="1200" noProof="0" dirty="0" smtClean="0">
          <a:solidFill>
            <a:srgbClr val="595959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n-GB" sz="1400" kern="1200" noProof="0" dirty="0" smtClean="0">
          <a:solidFill>
            <a:srgbClr val="595959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419600" y="1657350"/>
            <a:ext cx="4724400" cy="1219200"/>
          </a:xfrm>
        </p:spPr>
        <p:txBody>
          <a:bodyPr/>
          <a:lstStyle/>
          <a:p>
            <a:pPr algn="l"/>
            <a:r>
              <a:rPr lang="en-US" sz="2000" dirty="0">
                <a:latin typeface="Arial Black"/>
                <a:cs typeface="Arial"/>
              </a:rPr>
              <a:t>M02 </a:t>
            </a:r>
            <a:r>
              <a:rPr lang="en-GB" sz="2000" dirty="0">
                <a:latin typeface="Arial Black"/>
                <a:cs typeface="Arial"/>
              </a:rPr>
              <a:t>Manage professional skill for tec domain </a:t>
            </a:r>
            <a:br>
              <a:rPr lang="en-US" sz="2000" dirty="0"/>
            </a:br>
            <a:endParaRPr lang="fr-FR" sz="2000" dirty="0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EDF449CA-4208-4D7E-A8CE-FD3C2EA39CF0}"/>
              </a:ext>
            </a:extLst>
          </p:cNvPr>
          <p:cNvSpPr txBox="1">
            <a:spLocks/>
          </p:cNvSpPr>
          <p:nvPr/>
        </p:nvSpPr>
        <p:spPr>
          <a:xfrm>
            <a:off x="4419600" y="2266950"/>
            <a:ext cx="441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lang="fr-FR" sz="2800" b="1" i="1" kern="1200" cap="all" baseline="0" smtClean="0">
                <a:solidFill>
                  <a:srgbClr val="27509B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400" dirty="0"/>
          </a:p>
        </p:txBody>
      </p:sp>
      <p:pic>
        <p:nvPicPr>
          <p:cNvPr id="5" name="Picture 4" descr="Men wearing hard hats looking at a piece of paper&#10;&#10;Description automatically generated">
            <a:extLst>
              <a:ext uri="{FF2B5EF4-FFF2-40B4-BE49-F238E27FC236}">
                <a16:creationId xmlns:a16="http://schemas.microsoft.com/office/drawing/2014/main" id="{1736350E-D1CA-F9E0-A3E5-18C3B1685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2" y="76584"/>
            <a:ext cx="3327400" cy="2495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Men wearing safety goggles and working on electrical equipment&#10;&#10;Description automatically generated">
            <a:extLst>
              <a:ext uri="{FF2B5EF4-FFF2-40B4-BE49-F238E27FC236}">
                <a16:creationId xmlns:a16="http://schemas.microsoft.com/office/drawing/2014/main" id="{5173ACBD-5AE8-956B-9BC1-53630A590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09534"/>
            <a:ext cx="3610583" cy="2418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510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523877-70E5-4863-9EA0-E58B7C2FF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rcRect b="8092"/>
          <a:stretch/>
        </p:blipFill>
        <p:spPr>
          <a:xfrm>
            <a:off x="2336074" y="416141"/>
            <a:ext cx="4471851" cy="45154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9C31C6-540E-4926-B69E-11EC3137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"/>
            <a:ext cx="8686800" cy="469900"/>
          </a:xfrm>
        </p:spPr>
        <p:txBody>
          <a:bodyPr/>
          <a:lstStyle/>
          <a:p>
            <a:r>
              <a:rPr lang="en-US" dirty="0"/>
              <a:t>M02 Manage professional skill for tec domain</a:t>
            </a:r>
          </a:p>
        </p:txBody>
      </p:sp>
    </p:spTree>
    <p:extLst>
      <p:ext uri="{BB962C8B-B14F-4D97-AF65-F5344CB8AC3E}">
        <p14:creationId xmlns:p14="http://schemas.microsoft.com/office/powerpoint/2010/main" val="20352341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1D492-DF6F-3D57-D474-48AA53D2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26385"/>
            <a:ext cx="6838664" cy="41252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C8BCAE8-495D-9AB8-781D-88E604AC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766"/>
            <a:ext cx="6679839" cy="352425"/>
          </a:xfrm>
        </p:spPr>
        <p:txBody>
          <a:bodyPr/>
          <a:lstStyle/>
          <a:p>
            <a:r>
              <a:rPr lang="en-US" sz="2100" dirty="0"/>
              <a:t>M02 PROCESS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9A358-7A92-D770-C2F4-F34FD3B5F54E}"/>
              </a:ext>
            </a:extLst>
          </p:cNvPr>
          <p:cNvSpPr/>
          <p:nvPr/>
        </p:nvSpPr>
        <p:spPr>
          <a:xfrm>
            <a:off x="909431" y="1579493"/>
            <a:ext cx="1066800" cy="347472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 TEC Personnel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D01BCFBE-933E-F1E5-F51C-8EC80D244499}"/>
              </a:ext>
            </a:extLst>
          </p:cNvPr>
          <p:cNvSpPr/>
          <p:nvPr/>
        </p:nvSpPr>
        <p:spPr>
          <a:xfrm>
            <a:off x="4573657" y="-398393"/>
            <a:ext cx="3276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5457"/>
              <a:gd name="adj6" fmla="val -35497"/>
            </a:avLst>
          </a:prstGeom>
          <a:gradFill>
            <a:gsLst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All Required skills include the ability to perform all defined tasks effectively, specific to the manufacturing plant.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2B703B-C62E-8F7E-1798-92AB75611445}"/>
              </a:ext>
            </a:extLst>
          </p:cNvPr>
          <p:cNvSpPr/>
          <p:nvPr/>
        </p:nvSpPr>
        <p:spPr>
          <a:xfrm rot="16200000">
            <a:off x="2286000" y="3790950"/>
            <a:ext cx="228600" cy="838200"/>
          </a:xfrm>
          <a:prstGeom prst="leftBrac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6367F-F14F-1C47-057B-05F21B0D12A1}"/>
              </a:ext>
            </a:extLst>
          </p:cNvPr>
          <p:cNvSpPr/>
          <p:nvPr/>
        </p:nvSpPr>
        <p:spPr>
          <a:xfrm>
            <a:off x="1066801" y="4400550"/>
            <a:ext cx="3276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Focus skill </a:t>
            </a:r>
            <a:r>
              <a:rPr lang="en-US" sz="1050" dirty="0">
                <a:solidFill>
                  <a:schemeClr val="tx1"/>
                </a:solidFill>
              </a:rPr>
              <a:t>- </a:t>
            </a:r>
            <a:r>
              <a:rPr lang="en-US" sz="1050" b="1" dirty="0">
                <a:solidFill>
                  <a:schemeClr val="tx1"/>
                </a:solidFill>
              </a:rPr>
              <a:t>Combinations of process skill, technology skill on critical machine focus and special skills requirement identified through the break down losses+ general skill</a:t>
            </a:r>
          </a:p>
        </p:txBody>
      </p:sp>
    </p:spTree>
    <p:extLst>
      <p:ext uri="{BB962C8B-B14F-4D97-AF65-F5344CB8AC3E}">
        <p14:creationId xmlns:p14="http://schemas.microsoft.com/office/powerpoint/2010/main" val="231601879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F98614-B55E-913A-A0EC-35BFEF09A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5466"/>
          <a:stretch/>
        </p:blipFill>
        <p:spPr>
          <a:xfrm>
            <a:off x="494805" y="590550"/>
            <a:ext cx="5677395" cy="4172532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662250FD-5B6D-4E40-B2F9-ADC73B70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"/>
            <a:ext cx="8686800" cy="4699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Definition of skill for evaluate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FE852-A4DD-848A-E480-0B8DD671C613}"/>
              </a:ext>
            </a:extLst>
          </p:cNvPr>
          <p:cNvSpPr txBox="1"/>
          <p:nvPr/>
        </p:nvSpPr>
        <p:spPr>
          <a:xfrm>
            <a:off x="6400800" y="1276350"/>
            <a:ext cx="2514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+mj-lt"/>
                <a:cs typeface="Calibri" panose="020F0502020204030204" pitchFamily="34" charset="0"/>
              </a:rPr>
              <a:t>Focus skills for each position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100" b="1" u="sng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u="sng" dirty="0">
                <a:latin typeface="+mj-lt"/>
                <a:cs typeface="Calibri" panose="020F0502020204030204" pitchFamily="34" charset="0"/>
              </a:rPr>
              <a:t>Individual skill </a:t>
            </a:r>
            <a:r>
              <a:rPr lang="en-US" sz="1100" b="1" dirty="0">
                <a:latin typeface="+mj-lt"/>
                <a:cs typeface="Calibri" panose="020F0502020204030204" pitchFamily="34" charset="0"/>
              </a:rPr>
              <a:t>:</a:t>
            </a:r>
          </a:p>
          <a:p>
            <a:r>
              <a:rPr lang="en-US" sz="1100" dirty="0">
                <a:latin typeface="+mj-lt"/>
                <a:cs typeface="Calibri" panose="020F0502020204030204" pitchFamily="34" charset="0"/>
              </a:rPr>
              <a:t>	- Technology skill</a:t>
            </a:r>
          </a:p>
          <a:p>
            <a:r>
              <a:rPr lang="en-US" sz="1100" dirty="0">
                <a:latin typeface="+mj-lt"/>
                <a:cs typeface="Calibri" panose="020F0502020204030204" pitchFamily="34" charset="0"/>
              </a:rPr>
              <a:t>	- Process skill</a:t>
            </a:r>
          </a:p>
          <a:p>
            <a:endParaRPr lang="en-US" sz="11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u="sng" dirty="0">
                <a:latin typeface="+mj-lt"/>
                <a:cs typeface="Calibri" panose="020F0502020204030204" pitchFamily="34" charset="0"/>
              </a:rPr>
              <a:t>Collective skill </a:t>
            </a:r>
            <a:r>
              <a:rPr lang="en-US" sz="1100" b="1" dirty="0">
                <a:latin typeface="+mj-lt"/>
                <a:cs typeface="Calibri" panose="020F0502020204030204" pitchFamily="34" charset="0"/>
              </a:rPr>
              <a:t>:</a:t>
            </a:r>
          </a:p>
          <a:p>
            <a:r>
              <a:rPr lang="en-US" sz="1100" dirty="0">
                <a:latin typeface="+mj-lt"/>
                <a:cs typeface="Calibri" panose="020F0502020204030204" pitchFamily="34" charset="0"/>
              </a:rPr>
              <a:t>	- General skill (ex LOTOTO)</a:t>
            </a:r>
          </a:p>
          <a:p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endParaRPr lang="en-US"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801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6CFE66-D730-4CD0-01DF-8DE961D8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"/>
            <a:ext cx="8686800" cy="4699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Evaluate (Tool)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AA6DB-F77F-4802-9775-BDF1DC27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641" y="1080536"/>
            <a:ext cx="7831452" cy="286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F4A64B-5CC5-5917-01C2-2E3E875BFEA8}"/>
              </a:ext>
            </a:extLst>
          </p:cNvPr>
          <p:cNvSpPr txBox="1"/>
          <p:nvPr/>
        </p:nvSpPr>
        <p:spPr>
          <a:xfrm>
            <a:off x="6705600" y="590551"/>
            <a:ext cx="1468244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b="1" dirty="0"/>
              <a:t>INTERVIEW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80225-9B70-9175-264B-8B9ED9E9E799}"/>
              </a:ext>
            </a:extLst>
          </p:cNvPr>
          <p:cNvSpPr txBox="1"/>
          <p:nvPr/>
        </p:nvSpPr>
        <p:spPr>
          <a:xfrm>
            <a:off x="865727" y="405482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of Questionnaire / Training course , get it from Daily breakdown</a:t>
            </a:r>
          </a:p>
        </p:txBody>
      </p:sp>
    </p:spTree>
    <p:extLst>
      <p:ext uri="{BB962C8B-B14F-4D97-AF65-F5344CB8AC3E}">
        <p14:creationId xmlns:p14="http://schemas.microsoft.com/office/powerpoint/2010/main" val="378288958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6CFE66-D730-4CD0-01DF-8DE961D8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"/>
            <a:ext cx="8686800" cy="4699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Evaluate (Tool)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BC76D-9541-B431-ED42-F1758575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9"/>
          <a:stretch/>
        </p:blipFill>
        <p:spPr>
          <a:xfrm>
            <a:off x="578714" y="1057289"/>
            <a:ext cx="4221886" cy="3114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7DFCF-9504-0A0B-507A-CDFA04EEC22D}"/>
              </a:ext>
            </a:extLst>
          </p:cNvPr>
          <p:cNvSpPr txBox="1"/>
          <p:nvPr/>
        </p:nvSpPr>
        <p:spPr>
          <a:xfrm>
            <a:off x="2819400" y="469898"/>
            <a:ext cx="2438400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b="1" dirty="0"/>
              <a:t>INTERVIEW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06DE2-8E54-7D2D-B3BD-FA7F7E95C376}"/>
              </a:ext>
            </a:extLst>
          </p:cNvPr>
          <p:cNvSpPr txBox="1"/>
          <p:nvPr/>
        </p:nvSpPr>
        <p:spPr>
          <a:xfrm>
            <a:off x="1932201" y="4695266"/>
            <a:ext cx="3505200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dirty="0"/>
              <a:t>Expert can be assign as local trainer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654E-6BD5-7F01-72A8-3C1CE1B04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60" y="1057290"/>
            <a:ext cx="4224643" cy="31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7727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7757EA-5DC0-8991-5698-04ACF98CF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5"/>
          <a:stretch/>
        </p:blipFill>
        <p:spPr>
          <a:xfrm>
            <a:off x="561807" y="605089"/>
            <a:ext cx="8477585" cy="4008104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662250FD-5B6D-4E40-B2F9-ADC73B70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"/>
            <a:ext cx="8686800" cy="4699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Evaluate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D339E-62EF-C72C-542A-EBD80665D43A}"/>
              </a:ext>
            </a:extLst>
          </p:cNvPr>
          <p:cNvSpPr txBox="1"/>
          <p:nvPr/>
        </p:nvSpPr>
        <p:spPr>
          <a:xfrm>
            <a:off x="3733800" y="384942"/>
            <a:ext cx="3200400" cy="646331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dirty="0"/>
              <a:t>SET TRAINING COURSE FOR WHO NOT ACHIEVE TARGER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3B4D9-F585-89F8-06F8-802BA0AE489E}"/>
              </a:ext>
            </a:extLst>
          </p:cNvPr>
          <p:cNvSpPr txBox="1"/>
          <p:nvPr/>
        </p:nvSpPr>
        <p:spPr>
          <a:xfrm>
            <a:off x="3758682" y="1178007"/>
            <a:ext cx="3200400" cy="646331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dirty="0"/>
              <a:t>TRAINING DETAIL BASE ON QUESTIONAIRE IN MSK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52AE5-C6FB-6985-3987-FD021115BCE1}"/>
              </a:ext>
            </a:extLst>
          </p:cNvPr>
          <p:cNvSpPr txBox="1"/>
          <p:nvPr/>
        </p:nvSpPr>
        <p:spPr>
          <a:xfrm>
            <a:off x="3779947" y="1986946"/>
            <a:ext cx="2489718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dirty="0"/>
              <a:t>TRAINER IS S TEC</a:t>
            </a:r>
          </a:p>
        </p:txBody>
      </p:sp>
    </p:spTree>
    <p:extLst>
      <p:ext uri="{BB962C8B-B14F-4D97-AF65-F5344CB8AC3E}">
        <p14:creationId xmlns:p14="http://schemas.microsoft.com/office/powerpoint/2010/main" val="65264630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02942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3986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0F9CA343F98448465C137CEBEBCEE" ma:contentTypeVersion="4" ma:contentTypeDescription="Create a new document." ma:contentTypeScope="" ma:versionID="907bb7c2e141db802458ee6981ce3327">
  <xsd:schema xmlns:xsd="http://www.w3.org/2001/XMLSchema" xmlns:xs="http://www.w3.org/2001/XMLSchema" xmlns:p="http://schemas.microsoft.com/office/2006/metadata/properties" xmlns:ns2="970dcd4a-072f-4d3f-9fb6-9fa4c22ebadd" targetNamespace="http://schemas.microsoft.com/office/2006/metadata/properties" ma:root="true" ma:fieldsID="07b68be596b8df48a65938c61ee01ed4" ns2:_="">
    <xsd:import namespace="970dcd4a-072f-4d3f-9fb6-9fa4c22eba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dcd4a-072f-4d3f-9fb6-9fa4c22eb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6C784-9689-4F72-966E-64FD83DA09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581CA-3F48-4C37-B502-5BED75118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0dcd4a-072f-4d3f-9fb6-9fa4c22eb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9025</TotalTime>
  <Words>877</Words>
  <Application>Microsoft Office PowerPoint</Application>
  <PresentationFormat>On-screen Show (16:9)</PresentationFormat>
  <Paragraphs>97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M02 Manage professional skill for tec domain  </vt:lpstr>
      <vt:lpstr>M02 Manage professional skill for tec domain</vt:lpstr>
      <vt:lpstr>M02 PROCESS FLOW</vt:lpstr>
      <vt:lpstr>Definition of skill for evaluate</vt:lpstr>
      <vt:lpstr>Evaluate (Tool)</vt:lpstr>
      <vt:lpstr>Evaluate (Tool)</vt:lpstr>
      <vt:lpstr>Evaluate RESULT</vt:lpstr>
      <vt:lpstr>PowerPoint Presentation</vt:lpstr>
    </vt:vector>
  </TitlesOfParts>
  <Company>MICHELIN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Technical Skill</dc:title>
  <dc:creator>Thamcharoen Phuchaya</dc:creator>
  <cp:lastModifiedBy>Tharindu Athukorala (A T N)</cp:lastModifiedBy>
  <cp:revision>252</cp:revision>
  <dcterms:created xsi:type="dcterms:W3CDTF">2018-09-12T07:11:40Z</dcterms:created>
  <dcterms:modified xsi:type="dcterms:W3CDTF">2024-12-13T03:43:25Z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2024-06-12T09:10:51Z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12a936e2-06bf-4658-ad51-b6295a9e4acb</vt:lpwstr>
  </property>
  <property fmtid="{D5CDD505-2E9C-101B-9397-08002B2CF9AE}" pid="8" name="MSIP_Label_09e9a456-2778-4ca9-be06-1190b1e1118a_ContentBits">
    <vt:lpwstr>0</vt:lpwstr>
  </property>
</Properties>
</file>