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10287000" cx="18288000"/>
  <p:notesSz cx="6858000" cy="9144000"/>
  <p:embeddedFontLst>
    <p:embeddedFont>
      <p:font typeface="Roboto"/>
      <p:regular r:id="rId23"/>
      <p:bold r:id="rId24"/>
      <p:italic r:id="rId25"/>
      <p:boldItalic r:id="rId26"/>
    </p:embeddedFont>
    <p:embeddedFont>
      <p:font typeface="Playfair Display"/>
      <p:bold r:id="rId27"/>
      <p:boldItalic r:id="rId28"/>
    </p:embeddedFont>
    <p:embeddedFont>
      <p:font typeface="Public Sans ExtraBold"/>
      <p:bold r:id="rId29"/>
      <p:boldItalic r:id="rId30"/>
    </p:embeddedFont>
    <p:embeddedFont>
      <p:font typeface="Public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C3348B4-2EAF-48F7-9F10-CBBD8869D695}">
  <a:tblStyle styleId="{2C3348B4-2EAF-48F7-9F10-CBBD8869D69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857887C4-2F94-4A87-AE56-5360EDBB71B7}"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PlayfairDisplay-boldItalic.fntdata"/><Relationship Id="rId27" Type="http://schemas.openxmlformats.org/officeDocument/2006/relationships/font" Target="fonts/PlayfairDisplay-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PublicSansExtraBold-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ublicSans-regular.fntdata"/><Relationship Id="rId30" Type="http://schemas.openxmlformats.org/officeDocument/2006/relationships/font" Target="fonts/PublicSansExtraBold-boldItalic.fntdata"/><Relationship Id="rId11" Type="http://schemas.openxmlformats.org/officeDocument/2006/relationships/slide" Target="slides/slide5.xml"/><Relationship Id="rId33" Type="http://schemas.openxmlformats.org/officeDocument/2006/relationships/font" Target="fonts/PublicSans-italic.fntdata"/><Relationship Id="rId10" Type="http://schemas.openxmlformats.org/officeDocument/2006/relationships/slide" Target="slides/slide4.xml"/><Relationship Id="rId32" Type="http://schemas.openxmlformats.org/officeDocument/2006/relationships/font" Target="fonts/PublicSans-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PublicSans-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32dd42d580a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32dd42d580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32dd42d580a_1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32dd42d580a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32f7777f620_1_2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g32f7777f620_1_25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2cbb4f26a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g32cbb4f26ac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2f7777f620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g32f7777f620_1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2f7777f620_1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g32f7777f620_1_4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2f7777f620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g32f7777f620_1_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amrita.edu/course/introduction-to-nn-cnn-and-gnn-2/" TargetMode="External"/><Relationship Id="rId4" Type="http://schemas.openxmlformats.org/officeDocument/2006/relationships/image" Target="../media/image2.pn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hyperlink" Target="https://www.researchgate.net/figure/Smart-left-knee-brace-for-dynamic-knee-laxity-measurements-1-Femoral-unit-IMU_fig1_362495682" TargetMode="External"/><Relationship Id="rId4" Type="http://schemas.openxmlformats.org/officeDocument/2006/relationships/hyperlink" Target="https://www.semanticscholar.org/paper/Toward-Personalized-Orthopedic-Care%3A-Validation-of-McPherson-McDaid/0363b340b56bebddd7700e2d4efb6fca5e154c76" TargetMode="External"/><Relationship Id="rId5" Type="http://schemas.openxmlformats.org/officeDocument/2006/relationships/hyperlink" Target="https://www.researchgate.net/publication/241274431_A_magnetorheological_fluid-based_controllable_active_knee_brace_-_art_no_65270O" TargetMode="External"/><Relationship Id="rId6" Type="http://schemas.openxmlformats.org/officeDocument/2006/relationships/hyperlink" Target="https://pubmed.ncbi.nlm.nih.gov/36560329/" TargetMode="External"/><Relationship Id="rId7" Type="http://schemas.openxmlformats.org/officeDocument/2006/relationships/hyperlink" Target="https://dr.ntu.edu.sg/handle/10356/74662" TargetMode="External"/><Relationship Id="rId8" Type="http://schemas.openxmlformats.org/officeDocument/2006/relationships/hyperlink" Target="https://pubmed.ncbi.nlm.nih.gov/36149519/"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EE7"/>
        </a:solidFill>
      </p:bgPr>
    </p:bg>
    <p:spTree>
      <p:nvGrpSpPr>
        <p:cNvPr id="83" name="Shape 83"/>
        <p:cNvGrpSpPr/>
        <p:nvPr/>
      </p:nvGrpSpPr>
      <p:grpSpPr>
        <a:xfrm>
          <a:off x="0" y="0"/>
          <a:ext cx="0" cy="0"/>
          <a:chOff x="0" y="0"/>
          <a:chExt cx="0" cy="0"/>
        </a:xfrm>
      </p:grpSpPr>
      <p:cxnSp>
        <p:nvCxnSpPr>
          <p:cNvPr id="84" name="Google Shape;84;p13"/>
          <p:cNvCxnSpPr/>
          <p:nvPr/>
        </p:nvCxnSpPr>
        <p:spPr>
          <a:xfrm>
            <a:off x="972550" y="4736425"/>
            <a:ext cx="16212600" cy="30000"/>
          </a:xfrm>
          <a:prstGeom prst="straightConnector1">
            <a:avLst/>
          </a:prstGeom>
          <a:noFill/>
          <a:ln cap="flat" cmpd="sng" w="9525">
            <a:solidFill>
              <a:srgbClr val="2B2C30"/>
            </a:solidFill>
            <a:prstDash val="solid"/>
            <a:round/>
            <a:headEnd len="sm" w="sm" type="none"/>
            <a:tailEnd len="sm" w="sm" type="none"/>
          </a:ln>
        </p:spPr>
      </p:cxnSp>
      <p:sp>
        <p:nvSpPr>
          <p:cNvPr id="85" name="Google Shape;85;p13"/>
          <p:cNvSpPr txBox="1"/>
          <p:nvPr/>
        </p:nvSpPr>
        <p:spPr>
          <a:xfrm>
            <a:off x="1028707" y="5036805"/>
            <a:ext cx="16230600" cy="15279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None/>
            </a:pPr>
            <a:r>
              <a:rPr b="1" lang="en-US" sz="3000">
                <a:solidFill>
                  <a:schemeClr val="dk1"/>
                </a:solidFill>
                <a:latin typeface="Public Sans"/>
                <a:ea typeface="Public Sans"/>
                <a:cs typeface="Public Sans"/>
                <a:sym typeface="Public Sans"/>
              </a:rPr>
              <a:t>INTRODUCTION TO</a:t>
            </a:r>
            <a:r>
              <a:rPr b="1" lang="en-US" sz="3000">
                <a:solidFill>
                  <a:schemeClr val="dk1"/>
                </a:solidFill>
                <a:uFill>
                  <a:noFill/>
                </a:uFill>
                <a:latin typeface="Public Sans"/>
                <a:ea typeface="Public Sans"/>
                <a:cs typeface="Public Sans"/>
                <a:sym typeface="Public Sans"/>
                <a:hlinkClick r:id="rId3">
                  <a:extLst>
                    <a:ext uri="{A12FA001-AC4F-418D-AE19-62706E023703}">
                      <ahyp:hlinkClr val="tx"/>
                    </a:ext>
                  </a:extLst>
                </a:hlinkClick>
              </a:rPr>
              <a:t> NN, CNN and GNN</a:t>
            </a:r>
            <a:r>
              <a:rPr b="1" lang="en-US" sz="3000">
                <a:solidFill>
                  <a:schemeClr val="dk1"/>
                </a:solidFill>
                <a:latin typeface="Public Sans"/>
                <a:ea typeface="Public Sans"/>
                <a:cs typeface="Public Sans"/>
                <a:sym typeface="Public Sans"/>
              </a:rPr>
              <a:t>(</a:t>
            </a:r>
            <a:r>
              <a:rPr b="1" lang="en-US" sz="3000">
                <a:solidFill>
                  <a:schemeClr val="dk1"/>
                </a:solidFill>
                <a:latin typeface="Public Sans"/>
                <a:ea typeface="Public Sans"/>
                <a:cs typeface="Public Sans"/>
                <a:sym typeface="Public Sans"/>
              </a:rPr>
              <a:t>24AIM113)</a:t>
            </a:r>
            <a:endParaRPr b="1" sz="3000">
              <a:solidFill>
                <a:schemeClr val="dk1"/>
              </a:solidFill>
              <a:latin typeface="Public Sans"/>
              <a:ea typeface="Public Sans"/>
              <a:cs typeface="Public Sans"/>
              <a:sym typeface="Public Sans"/>
            </a:endParaRPr>
          </a:p>
          <a:p>
            <a:pPr indent="0" lvl="0" marL="0" marR="0" rtl="0" algn="l">
              <a:lnSpc>
                <a:spcPct val="140015"/>
              </a:lnSpc>
              <a:spcBef>
                <a:spcPts val="1700"/>
              </a:spcBef>
              <a:spcAft>
                <a:spcPts val="0"/>
              </a:spcAft>
              <a:buNone/>
            </a:pPr>
            <a:r>
              <a:rPr b="1" lang="en-US" sz="3000">
                <a:solidFill>
                  <a:srgbClr val="2B2C30"/>
                </a:solidFill>
                <a:latin typeface="Public Sans"/>
                <a:ea typeface="Public Sans"/>
                <a:cs typeface="Public Sans"/>
                <a:sym typeface="Public Sans"/>
              </a:rPr>
              <a:t>ANALOG SYSTEM DESIGN(24AIM114)</a:t>
            </a:r>
            <a:endParaRPr sz="3000"/>
          </a:p>
          <a:p>
            <a:pPr indent="0" lvl="0" marL="0" marR="0" rtl="0" algn="l">
              <a:lnSpc>
                <a:spcPct val="32899"/>
              </a:lnSpc>
              <a:spcBef>
                <a:spcPts val="0"/>
              </a:spcBef>
              <a:spcAft>
                <a:spcPts val="0"/>
              </a:spcAft>
              <a:buNone/>
            </a:pPr>
            <a:r>
              <a:t/>
            </a:r>
            <a:endParaRPr b="1" i="0" sz="2614" u="none" cap="none" strike="noStrike">
              <a:solidFill>
                <a:srgbClr val="2B2C30"/>
              </a:solidFill>
              <a:latin typeface="Public Sans"/>
              <a:ea typeface="Public Sans"/>
              <a:cs typeface="Public Sans"/>
              <a:sym typeface="Public Sans"/>
            </a:endParaRPr>
          </a:p>
        </p:txBody>
      </p:sp>
      <p:sp>
        <p:nvSpPr>
          <p:cNvPr id="86" name="Google Shape;86;p13"/>
          <p:cNvSpPr txBox="1"/>
          <p:nvPr/>
        </p:nvSpPr>
        <p:spPr>
          <a:xfrm>
            <a:off x="1028700" y="1384450"/>
            <a:ext cx="16230600" cy="3081600"/>
          </a:xfrm>
          <a:prstGeom prst="rect">
            <a:avLst/>
          </a:prstGeom>
          <a:noFill/>
          <a:ln>
            <a:noFill/>
          </a:ln>
        </p:spPr>
        <p:txBody>
          <a:bodyPr anchorCtr="0" anchor="t" bIns="0" lIns="0" spcFirstLastPara="1" rIns="0" wrap="square" tIns="0">
            <a:spAutoFit/>
          </a:bodyPr>
          <a:lstStyle/>
          <a:p>
            <a:pPr indent="0" lvl="0" marL="0" marR="0" rtl="0" algn="l">
              <a:lnSpc>
                <a:spcPct val="90998"/>
              </a:lnSpc>
              <a:spcBef>
                <a:spcPts val="0"/>
              </a:spcBef>
              <a:spcAft>
                <a:spcPts val="0"/>
              </a:spcAft>
              <a:buNone/>
            </a:pPr>
            <a:r>
              <a:rPr b="1" lang="en-US" sz="11000">
                <a:solidFill>
                  <a:srgbClr val="2B2C30"/>
                </a:solidFill>
                <a:latin typeface="Playfair Display"/>
                <a:ea typeface="Playfair Display"/>
                <a:cs typeface="Playfair Display"/>
                <a:sym typeface="Playfair Display"/>
              </a:rPr>
              <a:t>SMART ORTHOPEDIC   </a:t>
            </a:r>
            <a:endParaRPr b="1" sz="11000">
              <a:solidFill>
                <a:srgbClr val="2B2C30"/>
              </a:solidFill>
              <a:latin typeface="Playfair Display"/>
              <a:ea typeface="Playfair Display"/>
              <a:cs typeface="Playfair Display"/>
              <a:sym typeface="Playfair Display"/>
            </a:endParaRPr>
          </a:p>
          <a:p>
            <a:pPr indent="0" lvl="0" marL="0" marR="0" rtl="0" algn="l">
              <a:lnSpc>
                <a:spcPct val="90998"/>
              </a:lnSpc>
              <a:spcBef>
                <a:spcPts val="0"/>
              </a:spcBef>
              <a:spcAft>
                <a:spcPts val="0"/>
              </a:spcAft>
              <a:buNone/>
            </a:pPr>
            <a:r>
              <a:rPr b="1" lang="en-US" sz="11000">
                <a:solidFill>
                  <a:srgbClr val="2B2C30"/>
                </a:solidFill>
                <a:latin typeface="Playfair Display"/>
                <a:ea typeface="Playfair Display"/>
                <a:cs typeface="Playfair Display"/>
                <a:sym typeface="Playfair Display"/>
              </a:rPr>
              <a:t>          KNEE BRACE</a:t>
            </a:r>
            <a:endParaRPr sz="11000"/>
          </a:p>
        </p:txBody>
      </p:sp>
      <p:sp>
        <p:nvSpPr>
          <p:cNvPr id="87" name="Google Shape;87;p13"/>
          <p:cNvSpPr txBox="1"/>
          <p:nvPr/>
        </p:nvSpPr>
        <p:spPr>
          <a:xfrm>
            <a:off x="1028705" y="6835083"/>
            <a:ext cx="7862400" cy="2693700"/>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b="0" i="0" lang="en-US" sz="2500" u="none" cap="none" strike="noStrike">
                <a:solidFill>
                  <a:srgbClr val="2B2C30"/>
                </a:solidFill>
                <a:latin typeface="Public Sans"/>
                <a:ea typeface="Public Sans"/>
                <a:cs typeface="Public Sans"/>
                <a:sym typeface="Public Sans"/>
              </a:rPr>
              <a:t>Harithra S.                   –           CB.AI.U4AIM24013</a:t>
            </a:r>
            <a:endParaRPr sz="2500"/>
          </a:p>
          <a:p>
            <a:pPr indent="0" lvl="0" marL="0" marR="0" rtl="0" algn="l">
              <a:lnSpc>
                <a:spcPct val="150000"/>
              </a:lnSpc>
              <a:spcBef>
                <a:spcPts val="0"/>
              </a:spcBef>
              <a:spcAft>
                <a:spcPts val="0"/>
              </a:spcAft>
              <a:buNone/>
            </a:pPr>
            <a:r>
              <a:rPr b="0" i="0" lang="en-US" sz="2500" u="none" cap="none" strike="noStrike">
                <a:solidFill>
                  <a:srgbClr val="2B2C30"/>
                </a:solidFill>
                <a:latin typeface="Public Sans"/>
                <a:ea typeface="Public Sans"/>
                <a:cs typeface="Public Sans"/>
                <a:sym typeface="Public Sans"/>
              </a:rPr>
              <a:t>Harshath A.                 –           CB.AI.U4AIM24015</a:t>
            </a:r>
            <a:endParaRPr sz="2500"/>
          </a:p>
          <a:p>
            <a:pPr indent="0" lvl="0" marL="0" marR="0" rtl="0" algn="l">
              <a:lnSpc>
                <a:spcPct val="150000"/>
              </a:lnSpc>
              <a:spcBef>
                <a:spcPts val="0"/>
              </a:spcBef>
              <a:spcAft>
                <a:spcPts val="0"/>
              </a:spcAft>
              <a:buNone/>
            </a:pPr>
            <a:r>
              <a:rPr b="0" i="0" lang="en-US" sz="2500" u="none" cap="none" strike="noStrike">
                <a:solidFill>
                  <a:srgbClr val="2B2C30"/>
                </a:solidFill>
                <a:latin typeface="Public Sans"/>
                <a:ea typeface="Public Sans"/>
                <a:cs typeface="Public Sans"/>
                <a:sym typeface="Public Sans"/>
              </a:rPr>
              <a:t>N S Tharika.                 –          CB.AI.U4AIM24027</a:t>
            </a:r>
            <a:endParaRPr sz="2500"/>
          </a:p>
          <a:p>
            <a:pPr indent="0" lvl="0" marL="0" marR="0" rtl="0" algn="l">
              <a:lnSpc>
                <a:spcPct val="150000"/>
              </a:lnSpc>
              <a:spcBef>
                <a:spcPts val="0"/>
              </a:spcBef>
              <a:spcAft>
                <a:spcPts val="0"/>
              </a:spcAft>
              <a:buNone/>
            </a:pPr>
            <a:r>
              <a:rPr b="0" i="0" lang="en-US" sz="2500" u="none" cap="none" strike="noStrike">
                <a:solidFill>
                  <a:srgbClr val="2B2C30"/>
                </a:solidFill>
                <a:latin typeface="Public Sans"/>
                <a:ea typeface="Public Sans"/>
                <a:cs typeface="Public Sans"/>
                <a:sym typeface="Public Sans"/>
              </a:rPr>
              <a:t>RA Thanushika Sri.    –          CB.AI.U4AIM24034</a:t>
            </a:r>
            <a:endParaRPr sz="2500"/>
          </a:p>
          <a:p>
            <a:pPr indent="0" lvl="0" marL="0" marR="0" rtl="0" algn="l">
              <a:lnSpc>
                <a:spcPct val="150000"/>
              </a:lnSpc>
              <a:spcBef>
                <a:spcPts val="0"/>
              </a:spcBef>
              <a:spcAft>
                <a:spcPts val="0"/>
              </a:spcAft>
              <a:buNone/>
            </a:pPr>
            <a:r>
              <a:t/>
            </a:r>
            <a:endParaRPr b="0" i="0" sz="2500" u="none" cap="none" strike="noStrike">
              <a:solidFill>
                <a:srgbClr val="2B2C30"/>
              </a:solidFill>
              <a:latin typeface="Public Sans"/>
              <a:ea typeface="Public Sans"/>
              <a:cs typeface="Public Sans"/>
              <a:sym typeface="Public Sans"/>
            </a:endParaRPr>
          </a:p>
        </p:txBody>
      </p:sp>
      <p:sp>
        <p:nvSpPr>
          <p:cNvPr id="88" name="Google Shape;88;p13"/>
          <p:cNvSpPr txBox="1"/>
          <p:nvPr/>
        </p:nvSpPr>
        <p:spPr>
          <a:xfrm>
            <a:off x="15471381" y="9802580"/>
            <a:ext cx="2268600" cy="418200"/>
          </a:xfrm>
          <a:prstGeom prst="rect">
            <a:avLst/>
          </a:prstGeom>
          <a:noFill/>
          <a:ln>
            <a:noFill/>
          </a:ln>
        </p:spPr>
        <p:txBody>
          <a:bodyPr anchorCtr="0" anchor="t" bIns="0" lIns="0" spcFirstLastPara="1" rIns="0" wrap="square" tIns="0">
            <a:spAutoFit/>
          </a:bodyPr>
          <a:lstStyle/>
          <a:p>
            <a:pPr indent="0" lvl="0" marL="0" marR="0" rtl="0" algn="l">
              <a:lnSpc>
                <a:spcPct val="90991"/>
              </a:lnSpc>
              <a:spcBef>
                <a:spcPts val="0"/>
              </a:spcBef>
              <a:spcAft>
                <a:spcPts val="0"/>
              </a:spcAft>
              <a:buNone/>
            </a:pPr>
            <a:r>
              <a:rPr b="0" i="0" lang="en-US" sz="2986" u="none" cap="none" strike="noStrike">
                <a:solidFill>
                  <a:srgbClr val="2B2C30"/>
                </a:solidFill>
                <a:latin typeface="Playfair Display"/>
                <a:ea typeface="Playfair Display"/>
                <a:cs typeface="Playfair Display"/>
                <a:sym typeface="Playfair Display"/>
              </a:rPr>
              <a:t>GROUP 12</a:t>
            </a:r>
            <a:endParaRPr/>
          </a:p>
        </p:txBody>
      </p:sp>
      <p:pic>
        <p:nvPicPr>
          <p:cNvPr id="89" name="Google Shape;89;p13"/>
          <p:cNvPicPr preferRelativeResize="0"/>
          <p:nvPr/>
        </p:nvPicPr>
        <p:blipFill rotWithShape="1">
          <a:blip r:embed="rId4">
            <a:alphaModFix/>
          </a:blip>
          <a:srcRect b="0" l="21015" r="23696" t="10193"/>
          <a:stretch/>
        </p:blipFill>
        <p:spPr>
          <a:xfrm>
            <a:off x="11951375" y="5174300"/>
            <a:ext cx="3398924" cy="4539851"/>
          </a:xfrm>
          <a:prstGeom prst="rect">
            <a:avLst/>
          </a:prstGeom>
          <a:noFill/>
          <a:ln>
            <a:noFill/>
          </a:ln>
        </p:spPr>
      </p:pic>
      <p:pic>
        <p:nvPicPr>
          <p:cNvPr id="90" name="Google Shape;90;p13"/>
          <p:cNvPicPr preferRelativeResize="0"/>
          <p:nvPr/>
        </p:nvPicPr>
        <p:blipFill>
          <a:blip r:embed="rId5">
            <a:alphaModFix/>
          </a:blip>
          <a:stretch>
            <a:fillRect/>
          </a:stretch>
        </p:blipFill>
        <p:spPr>
          <a:xfrm>
            <a:off x="5634775" y="-1"/>
            <a:ext cx="4914900" cy="17102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EE7"/>
        </a:solidFill>
      </p:bgPr>
    </p:bg>
    <p:spTree>
      <p:nvGrpSpPr>
        <p:cNvPr id="178" name="Shape 178"/>
        <p:cNvGrpSpPr/>
        <p:nvPr/>
      </p:nvGrpSpPr>
      <p:grpSpPr>
        <a:xfrm>
          <a:off x="0" y="0"/>
          <a:ext cx="0" cy="0"/>
          <a:chOff x="0" y="0"/>
          <a:chExt cx="0" cy="0"/>
        </a:xfrm>
      </p:grpSpPr>
      <p:cxnSp>
        <p:nvCxnSpPr>
          <p:cNvPr id="179" name="Google Shape;179;p22"/>
          <p:cNvCxnSpPr/>
          <p:nvPr/>
        </p:nvCxnSpPr>
        <p:spPr>
          <a:xfrm flipH="1" rot="10800000">
            <a:off x="1028695" y="1249345"/>
            <a:ext cx="16230600" cy="38400"/>
          </a:xfrm>
          <a:prstGeom prst="straightConnector1">
            <a:avLst/>
          </a:prstGeom>
          <a:noFill/>
          <a:ln cap="flat" cmpd="sng" w="9525">
            <a:solidFill>
              <a:srgbClr val="2B2C30"/>
            </a:solidFill>
            <a:prstDash val="solid"/>
            <a:round/>
            <a:headEnd len="sm" w="sm" type="none"/>
            <a:tailEnd len="sm" w="sm" type="none"/>
          </a:ln>
        </p:spPr>
      </p:cxnSp>
      <p:sp>
        <p:nvSpPr>
          <p:cNvPr id="180" name="Google Shape;180;p22"/>
          <p:cNvSpPr txBox="1"/>
          <p:nvPr/>
        </p:nvSpPr>
        <p:spPr>
          <a:xfrm>
            <a:off x="9334247" y="5939625"/>
            <a:ext cx="3772200" cy="2154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t/>
            </a:r>
            <a:endParaRPr/>
          </a:p>
        </p:txBody>
      </p:sp>
      <p:sp>
        <p:nvSpPr>
          <p:cNvPr id="181" name="Google Shape;181;p22"/>
          <p:cNvSpPr txBox="1"/>
          <p:nvPr/>
        </p:nvSpPr>
        <p:spPr>
          <a:xfrm>
            <a:off x="1117750" y="1780800"/>
            <a:ext cx="16230600" cy="753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graphicFrame>
        <p:nvGraphicFramePr>
          <p:cNvPr id="182" name="Google Shape;182;p22"/>
          <p:cNvGraphicFramePr/>
          <p:nvPr/>
        </p:nvGraphicFramePr>
        <p:xfrm>
          <a:off x="233063" y="1553425"/>
          <a:ext cx="3000000" cy="3000000"/>
        </p:xfrm>
        <a:graphic>
          <a:graphicData uri="http://schemas.openxmlformats.org/drawingml/2006/table">
            <a:tbl>
              <a:tblPr>
                <a:noFill/>
                <a:tableStyleId>{2C3348B4-2EAF-48F7-9F10-CBBD8869D695}</a:tableStyleId>
              </a:tblPr>
              <a:tblGrid>
                <a:gridCol w="5940625"/>
                <a:gridCol w="5940625"/>
                <a:gridCol w="5940625"/>
              </a:tblGrid>
              <a:tr h="1437525">
                <a:tc>
                  <a:txBody>
                    <a:bodyPr/>
                    <a:lstStyle/>
                    <a:p>
                      <a:pPr indent="0" lvl="0" marL="0" rtl="0" algn="l">
                        <a:spcBef>
                          <a:spcPts val="0"/>
                        </a:spcBef>
                        <a:spcAft>
                          <a:spcPts val="0"/>
                        </a:spcAft>
                        <a:buNone/>
                      </a:pPr>
                      <a:r>
                        <a:rPr lang="en-US" sz="2500"/>
                        <a:t>components</a:t>
                      </a:r>
                      <a:endParaRPr sz="2500"/>
                    </a:p>
                  </a:txBody>
                  <a:tcPr marT="91425" marB="91425" marR="91425" marL="91425"/>
                </a:tc>
                <a:tc>
                  <a:txBody>
                    <a:bodyPr/>
                    <a:lstStyle/>
                    <a:p>
                      <a:pPr indent="0" lvl="0" marL="0" rtl="0" algn="l">
                        <a:spcBef>
                          <a:spcPts val="0"/>
                        </a:spcBef>
                        <a:spcAft>
                          <a:spcPts val="0"/>
                        </a:spcAft>
                        <a:buNone/>
                      </a:pPr>
                      <a:r>
                        <a:rPr lang="en-US" sz="2500"/>
                        <a:t>Specifications</a:t>
                      </a:r>
                      <a:endParaRPr sz="2500"/>
                    </a:p>
                  </a:txBody>
                  <a:tcPr marT="91425" marB="91425" marR="91425" marL="91425"/>
                </a:tc>
                <a:tc>
                  <a:txBody>
                    <a:bodyPr/>
                    <a:lstStyle/>
                    <a:p>
                      <a:pPr indent="0" lvl="0" marL="0" rtl="0" algn="l">
                        <a:spcBef>
                          <a:spcPts val="0"/>
                        </a:spcBef>
                        <a:spcAft>
                          <a:spcPts val="0"/>
                        </a:spcAft>
                        <a:buNone/>
                      </a:pPr>
                      <a:r>
                        <a:rPr lang="en-US" sz="2500"/>
                        <a:t>Working principle</a:t>
                      </a:r>
                      <a:endParaRPr sz="2500"/>
                    </a:p>
                  </a:txBody>
                  <a:tcPr marT="91425" marB="91425" marR="91425" marL="91425"/>
                </a:tc>
              </a:tr>
              <a:tr h="3296975">
                <a:tc>
                  <a:txBody>
                    <a:bodyPr/>
                    <a:lstStyle/>
                    <a:p>
                      <a:pPr indent="0" lvl="0" marL="0" rtl="0" algn="l">
                        <a:spcBef>
                          <a:spcPts val="0"/>
                        </a:spcBef>
                        <a:spcAft>
                          <a:spcPts val="0"/>
                        </a:spcAft>
                        <a:buNone/>
                      </a:pPr>
                      <a:r>
                        <a:rPr lang="en-US" sz="2500"/>
                        <a:t>Microcontroller</a:t>
                      </a:r>
                      <a:endParaRPr sz="25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2500"/>
                        <a:t>Processor: 8-bit (Arduino) or 32-bit (ESP32/Raspberry Pi)</a:t>
                      </a:r>
                      <a:endParaRPr sz="2500"/>
                    </a:p>
                    <a:p>
                      <a:pPr indent="0" lvl="0" marL="0" rtl="0" algn="l">
                        <a:spcBef>
                          <a:spcPts val="0"/>
                        </a:spcBef>
                        <a:spcAft>
                          <a:spcPts val="0"/>
                        </a:spcAft>
                        <a:buClr>
                          <a:schemeClr val="dk1"/>
                        </a:buClr>
                        <a:buSzPts val="1100"/>
                        <a:buFont typeface="Arial"/>
                        <a:buNone/>
                      </a:pPr>
                      <a:r>
                        <a:rPr lang="en-US" sz="2500"/>
                        <a:t>Operating Voltage: 3.3V or 5V</a:t>
                      </a:r>
                      <a:endParaRPr sz="2500"/>
                    </a:p>
                    <a:p>
                      <a:pPr indent="0" lvl="0" marL="0" rtl="0" algn="l">
                        <a:spcBef>
                          <a:spcPts val="0"/>
                        </a:spcBef>
                        <a:spcAft>
                          <a:spcPts val="0"/>
                        </a:spcAft>
                        <a:buClr>
                          <a:schemeClr val="dk1"/>
                        </a:buClr>
                        <a:buSzPts val="1100"/>
                        <a:buFont typeface="Arial"/>
                        <a:buNone/>
                      </a:pPr>
                      <a:r>
                        <a:rPr lang="en-US" sz="2500"/>
                        <a:t>Analog/Digital Inputs: Required for reading flex sensor values and IMU data</a:t>
                      </a:r>
                      <a:endParaRPr sz="2500"/>
                    </a:p>
                    <a:p>
                      <a:pPr indent="0" lvl="0" marL="0" rtl="0" algn="l">
                        <a:spcBef>
                          <a:spcPts val="0"/>
                        </a:spcBef>
                        <a:spcAft>
                          <a:spcPts val="0"/>
                        </a:spcAft>
                        <a:buClr>
                          <a:schemeClr val="dk1"/>
                        </a:buClr>
                        <a:buSzPts val="1100"/>
                        <a:buFont typeface="Arial"/>
                        <a:buNone/>
                      </a:pPr>
                      <a:r>
                        <a:rPr lang="en-US" sz="2500"/>
                        <a:t>Communication Protocols: I2C(for IMU sensor integration)</a:t>
                      </a:r>
                      <a:endParaRPr sz="2500"/>
                    </a:p>
                    <a:p>
                      <a:pPr indent="0" lvl="0" marL="0" rtl="0" algn="l">
                        <a:spcBef>
                          <a:spcPts val="0"/>
                        </a:spcBef>
                        <a:spcAft>
                          <a:spcPts val="0"/>
                        </a:spcAft>
                        <a:buNone/>
                      </a:pPr>
                      <a:r>
                        <a:t/>
                      </a:r>
                      <a:endParaRPr sz="2500"/>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US" sz="2500">
                          <a:solidFill>
                            <a:schemeClr val="dk1"/>
                          </a:solidFill>
                        </a:rPr>
                        <a:t>Reads analog signals from the flex sensor and digital signals from the IMU sensor.</a:t>
                      </a:r>
                      <a:endParaRPr sz="25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2500">
                          <a:solidFill>
                            <a:schemeClr val="dk1"/>
                          </a:solidFill>
                        </a:rPr>
                        <a:t>Processes data and sends it for further classification using machine learning models.</a:t>
                      </a:r>
                      <a:endParaRPr sz="25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2500">
                          <a:solidFill>
                            <a:schemeClr val="dk1"/>
                          </a:solidFill>
                        </a:rPr>
                        <a:t>Can provide real-time feedback through an LCD screen, buzzer</a:t>
                      </a:r>
                      <a:endParaRPr sz="2500">
                        <a:solidFill>
                          <a:schemeClr val="dk1"/>
                        </a:solidFill>
                      </a:endParaRPr>
                    </a:p>
                    <a:p>
                      <a:pPr indent="0" lvl="0" marL="0" rtl="0" algn="l">
                        <a:spcBef>
                          <a:spcPts val="0"/>
                        </a:spcBef>
                        <a:spcAft>
                          <a:spcPts val="0"/>
                        </a:spcAft>
                        <a:buNone/>
                      </a:pPr>
                      <a:r>
                        <a:t/>
                      </a:r>
                      <a:endParaRPr sz="2500"/>
                    </a:p>
                  </a:txBody>
                  <a:tcPr marT="91425" marB="91425" marR="91425" marL="91425"/>
                </a:tc>
              </a:tr>
              <a:tr h="2951025">
                <a:tc>
                  <a:txBody>
                    <a:bodyPr/>
                    <a:lstStyle/>
                    <a:p>
                      <a:pPr indent="0" lvl="0" marL="0" rtl="0" algn="l">
                        <a:lnSpc>
                          <a:spcPct val="115000"/>
                        </a:lnSpc>
                        <a:spcBef>
                          <a:spcPts val="0"/>
                        </a:spcBef>
                        <a:spcAft>
                          <a:spcPts val="0"/>
                        </a:spcAft>
                        <a:buNone/>
                      </a:pPr>
                      <a:r>
                        <a:rPr lang="en-US" sz="2500">
                          <a:solidFill>
                            <a:srgbClr val="FFFFFF"/>
                          </a:solidFill>
                        </a:rPr>
                        <a:t> </a:t>
                      </a:r>
                      <a:r>
                        <a:rPr lang="en-US" sz="2500">
                          <a:solidFill>
                            <a:schemeClr val="dk1"/>
                          </a:solidFill>
                        </a:rPr>
                        <a:t>Piezoelectric Buzzer</a:t>
                      </a:r>
                      <a:endParaRPr sz="2500">
                        <a:solidFill>
                          <a:schemeClr val="dk1"/>
                        </a:solidFill>
                      </a:endParaRPr>
                    </a:p>
                  </a:txBody>
                  <a:tcPr marT="91425" marB="91425" marR="91425" marL="91425"/>
                </a:tc>
                <a:tc>
                  <a:txBody>
                    <a:bodyPr/>
                    <a:lstStyle/>
                    <a:p>
                      <a:pPr indent="0" lvl="0" marL="0" rtl="0" algn="l">
                        <a:lnSpc>
                          <a:spcPct val="115000"/>
                        </a:lnSpc>
                        <a:spcBef>
                          <a:spcPts val="0"/>
                        </a:spcBef>
                        <a:spcAft>
                          <a:spcPts val="0"/>
                        </a:spcAft>
                        <a:buNone/>
                      </a:pPr>
                      <a:r>
                        <a:rPr lang="en-US" sz="2500">
                          <a:solidFill>
                            <a:schemeClr val="dk1"/>
                          </a:solidFill>
                        </a:rPr>
                        <a:t>Operating Voltage	3V – 12V</a:t>
                      </a:r>
                      <a:endParaRPr sz="2500">
                        <a:solidFill>
                          <a:schemeClr val="dk1"/>
                        </a:solidFill>
                      </a:endParaRPr>
                    </a:p>
                    <a:p>
                      <a:pPr indent="0" lvl="0" marL="0" rtl="0" algn="l">
                        <a:lnSpc>
                          <a:spcPct val="115000"/>
                        </a:lnSpc>
                        <a:spcBef>
                          <a:spcPts val="0"/>
                        </a:spcBef>
                        <a:spcAft>
                          <a:spcPts val="0"/>
                        </a:spcAft>
                        <a:buNone/>
                      </a:pPr>
                      <a:r>
                        <a:rPr lang="en-US" sz="2500">
                          <a:solidFill>
                            <a:schemeClr val="dk1"/>
                          </a:solidFill>
                        </a:rPr>
                        <a:t>Current Consumption	~10-50mA</a:t>
                      </a:r>
                      <a:endParaRPr sz="2500">
                        <a:solidFill>
                          <a:schemeClr val="dk1"/>
                        </a:solidFill>
                      </a:endParaRPr>
                    </a:p>
                    <a:p>
                      <a:pPr indent="0" lvl="0" marL="0" rtl="0" algn="l">
                        <a:lnSpc>
                          <a:spcPct val="115000"/>
                        </a:lnSpc>
                        <a:spcBef>
                          <a:spcPts val="0"/>
                        </a:spcBef>
                        <a:spcAft>
                          <a:spcPts val="0"/>
                        </a:spcAft>
                        <a:buNone/>
                      </a:pPr>
                      <a:r>
                        <a:rPr lang="en-US" sz="2500">
                          <a:solidFill>
                            <a:schemeClr val="dk1"/>
                          </a:solidFill>
                        </a:rPr>
                        <a:t>Frequency Range	1kHz – 5kHz	</a:t>
                      </a:r>
                      <a:endParaRPr sz="2500">
                        <a:solidFill>
                          <a:schemeClr val="dk1"/>
                        </a:solidFill>
                      </a:endParaRPr>
                    </a:p>
                    <a:p>
                      <a:pPr indent="0" lvl="0" marL="0" rtl="0" algn="l">
                        <a:lnSpc>
                          <a:spcPct val="115000"/>
                        </a:lnSpc>
                        <a:spcBef>
                          <a:spcPts val="0"/>
                        </a:spcBef>
                        <a:spcAft>
                          <a:spcPts val="0"/>
                        </a:spcAft>
                        <a:buNone/>
                      </a:pPr>
                      <a:r>
                        <a:rPr lang="en-US" sz="2500">
                          <a:solidFill>
                            <a:schemeClr val="dk1"/>
                          </a:solidFill>
                        </a:rPr>
                        <a:t>Polarity	Positive (VCC) &amp; Negative (GND)	</a:t>
                      </a:r>
                      <a:endParaRPr sz="2500">
                        <a:solidFill>
                          <a:schemeClr val="dk1"/>
                        </a:solidFill>
                      </a:endParaRPr>
                    </a:p>
                    <a:p>
                      <a:pPr indent="0" lvl="0" marL="0" rtl="0" algn="l">
                        <a:lnSpc>
                          <a:spcPct val="115000"/>
                        </a:lnSpc>
                        <a:spcBef>
                          <a:spcPts val="0"/>
                        </a:spcBef>
                        <a:spcAft>
                          <a:spcPts val="0"/>
                        </a:spcAft>
                        <a:buNone/>
                      </a:pPr>
                      <a:r>
                        <a:rPr lang="en-US" sz="2500">
                          <a:solidFill>
                            <a:schemeClr val="dk1"/>
                          </a:solidFill>
                        </a:rPr>
                        <a:t>Sound Level (SPL)	85-95 dB	</a:t>
                      </a:r>
                      <a:endParaRPr sz="2500">
                        <a:solidFill>
                          <a:schemeClr val="dk1"/>
                        </a:solidFill>
                      </a:endParaRPr>
                    </a:p>
                    <a:p>
                      <a:pPr indent="0" lvl="0" marL="0" rtl="0" algn="l">
                        <a:lnSpc>
                          <a:spcPct val="115000"/>
                        </a:lnSpc>
                        <a:spcBef>
                          <a:spcPts val="0"/>
                        </a:spcBef>
                        <a:spcAft>
                          <a:spcPts val="0"/>
                        </a:spcAft>
                        <a:buNone/>
                      </a:pPr>
                      <a:r>
                        <a:rPr lang="en-US" sz="2500">
                          <a:solidFill>
                            <a:schemeClr val="dk1"/>
                          </a:solidFill>
                        </a:rPr>
                        <a:t>Operating Temperature	-20°C to 60°C</a:t>
                      </a:r>
                      <a:endParaRPr sz="2500">
                        <a:solidFill>
                          <a:schemeClr val="dk1"/>
                        </a:solidFill>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US" sz="2500">
                          <a:solidFill>
                            <a:schemeClr val="dk1"/>
                          </a:solidFill>
                        </a:rPr>
                        <a:t>Real-Time Movement Feedback:  The buzzer alerts users if they perform incorrect movements.</a:t>
                      </a:r>
                      <a:endParaRPr sz="25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2500">
                          <a:solidFill>
                            <a:schemeClr val="dk1"/>
                          </a:solidFill>
                        </a:rPr>
                        <a:t> Posture Correction: If the joint exceeds safe angles, a buzzer can warn the patient.</a:t>
                      </a:r>
                      <a:endParaRPr sz="2500">
                        <a:solidFill>
                          <a:schemeClr val="dk1"/>
                        </a:solidFill>
                      </a:endParaRPr>
                    </a:p>
                    <a:p>
                      <a:pPr indent="0" lvl="0" marL="0" rtl="0" algn="l">
                        <a:lnSpc>
                          <a:spcPct val="115000"/>
                        </a:lnSpc>
                        <a:spcBef>
                          <a:spcPts val="0"/>
                        </a:spcBef>
                        <a:spcAft>
                          <a:spcPts val="0"/>
                        </a:spcAft>
                        <a:buNone/>
                      </a:pPr>
                      <a:r>
                        <a:t/>
                      </a:r>
                      <a:endParaRPr sz="3000">
                        <a:solidFill>
                          <a:schemeClr val="dk1"/>
                        </a:solidFill>
                      </a:endParaRPr>
                    </a:p>
                  </a:txBody>
                  <a:tcPr marT="91425" marB="91425" marR="91425" marL="91425"/>
                </a:tc>
              </a:tr>
            </a:tbl>
          </a:graphicData>
        </a:graphic>
      </p:graphicFrame>
      <p:sp>
        <p:nvSpPr>
          <p:cNvPr id="183" name="Google Shape;183;p22"/>
          <p:cNvSpPr txBox="1"/>
          <p:nvPr/>
        </p:nvSpPr>
        <p:spPr>
          <a:xfrm>
            <a:off x="1028700" y="0"/>
            <a:ext cx="14776800" cy="122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6800">
                <a:solidFill>
                  <a:schemeClr val="dk1"/>
                </a:solidFill>
                <a:latin typeface="Playfair Display"/>
                <a:ea typeface="Playfair Display"/>
                <a:cs typeface="Playfair Display"/>
                <a:sym typeface="Playfair Display"/>
              </a:rPr>
              <a:t>HARDWARE IMPLEMENTATION</a:t>
            </a:r>
            <a:endParaRPr b="1" sz="6800">
              <a:solidFill>
                <a:schemeClr val="dk1"/>
              </a:solidFill>
              <a:latin typeface="Playfair Display"/>
              <a:ea typeface="Playfair Display"/>
              <a:cs typeface="Playfair Display"/>
              <a:sym typeface="Playfair Displ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EE7"/>
        </a:solidFill>
      </p:bgPr>
    </p:bg>
    <p:spTree>
      <p:nvGrpSpPr>
        <p:cNvPr id="187" name="Shape 187"/>
        <p:cNvGrpSpPr/>
        <p:nvPr/>
      </p:nvGrpSpPr>
      <p:grpSpPr>
        <a:xfrm>
          <a:off x="0" y="0"/>
          <a:ext cx="0" cy="0"/>
          <a:chOff x="0" y="0"/>
          <a:chExt cx="0" cy="0"/>
        </a:xfrm>
      </p:grpSpPr>
      <p:cxnSp>
        <p:nvCxnSpPr>
          <p:cNvPr id="188" name="Google Shape;188;p23"/>
          <p:cNvCxnSpPr/>
          <p:nvPr/>
        </p:nvCxnSpPr>
        <p:spPr>
          <a:xfrm flipH="1" rot="10800000">
            <a:off x="1028695" y="1149770"/>
            <a:ext cx="16230600" cy="38400"/>
          </a:xfrm>
          <a:prstGeom prst="straightConnector1">
            <a:avLst/>
          </a:prstGeom>
          <a:noFill/>
          <a:ln cap="flat" cmpd="sng" w="9525">
            <a:solidFill>
              <a:srgbClr val="2B2C30"/>
            </a:solidFill>
            <a:prstDash val="solid"/>
            <a:round/>
            <a:headEnd len="sm" w="sm" type="none"/>
            <a:tailEnd len="sm" w="sm" type="none"/>
          </a:ln>
        </p:spPr>
      </p:cxnSp>
      <p:sp>
        <p:nvSpPr>
          <p:cNvPr id="189" name="Google Shape;189;p23"/>
          <p:cNvSpPr txBox="1"/>
          <p:nvPr/>
        </p:nvSpPr>
        <p:spPr>
          <a:xfrm>
            <a:off x="1131675" y="0"/>
            <a:ext cx="13342500" cy="118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6800">
                <a:solidFill>
                  <a:schemeClr val="dk1"/>
                </a:solidFill>
                <a:latin typeface="Playfair Display"/>
                <a:ea typeface="Playfair Display"/>
                <a:cs typeface="Playfair Display"/>
                <a:sym typeface="Playfair Display"/>
              </a:rPr>
              <a:t>HARDWARE SETUP</a:t>
            </a:r>
            <a:endParaRPr b="1" sz="6800">
              <a:solidFill>
                <a:schemeClr val="dk1"/>
              </a:solidFill>
              <a:latin typeface="Playfair Display"/>
              <a:ea typeface="Playfair Display"/>
              <a:cs typeface="Playfair Display"/>
              <a:sym typeface="Playfair Display"/>
            </a:endParaRPr>
          </a:p>
        </p:txBody>
      </p:sp>
      <p:sp>
        <p:nvSpPr>
          <p:cNvPr id="190" name="Google Shape;190;p23"/>
          <p:cNvSpPr txBox="1"/>
          <p:nvPr/>
        </p:nvSpPr>
        <p:spPr>
          <a:xfrm>
            <a:off x="1335375" y="1482500"/>
            <a:ext cx="15753000" cy="75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3200">
                <a:solidFill>
                  <a:schemeClr val="dk1"/>
                </a:solidFill>
                <a:latin typeface="Public Sans"/>
                <a:ea typeface="Public Sans"/>
                <a:cs typeface="Public Sans"/>
                <a:sym typeface="Public Sans"/>
              </a:rPr>
              <a:t>Wiring the Flex Sensor:</a:t>
            </a:r>
            <a:endParaRPr sz="3200">
              <a:solidFill>
                <a:schemeClr val="dk1"/>
              </a:solidFill>
              <a:latin typeface="Public Sans"/>
              <a:ea typeface="Public Sans"/>
              <a:cs typeface="Public Sans"/>
              <a:sym typeface="Public Sans"/>
            </a:endParaRPr>
          </a:p>
          <a:p>
            <a:pPr indent="0" lvl="0" marL="0" rtl="0" algn="l">
              <a:spcBef>
                <a:spcPts val="0"/>
              </a:spcBef>
              <a:spcAft>
                <a:spcPts val="0"/>
              </a:spcAft>
              <a:buClr>
                <a:schemeClr val="dk1"/>
              </a:buClr>
              <a:buSzPts val="1100"/>
              <a:buFont typeface="Arial"/>
              <a:buNone/>
            </a:pPr>
            <a:r>
              <a:rPr lang="en-US" sz="3200">
                <a:solidFill>
                  <a:schemeClr val="dk1"/>
                </a:solidFill>
                <a:latin typeface="Public Sans"/>
                <a:ea typeface="Public Sans"/>
                <a:cs typeface="Public Sans"/>
                <a:sym typeface="Public Sans"/>
              </a:rPr>
              <a:t>Connect one end of the flex sensor to the 5V pin of the Arduino.</a:t>
            </a:r>
            <a:endParaRPr sz="3200">
              <a:solidFill>
                <a:schemeClr val="dk1"/>
              </a:solidFill>
              <a:latin typeface="Public Sans"/>
              <a:ea typeface="Public Sans"/>
              <a:cs typeface="Public Sans"/>
              <a:sym typeface="Public Sans"/>
            </a:endParaRPr>
          </a:p>
          <a:p>
            <a:pPr indent="0" lvl="0" marL="0" rtl="0" algn="l">
              <a:spcBef>
                <a:spcPts val="0"/>
              </a:spcBef>
              <a:spcAft>
                <a:spcPts val="0"/>
              </a:spcAft>
              <a:buClr>
                <a:schemeClr val="dk1"/>
              </a:buClr>
              <a:buSzPts val="1100"/>
              <a:buFont typeface="Arial"/>
              <a:buNone/>
            </a:pPr>
            <a:r>
              <a:rPr lang="en-US" sz="3200">
                <a:solidFill>
                  <a:schemeClr val="dk1"/>
                </a:solidFill>
                <a:latin typeface="Public Sans"/>
                <a:ea typeface="Public Sans"/>
                <a:cs typeface="Public Sans"/>
                <a:sym typeface="Public Sans"/>
              </a:rPr>
              <a:t>Connect the other end of the flex sensor to:</a:t>
            </a:r>
            <a:endParaRPr sz="3200">
              <a:solidFill>
                <a:schemeClr val="dk1"/>
              </a:solidFill>
              <a:latin typeface="Public Sans"/>
              <a:ea typeface="Public Sans"/>
              <a:cs typeface="Public Sans"/>
              <a:sym typeface="Public Sans"/>
            </a:endParaRPr>
          </a:p>
          <a:p>
            <a:pPr indent="0" lvl="0" marL="0" rtl="0" algn="l">
              <a:spcBef>
                <a:spcPts val="0"/>
              </a:spcBef>
              <a:spcAft>
                <a:spcPts val="0"/>
              </a:spcAft>
              <a:buClr>
                <a:schemeClr val="dk1"/>
              </a:buClr>
              <a:buSzPts val="1100"/>
              <a:buFont typeface="Arial"/>
              <a:buNone/>
            </a:pPr>
            <a:r>
              <a:rPr lang="en-US" sz="3200">
                <a:solidFill>
                  <a:schemeClr val="dk1"/>
                </a:solidFill>
                <a:latin typeface="Public Sans"/>
                <a:ea typeface="Public Sans"/>
                <a:cs typeface="Public Sans"/>
                <a:sym typeface="Public Sans"/>
              </a:rPr>
              <a:t>A0 pin of the Arduino.</a:t>
            </a:r>
            <a:endParaRPr sz="3200">
              <a:solidFill>
                <a:schemeClr val="dk1"/>
              </a:solidFill>
              <a:latin typeface="Public Sans"/>
              <a:ea typeface="Public Sans"/>
              <a:cs typeface="Public Sans"/>
              <a:sym typeface="Public Sans"/>
            </a:endParaRPr>
          </a:p>
          <a:p>
            <a:pPr indent="0" lvl="0" marL="0" rtl="0" algn="l">
              <a:spcBef>
                <a:spcPts val="0"/>
              </a:spcBef>
              <a:spcAft>
                <a:spcPts val="0"/>
              </a:spcAft>
              <a:buClr>
                <a:schemeClr val="dk1"/>
              </a:buClr>
              <a:buSzPts val="1100"/>
              <a:buFont typeface="Arial"/>
              <a:buNone/>
            </a:pPr>
            <a:r>
              <a:rPr lang="en-US" sz="3200">
                <a:solidFill>
                  <a:schemeClr val="dk1"/>
                </a:solidFill>
                <a:latin typeface="Public Sans"/>
                <a:ea typeface="Public Sans"/>
                <a:cs typeface="Public Sans"/>
                <a:sym typeface="Public Sans"/>
              </a:rPr>
              <a:t>One side of a 10kΩ resistor.</a:t>
            </a:r>
            <a:endParaRPr sz="3200">
              <a:solidFill>
                <a:schemeClr val="dk1"/>
              </a:solidFill>
              <a:latin typeface="Public Sans"/>
              <a:ea typeface="Public Sans"/>
              <a:cs typeface="Public Sans"/>
              <a:sym typeface="Public Sans"/>
            </a:endParaRPr>
          </a:p>
          <a:p>
            <a:pPr indent="0" lvl="0" marL="0" rtl="0" algn="l">
              <a:spcBef>
                <a:spcPts val="0"/>
              </a:spcBef>
              <a:spcAft>
                <a:spcPts val="0"/>
              </a:spcAft>
              <a:buClr>
                <a:schemeClr val="dk1"/>
              </a:buClr>
              <a:buSzPts val="1100"/>
              <a:buFont typeface="Arial"/>
              <a:buNone/>
            </a:pPr>
            <a:r>
              <a:rPr lang="en-US" sz="3200">
                <a:solidFill>
                  <a:schemeClr val="dk1"/>
                </a:solidFill>
                <a:latin typeface="Public Sans"/>
                <a:ea typeface="Public Sans"/>
                <a:cs typeface="Public Sans"/>
                <a:sym typeface="Public Sans"/>
              </a:rPr>
              <a:t>Connect the other side of the 10kΩ resistor to the GND rail of the breadboard.</a:t>
            </a:r>
            <a:endParaRPr sz="3200">
              <a:solidFill>
                <a:schemeClr val="dk1"/>
              </a:solidFill>
              <a:latin typeface="Public Sans"/>
              <a:ea typeface="Public Sans"/>
              <a:cs typeface="Public Sans"/>
              <a:sym typeface="Public Sans"/>
            </a:endParaRPr>
          </a:p>
          <a:p>
            <a:pPr indent="0" lvl="0" marL="0" rtl="0" algn="l">
              <a:spcBef>
                <a:spcPts val="0"/>
              </a:spcBef>
              <a:spcAft>
                <a:spcPts val="0"/>
              </a:spcAft>
              <a:buClr>
                <a:schemeClr val="dk1"/>
              </a:buClr>
              <a:buSzPts val="1100"/>
              <a:buFont typeface="Arial"/>
              <a:buNone/>
            </a:pPr>
            <a:r>
              <a:t/>
            </a:r>
            <a:endParaRPr sz="3200">
              <a:solidFill>
                <a:schemeClr val="dk1"/>
              </a:solidFill>
              <a:latin typeface="Public Sans"/>
              <a:ea typeface="Public Sans"/>
              <a:cs typeface="Public Sans"/>
              <a:sym typeface="Public Sans"/>
            </a:endParaRPr>
          </a:p>
          <a:p>
            <a:pPr indent="0" lvl="0" marL="0" rtl="0" algn="l">
              <a:spcBef>
                <a:spcPts val="0"/>
              </a:spcBef>
              <a:spcAft>
                <a:spcPts val="0"/>
              </a:spcAft>
              <a:buClr>
                <a:schemeClr val="dk1"/>
              </a:buClr>
              <a:buSzPts val="1100"/>
              <a:buFont typeface="Arial"/>
              <a:buNone/>
            </a:pPr>
            <a:r>
              <a:t/>
            </a:r>
            <a:endParaRPr sz="3200">
              <a:solidFill>
                <a:schemeClr val="dk1"/>
              </a:solidFill>
              <a:latin typeface="Public Sans"/>
              <a:ea typeface="Public Sans"/>
              <a:cs typeface="Public Sans"/>
              <a:sym typeface="Public Sans"/>
            </a:endParaRPr>
          </a:p>
          <a:p>
            <a:pPr indent="0" lvl="0" marL="0" rtl="0" algn="l">
              <a:spcBef>
                <a:spcPts val="0"/>
              </a:spcBef>
              <a:spcAft>
                <a:spcPts val="0"/>
              </a:spcAft>
              <a:buClr>
                <a:schemeClr val="dk1"/>
              </a:buClr>
              <a:buSzPts val="1100"/>
              <a:buFont typeface="Arial"/>
              <a:buNone/>
            </a:pPr>
            <a:r>
              <a:rPr lang="en-US" sz="3200">
                <a:solidFill>
                  <a:schemeClr val="dk1"/>
                </a:solidFill>
                <a:latin typeface="Public Sans"/>
                <a:ea typeface="Public Sans"/>
                <a:cs typeface="Public Sans"/>
                <a:sym typeface="Public Sans"/>
              </a:rPr>
              <a:t> Wiring the MPU6050 IMU Sensor:</a:t>
            </a:r>
            <a:endParaRPr sz="3200">
              <a:solidFill>
                <a:schemeClr val="dk1"/>
              </a:solidFill>
              <a:latin typeface="Public Sans"/>
              <a:ea typeface="Public Sans"/>
              <a:cs typeface="Public Sans"/>
              <a:sym typeface="Public Sans"/>
            </a:endParaRPr>
          </a:p>
          <a:p>
            <a:pPr indent="0" lvl="0" marL="0" rtl="0" algn="l">
              <a:spcBef>
                <a:spcPts val="0"/>
              </a:spcBef>
              <a:spcAft>
                <a:spcPts val="0"/>
              </a:spcAft>
              <a:buClr>
                <a:schemeClr val="dk1"/>
              </a:buClr>
              <a:buSzPts val="1100"/>
              <a:buFont typeface="Arial"/>
              <a:buNone/>
            </a:pPr>
            <a:r>
              <a:rPr lang="en-US" sz="3200">
                <a:solidFill>
                  <a:schemeClr val="dk1"/>
                </a:solidFill>
                <a:latin typeface="Public Sans"/>
                <a:ea typeface="Public Sans"/>
                <a:cs typeface="Public Sans"/>
                <a:sym typeface="Public Sans"/>
              </a:rPr>
              <a:t>Connect VCC of MPU6050 to the 5V rail of the breadboard.</a:t>
            </a:r>
            <a:endParaRPr sz="3200">
              <a:solidFill>
                <a:schemeClr val="dk1"/>
              </a:solidFill>
              <a:latin typeface="Public Sans"/>
              <a:ea typeface="Public Sans"/>
              <a:cs typeface="Public Sans"/>
              <a:sym typeface="Public Sans"/>
            </a:endParaRPr>
          </a:p>
          <a:p>
            <a:pPr indent="0" lvl="0" marL="0" rtl="0" algn="l">
              <a:spcBef>
                <a:spcPts val="0"/>
              </a:spcBef>
              <a:spcAft>
                <a:spcPts val="0"/>
              </a:spcAft>
              <a:buClr>
                <a:schemeClr val="dk1"/>
              </a:buClr>
              <a:buSzPts val="1100"/>
              <a:buFont typeface="Arial"/>
              <a:buNone/>
            </a:pPr>
            <a:r>
              <a:rPr lang="en-US" sz="3200">
                <a:solidFill>
                  <a:schemeClr val="dk1"/>
                </a:solidFill>
                <a:latin typeface="Public Sans"/>
                <a:ea typeface="Public Sans"/>
                <a:cs typeface="Public Sans"/>
                <a:sym typeface="Public Sans"/>
              </a:rPr>
              <a:t>Connect GND of MPU6050 to the GND rail of the breadboard.</a:t>
            </a:r>
            <a:endParaRPr sz="3200">
              <a:solidFill>
                <a:schemeClr val="dk1"/>
              </a:solidFill>
              <a:latin typeface="Public Sans"/>
              <a:ea typeface="Public Sans"/>
              <a:cs typeface="Public Sans"/>
              <a:sym typeface="Public Sans"/>
            </a:endParaRPr>
          </a:p>
          <a:p>
            <a:pPr indent="0" lvl="0" marL="0" rtl="0" algn="l">
              <a:spcBef>
                <a:spcPts val="0"/>
              </a:spcBef>
              <a:spcAft>
                <a:spcPts val="0"/>
              </a:spcAft>
              <a:buClr>
                <a:schemeClr val="dk1"/>
              </a:buClr>
              <a:buSzPts val="1100"/>
              <a:buFont typeface="Arial"/>
              <a:buNone/>
            </a:pPr>
            <a:r>
              <a:rPr lang="en-US" sz="3200">
                <a:solidFill>
                  <a:schemeClr val="dk1"/>
                </a:solidFill>
                <a:latin typeface="Public Sans"/>
                <a:ea typeface="Public Sans"/>
                <a:cs typeface="Public Sans"/>
                <a:sym typeface="Public Sans"/>
              </a:rPr>
              <a:t>Connect SCL of MPU6050 to A5 of the Arduino.</a:t>
            </a:r>
            <a:endParaRPr sz="3200">
              <a:solidFill>
                <a:schemeClr val="dk1"/>
              </a:solidFill>
              <a:latin typeface="Public Sans"/>
              <a:ea typeface="Public Sans"/>
              <a:cs typeface="Public Sans"/>
              <a:sym typeface="Public Sans"/>
            </a:endParaRPr>
          </a:p>
          <a:p>
            <a:pPr indent="0" lvl="0" marL="0" rtl="0" algn="l">
              <a:spcBef>
                <a:spcPts val="0"/>
              </a:spcBef>
              <a:spcAft>
                <a:spcPts val="0"/>
              </a:spcAft>
              <a:buClr>
                <a:schemeClr val="dk1"/>
              </a:buClr>
              <a:buSzPts val="1100"/>
              <a:buFont typeface="Arial"/>
              <a:buNone/>
            </a:pPr>
            <a:r>
              <a:rPr lang="en-US" sz="3200">
                <a:solidFill>
                  <a:schemeClr val="dk1"/>
                </a:solidFill>
                <a:latin typeface="Public Sans"/>
                <a:ea typeface="Public Sans"/>
                <a:cs typeface="Public Sans"/>
                <a:sym typeface="Public Sans"/>
              </a:rPr>
              <a:t>Connect SDA of MPU6050 to A4 of the Arduino.</a:t>
            </a:r>
            <a:endParaRPr sz="3200">
              <a:solidFill>
                <a:schemeClr val="dk1"/>
              </a:solidFill>
              <a:latin typeface="Public Sans"/>
              <a:ea typeface="Public Sans"/>
              <a:cs typeface="Public Sans"/>
              <a:sym typeface="Public Sans"/>
            </a:endParaRPr>
          </a:p>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EE7"/>
        </a:solidFill>
      </p:bgPr>
    </p:bg>
    <p:spTree>
      <p:nvGrpSpPr>
        <p:cNvPr id="194" name="Shape 194"/>
        <p:cNvGrpSpPr/>
        <p:nvPr/>
      </p:nvGrpSpPr>
      <p:grpSpPr>
        <a:xfrm>
          <a:off x="0" y="0"/>
          <a:ext cx="0" cy="0"/>
          <a:chOff x="0" y="0"/>
          <a:chExt cx="0" cy="0"/>
        </a:xfrm>
      </p:grpSpPr>
      <p:grpSp>
        <p:nvGrpSpPr>
          <p:cNvPr id="195" name="Google Shape;195;p24"/>
          <p:cNvGrpSpPr/>
          <p:nvPr/>
        </p:nvGrpSpPr>
        <p:grpSpPr>
          <a:xfrm>
            <a:off x="-507223" y="1644309"/>
            <a:ext cx="8147657" cy="1982340"/>
            <a:chOff x="3978500" y="946003"/>
            <a:chExt cx="4094300" cy="993903"/>
          </a:xfrm>
        </p:grpSpPr>
        <p:grpSp>
          <p:nvGrpSpPr>
            <p:cNvPr id="196" name="Google Shape;196;p24"/>
            <p:cNvGrpSpPr/>
            <p:nvPr/>
          </p:nvGrpSpPr>
          <p:grpSpPr>
            <a:xfrm>
              <a:off x="4734025" y="1140951"/>
              <a:ext cx="529800" cy="798956"/>
              <a:chOff x="4318975" y="1083450"/>
              <a:chExt cx="529800" cy="591250"/>
            </a:xfrm>
          </p:grpSpPr>
          <p:sp>
            <p:nvSpPr>
              <p:cNvPr id="197" name="Google Shape;197;p24"/>
              <p:cNvSpPr/>
              <p:nvPr/>
            </p:nvSpPr>
            <p:spPr>
              <a:xfrm>
                <a:off x="4517125" y="1086100"/>
                <a:ext cx="133500" cy="588600"/>
              </a:xfrm>
              <a:prstGeom prst="rect">
                <a:avLst/>
              </a:prstGeom>
              <a:solidFill>
                <a:srgbClr val="561561"/>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cxnSp>
            <p:nvCxnSpPr>
              <p:cNvPr id="198" name="Google Shape;198;p24"/>
              <p:cNvCxnSpPr/>
              <p:nvPr/>
            </p:nvCxnSpPr>
            <p:spPr>
              <a:xfrm rot="10800000">
                <a:off x="4318975" y="1083450"/>
                <a:ext cx="529800" cy="0"/>
              </a:xfrm>
              <a:prstGeom prst="straightConnector1">
                <a:avLst/>
              </a:prstGeom>
              <a:noFill/>
              <a:ln cap="flat" cmpd="sng" w="9525">
                <a:solidFill>
                  <a:srgbClr val="561561"/>
                </a:solidFill>
                <a:prstDash val="solid"/>
                <a:round/>
                <a:headEnd len="sm" w="sm" type="none"/>
                <a:tailEnd len="sm" w="sm" type="none"/>
              </a:ln>
            </p:spPr>
          </p:cxnSp>
        </p:grpSp>
        <p:sp>
          <p:nvSpPr>
            <p:cNvPr id="199" name="Google Shape;199;p24"/>
            <p:cNvSpPr txBox="1"/>
            <p:nvPr/>
          </p:nvSpPr>
          <p:spPr>
            <a:xfrm>
              <a:off x="5344600" y="946003"/>
              <a:ext cx="2728200" cy="276000"/>
            </a:xfrm>
            <a:prstGeom prst="rect">
              <a:avLst/>
            </a:prstGeom>
            <a:noFill/>
            <a:ln>
              <a:noFill/>
            </a:ln>
          </p:spPr>
          <p:txBody>
            <a:bodyPr anchorCtr="0" anchor="t" bIns="182850" lIns="182850" spcFirstLastPara="1" rIns="182850" wrap="square" tIns="182850">
              <a:noAutofit/>
            </a:bodyPr>
            <a:lstStyle/>
            <a:p>
              <a:pPr indent="0" lvl="0" marL="0" rtl="0" algn="l">
                <a:lnSpc>
                  <a:spcPct val="115000"/>
                </a:lnSpc>
                <a:spcBef>
                  <a:spcPts val="0"/>
                </a:spcBef>
                <a:spcAft>
                  <a:spcPts val="0"/>
                </a:spcAft>
                <a:buClr>
                  <a:schemeClr val="dk1"/>
                </a:buClr>
                <a:buSzPts val="1100"/>
                <a:buFont typeface="Arial"/>
                <a:buNone/>
              </a:pPr>
              <a:r>
                <a:rPr b="1" lang="en-US" sz="3700">
                  <a:solidFill>
                    <a:srgbClr val="561561"/>
                  </a:solidFill>
                  <a:latin typeface="Roboto"/>
                  <a:ea typeface="Roboto"/>
                  <a:cs typeface="Roboto"/>
                  <a:sym typeface="Roboto"/>
                </a:rPr>
                <a:t>Extract &amp; Load Data</a:t>
              </a:r>
              <a:endParaRPr b="1" sz="3700">
                <a:solidFill>
                  <a:srgbClr val="56156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b="1" sz="2200">
                <a:solidFill>
                  <a:srgbClr val="561561"/>
                </a:solidFill>
                <a:latin typeface="Roboto"/>
                <a:ea typeface="Roboto"/>
                <a:cs typeface="Roboto"/>
                <a:sym typeface="Roboto"/>
              </a:endParaRPr>
            </a:p>
            <a:p>
              <a:pPr indent="0" lvl="0" marL="0" rtl="0" algn="l">
                <a:lnSpc>
                  <a:spcPct val="115000"/>
                </a:lnSpc>
                <a:spcBef>
                  <a:spcPts val="0"/>
                </a:spcBef>
                <a:spcAft>
                  <a:spcPts val="0"/>
                </a:spcAft>
                <a:buNone/>
              </a:pPr>
              <a:r>
                <a:t/>
              </a:r>
              <a:endParaRPr b="1" sz="2200">
                <a:solidFill>
                  <a:srgbClr val="561561"/>
                </a:solidFill>
                <a:latin typeface="Roboto"/>
                <a:ea typeface="Roboto"/>
                <a:cs typeface="Roboto"/>
                <a:sym typeface="Roboto"/>
              </a:endParaRPr>
            </a:p>
          </p:txBody>
        </p:sp>
        <p:sp>
          <p:nvSpPr>
            <p:cNvPr id="200" name="Google Shape;200;p24"/>
            <p:cNvSpPr txBox="1"/>
            <p:nvPr/>
          </p:nvSpPr>
          <p:spPr>
            <a:xfrm>
              <a:off x="3978500" y="973693"/>
              <a:ext cx="758400" cy="346800"/>
            </a:xfrm>
            <a:prstGeom prst="rect">
              <a:avLst/>
            </a:prstGeom>
            <a:noFill/>
            <a:ln>
              <a:noFill/>
            </a:ln>
          </p:spPr>
          <p:txBody>
            <a:bodyPr anchorCtr="0" anchor="t" bIns="182850" lIns="182850" spcFirstLastPara="1" rIns="182850" wrap="square" tIns="182850">
              <a:noAutofit/>
            </a:bodyPr>
            <a:lstStyle/>
            <a:p>
              <a:pPr indent="0" lvl="0" marL="0" rtl="0" algn="r">
                <a:lnSpc>
                  <a:spcPct val="115000"/>
                </a:lnSpc>
                <a:spcBef>
                  <a:spcPts val="0"/>
                </a:spcBef>
                <a:spcAft>
                  <a:spcPts val="0"/>
                </a:spcAft>
                <a:buNone/>
              </a:pPr>
              <a:r>
                <a:rPr b="1" lang="en-US" sz="4400">
                  <a:solidFill>
                    <a:srgbClr val="561561"/>
                  </a:solidFill>
                  <a:latin typeface="Roboto"/>
                  <a:ea typeface="Roboto"/>
                  <a:cs typeface="Roboto"/>
                  <a:sym typeface="Roboto"/>
                </a:rPr>
                <a:t>1</a:t>
              </a:r>
              <a:endParaRPr b="1" sz="4400">
                <a:solidFill>
                  <a:srgbClr val="561561"/>
                </a:solidFill>
                <a:latin typeface="Roboto"/>
                <a:ea typeface="Roboto"/>
                <a:cs typeface="Roboto"/>
                <a:sym typeface="Roboto"/>
              </a:endParaRPr>
            </a:p>
          </p:txBody>
        </p:sp>
      </p:grpSp>
      <p:grpSp>
        <p:nvGrpSpPr>
          <p:cNvPr id="201" name="Google Shape;201;p24"/>
          <p:cNvGrpSpPr/>
          <p:nvPr/>
        </p:nvGrpSpPr>
        <p:grpSpPr>
          <a:xfrm>
            <a:off x="-507223" y="3242426"/>
            <a:ext cx="8147657" cy="1982340"/>
            <a:chOff x="3978500" y="946003"/>
            <a:chExt cx="4094300" cy="993903"/>
          </a:xfrm>
        </p:grpSpPr>
        <p:grpSp>
          <p:nvGrpSpPr>
            <p:cNvPr id="202" name="Google Shape;202;p24"/>
            <p:cNvGrpSpPr/>
            <p:nvPr/>
          </p:nvGrpSpPr>
          <p:grpSpPr>
            <a:xfrm>
              <a:off x="4734025" y="1140951"/>
              <a:ext cx="529800" cy="798956"/>
              <a:chOff x="4318975" y="1083450"/>
              <a:chExt cx="529800" cy="591250"/>
            </a:xfrm>
          </p:grpSpPr>
          <p:sp>
            <p:nvSpPr>
              <p:cNvPr id="203" name="Google Shape;203;p24"/>
              <p:cNvSpPr/>
              <p:nvPr/>
            </p:nvSpPr>
            <p:spPr>
              <a:xfrm>
                <a:off x="4517125" y="1086100"/>
                <a:ext cx="133500" cy="588600"/>
              </a:xfrm>
              <a:prstGeom prst="rect">
                <a:avLst/>
              </a:prstGeom>
              <a:solidFill>
                <a:srgbClr val="561561"/>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cxnSp>
            <p:nvCxnSpPr>
              <p:cNvPr id="204" name="Google Shape;204;p24"/>
              <p:cNvCxnSpPr/>
              <p:nvPr/>
            </p:nvCxnSpPr>
            <p:spPr>
              <a:xfrm rot="10800000">
                <a:off x="4318975" y="1083450"/>
                <a:ext cx="529800" cy="0"/>
              </a:xfrm>
              <a:prstGeom prst="straightConnector1">
                <a:avLst/>
              </a:prstGeom>
              <a:noFill/>
              <a:ln cap="flat" cmpd="sng" w="9525">
                <a:solidFill>
                  <a:srgbClr val="561561"/>
                </a:solidFill>
                <a:prstDash val="solid"/>
                <a:round/>
                <a:headEnd len="sm" w="sm" type="none"/>
                <a:tailEnd len="sm" w="sm" type="none"/>
              </a:ln>
            </p:spPr>
          </p:cxnSp>
        </p:grpSp>
        <p:sp>
          <p:nvSpPr>
            <p:cNvPr id="205" name="Google Shape;205;p24"/>
            <p:cNvSpPr txBox="1"/>
            <p:nvPr/>
          </p:nvSpPr>
          <p:spPr>
            <a:xfrm>
              <a:off x="5344600" y="946003"/>
              <a:ext cx="2728200" cy="276000"/>
            </a:xfrm>
            <a:prstGeom prst="rect">
              <a:avLst/>
            </a:prstGeom>
            <a:noFill/>
            <a:ln>
              <a:noFill/>
            </a:ln>
          </p:spPr>
          <p:txBody>
            <a:bodyPr anchorCtr="0" anchor="t" bIns="182850" lIns="182850" spcFirstLastPara="1" rIns="182850" wrap="square" tIns="182850">
              <a:noAutofit/>
            </a:bodyPr>
            <a:lstStyle/>
            <a:p>
              <a:pPr indent="0" lvl="0" marL="0" rtl="0" algn="l">
                <a:lnSpc>
                  <a:spcPct val="115000"/>
                </a:lnSpc>
                <a:spcBef>
                  <a:spcPts val="0"/>
                </a:spcBef>
                <a:spcAft>
                  <a:spcPts val="0"/>
                </a:spcAft>
                <a:buNone/>
              </a:pPr>
              <a:r>
                <a:rPr b="1" lang="en-US" sz="3800">
                  <a:solidFill>
                    <a:srgbClr val="561561"/>
                  </a:solidFill>
                  <a:latin typeface="Roboto"/>
                  <a:ea typeface="Roboto"/>
                  <a:cs typeface="Roboto"/>
                  <a:sym typeface="Roboto"/>
                </a:rPr>
                <a:t>Handle Missing Values</a:t>
              </a:r>
              <a:endParaRPr b="1" sz="3800">
                <a:solidFill>
                  <a:srgbClr val="561561"/>
                </a:solidFill>
                <a:latin typeface="Roboto"/>
                <a:ea typeface="Roboto"/>
                <a:cs typeface="Roboto"/>
                <a:sym typeface="Roboto"/>
              </a:endParaRPr>
            </a:p>
          </p:txBody>
        </p:sp>
        <p:sp>
          <p:nvSpPr>
            <p:cNvPr id="206" name="Google Shape;206;p24"/>
            <p:cNvSpPr txBox="1"/>
            <p:nvPr/>
          </p:nvSpPr>
          <p:spPr>
            <a:xfrm>
              <a:off x="3978500" y="973693"/>
              <a:ext cx="758400" cy="346800"/>
            </a:xfrm>
            <a:prstGeom prst="rect">
              <a:avLst/>
            </a:prstGeom>
            <a:noFill/>
            <a:ln>
              <a:noFill/>
            </a:ln>
          </p:spPr>
          <p:txBody>
            <a:bodyPr anchorCtr="0" anchor="t" bIns="182850" lIns="182850" spcFirstLastPara="1" rIns="182850" wrap="square" tIns="182850">
              <a:noAutofit/>
            </a:bodyPr>
            <a:lstStyle/>
            <a:p>
              <a:pPr indent="0" lvl="0" marL="0" rtl="0" algn="r">
                <a:lnSpc>
                  <a:spcPct val="115000"/>
                </a:lnSpc>
                <a:spcBef>
                  <a:spcPts val="0"/>
                </a:spcBef>
                <a:spcAft>
                  <a:spcPts val="0"/>
                </a:spcAft>
                <a:buNone/>
              </a:pPr>
              <a:r>
                <a:rPr b="1" lang="en-US" sz="3800">
                  <a:solidFill>
                    <a:srgbClr val="561561"/>
                  </a:solidFill>
                  <a:latin typeface="Roboto"/>
                  <a:ea typeface="Roboto"/>
                  <a:cs typeface="Roboto"/>
                  <a:sym typeface="Roboto"/>
                </a:rPr>
                <a:t>2</a:t>
              </a:r>
              <a:endParaRPr b="1" sz="3800">
                <a:solidFill>
                  <a:srgbClr val="561561"/>
                </a:solidFill>
                <a:latin typeface="Roboto"/>
                <a:ea typeface="Roboto"/>
                <a:cs typeface="Roboto"/>
                <a:sym typeface="Roboto"/>
              </a:endParaRPr>
            </a:p>
          </p:txBody>
        </p:sp>
      </p:grpSp>
      <p:grpSp>
        <p:nvGrpSpPr>
          <p:cNvPr id="207" name="Google Shape;207;p24"/>
          <p:cNvGrpSpPr/>
          <p:nvPr/>
        </p:nvGrpSpPr>
        <p:grpSpPr>
          <a:xfrm>
            <a:off x="-507223" y="4840543"/>
            <a:ext cx="8147657" cy="1982340"/>
            <a:chOff x="3978500" y="946003"/>
            <a:chExt cx="4094300" cy="993903"/>
          </a:xfrm>
        </p:grpSpPr>
        <p:grpSp>
          <p:nvGrpSpPr>
            <p:cNvPr id="208" name="Google Shape;208;p24"/>
            <p:cNvGrpSpPr/>
            <p:nvPr/>
          </p:nvGrpSpPr>
          <p:grpSpPr>
            <a:xfrm>
              <a:off x="4734025" y="1140951"/>
              <a:ext cx="529800" cy="798956"/>
              <a:chOff x="4318975" y="1083450"/>
              <a:chExt cx="529800" cy="591250"/>
            </a:xfrm>
          </p:grpSpPr>
          <p:sp>
            <p:nvSpPr>
              <p:cNvPr id="209" name="Google Shape;209;p24"/>
              <p:cNvSpPr/>
              <p:nvPr/>
            </p:nvSpPr>
            <p:spPr>
              <a:xfrm>
                <a:off x="4517125" y="1086100"/>
                <a:ext cx="133500" cy="588600"/>
              </a:xfrm>
              <a:prstGeom prst="rect">
                <a:avLst/>
              </a:prstGeom>
              <a:solidFill>
                <a:srgbClr val="C2C2C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cxnSp>
            <p:nvCxnSpPr>
              <p:cNvPr id="210" name="Google Shape;210;p24"/>
              <p:cNvCxnSpPr/>
              <p:nvPr/>
            </p:nvCxnSpPr>
            <p:spPr>
              <a:xfrm rot="10800000">
                <a:off x="4318975" y="1083450"/>
                <a:ext cx="529800" cy="0"/>
              </a:xfrm>
              <a:prstGeom prst="straightConnector1">
                <a:avLst/>
              </a:prstGeom>
              <a:noFill/>
              <a:ln cap="flat" cmpd="sng" w="9525">
                <a:solidFill>
                  <a:srgbClr val="C2C2C2"/>
                </a:solidFill>
                <a:prstDash val="solid"/>
                <a:round/>
                <a:headEnd len="sm" w="sm" type="none"/>
                <a:tailEnd len="sm" w="sm" type="none"/>
              </a:ln>
            </p:spPr>
          </p:cxnSp>
        </p:grpSp>
        <p:sp>
          <p:nvSpPr>
            <p:cNvPr id="211" name="Google Shape;211;p24"/>
            <p:cNvSpPr txBox="1"/>
            <p:nvPr/>
          </p:nvSpPr>
          <p:spPr>
            <a:xfrm>
              <a:off x="5344600" y="946003"/>
              <a:ext cx="2728200" cy="276000"/>
            </a:xfrm>
            <a:prstGeom prst="rect">
              <a:avLst/>
            </a:prstGeom>
            <a:noFill/>
            <a:ln>
              <a:noFill/>
            </a:ln>
          </p:spPr>
          <p:txBody>
            <a:bodyPr anchorCtr="0" anchor="t" bIns="182850" lIns="182850" spcFirstLastPara="1" rIns="182850" wrap="square" tIns="182850">
              <a:noAutofit/>
            </a:bodyPr>
            <a:lstStyle/>
            <a:p>
              <a:pPr indent="0" lvl="0" marL="0" rtl="0" algn="l">
                <a:lnSpc>
                  <a:spcPct val="115000"/>
                </a:lnSpc>
                <a:spcBef>
                  <a:spcPts val="0"/>
                </a:spcBef>
                <a:spcAft>
                  <a:spcPts val="0"/>
                </a:spcAft>
                <a:buNone/>
              </a:pPr>
              <a:r>
                <a:rPr b="1" lang="en-US" sz="3700">
                  <a:solidFill>
                    <a:srgbClr val="858585"/>
                  </a:solidFill>
                  <a:latin typeface="Roboto"/>
                  <a:ea typeface="Roboto"/>
                  <a:cs typeface="Roboto"/>
                  <a:sym typeface="Roboto"/>
                </a:rPr>
                <a:t>Filter Noise</a:t>
              </a:r>
              <a:endParaRPr b="1" sz="3700">
                <a:solidFill>
                  <a:srgbClr val="858585"/>
                </a:solidFill>
                <a:latin typeface="Roboto"/>
                <a:ea typeface="Roboto"/>
                <a:cs typeface="Roboto"/>
                <a:sym typeface="Roboto"/>
              </a:endParaRPr>
            </a:p>
          </p:txBody>
        </p:sp>
        <p:sp>
          <p:nvSpPr>
            <p:cNvPr id="212" name="Google Shape;212;p24"/>
            <p:cNvSpPr txBox="1"/>
            <p:nvPr/>
          </p:nvSpPr>
          <p:spPr>
            <a:xfrm>
              <a:off x="3978500" y="973693"/>
              <a:ext cx="758400" cy="346800"/>
            </a:xfrm>
            <a:prstGeom prst="rect">
              <a:avLst/>
            </a:prstGeom>
            <a:noFill/>
            <a:ln>
              <a:noFill/>
            </a:ln>
          </p:spPr>
          <p:txBody>
            <a:bodyPr anchorCtr="0" anchor="t" bIns="182850" lIns="182850" spcFirstLastPara="1" rIns="182850" wrap="square" tIns="182850">
              <a:noAutofit/>
            </a:bodyPr>
            <a:lstStyle/>
            <a:p>
              <a:pPr indent="0" lvl="0" marL="0" rtl="0" algn="r">
                <a:lnSpc>
                  <a:spcPct val="115000"/>
                </a:lnSpc>
                <a:spcBef>
                  <a:spcPts val="0"/>
                </a:spcBef>
                <a:spcAft>
                  <a:spcPts val="0"/>
                </a:spcAft>
                <a:buNone/>
              </a:pPr>
              <a:r>
                <a:rPr b="1" lang="en-US" sz="3700">
                  <a:solidFill>
                    <a:srgbClr val="858585"/>
                  </a:solidFill>
                  <a:latin typeface="Roboto"/>
                  <a:ea typeface="Roboto"/>
                  <a:cs typeface="Roboto"/>
                  <a:sym typeface="Roboto"/>
                </a:rPr>
                <a:t>3</a:t>
              </a:r>
              <a:endParaRPr b="1" sz="3700">
                <a:solidFill>
                  <a:srgbClr val="858585"/>
                </a:solidFill>
                <a:latin typeface="Roboto"/>
                <a:ea typeface="Roboto"/>
                <a:cs typeface="Roboto"/>
                <a:sym typeface="Roboto"/>
              </a:endParaRPr>
            </a:p>
          </p:txBody>
        </p:sp>
      </p:grpSp>
      <p:grpSp>
        <p:nvGrpSpPr>
          <p:cNvPr id="213" name="Google Shape;213;p24"/>
          <p:cNvGrpSpPr/>
          <p:nvPr/>
        </p:nvGrpSpPr>
        <p:grpSpPr>
          <a:xfrm>
            <a:off x="-507223" y="6438650"/>
            <a:ext cx="9659270" cy="1982350"/>
            <a:chOff x="3978500" y="945998"/>
            <a:chExt cx="4853905" cy="993908"/>
          </a:xfrm>
        </p:grpSpPr>
        <p:grpSp>
          <p:nvGrpSpPr>
            <p:cNvPr id="214" name="Google Shape;214;p24"/>
            <p:cNvGrpSpPr/>
            <p:nvPr/>
          </p:nvGrpSpPr>
          <p:grpSpPr>
            <a:xfrm>
              <a:off x="4734025" y="1140951"/>
              <a:ext cx="529800" cy="798956"/>
              <a:chOff x="4318975" y="1083450"/>
              <a:chExt cx="529800" cy="591250"/>
            </a:xfrm>
          </p:grpSpPr>
          <p:sp>
            <p:nvSpPr>
              <p:cNvPr id="215" name="Google Shape;215;p24"/>
              <p:cNvSpPr/>
              <p:nvPr/>
            </p:nvSpPr>
            <p:spPr>
              <a:xfrm>
                <a:off x="4517125" y="1086100"/>
                <a:ext cx="133500" cy="588600"/>
              </a:xfrm>
              <a:prstGeom prst="rect">
                <a:avLst/>
              </a:prstGeom>
              <a:solidFill>
                <a:srgbClr val="C2C2C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cxnSp>
            <p:nvCxnSpPr>
              <p:cNvPr id="216" name="Google Shape;216;p24"/>
              <p:cNvCxnSpPr/>
              <p:nvPr/>
            </p:nvCxnSpPr>
            <p:spPr>
              <a:xfrm rot="10800000">
                <a:off x="4318975" y="1083450"/>
                <a:ext cx="529800" cy="0"/>
              </a:xfrm>
              <a:prstGeom prst="straightConnector1">
                <a:avLst/>
              </a:prstGeom>
              <a:noFill/>
              <a:ln cap="flat" cmpd="sng" w="9525">
                <a:solidFill>
                  <a:srgbClr val="C2C2C2"/>
                </a:solidFill>
                <a:prstDash val="solid"/>
                <a:round/>
                <a:headEnd len="sm" w="sm" type="none"/>
                <a:tailEnd len="sm" w="sm" type="none"/>
              </a:ln>
            </p:spPr>
          </p:cxnSp>
        </p:grpSp>
        <p:sp>
          <p:nvSpPr>
            <p:cNvPr id="217" name="Google Shape;217;p24"/>
            <p:cNvSpPr txBox="1"/>
            <p:nvPr/>
          </p:nvSpPr>
          <p:spPr>
            <a:xfrm>
              <a:off x="5344605" y="945998"/>
              <a:ext cx="3487800" cy="276000"/>
            </a:xfrm>
            <a:prstGeom prst="rect">
              <a:avLst/>
            </a:prstGeom>
            <a:noFill/>
            <a:ln>
              <a:noFill/>
            </a:ln>
          </p:spPr>
          <p:txBody>
            <a:bodyPr anchorCtr="0" anchor="t" bIns="182850" lIns="182850" spcFirstLastPara="1" rIns="182850" wrap="square" tIns="182850">
              <a:noAutofit/>
            </a:bodyPr>
            <a:lstStyle/>
            <a:p>
              <a:pPr indent="0" lvl="0" marL="0" rtl="0" algn="l">
                <a:lnSpc>
                  <a:spcPct val="115000"/>
                </a:lnSpc>
                <a:spcBef>
                  <a:spcPts val="0"/>
                </a:spcBef>
                <a:spcAft>
                  <a:spcPts val="0"/>
                </a:spcAft>
                <a:buNone/>
              </a:pPr>
              <a:r>
                <a:rPr b="1" lang="en-US" sz="3300">
                  <a:solidFill>
                    <a:srgbClr val="858585"/>
                  </a:solidFill>
                  <a:latin typeface="Roboto"/>
                  <a:ea typeface="Roboto"/>
                  <a:cs typeface="Roboto"/>
                  <a:sym typeface="Roboto"/>
                </a:rPr>
                <a:t>Compute Acceleration Magnitude</a:t>
              </a:r>
              <a:endParaRPr b="1" sz="3300">
                <a:solidFill>
                  <a:srgbClr val="858585"/>
                </a:solidFill>
                <a:latin typeface="Roboto"/>
                <a:ea typeface="Roboto"/>
                <a:cs typeface="Roboto"/>
                <a:sym typeface="Roboto"/>
              </a:endParaRPr>
            </a:p>
          </p:txBody>
        </p:sp>
        <p:sp>
          <p:nvSpPr>
            <p:cNvPr id="218" name="Google Shape;218;p24"/>
            <p:cNvSpPr txBox="1"/>
            <p:nvPr/>
          </p:nvSpPr>
          <p:spPr>
            <a:xfrm>
              <a:off x="3978500" y="973693"/>
              <a:ext cx="758400" cy="346800"/>
            </a:xfrm>
            <a:prstGeom prst="rect">
              <a:avLst/>
            </a:prstGeom>
            <a:noFill/>
            <a:ln>
              <a:noFill/>
            </a:ln>
          </p:spPr>
          <p:txBody>
            <a:bodyPr anchorCtr="0" anchor="t" bIns="182850" lIns="182850" spcFirstLastPara="1" rIns="182850" wrap="square" tIns="182850">
              <a:noAutofit/>
            </a:bodyPr>
            <a:lstStyle/>
            <a:p>
              <a:pPr indent="0" lvl="0" marL="0" rtl="0" algn="r">
                <a:lnSpc>
                  <a:spcPct val="115000"/>
                </a:lnSpc>
                <a:spcBef>
                  <a:spcPts val="0"/>
                </a:spcBef>
                <a:spcAft>
                  <a:spcPts val="0"/>
                </a:spcAft>
                <a:buNone/>
              </a:pPr>
              <a:r>
                <a:rPr b="1" lang="en-US" sz="3700">
                  <a:solidFill>
                    <a:srgbClr val="858585"/>
                  </a:solidFill>
                  <a:latin typeface="Roboto"/>
                  <a:ea typeface="Roboto"/>
                  <a:cs typeface="Roboto"/>
                  <a:sym typeface="Roboto"/>
                </a:rPr>
                <a:t>4</a:t>
              </a:r>
              <a:endParaRPr b="1" sz="3700">
                <a:solidFill>
                  <a:srgbClr val="858585"/>
                </a:solidFill>
                <a:latin typeface="Roboto"/>
                <a:ea typeface="Roboto"/>
                <a:cs typeface="Roboto"/>
                <a:sym typeface="Roboto"/>
              </a:endParaRPr>
            </a:p>
          </p:txBody>
        </p:sp>
      </p:grpSp>
      <p:grpSp>
        <p:nvGrpSpPr>
          <p:cNvPr id="219" name="Google Shape;219;p24"/>
          <p:cNvGrpSpPr/>
          <p:nvPr/>
        </p:nvGrpSpPr>
        <p:grpSpPr>
          <a:xfrm>
            <a:off x="-507223" y="8036775"/>
            <a:ext cx="9530915" cy="1982342"/>
            <a:chOff x="3978500" y="946002"/>
            <a:chExt cx="4789405" cy="993904"/>
          </a:xfrm>
        </p:grpSpPr>
        <p:grpSp>
          <p:nvGrpSpPr>
            <p:cNvPr id="220" name="Google Shape;220;p24"/>
            <p:cNvGrpSpPr/>
            <p:nvPr/>
          </p:nvGrpSpPr>
          <p:grpSpPr>
            <a:xfrm>
              <a:off x="4734025" y="1140951"/>
              <a:ext cx="529800" cy="798956"/>
              <a:chOff x="4318975" y="1083450"/>
              <a:chExt cx="529800" cy="591250"/>
            </a:xfrm>
          </p:grpSpPr>
          <p:sp>
            <p:nvSpPr>
              <p:cNvPr id="221" name="Google Shape;221;p24"/>
              <p:cNvSpPr/>
              <p:nvPr/>
            </p:nvSpPr>
            <p:spPr>
              <a:xfrm>
                <a:off x="4517125" y="1086100"/>
                <a:ext cx="133500" cy="588600"/>
              </a:xfrm>
              <a:prstGeom prst="rect">
                <a:avLst/>
              </a:prstGeom>
              <a:solidFill>
                <a:srgbClr val="C2C2C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cxnSp>
            <p:nvCxnSpPr>
              <p:cNvPr id="222" name="Google Shape;222;p24"/>
              <p:cNvCxnSpPr/>
              <p:nvPr/>
            </p:nvCxnSpPr>
            <p:spPr>
              <a:xfrm rot="10800000">
                <a:off x="4318975" y="1083450"/>
                <a:ext cx="529800" cy="0"/>
              </a:xfrm>
              <a:prstGeom prst="straightConnector1">
                <a:avLst/>
              </a:prstGeom>
              <a:noFill/>
              <a:ln cap="flat" cmpd="sng" w="9525">
                <a:solidFill>
                  <a:srgbClr val="C2C2C2"/>
                </a:solidFill>
                <a:prstDash val="solid"/>
                <a:round/>
                <a:headEnd len="sm" w="sm" type="none"/>
                <a:tailEnd len="sm" w="sm" type="none"/>
              </a:ln>
            </p:spPr>
          </p:cxnSp>
        </p:grpSp>
        <p:sp>
          <p:nvSpPr>
            <p:cNvPr id="223" name="Google Shape;223;p24"/>
            <p:cNvSpPr txBox="1"/>
            <p:nvPr/>
          </p:nvSpPr>
          <p:spPr>
            <a:xfrm>
              <a:off x="5344605" y="946002"/>
              <a:ext cx="3423300" cy="276000"/>
            </a:xfrm>
            <a:prstGeom prst="rect">
              <a:avLst/>
            </a:prstGeom>
            <a:noFill/>
            <a:ln>
              <a:noFill/>
            </a:ln>
          </p:spPr>
          <p:txBody>
            <a:bodyPr anchorCtr="0" anchor="t" bIns="182850" lIns="182850" spcFirstLastPara="1" rIns="182850" wrap="square" tIns="182850">
              <a:noAutofit/>
            </a:bodyPr>
            <a:lstStyle/>
            <a:p>
              <a:pPr indent="0" lvl="0" marL="0" rtl="0" algn="l">
                <a:lnSpc>
                  <a:spcPct val="115000"/>
                </a:lnSpc>
                <a:spcBef>
                  <a:spcPts val="0"/>
                </a:spcBef>
                <a:spcAft>
                  <a:spcPts val="0"/>
                </a:spcAft>
                <a:buClr>
                  <a:schemeClr val="dk1"/>
                </a:buClr>
                <a:buSzPts val="1100"/>
                <a:buFont typeface="Arial"/>
                <a:buNone/>
              </a:pPr>
              <a:r>
                <a:rPr b="1" lang="en-US" sz="3100">
                  <a:solidFill>
                    <a:srgbClr val="858585"/>
                  </a:solidFill>
                  <a:latin typeface="Roboto"/>
                  <a:ea typeface="Roboto"/>
                  <a:cs typeface="Roboto"/>
                  <a:sym typeface="Roboto"/>
                </a:rPr>
                <a:t>Convert Quaternions to Euler Angles</a:t>
              </a:r>
              <a:endParaRPr b="1" sz="3100">
                <a:solidFill>
                  <a:srgbClr val="858585"/>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b="1" sz="1600">
                <a:solidFill>
                  <a:srgbClr val="858585"/>
                </a:solidFill>
                <a:latin typeface="Roboto"/>
                <a:ea typeface="Roboto"/>
                <a:cs typeface="Roboto"/>
                <a:sym typeface="Roboto"/>
              </a:endParaRPr>
            </a:p>
            <a:p>
              <a:pPr indent="0" lvl="0" marL="0" rtl="0" algn="l">
                <a:lnSpc>
                  <a:spcPct val="115000"/>
                </a:lnSpc>
                <a:spcBef>
                  <a:spcPts val="0"/>
                </a:spcBef>
                <a:spcAft>
                  <a:spcPts val="0"/>
                </a:spcAft>
                <a:buNone/>
              </a:pPr>
              <a:r>
                <a:t/>
              </a:r>
              <a:endParaRPr b="1" sz="1600">
                <a:solidFill>
                  <a:srgbClr val="858585"/>
                </a:solidFill>
                <a:latin typeface="Roboto"/>
                <a:ea typeface="Roboto"/>
                <a:cs typeface="Roboto"/>
                <a:sym typeface="Roboto"/>
              </a:endParaRPr>
            </a:p>
          </p:txBody>
        </p:sp>
        <p:sp>
          <p:nvSpPr>
            <p:cNvPr id="224" name="Google Shape;224;p24"/>
            <p:cNvSpPr txBox="1"/>
            <p:nvPr/>
          </p:nvSpPr>
          <p:spPr>
            <a:xfrm>
              <a:off x="3978500" y="973693"/>
              <a:ext cx="758400" cy="346800"/>
            </a:xfrm>
            <a:prstGeom prst="rect">
              <a:avLst/>
            </a:prstGeom>
            <a:noFill/>
            <a:ln>
              <a:noFill/>
            </a:ln>
          </p:spPr>
          <p:txBody>
            <a:bodyPr anchorCtr="0" anchor="t" bIns="182850" lIns="182850" spcFirstLastPara="1" rIns="182850" wrap="square" tIns="182850">
              <a:noAutofit/>
            </a:bodyPr>
            <a:lstStyle/>
            <a:p>
              <a:pPr indent="0" lvl="0" marL="0" rtl="0" algn="r">
                <a:lnSpc>
                  <a:spcPct val="115000"/>
                </a:lnSpc>
                <a:spcBef>
                  <a:spcPts val="0"/>
                </a:spcBef>
                <a:spcAft>
                  <a:spcPts val="0"/>
                </a:spcAft>
                <a:buNone/>
              </a:pPr>
              <a:r>
                <a:rPr b="1" lang="en-US" sz="3700">
                  <a:solidFill>
                    <a:srgbClr val="858585"/>
                  </a:solidFill>
                  <a:latin typeface="Roboto"/>
                  <a:ea typeface="Roboto"/>
                  <a:cs typeface="Roboto"/>
                  <a:sym typeface="Roboto"/>
                </a:rPr>
                <a:t>5</a:t>
              </a:r>
              <a:endParaRPr b="1" sz="3700">
                <a:solidFill>
                  <a:srgbClr val="858585"/>
                </a:solidFill>
                <a:latin typeface="Roboto"/>
                <a:ea typeface="Roboto"/>
                <a:cs typeface="Roboto"/>
                <a:sym typeface="Roboto"/>
              </a:endParaRPr>
            </a:p>
          </p:txBody>
        </p:sp>
      </p:grpSp>
      <p:grpSp>
        <p:nvGrpSpPr>
          <p:cNvPr id="225" name="Google Shape;225;p24"/>
          <p:cNvGrpSpPr/>
          <p:nvPr/>
        </p:nvGrpSpPr>
        <p:grpSpPr>
          <a:xfrm>
            <a:off x="8466327" y="916409"/>
            <a:ext cx="8147657" cy="1982340"/>
            <a:chOff x="3978500" y="946003"/>
            <a:chExt cx="4094300" cy="993903"/>
          </a:xfrm>
        </p:grpSpPr>
        <p:grpSp>
          <p:nvGrpSpPr>
            <p:cNvPr id="226" name="Google Shape;226;p24"/>
            <p:cNvGrpSpPr/>
            <p:nvPr/>
          </p:nvGrpSpPr>
          <p:grpSpPr>
            <a:xfrm>
              <a:off x="4734025" y="1140951"/>
              <a:ext cx="529800" cy="798956"/>
              <a:chOff x="4318975" y="1083450"/>
              <a:chExt cx="529800" cy="591250"/>
            </a:xfrm>
          </p:grpSpPr>
          <p:sp>
            <p:nvSpPr>
              <p:cNvPr id="227" name="Google Shape;227;p24"/>
              <p:cNvSpPr/>
              <p:nvPr/>
            </p:nvSpPr>
            <p:spPr>
              <a:xfrm>
                <a:off x="4517125" y="1086100"/>
                <a:ext cx="133500" cy="588600"/>
              </a:xfrm>
              <a:prstGeom prst="rect">
                <a:avLst/>
              </a:prstGeom>
              <a:solidFill>
                <a:srgbClr val="561561"/>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cxnSp>
            <p:nvCxnSpPr>
              <p:cNvPr id="228" name="Google Shape;228;p24"/>
              <p:cNvCxnSpPr/>
              <p:nvPr/>
            </p:nvCxnSpPr>
            <p:spPr>
              <a:xfrm rot="10800000">
                <a:off x="4318975" y="1083450"/>
                <a:ext cx="529800" cy="0"/>
              </a:xfrm>
              <a:prstGeom prst="straightConnector1">
                <a:avLst/>
              </a:prstGeom>
              <a:noFill/>
              <a:ln cap="flat" cmpd="sng" w="9525">
                <a:solidFill>
                  <a:srgbClr val="561561"/>
                </a:solidFill>
                <a:prstDash val="solid"/>
                <a:round/>
                <a:headEnd len="sm" w="sm" type="none"/>
                <a:tailEnd len="sm" w="sm" type="none"/>
              </a:ln>
            </p:spPr>
          </p:cxnSp>
        </p:grpSp>
        <p:sp>
          <p:nvSpPr>
            <p:cNvPr id="229" name="Google Shape;229;p24"/>
            <p:cNvSpPr txBox="1"/>
            <p:nvPr/>
          </p:nvSpPr>
          <p:spPr>
            <a:xfrm>
              <a:off x="5344600" y="946003"/>
              <a:ext cx="2728200" cy="276000"/>
            </a:xfrm>
            <a:prstGeom prst="rect">
              <a:avLst/>
            </a:prstGeom>
            <a:noFill/>
            <a:ln>
              <a:noFill/>
            </a:ln>
          </p:spPr>
          <p:txBody>
            <a:bodyPr anchorCtr="0" anchor="t" bIns="182850" lIns="182850" spcFirstLastPara="1" rIns="182850" wrap="square" tIns="182850">
              <a:noAutofit/>
            </a:bodyPr>
            <a:lstStyle/>
            <a:p>
              <a:pPr indent="0" lvl="0" marL="0" rtl="0" algn="l">
                <a:lnSpc>
                  <a:spcPct val="115000"/>
                </a:lnSpc>
                <a:spcBef>
                  <a:spcPts val="0"/>
                </a:spcBef>
                <a:spcAft>
                  <a:spcPts val="0"/>
                </a:spcAft>
                <a:buNone/>
              </a:pPr>
              <a:r>
                <a:rPr b="1" lang="en-US" sz="3700">
                  <a:solidFill>
                    <a:srgbClr val="561561"/>
                  </a:solidFill>
                  <a:latin typeface="Roboto"/>
                  <a:ea typeface="Roboto"/>
                  <a:cs typeface="Roboto"/>
                  <a:sym typeface="Roboto"/>
                </a:rPr>
                <a:t>Load the Dataset</a:t>
              </a:r>
              <a:endParaRPr b="1" sz="3700">
                <a:solidFill>
                  <a:srgbClr val="561561"/>
                </a:solidFill>
                <a:latin typeface="Roboto"/>
                <a:ea typeface="Roboto"/>
                <a:cs typeface="Roboto"/>
                <a:sym typeface="Roboto"/>
              </a:endParaRPr>
            </a:p>
            <a:p>
              <a:pPr indent="0" lvl="0" marL="0" rtl="0" algn="l">
                <a:lnSpc>
                  <a:spcPct val="115000"/>
                </a:lnSpc>
                <a:spcBef>
                  <a:spcPts val="0"/>
                </a:spcBef>
                <a:spcAft>
                  <a:spcPts val="0"/>
                </a:spcAft>
                <a:buNone/>
              </a:pPr>
              <a:r>
                <a:t/>
              </a:r>
              <a:endParaRPr b="1" sz="2200">
                <a:solidFill>
                  <a:srgbClr val="561561"/>
                </a:solidFill>
                <a:latin typeface="Roboto"/>
                <a:ea typeface="Roboto"/>
                <a:cs typeface="Roboto"/>
                <a:sym typeface="Roboto"/>
              </a:endParaRPr>
            </a:p>
            <a:p>
              <a:pPr indent="0" lvl="0" marL="0" rtl="0" algn="l">
                <a:lnSpc>
                  <a:spcPct val="115000"/>
                </a:lnSpc>
                <a:spcBef>
                  <a:spcPts val="0"/>
                </a:spcBef>
                <a:spcAft>
                  <a:spcPts val="0"/>
                </a:spcAft>
                <a:buNone/>
              </a:pPr>
              <a:r>
                <a:t/>
              </a:r>
              <a:endParaRPr b="1" sz="2200">
                <a:solidFill>
                  <a:srgbClr val="561561"/>
                </a:solidFill>
                <a:latin typeface="Roboto"/>
                <a:ea typeface="Roboto"/>
                <a:cs typeface="Roboto"/>
                <a:sym typeface="Roboto"/>
              </a:endParaRPr>
            </a:p>
          </p:txBody>
        </p:sp>
        <p:sp>
          <p:nvSpPr>
            <p:cNvPr id="230" name="Google Shape;230;p24"/>
            <p:cNvSpPr txBox="1"/>
            <p:nvPr/>
          </p:nvSpPr>
          <p:spPr>
            <a:xfrm>
              <a:off x="3978500" y="973693"/>
              <a:ext cx="758400" cy="346800"/>
            </a:xfrm>
            <a:prstGeom prst="rect">
              <a:avLst/>
            </a:prstGeom>
            <a:noFill/>
            <a:ln>
              <a:noFill/>
            </a:ln>
          </p:spPr>
          <p:txBody>
            <a:bodyPr anchorCtr="0" anchor="t" bIns="182850" lIns="182850" spcFirstLastPara="1" rIns="182850" wrap="square" tIns="182850">
              <a:noAutofit/>
            </a:bodyPr>
            <a:lstStyle/>
            <a:p>
              <a:pPr indent="0" lvl="0" marL="0" rtl="0" algn="r">
                <a:lnSpc>
                  <a:spcPct val="115000"/>
                </a:lnSpc>
                <a:spcBef>
                  <a:spcPts val="0"/>
                </a:spcBef>
                <a:spcAft>
                  <a:spcPts val="0"/>
                </a:spcAft>
                <a:buNone/>
              </a:pPr>
              <a:r>
                <a:rPr b="1" lang="en-US" sz="4400">
                  <a:solidFill>
                    <a:srgbClr val="561561"/>
                  </a:solidFill>
                  <a:latin typeface="Roboto"/>
                  <a:ea typeface="Roboto"/>
                  <a:cs typeface="Roboto"/>
                  <a:sym typeface="Roboto"/>
                </a:rPr>
                <a:t>1</a:t>
              </a:r>
              <a:endParaRPr b="1" sz="4400">
                <a:solidFill>
                  <a:srgbClr val="561561"/>
                </a:solidFill>
                <a:latin typeface="Roboto"/>
                <a:ea typeface="Roboto"/>
                <a:cs typeface="Roboto"/>
                <a:sym typeface="Roboto"/>
              </a:endParaRPr>
            </a:p>
          </p:txBody>
        </p:sp>
      </p:grpSp>
      <p:grpSp>
        <p:nvGrpSpPr>
          <p:cNvPr id="231" name="Google Shape;231;p24"/>
          <p:cNvGrpSpPr/>
          <p:nvPr/>
        </p:nvGrpSpPr>
        <p:grpSpPr>
          <a:xfrm>
            <a:off x="8466327" y="2514526"/>
            <a:ext cx="8147657" cy="1982340"/>
            <a:chOff x="3978500" y="946003"/>
            <a:chExt cx="4094300" cy="993903"/>
          </a:xfrm>
        </p:grpSpPr>
        <p:grpSp>
          <p:nvGrpSpPr>
            <p:cNvPr id="232" name="Google Shape;232;p24"/>
            <p:cNvGrpSpPr/>
            <p:nvPr/>
          </p:nvGrpSpPr>
          <p:grpSpPr>
            <a:xfrm>
              <a:off x="4734025" y="1140951"/>
              <a:ext cx="529800" cy="798956"/>
              <a:chOff x="4318975" y="1083450"/>
              <a:chExt cx="529800" cy="591250"/>
            </a:xfrm>
          </p:grpSpPr>
          <p:sp>
            <p:nvSpPr>
              <p:cNvPr id="233" name="Google Shape;233;p24"/>
              <p:cNvSpPr/>
              <p:nvPr/>
            </p:nvSpPr>
            <p:spPr>
              <a:xfrm>
                <a:off x="4517125" y="1086100"/>
                <a:ext cx="133500" cy="588600"/>
              </a:xfrm>
              <a:prstGeom prst="rect">
                <a:avLst/>
              </a:prstGeom>
              <a:solidFill>
                <a:srgbClr val="561561"/>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cxnSp>
            <p:nvCxnSpPr>
              <p:cNvPr id="234" name="Google Shape;234;p24"/>
              <p:cNvCxnSpPr/>
              <p:nvPr/>
            </p:nvCxnSpPr>
            <p:spPr>
              <a:xfrm rot="10800000">
                <a:off x="4318975" y="1083450"/>
                <a:ext cx="529800" cy="0"/>
              </a:xfrm>
              <a:prstGeom prst="straightConnector1">
                <a:avLst/>
              </a:prstGeom>
              <a:noFill/>
              <a:ln cap="flat" cmpd="sng" w="9525">
                <a:solidFill>
                  <a:srgbClr val="561561"/>
                </a:solidFill>
                <a:prstDash val="solid"/>
                <a:round/>
                <a:headEnd len="sm" w="sm" type="none"/>
                <a:tailEnd len="sm" w="sm" type="none"/>
              </a:ln>
            </p:spPr>
          </p:cxnSp>
        </p:grpSp>
        <p:sp>
          <p:nvSpPr>
            <p:cNvPr id="235" name="Google Shape;235;p24"/>
            <p:cNvSpPr txBox="1"/>
            <p:nvPr/>
          </p:nvSpPr>
          <p:spPr>
            <a:xfrm>
              <a:off x="5344600" y="946003"/>
              <a:ext cx="2728200" cy="276000"/>
            </a:xfrm>
            <a:prstGeom prst="rect">
              <a:avLst/>
            </a:prstGeom>
            <a:noFill/>
            <a:ln>
              <a:noFill/>
            </a:ln>
          </p:spPr>
          <p:txBody>
            <a:bodyPr anchorCtr="0" anchor="t" bIns="182850" lIns="182850" spcFirstLastPara="1" rIns="182850" wrap="square" tIns="182850">
              <a:noAutofit/>
            </a:bodyPr>
            <a:lstStyle/>
            <a:p>
              <a:pPr indent="0" lvl="0" marL="0" rtl="0" algn="l">
                <a:lnSpc>
                  <a:spcPct val="115000"/>
                </a:lnSpc>
                <a:spcBef>
                  <a:spcPts val="0"/>
                </a:spcBef>
                <a:spcAft>
                  <a:spcPts val="0"/>
                </a:spcAft>
                <a:buNone/>
              </a:pPr>
              <a:r>
                <a:rPr b="1" lang="en-US" sz="3800">
                  <a:solidFill>
                    <a:srgbClr val="561561"/>
                  </a:solidFill>
                  <a:latin typeface="Roboto"/>
                  <a:ea typeface="Roboto"/>
                  <a:cs typeface="Roboto"/>
                  <a:sym typeface="Roboto"/>
                </a:rPr>
                <a:t>Handle Missing Values</a:t>
              </a:r>
              <a:endParaRPr b="1" sz="3800">
                <a:solidFill>
                  <a:srgbClr val="561561"/>
                </a:solidFill>
                <a:latin typeface="Roboto"/>
                <a:ea typeface="Roboto"/>
                <a:cs typeface="Roboto"/>
                <a:sym typeface="Roboto"/>
              </a:endParaRPr>
            </a:p>
          </p:txBody>
        </p:sp>
        <p:sp>
          <p:nvSpPr>
            <p:cNvPr id="236" name="Google Shape;236;p24"/>
            <p:cNvSpPr txBox="1"/>
            <p:nvPr/>
          </p:nvSpPr>
          <p:spPr>
            <a:xfrm>
              <a:off x="3978500" y="973693"/>
              <a:ext cx="758400" cy="346800"/>
            </a:xfrm>
            <a:prstGeom prst="rect">
              <a:avLst/>
            </a:prstGeom>
            <a:noFill/>
            <a:ln>
              <a:noFill/>
            </a:ln>
          </p:spPr>
          <p:txBody>
            <a:bodyPr anchorCtr="0" anchor="t" bIns="182850" lIns="182850" spcFirstLastPara="1" rIns="182850" wrap="square" tIns="182850">
              <a:noAutofit/>
            </a:bodyPr>
            <a:lstStyle/>
            <a:p>
              <a:pPr indent="0" lvl="0" marL="0" rtl="0" algn="r">
                <a:lnSpc>
                  <a:spcPct val="115000"/>
                </a:lnSpc>
                <a:spcBef>
                  <a:spcPts val="0"/>
                </a:spcBef>
                <a:spcAft>
                  <a:spcPts val="0"/>
                </a:spcAft>
                <a:buNone/>
              </a:pPr>
              <a:r>
                <a:rPr b="1" lang="en-US" sz="3800">
                  <a:solidFill>
                    <a:srgbClr val="561561"/>
                  </a:solidFill>
                  <a:latin typeface="Roboto"/>
                  <a:ea typeface="Roboto"/>
                  <a:cs typeface="Roboto"/>
                  <a:sym typeface="Roboto"/>
                </a:rPr>
                <a:t>2</a:t>
              </a:r>
              <a:endParaRPr b="1" sz="3800">
                <a:solidFill>
                  <a:srgbClr val="561561"/>
                </a:solidFill>
                <a:latin typeface="Roboto"/>
                <a:ea typeface="Roboto"/>
                <a:cs typeface="Roboto"/>
                <a:sym typeface="Roboto"/>
              </a:endParaRPr>
            </a:p>
          </p:txBody>
        </p:sp>
      </p:grpSp>
      <p:grpSp>
        <p:nvGrpSpPr>
          <p:cNvPr id="237" name="Google Shape;237;p24"/>
          <p:cNvGrpSpPr/>
          <p:nvPr/>
        </p:nvGrpSpPr>
        <p:grpSpPr>
          <a:xfrm>
            <a:off x="8466327" y="4112650"/>
            <a:ext cx="9296296" cy="1982333"/>
            <a:chOff x="3978500" y="946007"/>
            <a:chExt cx="4671506" cy="993900"/>
          </a:xfrm>
        </p:grpSpPr>
        <p:grpSp>
          <p:nvGrpSpPr>
            <p:cNvPr id="238" name="Google Shape;238;p24"/>
            <p:cNvGrpSpPr/>
            <p:nvPr/>
          </p:nvGrpSpPr>
          <p:grpSpPr>
            <a:xfrm>
              <a:off x="4734025" y="1140951"/>
              <a:ext cx="529800" cy="798956"/>
              <a:chOff x="4318975" y="1083450"/>
              <a:chExt cx="529800" cy="591250"/>
            </a:xfrm>
          </p:grpSpPr>
          <p:sp>
            <p:nvSpPr>
              <p:cNvPr id="239" name="Google Shape;239;p24"/>
              <p:cNvSpPr/>
              <p:nvPr/>
            </p:nvSpPr>
            <p:spPr>
              <a:xfrm>
                <a:off x="4517125" y="1086100"/>
                <a:ext cx="133500" cy="588600"/>
              </a:xfrm>
              <a:prstGeom prst="rect">
                <a:avLst/>
              </a:prstGeom>
              <a:solidFill>
                <a:srgbClr val="C2C2C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cxnSp>
            <p:nvCxnSpPr>
              <p:cNvPr id="240" name="Google Shape;240;p24"/>
              <p:cNvCxnSpPr/>
              <p:nvPr/>
            </p:nvCxnSpPr>
            <p:spPr>
              <a:xfrm rot="10800000">
                <a:off x="4318975" y="1083450"/>
                <a:ext cx="529800" cy="0"/>
              </a:xfrm>
              <a:prstGeom prst="straightConnector1">
                <a:avLst/>
              </a:prstGeom>
              <a:noFill/>
              <a:ln cap="flat" cmpd="sng" w="9525">
                <a:solidFill>
                  <a:srgbClr val="C2C2C2"/>
                </a:solidFill>
                <a:prstDash val="solid"/>
                <a:round/>
                <a:headEnd len="sm" w="sm" type="none"/>
                <a:tailEnd len="sm" w="sm" type="none"/>
              </a:ln>
            </p:spPr>
          </p:cxnSp>
        </p:grpSp>
        <p:sp>
          <p:nvSpPr>
            <p:cNvPr id="241" name="Google Shape;241;p24"/>
            <p:cNvSpPr txBox="1"/>
            <p:nvPr/>
          </p:nvSpPr>
          <p:spPr>
            <a:xfrm>
              <a:off x="5344606" y="946007"/>
              <a:ext cx="3305400" cy="276000"/>
            </a:xfrm>
            <a:prstGeom prst="rect">
              <a:avLst/>
            </a:prstGeom>
            <a:noFill/>
            <a:ln>
              <a:noFill/>
            </a:ln>
          </p:spPr>
          <p:txBody>
            <a:bodyPr anchorCtr="0" anchor="t" bIns="182850" lIns="182850" spcFirstLastPara="1" rIns="182850" wrap="square" tIns="182850">
              <a:noAutofit/>
            </a:bodyPr>
            <a:lstStyle/>
            <a:p>
              <a:pPr indent="0" lvl="0" marL="0" rtl="0" algn="l">
                <a:lnSpc>
                  <a:spcPct val="115000"/>
                </a:lnSpc>
                <a:spcBef>
                  <a:spcPts val="0"/>
                </a:spcBef>
                <a:spcAft>
                  <a:spcPts val="0"/>
                </a:spcAft>
                <a:buNone/>
              </a:pPr>
              <a:r>
                <a:rPr b="1" lang="en-US" sz="3700">
                  <a:solidFill>
                    <a:srgbClr val="858585"/>
                  </a:solidFill>
                  <a:latin typeface="Roboto"/>
                  <a:ea typeface="Roboto"/>
                  <a:cs typeface="Roboto"/>
                  <a:sym typeface="Roboto"/>
                </a:rPr>
                <a:t>Encode Categorical Data</a:t>
              </a:r>
              <a:endParaRPr b="1" sz="3700">
                <a:solidFill>
                  <a:srgbClr val="858585"/>
                </a:solidFill>
                <a:latin typeface="Roboto"/>
                <a:ea typeface="Roboto"/>
                <a:cs typeface="Roboto"/>
                <a:sym typeface="Roboto"/>
              </a:endParaRPr>
            </a:p>
          </p:txBody>
        </p:sp>
        <p:sp>
          <p:nvSpPr>
            <p:cNvPr id="242" name="Google Shape;242;p24"/>
            <p:cNvSpPr txBox="1"/>
            <p:nvPr/>
          </p:nvSpPr>
          <p:spPr>
            <a:xfrm>
              <a:off x="3978500" y="973693"/>
              <a:ext cx="758400" cy="346800"/>
            </a:xfrm>
            <a:prstGeom prst="rect">
              <a:avLst/>
            </a:prstGeom>
            <a:noFill/>
            <a:ln>
              <a:noFill/>
            </a:ln>
          </p:spPr>
          <p:txBody>
            <a:bodyPr anchorCtr="0" anchor="t" bIns="182850" lIns="182850" spcFirstLastPara="1" rIns="182850" wrap="square" tIns="182850">
              <a:noAutofit/>
            </a:bodyPr>
            <a:lstStyle/>
            <a:p>
              <a:pPr indent="0" lvl="0" marL="0" rtl="0" algn="r">
                <a:lnSpc>
                  <a:spcPct val="115000"/>
                </a:lnSpc>
                <a:spcBef>
                  <a:spcPts val="0"/>
                </a:spcBef>
                <a:spcAft>
                  <a:spcPts val="0"/>
                </a:spcAft>
                <a:buNone/>
              </a:pPr>
              <a:r>
                <a:rPr b="1" lang="en-US" sz="3700">
                  <a:solidFill>
                    <a:srgbClr val="858585"/>
                  </a:solidFill>
                  <a:latin typeface="Roboto"/>
                  <a:ea typeface="Roboto"/>
                  <a:cs typeface="Roboto"/>
                  <a:sym typeface="Roboto"/>
                </a:rPr>
                <a:t>3</a:t>
              </a:r>
              <a:endParaRPr b="1" sz="3700">
                <a:solidFill>
                  <a:srgbClr val="858585"/>
                </a:solidFill>
                <a:latin typeface="Roboto"/>
                <a:ea typeface="Roboto"/>
                <a:cs typeface="Roboto"/>
                <a:sym typeface="Roboto"/>
              </a:endParaRPr>
            </a:p>
          </p:txBody>
        </p:sp>
      </p:grpSp>
      <p:grpSp>
        <p:nvGrpSpPr>
          <p:cNvPr id="243" name="Google Shape;243;p24"/>
          <p:cNvGrpSpPr/>
          <p:nvPr/>
        </p:nvGrpSpPr>
        <p:grpSpPr>
          <a:xfrm>
            <a:off x="8466327" y="5710750"/>
            <a:ext cx="9747626" cy="1982350"/>
            <a:chOff x="3978500" y="945998"/>
            <a:chExt cx="4898305" cy="993908"/>
          </a:xfrm>
        </p:grpSpPr>
        <p:grpSp>
          <p:nvGrpSpPr>
            <p:cNvPr id="244" name="Google Shape;244;p24"/>
            <p:cNvGrpSpPr/>
            <p:nvPr/>
          </p:nvGrpSpPr>
          <p:grpSpPr>
            <a:xfrm>
              <a:off x="4734025" y="1140951"/>
              <a:ext cx="529800" cy="798956"/>
              <a:chOff x="4318975" y="1083450"/>
              <a:chExt cx="529800" cy="591250"/>
            </a:xfrm>
          </p:grpSpPr>
          <p:sp>
            <p:nvSpPr>
              <p:cNvPr id="245" name="Google Shape;245;p24"/>
              <p:cNvSpPr/>
              <p:nvPr/>
            </p:nvSpPr>
            <p:spPr>
              <a:xfrm>
                <a:off x="4517125" y="1086100"/>
                <a:ext cx="133500" cy="588600"/>
              </a:xfrm>
              <a:prstGeom prst="rect">
                <a:avLst/>
              </a:prstGeom>
              <a:solidFill>
                <a:srgbClr val="C2C2C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cxnSp>
            <p:nvCxnSpPr>
              <p:cNvPr id="246" name="Google Shape;246;p24"/>
              <p:cNvCxnSpPr/>
              <p:nvPr/>
            </p:nvCxnSpPr>
            <p:spPr>
              <a:xfrm rot="10800000">
                <a:off x="4318975" y="1083450"/>
                <a:ext cx="529800" cy="0"/>
              </a:xfrm>
              <a:prstGeom prst="straightConnector1">
                <a:avLst/>
              </a:prstGeom>
              <a:noFill/>
              <a:ln cap="flat" cmpd="sng" w="9525">
                <a:solidFill>
                  <a:srgbClr val="C2C2C2"/>
                </a:solidFill>
                <a:prstDash val="solid"/>
                <a:round/>
                <a:headEnd len="sm" w="sm" type="none"/>
                <a:tailEnd len="sm" w="sm" type="none"/>
              </a:ln>
            </p:spPr>
          </p:cxnSp>
        </p:grpSp>
        <p:sp>
          <p:nvSpPr>
            <p:cNvPr id="247" name="Google Shape;247;p24"/>
            <p:cNvSpPr txBox="1"/>
            <p:nvPr/>
          </p:nvSpPr>
          <p:spPr>
            <a:xfrm>
              <a:off x="5344605" y="945998"/>
              <a:ext cx="3532200" cy="276000"/>
            </a:xfrm>
            <a:prstGeom prst="rect">
              <a:avLst/>
            </a:prstGeom>
            <a:noFill/>
            <a:ln>
              <a:noFill/>
            </a:ln>
          </p:spPr>
          <p:txBody>
            <a:bodyPr anchorCtr="0" anchor="t" bIns="182850" lIns="182850" spcFirstLastPara="1" rIns="182850" wrap="square" tIns="182850">
              <a:noAutofit/>
            </a:bodyPr>
            <a:lstStyle/>
            <a:p>
              <a:pPr indent="0" lvl="0" marL="0" rtl="0" algn="l">
                <a:lnSpc>
                  <a:spcPct val="115000"/>
                </a:lnSpc>
                <a:spcBef>
                  <a:spcPts val="0"/>
                </a:spcBef>
                <a:spcAft>
                  <a:spcPts val="0"/>
                </a:spcAft>
                <a:buNone/>
              </a:pPr>
              <a:r>
                <a:rPr b="1" lang="en-US" sz="3500">
                  <a:solidFill>
                    <a:srgbClr val="858585"/>
                  </a:solidFill>
                  <a:latin typeface="Roboto"/>
                  <a:ea typeface="Roboto"/>
                  <a:cs typeface="Roboto"/>
                  <a:sym typeface="Roboto"/>
                </a:rPr>
                <a:t>Normalize Numerical Features</a:t>
              </a:r>
              <a:endParaRPr b="1" sz="3500">
                <a:solidFill>
                  <a:srgbClr val="858585"/>
                </a:solidFill>
                <a:latin typeface="Roboto"/>
                <a:ea typeface="Roboto"/>
                <a:cs typeface="Roboto"/>
                <a:sym typeface="Roboto"/>
              </a:endParaRPr>
            </a:p>
          </p:txBody>
        </p:sp>
        <p:sp>
          <p:nvSpPr>
            <p:cNvPr id="248" name="Google Shape;248;p24"/>
            <p:cNvSpPr txBox="1"/>
            <p:nvPr/>
          </p:nvSpPr>
          <p:spPr>
            <a:xfrm>
              <a:off x="3978500" y="973693"/>
              <a:ext cx="758400" cy="346800"/>
            </a:xfrm>
            <a:prstGeom prst="rect">
              <a:avLst/>
            </a:prstGeom>
            <a:noFill/>
            <a:ln>
              <a:noFill/>
            </a:ln>
          </p:spPr>
          <p:txBody>
            <a:bodyPr anchorCtr="0" anchor="t" bIns="182850" lIns="182850" spcFirstLastPara="1" rIns="182850" wrap="square" tIns="182850">
              <a:noAutofit/>
            </a:bodyPr>
            <a:lstStyle/>
            <a:p>
              <a:pPr indent="0" lvl="0" marL="0" rtl="0" algn="r">
                <a:lnSpc>
                  <a:spcPct val="115000"/>
                </a:lnSpc>
                <a:spcBef>
                  <a:spcPts val="0"/>
                </a:spcBef>
                <a:spcAft>
                  <a:spcPts val="0"/>
                </a:spcAft>
                <a:buNone/>
              </a:pPr>
              <a:r>
                <a:rPr b="1" lang="en-US" sz="3700">
                  <a:solidFill>
                    <a:srgbClr val="858585"/>
                  </a:solidFill>
                  <a:latin typeface="Roboto"/>
                  <a:ea typeface="Roboto"/>
                  <a:cs typeface="Roboto"/>
                  <a:sym typeface="Roboto"/>
                </a:rPr>
                <a:t>4</a:t>
              </a:r>
              <a:endParaRPr b="1" sz="3700">
                <a:solidFill>
                  <a:srgbClr val="858585"/>
                </a:solidFill>
                <a:latin typeface="Roboto"/>
                <a:ea typeface="Roboto"/>
                <a:cs typeface="Roboto"/>
                <a:sym typeface="Roboto"/>
              </a:endParaRPr>
            </a:p>
          </p:txBody>
        </p:sp>
      </p:grpSp>
      <p:grpSp>
        <p:nvGrpSpPr>
          <p:cNvPr id="249" name="Google Shape;249;p24"/>
          <p:cNvGrpSpPr/>
          <p:nvPr/>
        </p:nvGrpSpPr>
        <p:grpSpPr>
          <a:xfrm>
            <a:off x="8466327" y="7308875"/>
            <a:ext cx="10048517" cy="1982342"/>
            <a:chOff x="3978500" y="946003"/>
            <a:chExt cx="5049506" cy="993904"/>
          </a:xfrm>
        </p:grpSpPr>
        <p:grpSp>
          <p:nvGrpSpPr>
            <p:cNvPr id="250" name="Google Shape;250;p24"/>
            <p:cNvGrpSpPr/>
            <p:nvPr/>
          </p:nvGrpSpPr>
          <p:grpSpPr>
            <a:xfrm>
              <a:off x="4734025" y="1140951"/>
              <a:ext cx="529800" cy="798956"/>
              <a:chOff x="4318975" y="1083450"/>
              <a:chExt cx="529800" cy="591250"/>
            </a:xfrm>
          </p:grpSpPr>
          <p:sp>
            <p:nvSpPr>
              <p:cNvPr id="251" name="Google Shape;251;p24"/>
              <p:cNvSpPr/>
              <p:nvPr/>
            </p:nvSpPr>
            <p:spPr>
              <a:xfrm>
                <a:off x="4517125" y="1086100"/>
                <a:ext cx="133500" cy="588600"/>
              </a:xfrm>
              <a:prstGeom prst="rect">
                <a:avLst/>
              </a:prstGeom>
              <a:solidFill>
                <a:srgbClr val="C2C2C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cxnSp>
            <p:nvCxnSpPr>
              <p:cNvPr id="252" name="Google Shape;252;p24"/>
              <p:cNvCxnSpPr/>
              <p:nvPr/>
            </p:nvCxnSpPr>
            <p:spPr>
              <a:xfrm rot="10800000">
                <a:off x="4318975" y="1083450"/>
                <a:ext cx="529800" cy="0"/>
              </a:xfrm>
              <a:prstGeom prst="straightConnector1">
                <a:avLst/>
              </a:prstGeom>
              <a:noFill/>
              <a:ln cap="flat" cmpd="sng" w="9525">
                <a:solidFill>
                  <a:srgbClr val="C2C2C2"/>
                </a:solidFill>
                <a:prstDash val="solid"/>
                <a:round/>
                <a:headEnd len="sm" w="sm" type="none"/>
                <a:tailEnd len="sm" w="sm" type="none"/>
              </a:ln>
            </p:spPr>
          </p:cxnSp>
        </p:grpSp>
        <p:sp>
          <p:nvSpPr>
            <p:cNvPr id="253" name="Google Shape;253;p24"/>
            <p:cNvSpPr txBox="1"/>
            <p:nvPr/>
          </p:nvSpPr>
          <p:spPr>
            <a:xfrm>
              <a:off x="5344606" y="946003"/>
              <a:ext cx="3683400" cy="198600"/>
            </a:xfrm>
            <a:prstGeom prst="rect">
              <a:avLst/>
            </a:prstGeom>
            <a:noFill/>
            <a:ln>
              <a:noFill/>
            </a:ln>
          </p:spPr>
          <p:txBody>
            <a:bodyPr anchorCtr="0" anchor="t" bIns="182850" lIns="182850" spcFirstLastPara="1" rIns="182850" wrap="square" tIns="182850">
              <a:noAutofit/>
            </a:bodyPr>
            <a:lstStyle/>
            <a:p>
              <a:pPr indent="0" lvl="0" marL="0" rtl="0" algn="l">
                <a:lnSpc>
                  <a:spcPct val="115000"/>
                </a:lnSpc>
                <a:spcBef>
                  <a:spcPts val="0"/>
                </a:spcBef>
                <a:spcAft>
                  <a:spcPts val="0"/>
                </a:spcAft>
                <a:buNone/>
              </a:pPr>
              <a:r>
                <a:rPr b="1" lang="en-US" sz="3400">
                  <a:solidFill>
                    <a:srgbClr val="858585"/>
                  </a:solidFill>
                  <a:latin typeface="Roboto"/>
                  <a:ea typeface="Roboto"/>
                  <a:cs typeface="Roboto"/>
                  <a:sym typeface="Roboto"/>
                </a:rPr>
                <a:t>Split Data for Training &amp; Testing</a:t>
              </a:r>
              <a:endParaRPr b="1" sz="3400">
                <a:solidFill>
                  <a:srgbClr val="858585"/>
                </a:solidFill>
                <a:latin typeface="Roboto"/>
                <a:ea typeface="Roboto"/>
                <a:cs typeface="Roboto"/>
                <a:sym typeface="Roboto"/>
              </a:endParaRPr>
            </a:p>
            <a:p>
              <a:pPr indent="0" lvl="0" marL="0" rtl="0" algn="l">
                <a:lnSpc>
                  <a:spcPct val="115000"/>
                </a:lnSpc>
                <a:spcBef>
                  <a:spcPts val="0"/>
                </a:spcBef>
                <a:spcAft>
                  <a:spcPts val="0"/>
                </a:spcAft>
                <a:buNone/>
              </a:pPr>
              <a:r>
                <a:t/>
              </a:r>
              <a:endParaRPr b="1" sz="1900">
                <a:solidFill>
                  <a:srgbClr val="858585"/>
                </a:solidFill>
                <a:latin typeface="Roboto"/>
                <a:ea typeface="Roboto"/>
                <a:cs typeface="Roboto"/>
                <a:sym typeface="Roboto"/>
              </a:endParaRPr>
            </a:p>
            <a:p>
              <a:pPr indent="0" lvl="0" marL="0" rtl="0" algn="l">
                <a:lnSpc>
                  <a:spcPct val="115000"/>
                </a:lnSpc>
                <a:spcBef>
                  <a:spcPts val="0"/>
                </a:spcBef>
                <a:spcAft>
                  <a:spcPts val="0"/>
                </a:spcAft>
                <a:buNone/>
              </a:pPr>
              <a:r>
                <a:t/>
              </a:r>
              <a:endParaRPr b="1" sz="1900">
                <a:solidFill>
                  <a:srgbClr val="858585"/>
                </a:solidFill>
                <a:latin typeface="Roboto"/>
                <a:ea typeface="Roboto"/>
                <a:cs typeface="Roboto"/>
                <a:sym typeface="Roboto"/>
              </a:endParaRPr>
            </a:p>
          </p:txBody>
        </p:sp>
        <p:sp>
          <p:nvSpPr>
            <p:cNvPr id="254" name="Google Shape;254;p24"/>
            <p:cNvSpPr txBox="1"/>
            <p:nvPr/>
          </p:nvSpPr>
          <p:spPr>
            <a:xfrm>
              <a:off x="3978500" y="973693"/>
              <a:ext cx="758400" cy="346800"/>
            </a:xfrm>
            <a:prstGeom prst="rect">
              <a:avLst/>
            </a:prstGeom>
            <a:noFill/>
            <a:ln>
              <a:noFill/>
            </a:ln>
          </p:spPr>
          <p:txBody>
            <a:bodyPr anchorCtr="0" anchor="t" bIns="182850" lIns="182850" spcFirstLastPara="1" rIns="182850" wrap="square" tIns="182850">
              <a:noAutofit/>
            </a:bodyPr>
            <a:lstStyle/>
            <a:p>
              <a:pPr indent="0" lvl="0" marL="0" rtl="0" algn="r">
                <a:lnSpc>
                  <a:spcPct val="115000"/>
                </a:lnSpc>
                <a:spcBef>
                  <a:spcPts val="0"/>
                </a:spcBef>
                <a:spcAft>
                  <a:spcPts val="0"/>
                </a:spcAft>
                <a:buNone/>
              </a:pPr>
              <a:r>
                <a:rPr b="1" lang="en-US" sz="3700">
                  <a:solidFill>
                    <a:srgbClr val="858585"/>
                  </a:solidFill>
                  <a:latin typeface="Roboto"/>
                  <a:ea typeface="Roboto"/>
                  <a:cs typeface="Roboto"/>
                  <a:sym typeface="Roboto"/>
                </a:rPr>
                <a:t>5</a:t>
              </a:r>
              <a:endParaRPr b="1" sz="3700">
                <a:solidFill>
                  <a:srgbClr val="858585"/>
                </a:solidFill>
                <a:latin typeface="Roboto"/>
                <a:ea typeface="Roboto"/>
                <a:cs typeface="Roboto"/>
                <a:sym typeface="Roboto"/>
              </a:endParaRPr>
            </a:p>
          </p:txBody>
        </p:sp>
      </p:grpSp>
      <p:grpSp>
        <p:nvGrpSpPr>
          <p:cNvPr id="255" name="Google Shape;255;p24"/>
          <p:cNvGrpSpPr/>
          <p:nvPr/>
        </p:nvGrpSpPr>
        <p:grpSpPr>
          <a:xfrm>
            <a:off x="8466327" y="8789691"/>
            <a:ext cx="8071457" cy="1586376"/>
            <a:chOff x="3901917" y="1144531"/>
            <a:chExt cx="4056009" cy="795375"/>
          </a:xfrm>
        </p:grpSpPr>
        <p:grpSp>
          <p:nvGrpSpPr>
            <p:cNvPr id="256" name="Google Shape;256;p24"/>
            <p:cNvGrpSpPr/>
            <p:nvPr/>
          </p:nvGrpSpPr>
          <p:grpSpPr>
            <a:xfrm>
              <a:off x="4734025" y="1144531"/>
              <a:ext cx="529800" cy="795375"/>
              <a:chOff x="4318975" y="1086100"/>
              <a:chExt cx="529800" cy="588600"/>
            </a:xfrm>
          </p:grpSpPr>
          <p:sp>
            <p:nvSpPr>
              <p:cNvPr id="257" name="Google Shape;257;p24"/>
              <p:cNvSpPr/>
              <p:nvPr/>
            </p:nvSpPr>
            <p:spPr>
              <a:xfrm>
                <a:off x="4440542" y="1086100"/>
                <a:ext cx="133500" cy="588600"/>
              </a:xfrm>
              <a:prstGeom prst="rect">
                <a:avLst/>
              </a:prstGeom>
              <a:solidFill>
                <a:srgbClr val="C2C2C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cxnSp>
            <p:nvCxnSpPr>
              <p:cNvPr id="258" name="Google Shape;258;p24"/>
              <p:cNvCxnSpPr/>
              <p:nvPr/>
            </p:nvCxnSpPr>
            <p:spPr>
              <a:xfrm rot="10800000">
                <a:off x="4318975" y="1224814"/>
                <a:ext cx="529800" cy="0"/>
              </a:xfrm>
              <a:prstGeom prst="straightConnector1">
                <a:avLst/>
              </a:prstGeom>
              <a:noFill/>
              <a:ln cap="flat" cmpd="sng" w="9525">
                <a:solidFill>
                  <a:srgbClr val="C2C2C2"/>
                </a:solidFill>
                <a:prstDash val="solid"/>
                <a:round/>
                <a:headEnd len="sm" w="sm" type="none"/>
                <a:tailEnd len="sm" w="sm" type="none"/>
              </a:ln>
            </p:spPr>
          </p:cxnSp>
        </p:grpSp>
        <p:sp>
          <p:nvSpPr>
            <p:cNvPr id="259" name="Google Shape;259;p24"/>
            <p:cNvSpPr txBox="1"/>
            <p:nvPr/>
          </p:nvSpPr>
          <p:spPr>
            <a:xfrm>
              <a:off x="5229726" y="1175234"/>
              <a:ext cx="2728200" cy="276000"/>
            </a:xfrm>
            <a:prstGeom prst="rect">
              <a:avLst/>
            </a:prstGeom>
            <a:noFill/>
            <a:ln>
              <a:noFill/>
            </a:ln>
          </p:spPr>
          <p:txBody>
            <a:bodyPr anchorCtr="0" anchor="t" bIns="182850" lIns="182850" spcFirstLastPara="1" rIns="182850" wrap="square" tIns="182850">
              <a:noAutofit/>
            </a:bodyPr>
            <a:lstStyle/>
            <a:p>
              <a:pPr indent="0" lvl="0" marL="0" rtl="0" algn="l">
                <a:lnSpc>
                  <a:spcPct val="115000"/>
                </a:lnSpc>
                <a:spcBef>
                  <a:spcPts val="0"/>
                </a:spcBef>
                <a:spcAft>
                  <a:spcPts val="0"/>
                </a:spcAft>
                <a:buNone/>
              </a:pPr>
              <a:r>
                <a:rPr b="1" lang="en-US" sz="3700">
                  <a:solidFill>
                    <a:srgbClr val="858585"/>
                  </a:solidFill>
                  <a:latin typeface="Roboto"/>
                  <a:ea typeface="Roboto"/>
                  <a:cs typeface="Roboto"/>
                  <a:sym typeface="Roboto"/>
                </a:rPr>
                <a:t>Save Processed Data</a:t>
              </a:r>
              <a:endParaRPr b="1" sz="3700">
                <a:solidFill>
                  <a:srgbClr val="858585"/>
                </a:solidFill>
                <a:latin typeface="Roboto"/>
                <a:ea typeface="Roboto"/>
                <a:cs typeface="Roboto"/>
                <a:sym typeface="Roboto"/>
              </a:endParaRPr>
            </a:p>
            <a:p>
              <a:pPr indent="0" lvl="0" marL="0" rtl="0" algn="l">
                <a:lnSpc>
                  <a:spcPct val="115000"/>
                </a:lnSpc>
                <a:spcBef>
                  <a:spcPts val="0"/>
                </a:spcBef>
                <a:spcAft>
                  <a:spcPts val="0"/>
                </a:spcAft>
                <a:buNone/>
              </a:pPr>
              <a:r>
                <a:t/>
              </a:r>
              <a:endParaRPr b="1" sz="2200">
                <a:solidFill>
                  <a:srgbClr val="858585"/>
                </a:solidFill>
                <a:latin typeface="Roboto"/>
                <a:ea typeface="Roboto"/>
                <a:cs typeface="Roboto"/>
                <a:sym typeface="Roboto"/>
              </a:endParaRPr>
            </a:p>
            <a:p>
              <a:pPr indent="0" lvl="0" marL="0" rtl="0" algn="l">
                <a:lnSpc>
                  <a:spcPct val="115000"/>
                </a:lnSpc>
                <a:spcBef>
                  <a:spcPts val="0"/>
                </a:spcBef>
                <a:spcAft>
                  <a:spcPts val="0"/>
                </a:spcAft>
                <a:buNone/>
              </a:pPr>
              <a:r>
                <a:t/>
              </a:r>
              <a:endParaRPr b="1" sz="2200">
                <a:solidFill>
                  <a:srgbClr val="858585"/>
                </a:solidFill>
                <a:latin typeface="Roboto"/>
                <a:ea typeface="Roboto"/>
                <a:cs typeface="Roboto"/>
                <a:sym typeface="Roboto"/>
              </a:endParaRPr>
            </a:p>
          </p:txBody>
        </p:sp>
        <p:sp>
          <p:nvSpPr>
            <p:cNvPr id="260" name="Google Shape;260;p24"/>
            <p:cNvSpPr txBox="1"/>
            <p:nvPr/>
          </p:nvSpPr>
          <p:spPr>
            <a:xfrm>
              <a:off x="3901917" y="1164719"/>
              <a:ext cx="758400" cy="346800"/>
            </a:xfrm>
            <a:prstGeom prst="rect">
              <a:avLst/>
            </a:prstGeom>
            <a:noFill/>
            <a:ln>
              <a:noFill/>
            </a:ln>
          </p:spPr>
          <p:txBody>
            <a:bodyPr anchorCtr="0" anchor="t" bIns="182850" lIns="182850" spcFirstLastPara="1" rIns="182850" wrap="square" tIns="182850">
              <a:noAutofit/>
            </a:bodyPr>
            <a:lstStyle/>
            <a:p>
              <a:pPr indent="0" lvl="0" marL="0" rtl="0" algn="r">
                <a:lnSpc>
                  <a:spcPct val="115000"/>
                </a:lnSpc>
                <a:spcBef>
                  <a:spcPts val="0"/>
                </a:spcBef>
                <a:spcAft>
                  <a:spcPts val="0"/>
                </a:spcAft>
                <a:buNone/>
              </a:pPr>
              <a:r>
                <a:rPr b="1" lang="en-US" sz="3700">
                  <a:solidFill>
                    <a:srgbClr val="858585"/>
                  </a:solidFill>
                  <a:latin typeface="Roboto"/>
                  <a:ea typeface="Roboto"/>
                  <a:cs typeface="Roboto"/>
                  <a:sym typeface="Roboto"/>
                </a:rPr>
                <a:t>6</a:t>
              </a:r>
              <a:endParaRPr b="1" sz="3700">
                <a:solidFill>
                  <a:srgbClr val="858585"/>
                </a:solidFill>
                <a:latin typeface="Roboto"/>
                <a:ea typeface="Roboto"/>
                <a:cs typeface="Roboto"/>
                <a:sym typeface="Roboto"/>
              </a:endParaRPr>
            </a:p>
          </p:txBody>
        </p:sp>
      </p:grpSp>
      <p:cxnSp>
        <p:nvCxnSpPr>
          <p:cNvPr id="261" name="Google Shape;261;p24"/>
          <p:cNvCxnSpPr/>
          <p:nvPr/>
        </p:nvCxnSpPr>
        <p:spPr>
          <a:xfrm>
            <a:off x="9023675" y="110300"/>
            <a:ext cx="60300" cy="9986100"/>
          </a:xfrm>
          <a:prstGeom prst="straightConnector1">
            <a:avLst/>
          </a:prstGeom>
          <a:noFill/>
          <a:ln cap="flat" cmpd="sng" w="9525">
            <a:solidFill>
              <a:srgbClr val="2B2C30"/>
            </a:solidFill>
            <a:prstDash val="solid"/>
            <a:round/>
            <a:headEnd len="sm" w="sm" type="none"/>
            <a:tailEnd len="sm" w="sm" type="none"/>
          </a:ln>
        </p:spPr>
      </p:cxnSp>
      <p:sp>
        <p:nvSpPr>
          <p:cNvPr id="262" name="Google Shape;262;p24"/>
          <p:cNvSpPr txBox="1"/>
          <p:nvPr/>
        </p:nvSpPr>
        <p:spPr>
          <a:xfrm>
            <a:off x="-631650" y="364950"/>
            <a:ext cx="9655200" cy="120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3300" u="sng">
                <a:solidFill>
                  <a:schemeClr val="dk1"/>
                </a:solidFill>
                <a:latin typeface="Playfair Display"/>
                <a:ea typeface="Playfair Display"/>
                <a:cs typeface="Playfair Display"/>
                <a:sym typeface="Playfair Display"/>
              </a:rPr>
              <a:t>Basic Steps in IMU Data Preprocessing</a:t>
            </a:r>
            <a:endParaRPr b="1" sz="3300" u="sng">
              <a:solidFill>
                <a:schemeClr val="dk1"/>
              </a:solidFill>
              <a:latin typeface="Playfair Display"/>
              <a:ea typeface="Playfair Display"/>
              <a:cs typeface="Playfair Display"/>
              <a:sym typeface="Playfair Display"/>
            </a:endParaRPr>
          </a:p>
          <a:p>
            <a:pPr indent="0" lvl="0" marL="0" rtl="0" algn="ctr">
              <a:spcBef>
                <a:spcPts val="0"/>
              </a:spcBef>
              <a:spcAft>
                <a:spcPts val="0"/>
              </a:spcAft>
              <a:buClr>
                <a:schemeClr val="dk1"/>
              </a:buClr>
              <a:buSzPts val="1100"/>
              <a:buFont typeface="Arial"/>
              <a:buNone/>
            </a:pPr>
            <a:r>
              <a:t/>
            </a:r>
            <a:endParaRPr sz="3300" u="sng">
              <a:solidFill>
                <a:schemeClr val="dk1"/>
              </a:solidFill>
              <a:latin typeface="Calibri"/>
              <a:ea typeface="Calibri"/>
              <a:cs typeface="Calibri"/>
              <a:sym typeface="Calibri"/>
            </a:endParaRPr>
          </a:p>
          <a:p>
            <a:pPr indent="0" lvl="0" marL="0" rtl="0" algn="ctr">
              <a:spcBef>
                <a:spcPts val="0"/>
              </a:spcBef>
              <a:spcAft>
                <a:spcPts val="0"/>
              </a:spcAft>
              <a:buNone/>
            </a:pPr>
            <a:r>
              <a:t/>
            </a:r>
            <a:endParaRPr sz="3300" u="sng">
              <a:solidFill>
                <a:schemeClr val="dk1"/>
              </a:solidFill>
              <a:latin typeface="Calibri"/>
              <a:ea typeface="Calibri"/>
              <a:cs typeface="Calibri"/>
              <a:sym typeface="Calibri"/>
            </a:endParaRPr>
          </a:p>
        </p:txBody>
      </p:sp>
      <p:sp>
        <p:nvSpPr>
          <p:cNvPr id="263" name="Google Shape;263;p24"/>
          <p:cNvSpPr txBox="1"/>
          <p:nvPr/>
        </p:nvSpPr>
        <p:spPr>
          <a:xfrm>
            <a:off x="9023550" y="402150"/>
            <a:ext cx="9296400" cy="120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300" u="sng">
                <a:solidFill>
                  <a:schemeClr val="dk1"/>
                </a:solidFill>
                <a:latin typeface="Playfair Display"/>
                <a:ea typeface="Playfair Display"/>
                <a:cs typeface="Playfair Display"/>
                <a:sym typeface="Playfair Display"/>
              </a:rPr>
              <a:t>Basic Steps in Flex Sensor Data Preprocessing</a:t>
            </a:r>
            <a:endParaRPr b="1" sz="3300" u="sng">
              <a:solidFill>
                <a:schemeClr val="dk1"/>
              </a:solidFill>
              <a:latin typeface="Playfair Display"/>
              <a:ea typeface="Playfair Display"/>
              <a:cs typeface="Playfair Display"/>
              <a:sym typeface="Playfair Display"/>
            </a:endParaRPr>
          </a:p>
          <a:p>
            <a:pPr indent="0" lvl="0" marL="0" rtl="0" algn="ctr">
              <a:spcBef>
                <a:spcPts val="0"/>
              </a:spcBef>
              <a:spcAft>
                <a:spcPts val="0"/>
              </a:spcAft>
              <a:buNone/>
            </a:pPr>
            <a:r>
              <a:t/>
            </a:r>
            <a:endParaRPr sz="3900" u="sng">
              <a:solidFill>
                <a:schemeClr val="dk1"/>
              </a:solidFill>
              <a:latin typeface="Calibri"/>
              <a:ea typeface="Calibri"/>
              <a:cs typeface="Calibri"/>
              <a:sym typeface="Calibri"/>
            </a:endParaRPr>
          </a:p>
          <a:p>
            <a:pPr indent="0" lvl="0" marL="0" rtl="0" algn="ctr">
              <a:spcBef>
                <a:spcPts val="0"/>
              </a:spcBef>
              <a:spcAft>
                <a:spcPts val="0"/>
              </a:spcAft>
              <a:buNone/>
            </a:pPr>
            <a:r>
              <a:t/>
            </a:r>
            <a:endParaRPr sz="3900" u="sng">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5"/>
          <p:cNvSpPr txBox="1"/>
          <p:nvPr/>
        </p:nvSpPr>
        <p:spPr>
          <a:xfrm>
            <a:off x="87300" y="0"/>
            <a:ext cx="10504500" cy="546900"/>
          </a:xfrm>
          <a:prstGeom prst="rect">
            <a:avLst/>
          </a:prstGeom>
          <a:noFill/>
          <a:ln>
            <a:noFill/>
          </a:ln>
        </p:spPr>
        <p:txBody>
          <a:bodyPr anchorCtr="0" anchor="t" bIns="91425" lIns="91425" spcFirstLastPara="1" rIns="91425" wrap="square" tIns="91425">
            <a:noAutofit/>
          </a:bodyPr>
          <a:lstStyle/>
          <a:p>
            <a:pPr indent="0" lvl="0" marL="0" rtl="0" algn="l">
              <a:lnSpc>
                <a:spcPct val="140008"/>
              </a:lnSpc>
              <a:spcBef>
                <a:spcPts val="0"/>
              </a:spcBef>
              <a:spcAft>
                <a:spcPts val="0"/>
              </a:spcAft>
              <a:buClr>
                <a:schemeClr val="dk1"/>
              </a:buClr>
              <a:buFont typeface="Arial"/>
              <a:buNone/>
            </a:pPr>
            <a:r>
              <a:rPr b="1" lang="en-US" sz="8514">
                <a:solidFill>
                  <a:srgbClr val="2B2C30"/>
                </a:solidFill>
                <a:latin typeface="Playfair Display"/>
                <a:ea typeface="Playfair Display"/>
                <a:cs typeface="Playfair Display"/>
                <a:sym typeface="Playfair Display"/>
              </a:rPr>
              <a:t>                  MLP Model </a:t>
            </a:r>
            <a:endParaRPr sz="4400">
              <a:solidFill>
                <a:schemeClr val="dk1"/>
              </a:solidFill>
              <a:latin typeface="Calibri"/>
              <a:ea typeface="Calibri"/>
              <a:cs typeface="Calibri"/>
              <a:sym typeface="Calibri"/>
            </a:endParaRPr>
          </a:p>
        </p:txBody>
      </p:sp>
      <p:pic>
        <p:nvPicPr>
          <p:cNvPr id="269" name="Google Shape;269;p25"/>
          <p:cNvPicPr preferRelativeResize="0"/>
          <p:nvPr/>
        </p:nvPicPr>
        <p:blipFill>
          <a:blip r:embed="rId3">
            <a:alphaModFix/>
          </a:blip>
          <a:stretch>
            <a:fillRect/>
          </a:stretch>
        </p:blipFill>
        <p:spPr>
          <a:xfrm>
            <a:off x="1881828" y="1228648"/>
            <a:ext cx="13633225" cy="9058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6"/>
          <p:cNvSpPr txBox="1"/>
          <p:nvPr/>
        </p:nvSpPr>
        <p:spPr>
          <a:xfrm>
            <a:off x="178325" y="247925"/>
            <a:ext cx="17326800" cy="9373200"/>
          </a:xfrm>
          <a:prstGeom prst="rect">
            <a:avLst/>
          </a:prstGeom>
          <a:noFill/>
          <a:ln>
            <a:noFill/>
          </a:ln>
        </p:spPr>
        <p:txBody>
          <a:bodyPr anchorCtr="0" anchor="t" bIns="91425" lIns="91425" spcFirstLastPara="1" rIns="91425" wrap="square" tIns="91425">
            <a:spAutoFit/>
          </a:bodyPr>
          <a:lstStyle/>
          <a:p>
            <a:pPr indent="0" lvl="0" marL="0" rtl="0" algn="l">
              <a:lnSpc>
                <a:spcPct val="140008"/>
              </a:lnSpc>
              <a:spcBef>
                <a:spcPts val="0"/>
              </a:spcBef>
              <a:spcAft>
                <a:spcPts val="0"/>
              </a:spcAft>
              <a:buClr>
                <a:schemeClr val="dk1"/>
              </a:buClr>
              <a:buFont typeface="Arial"/>
              <a:buNone/>
            </a:pPr>
            <a:r>
              <a:rPr b="1" lang="en-US" sz="8514">
                <a:solidFill>
                  <a:srgbClr val="2B2C30"/>
                </a:solidFill>
                <a:latin typeface="Playfair Display"/>
                <a:ea typeface="Playfair Display"/>
                <a:cs typeface="Playfair Display"/>
                <a:sym typeface="Playfair Display"/>
              </a:rPr>
              <a:t>Why MLP??</a:t>
            </a:r>
            <a:endParaRPr sz="3500">
              <a:solidFill>
                <a:schemeClr val="dk1"/>
              </a:solidFill>
            </a:endParaRPr>
          </a:p>
          <a:p>
            <a:pPr indent="0" lvl="0" marL="0" rtl="0" algn="l">
              <a:lnSpc>
                <a:spcPct val="115000"/>
              </a:lnSpc>
              <a:spcBef>
                <a:spcPts val="0"/>
              </a:spcBef>
              <a:spcAft>
                <a:spcPts val="0"/>
              </a:spcAft>
              <a:buNone/>
            </a:pPr>
            <a:r>
              <a:rPr lang="en-US" sz="3500">
                <a:solidFill>
                  <a:schemeClr val="dk1"/>
                </a:solidFill>
              </a:rPr>
              <a:t>•</a:t>
            </a:r>
            <a:r>
              <a:rPr b="1" lang="en-US" sz="3500">
                <a:solidFill>
                  <a:schemeClr val="dk1"/>
                </a:solidFill>
                <a:latin typeface="Calibri"/>
                <a:ea typeface="Calibri"/>
                <a:cs typeface="Calibri"/>
                <a:sym typeface="Calibri"/>
              </a:rPr>
              <a:t>Works Well with Sensor Data</a:t>
            </a:r>
            <a:endParaRPr b="1" sz="35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3500">
                <a:solidFill>
                  <a:schemeClr val="dk1"/>
                </a:solidFill>
                <a:latin typeface="Calibri"/>
                <a:ea typeface="Calibri"/>
                <a:cs typeface="Calibri"/>
                <a:sym typeface="Calibri"/>
              </a:rPr>
              <a:t>MLP handles numerical data like resistance, angles, and acceleration better than models made for sequences.</a:t>
            </a:r>
            <a:endParaRPr sz="35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sz="3500">
              <a:solidFill>
                <a:schemeClr val="dk1"/>
              </a:solidFill>
            </a:endParaRPr>
          </a:p>
          <a:p>
            <a:pPr indent="0" lvl="0" marL="0" rtl="0" algn="l">
              <a:lnSpc>
                <a:spcPct val="115000"/>
              </a:lnSpc>
              <a:spcBef>
                <a:spcPts val="0"/>
              </a:spcBef>
              <a:spcAft>
                <a:spcPts val="0"/>
              </a:spcAft>
              <a:buNone/>
            </a:pPr>
            <a:r>
              <a:rPr lang="en-US" sz="3500">
                <a:solidFill>
                  <a:schemeClr val="dk1"/>
                </a:solidFill>
              </a:rPr>
              <a:t>•</a:t>
            </a:r>
            <a:r>
              <a:rPr b="1" lang="en-US" sz="3500">
                <a:solidFill>
                  <a:schemeClr val="dk1"/>
                </a:solidFill>
                <a:latin typeface="Calibri"/>
                <a:ea typeface="Calibri"/>
                <a:cs typeface="Calibri"/>
                <a:sym typeface="Calibri"/>
              </a:rPr>
              <a:t>Fast &amp; Lightweight (Good for Arduino)</a:t>
            </a:r>
            <a:endParaRPr b="1" sz="35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3500">
                <a:solidFill>
                  <a:schemeClr val="dk1"/>
                </a:solidFill>
                <a:latin typeface="Calibri"/>
                <a:ea typeface="Calibri"/>
                <a:cs typeface="Calibri"/>
                <a:sym typeface="Calibri"/>
              </a:rPr>
              <a:t>Needs less computing power, making it ideal for movement tracking on a microcontroller.</a:t>
            </a:r>
            <a:endParaRPr sz="35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sz="3500">
              <a:solidFill>
                <a:schemeClr val="dk1"/>
              </a:solidFill>
            </a:endParaRPr>
          </a:p>
          <a:p>
            <a:pPr indent="0" lvl="0" marL="0" rtl="0" algn="l">
              <a:lnSpc>
                <a:spcPct val="115000"/>
              </a:lnSpc>
              <a:spcBef>
                <a:spcPts val="0"/>
              </a:spcBef>
              <a:spcAft>
                <a:spcPts val="0"/>
              </a:spcAft>
              <a:buNone/>
            </a:pPr>
            <a:r>
              <a:rPr lang="en-US" sz="3500">
                <a:solidFill>
                  <a:schemeClr val="dk1"/>
                </a:solidFill>
              </a:rPr>
              <a:t>•</a:t>
            </a:r>
            <a:r>
              <a:rPr lang="en-US" sz="3500">
                <a:solidFill>
                  <a:schemeClr val="dk1"/>
                </a:solidFill>
                <a:latin typeface="Calibri"/>
                <a:ea typeface="Calibri"/>
                <a:cs typeface="Calibri"/>
                <a:sym typeface="Calibri"/>
              </a:rPr>
              <a:t> </a:t>
            </a:r>
            <a:r>
              <a:rPr b="1" lang="en-US" sz="3500">
                <a:solidFill>
                  <a:schemeClr val="dk1"/>
                </a:solidFill>
                <a:latin typeface="Calibri"/>
                <a:ea typeface="Calibri"/>
                <a:cs typeface="Calibri"/>
                <a:sym typeface="Calibri"/>
              </a:rPr>
              <a:t>Best for Binary Classification</a:t>
            </a:r>
            <a:endParaRPr b="1" sz="35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3500">
                <a:solidFill>
                  <a:schemeClr val="dk1"/>
                </a:solidFill>
                <a:latin typeface="Calibri"/>
                <a:ea typeface="Calibri"/>
                <a:cs typeface="Calibri"/>
                <a:sym typeface="Calibri"/>
              </a:rPr>
              <a:t>Uses Sigmoid activation to classify movements as Correct (1) or Incorrect (0).</a:t>
            </a:r>
            <a:endParaRPr sz="35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sz="3500">
              <a:solidFill>
                <a:schemeClr val="dk1"/>
              </a:solidFill>
            </a:endParaRPr>
          </a:p>
          <a:p>
            <a:pPr indent="0" lvl="0" marL="0" rtl="0" algn="l">
              <a:lnSpc>
                <a:spcPct val="115000"/>
              </a:lnSpc>
              <a:spcBef>
                <a:spcPts val="0"/>
              </a:spcBef>
              <a:spcAft>
                <a:spcPts val="0"/>
              </a:spcAft>
              <a:buNone/>
            </a:pPr>
            <a:r>
              <a:rPr lang="en-US" sz="3500">
                <a:solidFill>
                  <a:schemeClr val="dk1"/>
                </a:solidFill>
              </a:rPr>
              <a:t>•</a:t>
            </a:r>
            <a:r>
              <a:rPr b="1" lang="en-US" sz="3500">
                <a:solidFill>
                  <a:schemeClr val="dk1"/>
                </a:solidFill>
                <a:latin typeface="Calibri"/>
                <a:ea typeface="Calibri"/>
                <a:cs typeface="Calibri"/>
                <a:sym typeface="Calibri"/>
              </a:rPr>
              <a:t>Simple &amp; Scalable</a:t>
            </a:r>
            <a:endParaRPr b="1" sz="35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3500">
                <a:solidFill>
                  <a:schemeClr val="dk1"/>
                </a:solidFill>
                <a:latin typeface="Calibri"/>
                <a:ea typeface="Calibri"/>
                <a:cs typeface="Calibri"/>
                <a:sym typeface="Calibri"/>
              </a:rPr>
              <a:t>Easy to train, update, and improve with more movement data.</a:t>
            </a:r>
            <a:endParaRPr sz="35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EE7"/>
        </a:solidFill>
      </p:bgPr>
    </p:bg>
    <p:spTree>
      <p:nvGrpSpPr>
        <p:cNvPr id="278" name="Shape 278"/>
        <p:cNvGrpSpPr/>
        <p:nvPr/>
      </p:nvGrpSpPr>
      <p:grpSpPr>
        <a:xfrm>
          <a:off x="0" y="0"/>
          <a:ext cx="0" cy="0"/>
          <a:chOff x="0" y="0"/>
          <a:chExt cx="0" cy="0"/>
        </a:xfrm>
      </p:grpSpPr>
      <p:cxnSp>
        <p:nvCxnSpPr>
          <p:cNvPr id="279" name="Google Shape;279;p27"/>
          <p:cNvCxnSpPr/>
          <p:nvPr/>
        </p:nvCxnSpPr>
        <p:spPr>
          <a:xfrm flipH="1" rot="10800000">
            <a:off x="647695" y="1376870"/>
            <a:ext cx="16830900" cy="39900"/>
          </a:xfrm>
          <a:prstGeom prst="straightConnector1">
            <a:avLst/>
          </a:prstGeom>
          <a:noFill/>
          <a:ln cap="flat" cmpd="sng" w="9525">
            <a:solidFill>
              <a:srgbClr val="2B2C30"/>
            </a:solidFill>
            <a:prstDash val="solid"/>
            <a:round/>
            <a:headEnd len="sm" w="sm" type="none"/>
            <a:tailEnd len="sm" w="sm" type="none"/>
          </a:ln>
        </p:spPr>
      </p:cxnSp>
      <p:sp>
        <p:nvSpPr>
          <p:cNvPr id="280" name="Google Shape;280;p27"/>
          <p:cNvSpPr txBox="1"/>
          <p:nvPr/>
        </p:nvSpPr>
        <p:spPr>
          <a:xfrm>
            <a:off x="1131675" y="0"/>
            <a:ext cx="13342500" cy="118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9400">
                <a:solidFill>
                  <a:schemeClr val="dk1"/>
                </a:solidFill>
                <a:latin typeface="Playfair Display"/>
                <a:ea typeface="Playfair Display"/>
                <a:cs typeface="Playfair Display"/>
                <a:sym typeface="Playfair Display"/>
              </a:rPr>
              <a:t>TIMELINE</a:t>
            </a:r>
            <a:endParaRPr b="1" sz="9400">
              <a:solidFill>
                <a:schemeClr val="dk1"/>
              </a:solidFill>
              <a:latin typeface="Playfair Display"/>
              <a:ea typeface="Playfair Display"/>
              <a:cs typeface="Playfair Display"/>
              <a:sym typeface="Playfair Display"/>
            </a:endParaRPr>
          </a:p>
        </p:txBody>
      </p:sp>
      <p:pic>
        <p:nvPicPr>
          <p:cNvPr id="281" name="Google Shape;281;p27"/>
          <p:cNvPicPr preferRelativeResize="0"/>
          <p:nvPr/>
        </p:nvPicPr>
        <p:blipFill>
          <a:blip r:embed="rId3">
            <a:alphaModFix/>
          </a:blip>
          <a:stretch>
            <a:fillRect/>
          </a:stretch>
        </p:blipFill>
        <p:spPr>
          <a:xfrm>
            <a:off x="762000" y="1569175"/>
            <a:ext cx="16830899" cy="8694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EE7"/>
        </a:solidFill>
      </p:bgPr>
    </p:bg>
    <p:spTree>
      <p:nvGrpSpPr>
        <p:cNvPr id="285" name="Shape 285"/>
        <p:cNvGrpSpPr/>
        <p:nvPr/>
      </p:nvGrpSpPr>
      <p:grpSpPr>
        <a:xfrm>
          <a:off x="0" y="0"/>
          <a:ext cx="0" cy="0"/>
          <a:chOff x="0" y="0"/>
          <a:chExt cx="0" cy="0"/>
        </a:xfrm>
      </p:grpSpPr>
      <p:cxnSp>
        <p:nvCxnSpPr>
          <p:cNvPr id="286" name="Google Shape;286;p28"/>
          <p:cNvCxnSpPr/>
          <p:nvPr/>
        </p:nvCxnSpPr>
        <p:spPr>
          <a:xfrm flipH="1" rot="10800000">
            <a:off x="571506" y="7630074"/>
            <a:ext cx="17124900" cy="47400"/>
          </a:xfrm>
          <a:prstGeom prst="straightConnector1">
            <a:avLst/>
          </a:prstGeom>
          <a:noFill/>
          <a:ln cap="flat" cmpd="sng" w="9525">
            <a:solidFill>
              <a:srgbClr val="2B2C30"/>
            </a:solidFill>
            <a:prstDash val="solid"/>
            <a:round/>
            <a:headEnd len="sm" w="sm" type="none"/>
            <a:tailEnd len="sm" w="sm" type="none"/>
          </a:ln>
        </p:spPr>
      </p:cxnSp>
      <p:sp>
        <p:nvSpPr>
          <p:cNvPr id="287" name="Google Shape;287;p28"/>
          <p:cNvSpPr txBox="1"/>
          <p:nvPr/>
        </p:nvSpPr>
        <p:spPr>
          <a:xfrm>
            <a:off x="698574" y="7971216"/>
            <a:ext cx="16408200" cy="2347200"/>
          </a:xfrm>
          <a:prstGeom prst="rect">
            <a:avLst/>
          </a:prstGeom>
          <a:noFill/>
          <a:ln>
            <a:noFill/>
          </a:ln>
        </p:spPr>
        <p:txBody>
          <a:bodyPr anchorCtr="0" anchor="t" bIns="0" lIns="0" spcFirstLastPara="1" rIns="0" wrap="square" tIns="0">
            <a:spAutoFit/>
          </a:bodyPr>
          <a:lstStyle/>
          <a:p>
            <a:pPr indent="0" lvl="0" marL="0" marR="0" rtl="0" algn="l">
              <a:lnSpc>
                <a:spcPct val="91001"/>
              </a:lnSpc>
              <a:spcBef>
                <a:spcPts val="0"/>
              </a:spcBef>
              <a:spcAft>
                <a:spcPts val="0"/>
              </a:spcAft>
              <a:buNone/>
            </a:pPr>
            <a:r>
              <a:rPr b="0" i="0" lang="en-US" sz="16758" u="none" cap="none" strike="noStrike">
                <a:solidFill>
                  <a:srgbClr val="2B2C30"/>
                </a:solidFill>
                <a:latin typeface="Playfair Display"/>
                <a:ea typeface="Playfair Display"/>
                <a:cs typeface="Playfair Display"/>
                <a:sym typeface="Playfair Display"/>
              </a:rPr>
              <a:t>Thank you!</a:t>
            </a:r>
            <a:endParaRPr/>
          </a:p>
        </p:txBody>
      </p:sp>
      <p:sp>
        <p:nvSpPr>
          <p:cNvPr id="288" name="Google Shape;288;p28"/>
          <p:cNvSpPr txBox="1"/>
          <p:nvPr/>
        </p:nvSpPr>
        <p:spPr>
          <a:xfrm>
            <a:off x="250650" y="200525"/>
            <a:ext cx="11309700" cy="105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4600">
                <a:solidFill>
                  <a:schemeClr val="dk1"/>
                </a:solidFill>
                <a:latin typeface="Calibri"/>
                <a:ea typeface="Calibri"/>
                <a:cs typeface="Calibri"/>
                <a:sym typeface="Calibri"/>
              </a:rPr>
              <a:t>REFERENCES:</a:t>
            </a:r>
            <a:endParaRPr b="1" sz="4600">
              <a:solidFill>
                <a:schemeClr val="dk1"/>
              </a:solidFill>
              <a:latin typeface="Calibri"/>
              <a:ea typeface="Calibri"/>
              <a:cs typeface="Calibri"/>
              <a:sym typeface="Calibri"/>
            </a:endParaRPr>
          </a:p>
          <a:p>
            <a:pPr indent="0" lvl="0" marL="0" rtl="0" algn="l">
              <a:spcBef>
                <a:spcPts val="0"/>
              </a:spcBef>
              <a:spcAft>
                <a:spcPts val="0"/>
              </a:spcAft>
              <a:buNone/>
            </a:pPr>
            <a:r>
              <a:t/>
            </a:r>
            <a:endParaRPr b="1" sz="4600">
              <a:solidFill>
                <a:schemeClr val="dk1"/>
              </a:solidFill>
              <a:latin typeface="Calibri"/>
              <a:ea typeface="Calibri"/>
              <a:cs typeface="Calibri"/>
              <a:sym typeface="Calibri"/>
            </a:endParaRPr>
          </a:p>
        </p:txBody>
      </p:sp>
      <p:sp>
        <p:nvSpPr>
          <p:cNvPr id="289" name="Google Shape;289;p28"/>
          <p:cNvSpPr txBox="1"/>
          <p:nvPr/>
        </p:nvSpPr>
        <p:spPr>
          <a:xfrm>
            <a:off x="250650" y="982575"/>
            <a:ext cx="17656500" cy="63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200">
                <a:solidFill>
                  <a:schemeClr val="dk1"/>
                </a:solidFill>
                <a:latin typeface="Calibri"/>
                <a:ea typeface="Calibri"/>
                <a:cs typeface="Calibri"/>
                <a:sym typeface="Calibri"/>
              </a:rPr>
              <a:t>[1]</a:t>
            </a:r>
            <a:r>
              <a:rPr lang="en-US" sz="3200" u="sng">
                <a:solidFill>
                  <a:schemeClr val="hlink"/>
                </a:solidFill>
                <a:latin typeface="Calibri"/>
                <a:ea typeface="Calibri"/>
                <a:cs typeface="Calibri"/>
                <a:sym typeface="Calibri"/>
                <a:hlinkClick r:id="rId3"/>
              </a:rPr>
              <a:t>https://www.researchgate.net/figure/Smart-left-knee-brace-for-dynamic-knee-laxity-measurements-1-Femoral-unit-IMU_fig1_362495682</a:t>
            </a:r>
            <a:endParaRPr sz="3200">
              <a:solidFill>
                <a:schemeClr val="dk1"/>
              </a:solidFill>
              <a:latin typeface="Calibri"/>
              <a:ea typeface="Calibri"/>
              <a:cs typeface="Calibri"/>
              <a:sym typeface="Calibri"/>
            </a:endParaRPr>
          </a:p>
          <a:p>
            <a:pPr indent="0" lvl="0" marL="0" rtl="0" algn="l">
              <a:spcBef>
                <a:spcPts val="0"/>
              </a:spcBef>
              <a:spcAft>
                <a:spcPts val="0"/>
              </a:spcAft>
              <a:buNone/>
            </a:pPr>
            <a:r>
              <a:rPr lang="en-US" sz="3200">
                <a:solidFill>
                  <a:schemeClr val="dk1"/>
                </a:solidFill>
                <a:latin typeface="Calibri"/>
                <a:ea typeface="Calibri"/>
                <a:cs typeface="Calibri"/>
                <a:sym typeface="Calibri"/>
              </a:rPr>
              <a:t>[2]</a:t>
            </a:r>
            <a:r>
              <a:rPr lang="en-US" sz="3200" u="sng">
                <a:solidFill>
                  <a:schemeClr val="hlink"/>
                </a:solidFill>
                <a:latin typeface="Calibri"/>
                <a:ea typeface="Calibri"/>
                <a:cs typeface="Calibri"/>
                <a:sym typeface="Calibri"/>
                <a:hlinkClick r:id="rId4"/>
              </a:rPr>
              <a:t>https://www.semanticscholar.org/paper/Toward-Personalized-Orthopedic-Care%3A-Validation-of-McPherson-McDaid/0363b340b56bebddd7700e2d4efb6fca5e154c76</a:t>
            </a:r>
            <a:endParaRPr sz="3200">
              <a:solidFill>
                <a:schemeClr val="dk1"/>
              </a:solidFill>
              <a:latin typeface="Calibri"/>
              <a:ea typeface="Calibri"/>
              <a:cs typeface="Calibri"/>
              <a:sym typeface="Calibri"/>
            </a:endParaRPr>
          </a:p>
          <a:p>
            <a:pPr indent="0" lvl="0" marL="0" rtl="0" algn="l">
              <a:spcBef>
                <a:spcPts val="0"/>
              </a:spcBef>
              <a:spcAft>
                <a:spcPts val="0"/>
              </a:spcAft>
              <a:buNone/>
            </a:pPr>
            <a:r>
              <a:rPr lang="en-US" sz="3200">
                <a:solidFill>
                  <a:schemeClr val="dk1"/>
                </a:solidFill>
                <a:latin typeface="Calibri"/>
                <a:ea typeface="Calibri"/>
                <a:cs typeface="Calibri"/>
                <a:sym typeface="Calibri"/>
              </a:rPr>
              <a:t>[3]</a:t>
            </a:r>
            <a:r>
              <a:rPr lang="en-US" sz="3200" u="sng">
                <a:solidFill>
                  <a:schemeClr val="hlink"/>
                </a:solidFill>
                <a:latin typeface="Calibri"/>
                <a:ea typeface="Calibri"/>
                <a:cs typeface="Calibri"/>
                <a:sym typeface="Calibri"/>
                <a:hlinkClick r:id="rId5"/>
              </a:rPr>
              <a:t>https://www.researchgate.net/publication/241274431_A_magnetorheological_fluid-based_controllable_active_knee_brace_-_art_no_65270O</a:t>
            </a:r>
            <a:endParaRPr sz="3200">
              <a:solidFill>
                <a:schemeClr val="dk1"/>
              </a:solidFill>
              <a:latin typeface="Calibri"/>
              <a:ea typeface="Calibri"/>
              <a:cs typeface="Calibri"/>
              <a:sym typeface="Calibri"/>
            </a:endParaRPr>
          </a:p>
          <a:p>
            <a:pPr indent="0" lvl="0" marL="0" rtl="0" algn="l">
              <a:spcBef>
                <a:spcPts val="0"/>
              </a:spcBef>
              <a:spcAft>
                <a:spcPts val="0"/>
              </a:spcAft>
              <a:buNone/>
            </a:pPr>
            <a:r>
              <a:rPr lang="en-US" sz="3200">
                <a:solidFill>
                  <a:schemeClr val="dk1"/>
                </a:solidFill>
                <a:latin typeface="Calibri"/>
                <a:ea typeface="Calibri"/>
                <a:cs typeface="Calibri"/>
                <a:sym typeface="Calibri"/>
              </a:rPr>
              <a:t>[4]</a:t>
            </a:r>
            <a:r>
              <a:rPr lang="en-US" sz="3200" u="sng">
                <a:solidFill>
                  <a:schemeClr val="hlink"/>
                </a:solidFill>
                <a:latin typeface="Calibri"/>
                <a:ea typeface="Calibri"/>
                <a:cs typeface="Calibri"/>
                <a:sym typeface="Calibri"/>
                <a:hlinkClick r:id="rId6"/>
              </a:rPr>
              <a:t>https://pubmed.ncbi.nlm.nih.gov/36560329/</a:t>
            </a:r>
            <a:endParaRPr sz="3200">
              <a:solidFill>
                <a:schemeClr val="dk1"/>
              </a:solidFill>
              <a:latin typeface="Calibri"/>
              <a:ea typeface="Calibri"/>
              <a:cs typeface="Calibri"/>
              <a:sym typeface="Calibri"/>
            </a:endParaRPr>
          </a:p>
          <a:p>
            <a:pPr indent="0" lvl="0" marL="0" rtl="0" algn="l">
              <a:spcBef>
                <a:spcPts val="0"/>
              </a:spcBef>
              <a:spcAft>
                <a:spcPts val="0"/>
              </a:spcAft>
              <a:buNone/>
            </a:pPr>
            <a:r>
              <a:rPr lang="en-US" sz="3200">
                <a:solidFill>
                  <a:schemeClr val="dk1"/>
                </a:solidFill>
                <a:latin typeface="Calibri"/>
                <a:ea typeface="Calibri"/>
                <a:cs typeface="Calibri"/>
                <a:sym typeface="Calibri"/>
              </a:rPr>
              <a:t>[5]</a:t>
            </a:r>
            <a:r>
              <a:rPr lang="en-US" sz="3200" u="sng">
                <a:solidFill>
                  <a:schemeClr val="hlink"/>
                </a:solidFill>
                <a:latin typeface="Calibri"/>
                <a:ea typeface="Calibri"/>
                <a:cs typeface="Calibri"/>
                <a:sym typeface="Calibri"/>
                <a:hlinkClick r:id="rId7"/>
              </a:rPr>
              <a:t>https://dr.ntu.edu.sg/handle/10356/74662</a:t>
            </a:r>
            <a:endParaRPr sz="3200">
              <a:solidFill>
                <a:schemeClr val="dk1"/>
              </a:solidFill>
              <a:latin typeface="Calibri"/>
              <a:ea typeface="Calibri"/>
              <a:cs typeface="Calibri"/>
              <a:sym typeface="Calibri"/>
            </a:endParaRPr>
          </a:p>
          <a:p>
            <a:pPr indent="0" lvl="0" marL="0" rtl="0" algn="l">
              <a:spcBef>
                <a:spcPts val="0"/>
              </a:spcBef>
              <a:spcAft>
                <a:spcPts val="0"/>
              </a:spcAft>
              <a:buNone/>
            </a:pPr>
            <a:r>
              <a:rPr lang="en-US" sz="3200">
                <a:solidFill>
                  <a:schemeClr val="dk1"/>
                </a:solidFill>
                <a:latin typeface="Calibri"/>
                <a:ea typeface="Calibri"/>
                <a:cs typeface="Calibri"/>
                <a:sym typeface="Calibri"/>
              </a:rPr>
              <a:t>[6]</a:t>
            </a:r>
            <a:r>
              <a:rPr lang="en-US" sz="3200" u="sng">
                <a:solidFill>
                  <a:schemeClr val="hlink"/>
                </a:solidFill>
                <a:latin typeface="Calibri"/>
                <a:ea typeface="Calibri"/>
                <a:cs typeface="Calibri"/>
                <a:sym typeface="Calibri"/>
                <a:hlinkClick r:id="rId8"/>
              </a:rPr>
              <a:t>https://pubmed.ncbi.nlm.nih.gov/36149519/</a:t>
            </a:r>
            <a:endParaRPr sz="3200">
              <a:solidFill>
                <a:schemeClr val="dk1"/>
              </a:solidFill>
              <a:latin typeface="Calibri"/>
              <a:ea typeface="Calibri"/>
              <a:cs typeface="Calibri"/>
              <a:sym typeface="Calibri"/>
            </a:endParaRPr>
          </a:p>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EE7"/>
        </a:solidFill>
      </p:bgPr>
    </p:bg>
    <p:spTree>
      <p:nvGrpSpPr>
        <p:cNvPr id="94" name="Shape 94"/>
        <p:cNvGrpSpPr/>
        <p:nvPr/>
      </p:nvGrpSpPr>
      <p:grpSpPr>
        <a:xfrm>
          <a:off x="0" y="0"/>
          <a:ext cx="0" cy="0"/>
          <a:chOff x="0" y="0"/>
          <a:chExt cx="0" cy="0"/>
        </a:xfrm>
      </p:grpSpPr>
      <p:sp>
        <p:nvSpPr>
          <p:cNvPr id="95" name="Google Shape;95;p14"/>
          <p:cNvSpPr txBox="1"/>
          <p:nvPr/>
        </p:nvSpPr>
        <p:spPr>
          <a:xfrm>
            <a:off x="152400" y="2131060"/>
            <a:ext cx="11141700" cy="7669500"/>
          </a:xfrm>
          <a:prstGeom prst="rect">
            <a:avLst/>
          </a:prstGeom>
          <a:noFill/>
          <a:ln>
            <a:noFill/>
          </a:ln>
        </p:spPr>
        <p:txBody>
          <a:bodyPr anchorCtr="0" anchor="t" bIns="0" lIns="0" spcFirstLastPara="1" rIns="0" wrap="square" tIns="0">
            <a:spAutoFit/>
          </a:bodyPr>
          <a:lstStyle/>
          <a:p>
            <a:pPr indent="-302258" lvl="1" marL="604517" marR="0" rtl="0" algn="l">
              <a:lnSpc>
                <a:spcPct val="140014"/>
              </a:lnSpc>
              <a:spcBef>
                <a:spcPts val="0"/>
              </a:spcBef>
              <a:spcAft>
                <a:spcPts val="0"/>
              </a:spcAft>
              <a:buClr>
                <a:srgbClr val="2B2C30"/>
              </a:buClr>
              <a:buSzPts val="2799"/>
              <a:buFont typeface="Arial"/>
              <a:buChar char="•"/>
            </a:pPr>
            <a:r>
              <a:rPr b="1" lang="en-US" sz="2799">
                <a:solidFill>
                  <a:srgbClr val="2B2C30"/>
                </a:solidFill>
                <a:latin typeface="Public Sans"/>
                <a:ea typeface="Public Sans"/>
                <a:cs typeface="Public Sans"/>
                <a:sym typeface="Public Sans"/>
              </a:rPr>
              <a:t>Orthopedic rehabilitation is essential for recovery from musculoskeletal injuries, but unsupervised exercises often lead to improper movements, reinjury, or delayed progress. </a:t>
            </a:r>
            <a:endParaRPr b="1" sz="2799">
              <a:solidFill>
                <a:srgbClr val="2B2C30"/>
              </a:solidFill>
              <a:latin typeface="Public Sans"/>
              <a:ea typeface="Public Sans"/>
              <a:cs typeface="Public Sans"/>
              <a:sym typeface="Public Sans"/>
            </a:endParaRPr>
          </a:p>
          <a:p>
            <a:pPr indent="-302258" lvl="1" marL="604517" marR="0" rtl="0" algn="l">
              <a:lnSpc>
                <a:spcPct val="140014"/>
              </a:lnSpc>
              <a:spcBef>
                <a:spcPts val="0"/>
              </a:spcBef>
              <a:spcAft>
                <a:spcPts val="0"/>
              </a:spcAft>
              <a:buClr>
                <a:srgbClr val="2B2C30"/>
              </a:buClr>
              <a:buSzPts val="2799"/>
              <a:buFont typeface="Arial"/>
              <a:buChar char="•"/>
            </a:pPr>
            <a:r>
              <a:rPr b="1" lang="en-US" sz="2799">
                <a:solidFill>
                  <a:srgbClr val="2B2C30"/>
                </a:solidFill>
                <a:latin typeface="Public Sans"/>
                <a:ea typeface="Public Sans"/>
                <a:cs typeface="Public Sans"/>
                <a:sym typeface="Public Sans"/>
              </a:rPr>
              <a:t>Traditional physiotherapy relies heavily on clinic visits and generalized instructions, which can be costly and inaccessible for many.</a:t>
            </a:r>
            <a:endParaRPr b="1" sz="2799">
              <a:solidFill>
                <a:srgbClr val="2B2C30"/>
              </a:solidFill>
              <a:latin typeface="Public Sans"/>
              <a:ea typeface="Public Sans"/>
              <a:cs typeface="Public Sans"/>
              <a:sym typeface="Public Sans"/>
            </a:endParaRPr>
          </a:p>
          <a:p>
            <a:pPr indent="-302258" lvl="1" marL="604517" marR="0" rtl="0" algn="l">
              <a:lnSpc>
                <a:spcPct val="140014"/>
              </a:lnSpc>
              <a:spcBef>
                <a:spcPts val="0"/>
              </a:spcBef>
              <a:spcAft>
                <a:spcPts val="0"/>
              </a:spcAft>
              <a:buClr>
                <a:srgbClr val="2B2C30"/>
              </a:buClr>
              <a:buSzPts val="2799"/>
              <a:buFont typeface="Public Sans"/>
              <a:buChar char="•"/>
            </a:pPr>
            <a:r>
              <a:rPr b="1" lang="en-US" sz="2799">
                <a:solidFill>
                  <a:srgbClr val="2B2C30"/>
                </a:solidFill>
                <a:latin typeface="Public Sans"/>
                <a:ea typeface="Public Sans"/>
                <a:cs typeface="Public Sans"/>
                <a:sym typeface="Public Sans"/>
              </a:rPr>
              <a:t>This project introduces a smart orthopedic brace to address these challenges by integrating motion tracking sensors and real-time analysis using MLP. </a:t>
            </a:r>
            <a:endParaRPr b="1" sz="2799">
              <a:solidFill>
                <a:srgbClr val="2B2C30"/>
              </a:solidFill>
              <a:latin typeface="Public Sans"/>
              <a:ea typeface="Public Sans"/>
              <a:cs typeface="Public Sans"/>
              <a:sym typeface="Public Sans"/>
            </a:endParaRPr>
          </a:p>
          <a:p>
            <a:pPr indent="-302258" lvl="1" marL="604518" marR="0" rtl="0" algn="l">
              <a:lnSpc>
                <a:spcPct val="140014"/>
              </a:lnSpc>
              <a:spcBef>
                <a:spcPts val="0"/>
              </a:spcBef>
              <a:spcAft>
                <a:spcPts val="0"/>
              </a:spcAft>
              <a:buClr>
                <a:srgbClr val="2B2C30"/>
              </a:buClr>
              <a:buSzPts val="2799"/>
              <a:buFont typeface="Public Sans"/>
              <a:buChar char="•"/>
            </a:pPr>
            <a:r>
              <a:rPr b="1" lang="en-US" sz="2799">
                <a:solidFill>
                  <a:srgbClr val="2B2C30"/>
                </a:solidFill>
                <a:latin typeface="Public Sans"/>
                <a:ea typeface="Public Sans"/>
                <a:cs typeface="Public Sans"/>
                <a:sym typeface="Public Sans"/>
              </a:rPr>
              <a:t>The device aims to empower patients with accurate, personalized feedback, ensuring safe and effective rehabilitation at home.</a:t>
            </a:r>
            <a:endParaRPr b="1" sz="2799">
              <a:solidFill>
                <a:srgbClr val="2B2C30"/>
              </a:solidFill>
              <a:latin typeface="Public Sans"/>
              <a:ea typeface="Public Sans"/>
              <a:cs typeface="Public Sans"/>
              <a:sym typeface="Public Sans"/>
            </a:endParaRPr>
          </a:p>
          <a:p>
            <a:pPr indent="0" lvl="0" marL="0" marR="0" rtl="0" algn="l">
              <a:lnSpc>
                <a:spcPct val="140014"/>
              </a:lnSpc>
              <a:spcBef>
                <a:spcPts val="0"/>
              </a:spcBef>
              <a:spcAft>
                <a:spcPts val="0"/>
              </a:spcAft>
              <a:buNone/>
            </a:pPr>
            <a:r>
              <a:t/>
            </a:r>
            <a:endParaRPr b="1" i="0" sz="2799" u="none" cap="none" strike="noStrike">
              <a:solidFill>
                <a:srgbClr val="2B2C30"/>
              </a:solidFill>
              <a:latin typeface="Public Sans"/>
              <a:ea typeface="Public Sans"/>
              <a:cs typeface="Public Sans"/>
              <a:sym typeface="Public Sans"/>
            </a:endParaRPr>
          </a:p>
        </p:txBody>
      </p:sp>
      <p:sp>
        <p:nvSpPr>
          <p:cNvPr id="96" name="Google Shape;96;p14"/>
          <p:cNvSpPr txBox="1"/>
          <p:nvPr/>
        </p:nvSpPr>
        <p:spPr>
          <a:xfrm>
            <a:off x="787799" y="343225"/>
            <a:ext cx="10844700" cy="14622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1" i="0" lang="en-US" sz="9500" u="none" cap="none" strike="noStrike">
                <a:solidFill>
                  <a:srgbClr val="2B2C30"/>
                </a:solidFill>
                <a:latin typeface="Playfair Display"/>
                <a:ea typeface="Playfair Display"/>
                <a:cs typeface="Playfair Display"/>
                <a:sym typeface="Playfair Display"/>
              </a:rPr>
              <a:t>INTRODUCTION</a:t>
            </a:r>
            <a:endParaRPr b="1" sz="9500"/>
          </a:p>
        </p:txBody>
      </p:sp>
      <p:cxnSp>
        <p:nvCxnSpPr>
          <p:cNvPr id="97" name="Google Shape;97;p14"/>
          <p:cNvCxnSpPr/>
          <p:nvPr/>
        </p:nvCxnSpPr>
        <p:spPr>
          <a:xfrm flipH="1" rot="10800000">
            <a:off x="250650" y="1764700"/>
            <a:ext cx="17445600" cy="30000"/>
          </a:xfrm>
          <a:prstGeom prst="straightConnector1">
            <a:avLst/>
          </a:prstGeom>
          <a:noFill/>
          <a:ln cap="flat" cmpd="sng" w="9525">
            <a:solidFill>
              <a:srgbClr val="2B2C30"/>
            </a:solidFill>
            <a:prstDash val="solid"/>
            <a:round/>
            <a:headEnd len="sm" w="sm" type="none"/>
            <a:tailEnd len="sm" w="sm" type="none"/>
          </a:ln>
        </p:spPr>
      </p:cxnSp>
      <p:pic>
        <p:nvPicPr>
          <p:cNvPr id="98" name="Google Shape;98;p14"/>
          <p:cNvPicPr preferRelativeResize="0"/>
          <p:nvPr/>
        </p:nvPicPr>
        <p:blipFill>
          <a:blip r:embed="rId3">
            <a:alphaModFix/>
          </a:blip>
          <a:stretch>
            <a:fillRect/>
          </a:stretch>
        </p:blipFill>
        <p:spPr>
          <a:xfrm>
            <a:off x="11446500" y="2119325"/>
            <a:ext cx="6402150" cy="6646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EE7"/>
        </a:solidFill>
      </p:bgPr>
    </p:bg>
    <p:spTree>
      <p:nvGrpSpPr>
        <p:cNvPr id="102" name="Shape 102"/>
        <p:cNvGrpSpPr/>
        <p:nvPr/>
      </p:nvGrpSpPr>
      <p:grpSpPr>
        <a:xfrm>
          <a:off x="0" y="0"/>
          <a:ext cx="0" cy="0"/>
          <a:chOff x="0" y="0"/>
          <a:chExt cx="0" cy="0"/>
        </a:xfrm>
      </p:grpSpPr>
      <p:sp>
        <p:nvSpPr>
          <p:cNvPr id="103" name="Google Shape;103;p15"/>
          <p:cNvSpPr txBox="1"/>
          <p:nvPr/>
        </p:nvSpPr>
        <p:spPr>
          <a:xfrm>
            <a:off x="643764" y="762000"/>
            <a:ext cx="16230600" cy="1018200"/>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1" i="0" lang="en-US" sz="6614" u="none" cap="none" strike="noStrike">
                <a:solidFill>
                  <a:srgbClr val="2B2C30"/>
                </a:solidFill>
                <a:latin typeface="Playfair Display"/>
                <a:ea typeface="Playfair Display"/>
                <a:cs typeface="Playfair Display"/>
                <a:sym typeface="Playfair Display"/>
              </a:rPr>
              <a:t>PROBLEM STATEMENT:</a:t>
            </a:r>
            <a:endParaRPr sz="2800">
              <a:latin typeface="Playfair Display"/>
              <a:ea typeface="Playfair Display"/>
              <a:cs typeface="Playfair Display"/>
              <a:sym typeface="Playfair Display"/>
            </a:endParaRPr>
          </a:p>
        </p:txBody>
      </p:sp>
      <p:sp>
        <p:nvSpPr>
          <p:cNvPr id="104" name="Google Shape;104;p15"/>
          <p:cNvSpPr txBox="1"/>
          <p:nvPr/>
        </p:nvSpPr>
        <p:spPr>
          <a:xfrm>
            <a:off x="624903" y="2589425"/>
            <a:ext cx="10544400" cy="6339600"/>
          </a:xfrm>
          <a:prstGeom prst="rect">
            <a:avLst/>
          </a:prstGeom>
          <a:noFill/>
          <a:ln>
            <a:noFill/>
          </a:ln>
        </p:spPr>
        <p:txBody>
          <a:bodyPr anchorCtr="0" anchor="t" bIns="0" lIns="0" spcFirstLastPara="1" rIns="0" wrap="square" tIns="0">
            <a:spAutoFit/>
          </a:bodyPr>
          <a:lstStyle/>
          <a:p>
            <a:pPr indent="0" lvl="0" marL="0" marR="0" rtl="0" algn="l">
              <a:lnSpc>
                <a:spcPct val="200000"/>
              </a:lnSpc>
              <a:spcBef>
                <a:spcPts val="0"/>
              </a:spcBef>
              <a:spcAft>
                <a:spcPts val="0"/>
              </a:spcAft>
              <a:buNone/>
            </a:pPr>
            <a:r>
              <a:rPr b="1" lang="en-US" sz="3199">
                <a:solidFill>
                  <a:srgbClr val="2B2C30"/>
                </a:solidFill>
                <a:latin typeface="Public Sans"/>
                <a:ea typeface="Public Sans"/>
                <a:cs typeface="Public Sans"/>
                <a:sym typeface="Public Sans"/>
              </a:rPr>
              <a:t>Orthopedic rehabilitation requires precise movements for effective recovery, but unsupervised exercises often lead to improper techniques and reinjury. Existing monitoring solutions are often inaccurate, cumbersome, or expensive, and the lack of data-driven insights hinders recovery optimization. </a:t>
            </a:r>
            <a:endParaRPr b="1" sz="1800"/>
          </a:p>
          <a:p>
            <a:pPr indent="0" lvl="0" marL="0" marR="0" rtl="0" algn="l">
              <a:lnSpc>
                <a:spcPct val="140014"/>
              </a:lnSpc>
              <a:spcBef>
                <a:spcPts val="0"/>
              </a:spcBef>
              <a:spcAft>
                <a:spcPts val="0"/>
              </a:spcAft>
              <a:buNone/>
            </a:pPr>
            <a:r>
              <a:t/>
            </a:r>
            <a:endParaRPr b="1" i="0" sz="2799" u="none" cap="none" strike="noStrike">
              <a:solidFill>
                <a:srgbClr val="2B2C30"/>
              </a:solidFill>
              <a:latin typeface="Public Sans"/>
              <a:ea typeface="Public Sans"/>
              <a:cs typeface="Public Sans"/>
              <a:sym typeface="Public Sans"/>
            </a:endParaRPr>
          </a:p>
        </p:txBody>
      </p:sp>
      <p:cxnSp>
        <p:nvCxnSpPr>
          <p:cNvPr id="105" name="Google Shape;105;p15"/>
          <p:cNvCxnSpPr/>
          <p:nvPr/>
        </p:nvCxnSpPr>
        <p:spPr>
          <a:xfrm flipH="1" rot="10800000">
            <a:off x="759227" y="1929715"/>
            <a:ext cx="16230594" cy="38509"/>
          </a:xfrm>
          <a:prstGeom prst="straightConnector1">
            <a:avLst/>
          </a:prstGeom>
          <a:noFill/>
          <a:ln cap="flat" cmpd="sng" w="9525">
            <a:solidFill>
              <a:srgbClr val="2B2C30"/>
            </a:solidFill>
            <a:prstDash val="solid"/>
            <a:round/>
            <a:headEnd len="sm" w="sm" type="none"/>
            <a:tailEnd len="sm" w="sm" type="none"/>
          </a:ln>
        </p:spPr>
      </p:cxnSp>
      <p:pic>
        <p:nvPicPr>
          <p:cNvPr id="106" name="Google Shape;106;p15"/>
          <p:cNvPicPr preferRelativeResize="0"/>
          <p:nvPr/>
        </p:nvPicPr>
        <p:blipFill rotWithShape="1">
          <a:blip r:embed="rId3">
            <a:alphaModFix/>
          </a:blip>
          <a:srcRect b="0" l="4679" r="28475" t="0"/>
          <a:stretch/>
        </p:blipFill>
        <p:spPr>
          <a:xfrm>
            <a:off x="11496525" y="2435850"/>
            <a:ext cx="6351923" cy="6040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EE7"/>
        </a:solidFill>
      </p:bgPr>
    </p:bg>
    <p:spTree>
      <p:nvGrpSpPr>
        <p:cNvPr id="110" name="Shape 110"/>
        <p:cNvGrpSpPr/>
        <p:nvPr/>
      </p:nvGrpSpPr>
      <p:grpSpPr>
        <a:xfrm>
          <a:off x="0" y="0"/>
          <a:ext cx="0" cy="0"/>
          <a:chOff x="0" y="0"/>
          <a:chExt cx="0" cy="0"/>
        </a:xfrm>
      </p:grpSpPr>
      <p:sp>
        <p:nvSpPr>
          <p:cNvPr id="111" name="Google Shape;111;p16"/>
          <p:cNvSpPr txBox="1"/>
          <p:nvPr/>
        </p:nvSpPr>
        <p:spPr>
          <a:xfrm>
            <a:off x="854471" y="476250"/>
            <a:ext cx="16230600" cy="1310400"/>
          </a:xfrm>
          <a:prstGeom prst="rect">
            <a:avLst/>
          </a:prstGeom>
          <a:noFill/>
          <a:ln>
            <a:noFill/>
          </a:ln>
        </p:spPr>
        <p:txBody>
          <a:bodyPr anchorCtr="0" anchor="t" bIns="0" lIns="0" spcFirstLastPara="1" rIns="0" wrap="square" tIns="0">
            <a:spAutoFit/>
          </a:bodyPr>
          <a:lstStyle/>
          <a:p>
            <a:pPr indent="0" lvl="0" marL="0" marR="0" rtl="0" algn="l">
              <a:lnSpc>
                <a:spcPct val="140008"/>
              </a:lnSpc>
              <a:spcBef>
                <a:spcPts val="0"/>
              </a:spcBef>
              <a:spcAft>
                <a:spcPts val="0"/>
              </a:spcAft>
              <a:buNone/>
            </a:pPr>
            <a:r>
              <a:rPr b="1" i="0" lang="en-US" sz="8514" u="none" cap="none" strike="noStrike">
                <a:solidFill>
                  <a:srgbClr val="2B2C30"/>
                </a:solidFill>
                <a:latin typeface="Playfair Display"/>
                <a:ea typeface="Playfair Display"/>
                <a:cs typeface="Playfair Display"/>
                <a:sym typeface="Playfair Display"/>
              </a:rPr>
              <a:t>OBJECTIVES:</a:t>
            </a:r>
            <a:endParaRPr sz="5000">
              <a:latin typeface="Playfair Display"/>
              <a:ea typeface="Playfair Display"/>
              <a:cs typeface="Playfair Display"/>
              <a:sym typeface="Playfair Display"/>
            </a:endParaRPr>
          </a:p>
        </p:txBody>
      </p:sp>
      <p:cxnSp>
        <p:nvCxnSpPr>
          <p:cNvPr id="112" name="Google Shape;112;p16"/>
          <p:cNvCxnSpPr/>
          <p:nvPr/>
        </p:nvCxnSpPr>
        <p:spPr>
          <a:xfrm flipH="1" rot="10800000">
            <a:off x="1028695" y="1760761"/>
            <a:ext cx="16230594" cy="38509"/>
          </a:xfrm>
          <a:prstGeom prst="straightConnector1">
            <a:avLst/>
          </a:prstGeom>
          <a:noFill/>
          <a:ln cap="flat" cmpd="sng" w="9525">
            <a:solidFill>
              <a:srgbClr val="2B2C30"/>
            </a:solidFill>
            <a:prstDash val="solid"/>
            <a:round/>
            <a:headEnd len="sm" w="sm" type="none"/>
            <a:tailEnd len="sm" w="sm" type="none"/>
          </a:ln>
        </p:spPr>
      </p:cxnSp>
      <p:sp>
        <p:nvSpPr>
          <p:cNvPr id="113" name="Google Shape;113;p16"/>
          <p:cNvSpPr txBox="1"/>
          <p:nvPr/>
        </p:nvSpPr>
        <p:spPr>
          <a:xfrm>
            <a:off x="720850" y="2221050"/>
            <a:ext cx="15757200" cy="8064000"/>
          </a:xfrm>
          <a:prstGeom prst="rect">
            <a:avLst/>
          </a:prstGeom>
          <a:noFill/>
          <a:ln>
            <a:noFill/>
          </a:ln>
        </p:spPr>
        <p:txBody>
          <a:bodyPr anchorCtr="0" anchor="t" bIns="0" lIns="0" spcFirstLastPara="1" rIns="0" wrap="square" tIns="0">
            <a:spAutoFit/>
          </a:bodyPr>
          <a:lstStyle/>
          <a:p>
            <a:pPr indent="-476250" lvl="0" marL="457200" rtl="0" algn="l">
              <a:lnSpc>
                <a:spcPct val="200000"/>
              </a:lnSpc>
              <a:spcBef>
                <a:spcPts val="1200"/>
              </a:spcBef>
              <a:spcAft>
                <a:spcPts val="0"/>
              </a:spcAft>
              <a:buClr>
                <a:schemeClr val="dk1"/>
              </a:buClr>
              <a:buSzPts val="3900"/>
              <a:buFont typeface="Public Sans"/>
              <a:buChar char="●"/>
            </a:pPr>
            <a:r>
              <a:rPr b="1" lang="en-US" sz="3900">
                <a:solidFill>
                  <a:schemeClr val="dk1"/>
                </a:solidFill>
                <a:latin typeface="Public Sans"/>
                <a:ea typeface="Public Sans"/>
                <a:cs typeface="Public Sans"/>
                <a:sym typeface="Public Sans"/>
              </a:rPr>
              <a:t>To Develop Real-Time Feedback Systems</a:t>
            </a:r>
            <a:endParaRPr b="1" sz="3900">
              <a:solidFill>
                <a:schemeClr val="dk1"/>
              </a:solidFill>
              <a:latin typeface="Public Sans"/>
              <a:ea typeface="Public Sans"/>
              <a:cs typeface="Public Sans"/>
              <a:sym typeface="Public Sans"/>
            </a:endParaRPr>
          </a:p>
          <a:p>
            <a:pPr indent="-476250" lvl="0" marL="457200" rtl="0" algn="l">
              <a:lnSpc>
                <a:spcPct val="200000"/>
              </a:lnSpc>
              <a:spcBef>
                <a:spcPts val="0"/>
              </a:spcBef>
              <a:spcAft>
                <a:spcPts val="0"/>
              </a:spcAft>
              <a:buClr>
                <a:schemeClr val="dk1"/>
              </a:buClr>
              <a:buSzPts val="3900"/>
              <a:buFont typeface="Public Sans"/>
              <a:buChar char="●"/>
            </a:pPr>
            <a:r>
              <a:rPr b="1" lang="en-US" sz="3900">
                <a:solidFill>
                  <a:schemeClr val="dk1"/>
                </a:solidFill>
                <a:latin typeface="Public Sans"/>
                <a:ea typeface="Public Sans"/>
                <a:cs typeface="Public Sans"/>
                <a:sym typeface="Public Sans"/>
              </a:rPr>
              <a:t>To Enhance Safety and Promote Independent Recovery</a:t>
            </a:r>
            <a:endParaRPr b="1" sz="3900">
              <a:solidFill>
                <a:schemeClr val="dk1"/>
              </a:solidFill>
              <a:latin typeface="Public Sans"/>
              <a:ea typeface="Public Sans"/>
              <a:cs typeface="Public Sans"/>
              <a:sym typeface="Public Sans"/>
            </a:endParaRPr>
          </a:p>
          <a:p>
            <a:pPr indent="-476250" lvl="0" marL="457200" rtl="0" algn="l">
              <a:lnSpc>
                <a:spcPct val="200000"/>
              </a:lnSpc>
              <a:spcBef>
                <a:spcPts val="0"/>
              </a:spcBef>
              <a:spcAft>
                <a:spcPts val="0"/>
              </a:spcAft>
              <a:buClr>
                <a:schemeClr val="dk1"/>
              </a:buClr>
              <a:buSzPts val="3900"/>
              <a:buFont typeface="Public Sans"/>
              <a:buChar char="●"/>
            </a:pPr>
            <a:r>
              <a:rPr b="1" lang="en-US" sz="3900">
                <a:solidFill>
                  <a:schemeClr val="dk1"/>
                </a:solidFill>
                <a:latin typeface="Public Sans"/>
                <a:ea typeface="Public Sans"/>
                <a:cs typeface="Public Sans"/>
                <a:sym typeface="Public Sans"/>
              </a:rPr>
              <a:t>To Ensure Accessibility and Affordability</a:t>
            </a:r>
            <a:endParaRPr b="1" sz="3900">
              <a:solidFill>
                <a:schemeClr val="dk1"/>
              </a:solidFill>
              <a:latin typeface="Public Sans"/>
              <a:ea typeface="Public Sans"/>
              <a:cs typeface="Public Sans"/>
              <a:sym typeface="Public Sans"/>
            </a:endParaRPr>
          </a:p>
          <a:p>
            <a:pPr indent="-476250" lvl="0" marL="457200" rtl="0" algn="l">
              <a:lnSpc>
                <a:spcPct val="200000"/>
              </a:lnSpc>
              <a:spcBef>
                <a:spcPts val="0"/>
              </a:spcBef>
              <a:spcAft>
                <a:spcPts val="0"/>
              </a:spcAft>
              <a:buClr>
                <a:schemeClr val="dk1"/>
              </a:buClr>
              <a:buSzPts val="3900"/>
              <a:buFont typeface="Public Sans"/>
              <a:buChar char="●"/>
            </a:pPr>
            <a:r>
              <a:rPr b="1" lang="en-US" sz="3900">
                <a:solidFill>
                  <a:schemeClr val="dk1"/>
                </a:solidFill>
                <a:latin typeface="Public Sans"/>
                <a:ea typeface="Public Sans"/>
                <a:cs typeface="Public Sans"/>
                <a:sym typeface="Public Sans"/>
              </a:rPr>
              <a:t> To Integrate Lightweight AI for Efficient and Comfortable Use</a:t>
            </a:r>
            <a:endParaRPr b="1" sz="3900">
              <a:solidFill>
                <a:schemeClr val="dk1"/>
              </a:solidFill>
              <a:latin typeface="Public Sans"/>
              <a:ea typeface="Public Sans"/>
              <a:cs typeface="Public Sans"/>
              <a:sym typeface="Public Sans"/>
            </a:endParaRPr>
          </a:p>
          <a:p>
            <a:pPr indent="-476250" lvl="0" marL="457200" rtl="0" algn="l">
              <a:lnSpc>
                <a:spcPct val="200000"/>
              </a:lnSpc>
              <a:spcBef>
                <a:spcPts val="0"/>
              </a:spcBef>
              <a:spcAft>
                <a:spcPts val="0"/>
              </a:spcAft>
              <a:buClr>
                <a:schemeClr val="dk1"/>
              </a:buClr>
              <a:buSzPts val="3900"/>
              <a:buFont typeface="Public Sans"/>
              <a:buChar char="●"/>
            </a:pPr>
            <a:r>
              <a:rPr b="1" lang="en-US" sz="3900">
                <a:solidFill>
                  <a:schemeClr val="dk1"/>
                </a:solidFill>
                <a:latin typeface="Public Sans"/>
                <a:ea typeface="Public Sans"/>
                <a:cs typeface="Public Sans"/>
                <a:sym typeface="Public Sans"/>
              </a:rPr>
              <a:t> To Track and Improve Recovery</a:t>
            </a:r>
            <a:endParaRPr b="1" sz="3900">
              <a:solidFill>
                <a:schemeClr val="dk1"/>
              </a:solidFill>
              <a:latin typeface="Public Sans"/>
              <a:ea typeface="Public Sans"/>
              <a:cs typeface="Public Sans"/>
              <a:sym typeface="Public Sans"/>
            </a:endParaRPr>
          </a:p>
          <a:p>
            <a:pPr indent="0" lvl="0" marL="457200" rtl="0" algn="l">
              <a:lnSpc>
                <a:spcPct val="115000"/>
              </a:lnSpc>
              <a:spcBef>
                <a:spcPts val="1200"/>
              </a:spcBef>
              <a:spcAft>
                <a:spcPts val="0"/>
              </a:spcAft>
              <a:buNone/>
            </a:pPr>
            <a:r>
              <a:t/>
            </a:r>
            <a:endParaRPr b="1" sz="3300">
              <a:solidFill>
                <a:schemeClr val="dk1"/>
              </a:solidFill>
              <a:latin typeface="Public Sans"/>
              <a:ea typeface="Public Sans"/>
              <a:cs typeface="Public Sans"/>
              <a:sym typeface="Public Sans"/>
            </a:endParaRPr>
          </a:p>
          <a:p>
            <a:pPr indent="0" lvl="0" marL="0" rtl="0" algn="l">
              <a:lnSpc>
                <a:spcPct val="115000"/>
              </a:lnSpc>
              <a:spcBef>
                <a:spcPts val="1200"/>
              </a:spcBef>
              <a:spcAft>
                <a:spcPts val="0"/>
              </a:spcAft>
              <a:buClr>
                <a:schemeClr val="dk1"/>
              </a:buClr>
              <a:buSzPts val="1100"/>
              <a:buFont typeface="Arial"/>
              <a:buNone/>
            </a:pPr>
            <a:r>
              <a:t/>
            </a:r>
            <a:endParaRPr b="1" sz="3300">
              <a:solidFill>
                <a:schemeClr val="dk1"/>
              </a:solidFill>
              <a:latin typeface="Public Sans"/>
              <a:ea typeface="Public Sans"/>
              <a:cs typeface="Public Sans"/>
              <a:sym typeface="Public Sans"/>
            </a:endParaRPr>
          </a:p>
          <a:p>
            <a:pPr indent="0" lvl="0" marL="0" marR="0" rtl="0" algn="ctr">
              <a:lnSpc>
                <a:spcPct val="140014"/>
              </a:lnSpc>
              <a:spcBef>
                <a:spcPts val="1200"/>
              </a:spcBef>
              <a:spcAft>
                <a:spcPts val="0"/>
              </a:spcAft>
              <a:buNone/>
            </a:pPr>
            <a:r>
              <a:t/>
            </a:r>
            <a:endParaRPr b="1" sz="2799">
              <a:solidFill>
                <a:srgbClr val="2B2C30"/>
              </a:solidFill>
              <a:latin typeface="Public Sans"/>
              <a:ea typeface="Public Sans"/>
              <a:cs typeface="Public Sans"/>
              <a:sym typeface="Public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EE7"/>
        </a:solidFill>
      </p:bgPr>
    </p:bg>
    <p:spTree>
      <p:nvGrpSpPr>
        <p:cNvPr id="117" name="Shape 117"/>
        <p:cNvGrpSpPr/>
        <p:nvPr/>
      </p:nvGrpSpPr>
      <p:grpSpPr>
        <a:xfrm>
          <a:off x="0" y="0"/>
          <a:ext cx="0" cy="0"/>
          <a:chOff x="0" y="0"/>
          <a:chExt cx="0" cy="0"/>
        </a:xfrm>
      </p:grpSpPr>
      <p:sp>
        <p:nvSpPr>
          <p:cNvPr id="118" name="Google Shape;118;p17"/>
          <p:cNvSpPr txBox="1"/>
          <p:nvPr/>
        </p:nvSpPr>
        <p:spPr>
          <a:xfrm>
            <a:off x="625871" y="400050"/>
            <a:ext cx="16230600" cy="1110300"/>
          </a:xfrm>
          <a:prstGeom prst="rect">
            <a:avLst/>
          </a:prstGeom>
          <a:noFill/>
          <a:ln>
            <a:noFill/>
          </a:ln>
        </p:spPr>
        <p:txBody>
          <a:bodyPr anchorCtr="0" anchor="t" bIns="0" lIns="0" spcFirstLastPara="1" rIns="0" wrap="square" tIns="0">
            <a:spAutoFit/>
          </a:bodyPr>
          <a:lstStyle/>
          <a:p>
            <a:pPr indent="0" lvl="0" marL="0" marR="0" rtl="0" algn="l">
              <a:lnSpc>
                <a:spcPct val="140008"/>
              </a:lnSpc>
              <a:spcBef>
                <a:spcPts val="0"/>
              </a:spcBef>
              <a:spcAft>
                <a:spcPts val="0"/>
              </a:spcAft>
              <a:buNone/>
            </a:pPr>
            <a:r>
              <a:rPr b="1" lang="en-US" sz="7214">
                <a:solidFill>
                  <a:srgbClr val="2B2C30"/>
                </a:solidFill>
                <a:latin typeface="Playfair Display"/>
                <a:ea typeface="Playfair Display"/>
                <a:cs typeface="Playfair Display"/>
                <a:sym typeface="Playfair Display"/>
              </a:rPr>
              <a:t>LITERATURE REVIEW</a:t>
            </a:r>
            <a:endParaRPr sz="3700">
              <a:latin typeface="Playfair Display"/>
              <a:ea typeface="Playfair Display"/>
              <a:cs typeface="Playfair Display"/>
              <a:sym typeface="Playfair Display"/>
            </a:endParaRPr>
          </a:p>
        </p:txBody>
      </p:sp>
      <p:graphicFrame>
        <p:nvGraphicFramePr>
          <p:cNvPr id="119" name="Google Shape;119;p17"/>
          <p:cNvGraphicFramePr/>
          <p:nvPr/>
        </p:nvGraphicFramePr>
        <p:xfrm>
          <a:off x="0" y="1764600"/>
          <a:ext cx="3000000" cy="3000000"/>
        </p:xfrm>
        <a:graphic>
          <a:graphicData uri="http://schemas.openxmlformats.org/drawingml/2006/table">
            <a:tbl>
              <a:tblPr>
                <a:noFill/>
                <a:tableStyleId>{2C3348B4-2EAF-48F7-9F10-CBBD8869D695}</a:tableStyleId>
              </a:tblPr>
              <a:tblGrid>
                <a:gridCol w="1852875"/>
                <a:gridCol w="5462325"/>
                <a:gridCol w="2033325"/>
                <a:gridCol w="4439650"/>
                <a:gridCol w="4499825"/>
              </a:tblGrid>
              <a:tr h="1429350">
                <a:tc>
                  <a:txBody>
                    <a:bodyPr/>
                    <a:lstStyle/>
                    <a:p>
                      <a:pPr indent="0" lvl="0" marL="0" rtl="0" algn="ctr">
                        <a:spcBef>
                          <a:spcPts val="0"/>
                        </a:spcBef>
                        <a:spcAft>
                          <a:spcPts val="0"/>
                        </a:spcAft>
                        <a:buNone/>
                      </a:pPr>
                      <a:r>
                        <a:rPr lang="en-US" sz="3400" u="sng">
                          <a:latin typeface="Public Sans ExtraBold"/>
                          <a:ea typeface="Public Sans ExtraBold"/>
                          <a:cs typeface="Public Sans ExtraBold"/>
                          <a:sym typeface="Public Sans ExtraBold"/>
                        </a:rPr>
                        <a:t>SERIAL NO.</a:t>
                      </a:r>
                      <a:endParaRPr sz="3400" u="sng">
                        <a:latin typeface="Public Sans ExtraBold"/>
                        <a:ea typeface="Public Sans ExtraBold"/>
                        <a:cs typeface="Public Sans ExtraBold"/>
                        <a:sym typeface="Public Sans ExtraBold"/>
                      </a:endParaRPr>
                    </a:p>
                  </a:txBody>
                  <a:tcPr marT="91425" marB="91425" marR="91425" marL="91425"/>
                </a:tc>
                <a:tc>
                  <a:txBody>
                    <a:bodyPr/>
                    <a:lstStyle/>
                    <a:p>
                      <a:pPr indent="0" lvl="0" marL="0" rtl="0" algn="ctr">
                        <a:spcBef>
                          <a:spcPts val="0"/>
                        </a:spcBef>
                        <a:spcAft>
                          <a:spcPts val="0"/>
                        </a:spcAft>
                        <a:buNone/>
                      </a:pPr>
                      <a:r>
                        <a:rPr lang="en-US" sz="3400" u="sng">
                          <a:latin typeface="Public Sans ExtraBold"/>
                          <a:ea typeface="Public Sans ExtraBold"/>
                          <a:cs typeface="Public Sans ExtraBold"/>
                          <a:sym typeface="Public Sans ExtraBold"/>
                        </a:rPr>
                        <a:t>TITLE</a:t>
                      </a:r>
                      <a:endParaRPr sz="3400" u="sng">
                        <a:latin typeface="Public Sans ExtraBold"/>
                        <a:ea typeface="Public Sans ExtraBold"/>
                        <a:cs typeface="Public Sans ExtraBold"/>
                        <a:sym typeface="Public Sans ExtraBold"/>
                      </a:endParaRPr>
                    </a:p>
                  </a:txBody>
                  <a:tcPr marT="91425" marB="91425" marR="91425" marL="91425"/>
                </a:tc>
                <a:tc>
                  <a:txBody>
                    <a:bodyPr/>
                    <a:lstStyle/>
                    <a:p>
                      <a:pPr indent="0" lvl="0" marL="0" rtl="0" algn="ctr">
                        <a:spcBef>
                          <a:spcPts val="0"/>
                        </a:spcBef>
                        <a:spcAft>
                          <a:spcPts val="0"/>
                        </a:spcAft>
                        <a:buNone/>
                      </a:pPr>
                      <a:r>
                        <a:rPr lang="en-US" sz="3400" u="sng">
                          <a:latin typeface="Public Sans ExtraBold"/>
                          <a:ea typeface="Public Sans ExtraBold"/>
                          <a:cs typeface="Public Sans ExtraBold"/>
                          <a:sym typeface="Public Sans ExtraBold"/>
                        </a:rPr>
                        <a:t>YEAR</a:t>
                      </a:r>
                      <a:endParaRPr sz="3400" u="sng">
                        <a:latin typeface="Public Sans ExtraBold"/>
                        <a:ea typeface="Public Sans ExtraBold"/>
                        <a:cs typeface="Public Sans ExtraBold"/>
                        <a:sym typeface="Public Sans ExtraBold"/>
                      </a:endParaRPr>
                    </a:p>
                  </a:txBody>
                  <a:tcPr marT="91425" marB="91425" marR="91425" marL="91425"/>
                </a:tc>
                <a:tc>
                  <a:txBody>
                    <a:bodyPr/>
                    <a:lstStyle/>
                    <a:p>
                      <a:pPr indent="0" lvl="0" marL="0" rtl="0" algn="ctr">
                        <a:spcBef>
                          <a:spcPts val="0"/>
                        </a:spcBef>
                        <a:spcAft>
                          <a:spcPts val="0"/>
                        </a:spcAft>
                        <a:buNone/>
                      </a:pPr>
                      <a:r>
                        <a:rPr lang="en-US" sz="3400" u="sng">
                          <a:latin typeface="Public Sans ExtraBold"/>
                          <a:ea typeface="Public Sans ExtraBold"/>
                          <a:cs typeface="Public Sans ExtraBold"/>
                          <a:sym typeface="Public Sans ExtraBold"/>
                        </a:rPr>
                        <a:t>METHODOLOGY</a:t>
                      </a:r>
                      <a:endParaRPr sz="3400" u="sng">
                        <a:latin typeface="Public Sans ExtraBold"/>
                        <a:ea typeface="Public Sans ExtraBold"/>
                        <a:cs typeface="Public Sans ExtraBold"/>
                        <a:sym typeface="Public Sans ExtraBold"/>
                      </a:endParaRPr>
                    </a:p>
                  </a:txBody>
                  <a:tcPr marT="91425" marB="91425" marR="91425" marL="91425"/>
                </a:tc>
                <a:tc>
                  <a:txBody>
                    <a:bodyPr/>
                    <a:lstStyle/>
                    <a:p>
                      <a:pPr indent="0" lvl="0" marL="0" rtl="0" algn="ctr">
                        <a:spcBef>
                          <a:spcPts val="0"/>
                        </a:spcBef>
                        <a:spcAft>
                          <a:spcPts val="0"/>
                        </a:spcAft>
                        <a:buNone/>
                      </a:pPr>
                      <a:r>
                        <a:rPr lang="en-US" sz="3400" u="sng">
                          <a:latin typeface="Public Sans ExtraBold"/>
                          <a:ea typeface="Public Sans ExtraBold"/>
                          <a:cs typeface="Public Sans ExtraBold"/>
                          <a:sym typeface="Public Sans ExtraBold"/>
                        </a:rPr>
                        <a:t>KEY FINDINGS</a:t>
                      </a:r>
                      <a:endParaRPr sz="3400" u="sng">
                        <a:latin typeface="Public Sans ExtraBold"/>
                        <a:ea typeface="Public Sans ExtraBold"/>
                        <a:cs typeface="Public Sans ExtraBold"/>
                        <a:sym typeface="Public Sans ExtraBold"/>
                      </a:endParaRPr>
                    </a:p>
                  </a:txBody>
                  <a:tcPr marT="91425" marB="91425" marR="91425" marL="91425"/>
                </a:tc>
              </a:tr>
              <a:tr h="1592100">
                <a:tc>
                  <a:txBody>
                    <a:bodyPr/>
                    <a:lstStyle/>
                    <a:p>
                      <a:pPr indent="0" lvl="0" marL="0" rtl="0" algn="ctr">
                        <a:spcBef>
                          <a:spcPts val="0"/>
                        </a:spcBef>
                        <a:spcAft>
                          <a:spcPts val="0"/>
                        </a:spcAft>
                        <a:buNone/>
                      </a:pPr>
                      <a:r>
                        <a:rPr b="1" lang="en-US" sz="3000">
                          <a:latin typeface="Public Sans"/>
                          <a:ea typeface="Public Sans"/>
                          <a:cs typeface="Public Sans"/>
                          <a:sym typeface="Public Sans"/>
                        </a:rPr>
                        <a:t>1</a:t>
                      </a:r>
                      <a:endParaRPr b="1" sz="3000">
                        <a:latin typeface="Public Sans"/>
                        <a:ea typeface="Public Sans"/>
                        <a:cs typeface="Public Sans"/>
                        <a:sym typeface="Public Sans"/>
                      </a:endParaRPr>
                    </a:p>
                  </a:txBody>
                  <a:tcPr marT="91425" marB="91425" marR="91425" marL="91425" anchor="ctr"/>
                </a:tc>
                <a:tc>
                  <a:txBody>
                    <a:bodyPr/>
                    <a:lstStyle/>
                    <a:p>
                      <a:pPr indent="0" lvl="0" marL="0" rtl="0" algn="ctr">
                        <a:spcBef>
                          <a:spcPts val="0"/>
                        </a:spcBef>
                        <a:spcAft>
                          <a:spcPts val="0"/>
                        </a:spcAft>
                        <a:buNone/>
                      </a:pPr>
                      <a:r>
                        <a:rPr b="1" lang="en-US" sz="3000">
                          <a:latin typeface="Public Sans"/>
                          <a:ea typeface="Public Sans"/>
                          <a:cs typeface="Public Sans"/>
                          <a:sym typeface="Public Sans"/>
                        </a:rPr>
                        <a:t>Smart Brace for Static and Dynamic Knee Laxity Measurement</a:t>
                      </a:r>
                      <a:endParaRPr b="1" sz="3000">
                        <a:latin typeface="Public Sans"/>
                        <a:ea typeface="Public Sans"/>
                        <a:cs typeface="Public Sans"/>
                        <a:sym typeface="Public Sans"/>
                      </a:endParaRPr>
                    </a:p>
                  </a:txBody>
                  <a:tcPr marT="91425" marB="91425" marR="91425" marL="91425" anchor="ctr"/>
                </a:tc>
                <a:tc>
                  <a:txBody>
                    <a:bodyPr/>
                    <a:lstStyle/>
                    <a:p>
                      <a:pPr indent="0" lvl="0" marL="0" rtl="0" algn="ctr">
                        <a:spcBef>
                          <a:spcPts val="0"/>
                        </a:spcBef>
                        <a:spcAft>
                          <a:spcPts val="0"/>
                        </a:spcAft>
                        <a:buNone/>
                      </a:pPr>
                      <a:r>
                        <a:rPr b="1" lang="en-US" sz="3000">
                          <a:latin typeface="Public Sans"/>
                          <a:ea typeface="Public Sans"/>
                          <a:cs typeface="Public Sans"/>
                          <a:sym typeface="Public Sans"/>
                        </a:rPr>
                        <a:t>2019</a:t>
                      </a:r>
                      <a:endParaRPr b="1" sz="3000">
                        <a:latin typeface="Public Sans"/>
                        <a:ea typeface="Public Sans"/>
                        <a:cs typeface="Public Sans"/>
                        <a:sym typeface="Public Sans"/>
                      </a:endParaRPr>
                    </a:p>
                  </a:txBody>
                  <a:tcPr marT="91425" marB="91425" marR="91425" marL="91425" anchor="ctr"/>
                </a:tc>
                <a:tc>
                  <a:txBody>
                    <a:bodyPr/>
                    <a:lstStyle/>
                    <a:p>
                      <a:pPr indent="0" lvl="0" marL="0" rtl="0" algn="ctr">
                        <a:spcBef>
                          <a:spcPts val="0"/>
                        </a:spcBef>
                        <a:spcAft>
                          <a:spcPts val="0"/>
                        </a:spcAft>
                        <a:buNone/>
                      </a:pPr>
                      <a:r>
                        <a:rPr b="1" lang="en-US" sz="3000">
                          <a:latin typeface="Public Sans"/>
                          <a:ea typeface="Public Sans"/>
                          <a:cs typeface="Public Sans"/>
                          <a:sym typeface="Public Sans"/>
                        </a:rPr>
                        <a:t>Strain sensors and IMUs for knee laxity measurement.</a:t>
                      </a:r>
                      <a:endParaRPr b="1" sz="3000">
                        <a:latin typeface="Public Sans"/>
                        <a:ea typeface="Public Sans"/>
                        <a:cs typeface="Public Sans"/>
                        <a:sym typeface="Public Sans"/>
                      </a:endParaRPr>
                    </a:p>
                  </a:txBody>
                  <a:tcPr marT="91425" marB="91425" marR="91425" marL="91425" anchor="ctr"/>
                </a:tc>
                <a:tc>
                  <a:txBody>
                    <a:bodyPr/>
                    <a:lstStyle/>
                    <a:p>
                      <a:pPr indent="0" lvl="0" marL="0" rtl="0" algn="ctr">
                        <a:spcBef>
                          <a:spcPts val="0"/>
                        </a:spcBef>
                        <a:spcAft>
                          <a:spcPts val="0"/>
                        </a:spcAft>
                        <a:buNone/>
                      </a:pPr>
                      <a:r>
                        <a:rPr b="1" lang="en-US" sz="3000">
                          <a:latin typeface="Public Sans"/>
                          <a:ea typeface="Public Sans"/>
                          <a:cs typeface="Public Sans"/>
                          <a:sym typeface="Public Sans"/>
                        </a:rPr>
                        <a:t>Provides a reliable method for ACL injury diagnosis.</a:t>
                      </a:r>
                      <a:endParaRPr b="1" sz="3000">
                        <a:latin typeface="Public Sans"/>
                        <a:ea typeface="Public Sans"/>
                        <a:cs typeface="Public Sans"/>
                        <a:sym typeface="Public Sans"/>
                      </a:endParaRPr>
                    </a:p>
                  </a:txBody>
                  <a:tcPr marT="91425" marB="91425" marR="91425" marL="91425" anchor="ctr"/>
                </a:tc>
              </a:tr>
              <a:tr h="2983575">
                <a:tc>
                  <a:txBody>
                    <a:bodyPr/>
                    <a:lstStyle/>
                    <a:p>
                      <a:pPr indent="0" lvl="0" marL="0" rtl="0" algn="ctr">
                        <a:spcBef>
                          <a:spcPts val="0"/>
                        </a:spcBef>
                        <a:spcAft>
                          <a:spcPts val="0"/>
                        </a:spcAft>
                        <a:buNone/>
                      </a:pPr>
                      <a:r>
                        <a:rPr b="1" lang="en-US" sz="3000">
                          <a:latin typeface="Public Sans"/>
                          <a:ea typeface="Public Sans"/>
                          <a:cs typeface="Public Sans"/>
                          <a:sym typeface="Public Sans"/>
                        </a:rPr>
                        <a:t>2</a:t>
                      </a:r>
                      <a:endParaRPr b="1" sz="3000">
                        <a:latin typeface="Public Sans"/>
                        <a:ea typeface="Public Sans"/>
                        <a:cs typeface="Public Sans"/>
                        <a:sym typeface="Public Sans"/>
                      </a:endParaRPr>
                    </a:p>
                  </a:txBody>
                  <a:tcPr marT="91425" marB="91425" marR="91425" marL="91425" anchor="ctr"/>
                </a:tc>
                <a:tc>
                  <a:txBody>
                    <a:bodyPr/>
                    <a:lstStyle/>
                    <a:p>
                      <a:pPr indent="0" lvl="0" marL="0" rtl="0" algn="ctr">
                        <a:spcBef>
                          <a:spcPts val="0"/>
                        </a:spcBef>
                        <a:spcAft>
                          <a:spcPts val="0"/>
                        </a:spcAft>
                        <a:buNone/>
                      </a:pPr>
                      <a:r>
                        <a:rPr b="1" lang="en-US" sz="3000">
                          <a:latin typeface="Public Sans"/>
                          <a:ea typeface="Public Sans"/>
                          <a:cs typeface="Public Sans"/>
                          <a:sym typeface="Public Sans"/>
                        </a:rPr>
                        <a:t>Toward Personalized Orthopedic Care: Validation of a Smart Knee Brace</a:t>
                      </a:r>
                      <a:endParaRPr b="1" sz="3000">
                        <a:latin typeface="Public Sans"/>
                        <a:ea typeface="Public Sans"/>
                        <a:cs typeface="Public Sans"/>
                        <a:sym typeface="Public Sans"/>
                      </a:endParaRPr>
                    </a:p>
                  </a:txBody>
                  <a:tcPr marT="91425" marB="91425" marR="91425" marL="91425" anchor="ctr"/>
                </a:tc>
                <a:tc>
                  <a:txBody>
                    <a:bodyPr/>
                    <a:lstStyle/>
                    <a:p>
                      <a:pPr indent="0" lvl="0" marL="0" rtl="0" algn="ctr">
                        <a:spcBef>
                          <a:spcPts val="0"/>
                        </a:spcBef>
                        <a:spcAft>
                          <a:spcPts val="0"/>
                        </a:spcAft>
                        <a:buNone/>
                      </a:pPr>
                      <a:r>
                        <a:rPr b="1" lang="en-US" sz="3000">
                          <a:latin typeface="Public Sans"/>
                          <a:ea typeface="Public Sans"/>
                          <a:cs typeface="Public Sans"/>
                          <a:sym typeface="Public Sans"/>
                        </a:rPr>
                        <a:t>2020</a:t>
                      </a:r>
                      <a:endParaRPr b="1" sz="3000">
                        <a:latin typeface="Public Sans"/>
                        <a:ea typeface="Public Sans"/>
                        <a:cs typeface="Public Sans"/>
                        <a:sym typeface="Public Sans"/>
                      </a:endParaRPr>
                    </a:p>
                  </a:txBody>
                  <a:tcPr marT="91425" marB="91425" marR="91425" marL="91425" anchor="ctr"/>
                </a:tc>
                <a:tc>
                  <a:txBody>
                    <a:bodyPr/>
                    <a:lstStyle/>
                    <a:p>
                      <a:pPr indent="0" lvl="0" marL="0" rtl="0" algn="ctr">
                        <a:spcBef>
                          <a:spcPts val="0"/>
                        </a:spcBef>
                        <a:spcAft>
                          <a:spcPts val="0"/>
                        </a:spcAft>
                        <a:buNone/>
                      </a:pPr>
                      <a:r>
                        <a:rPr b="1" lang="en-US" sz="3000">
                          <a:latin typeface="Public Sans"/>
                          <a:ea typeface="Public Sans"/>
                          <a:cs typeface="Public Sans"/>
                          <a:sym typeface="Public Sans"/>
                        </a:rPr>
                        <a:t>IMUs for real-time gait analysis, comparison with GAITRite (gold standard), pilot study using motion tracking systems.</a:t>
                      </a:r>
                      <a:endParaRPr b="1" sz="3000">
                        <a:latin typeface="Public Sans"/>
                        <a:ea typeface="Public Sans"/>
                        <a:cs typeface="Public Sans"/>
                        <a:sym typeface="Public Sans"/>
                      </a:endParaRPr>
                    </a:p>
                  </a:txBody>
                  <a:tcPr marT="91425" marB="91425" marR="91425" marL="91425" anchor="ctr"/>
                </a:tc>
                <a:tc>
                  <a:txBody>
                    <a:bodyPr/>
                    <a:lstStyle/>
                    <a:p>
                      <a:pPr indent="0" lvl="0" marL="0" rtl="0" algn="ctr">
                        <a:spcBef>
                          <a:spcPts val="0"/>
                        </a:spcBef>
                        <a:spcAft>
                          <a:spcPts val="0"/>
                        </a:spcAft>
                        <a:buNone/>
                      </a:pPr>
                      <a:r>
                        <a:rPr b="1" lang="en-US" sz="3000">
                          <a:latin typeface="Public Sans"/>
                          <a:ea typeface="Public Sans"/>
                          <a:cs typeface="Public Sans"/>
                          <a:sym typeface="Public Sans"/>
                        </a:rPr>
                        <a:t>Demonstrates moderate validity in gait analysis, with refinements suggested for clinical use.</a:t>
                      </a:r>
                      <a:endParaRPr b="1" sz="3000">
                        <a:latin typeface="Public Sans"/>
                        <a:ea typeface="Public Sans"/>
                        <a:cs typeface="Public Sans"/>
                        <a:sym typeface="Public Sans"/>
                      </a:endParaRPr>
                    </a:p>
                  </a:txBody>
                  <a:tcPr marT="91425" marB="91425" marR="91425" marL="91425" anchor="ctr"/>
                </a:tc>
              </a:tr>
              <a:tr h="2517375">
                <a:tc>
                  <a:txBody>
                    <a:bodyPr/>
                    <a:lstStyle/>
                    <a:p>
                      <a:pPr indent="0" lvl="0" marL="0" rtl="0" algn="ctr">
                        <a:spcBef>
                          <a:spcPts val="0"/>
                        </a:spcBef>
                        <a:spcAft>
                          <a:spcPts val="0"/>
                        </a:spcAft>
                        <a:buNone/>
                      </a:pPr>
                      <a:r>
                        <a:rPr b="1" lang="en-US" sz="3000">
                          <a:latin typeface="Public Sans"/>
                          <a:ea typeface="Public Sans"/>
                          <a:cs typeface="Public Sans"/>
                          <a:sym typeface="Public Sans"/>
                        </a:rPr>
                        <a:t>3</a:t>
                      </a:r>
                      <a:endParaRPr b="1" sz="3000">
                        <a:latin typeface="Public Sans"/>
                        <a:ea typeface="Public Sans"/>
                        <a:cs typeface="Public Sans"/>
                        <a:sym typeface="Public Sans"/>
                      </a:endParaRPr>
                    </a:p>
                  </a:txBody>
                  <a:tcPr marT="91425" marB="91425" marR="91425" marL="91425" anchor="ctr"/>
                </a:tc>
                <a:tc>
                  <a:txBody>
                    <a:bodyPr/>
                    <a:lstStyle/>
                    <a:p>
                      <a:pPr indent="0" lvl="0" marL="0" rtl="0" algn="ctr">
                        <a:spcBef>
                          <a:spcPts val="0"/>
                        </a:spcBef>
                        <a:spcAft>
                          <a:spcPts val="0"/>
                        </a:spcAft>
                        <a:buNone/>
                      </a:pPr>
                      <a:r>
                        <a:rPr b="1" lang="en-US" sz="3000">
                          <a:latin typeface="Public Sans"/>
                          <a:ea typeface="Public Sans"/>
                          <a:cs typeface="Public Sans"/>
                          <a:sym typeface="Public Sans"/>
                        </a:rPr>
                        <a:t>A Magnetorheological Fluid Based Orthopedic Active Knee Brace</a:t>
                      </a:r>
                      <a:endParaRPr b="1" sz="3000">
                        <a:latin typeface="Public Sans"/>
                        <a:ea typeface="Public Sans"/>
                        <a:cs typeface="Public Sans"/>
                        <a:sym typeface="Public Sans"/>
                      </a:endParaRPr>
                    </a:p>
                  </a:txBody>
                  <a:tcPr marT="91425" marB="91425" marR="91425" marL="91425" anchor="ctr"/>
                </a:tc>
                <a:tc>
                  <a:txBody>
                    <a:bodyPr/>
                    <a:lstStyle/>
                    <a:p>
                      <a:pPr indent="0" lvl="0" marL="0" rtl="0" algn="ctr">
                        <a:spcBef>
                          <a:spcPts val="0"/>
                        </a:spcBef>
                        <a:spcAft>
                          <a:spcPts val="0"/>
                        </a:spcAft>
                        <a:buNone/>
                      </a:pPr>
                      <a:r>
                        <a:rPr b="1" lang="en-US" sz="3000">
                          <a:latin typeface="Public Sans"/>
                          <a:ea typeface="Public Sans"/>
                          <a:cs typeface="Public Sans"/>
                          <a:sym typeface="Public Sans"/>
                        </a:rPr>
                        <a:t>2021</a:t>
                      </a:r>
                      <a:endParaRPr b="1" sz="3000">
                        <a:latin typeface="Public Sans"/>
                        <a:ea typeface="Public Sans"/>
                        <a:cs typeface="Public Sans"/>
                        <a:sym typeface="Public Sans"/>
                      </a:endParaRPr>
                    </a:p>
                  </a:txBody>
                  <a:tcPr marT="91425" marB="91425" marR="91425" marL="91425" anchor="ctr"/>
                </a:tc>
                <a:tc>
                  <a:txBody>
                    <a:bodyPr/>
                    <a:lstStyle/>
                    <a:p>
                      <a:pPr indent="0" lvl="0" marL="0" rtl="0" algn="ctr">
                        <a:spcBef>
                          <a:spcPts val="0"/>
                        </a:spcBef>
                        <a:spcAft>
                          <a:spcPts val="0"/>
                        </a:spcAft>
                        <a:buNone/>
                      </a:pPr>
                      <a:r>
                        <a:rPr b="1" lang="en-US" sz="3000">
                          <a:latin typeface="Public Sans"/>
                          <a:ea typeface="Public Sans"/>
                          <a:cs typeface="Public Sans"/>
                          <a:sym typeface="Public Sans"/>
                        </a:rPr>
                        <a:t>MR fluid technology, sensors, and actuators for adaptive support.</a:t>
                      </a:r>
                      <a:endParaRPr b="1" sz="3000">
                        <a:latin typeface="Public Sans"/>
                        <a:ea typeface="Public Sans"/>
                        <a:cs typeface="Public Sans"/>
                        <a:sym typeface="Public Sans"/>
                      </a:endParaRPr>
                    </a:p>
                  </a:txBody>
                  <a:tcPr marT="91425" marB="91425" marR="91425" marL="91425" anchor="ctr"/>
                </a:tc>
                <a:tc>
                  <a:txBody>
                    <a:bodyPr/>
                    <a:lstStyle/>
                    <a:p>
                      <a:pPr indent="0" lvl="0" marL="0" rtl="0" algn="ctr">
                        <a:spcBef>
                          <a:spcPts val="0"/>
                        </a:spcBef>
                        <a:spcAft>
                          <a:spcPts val="0"/>
                        </a:spcAft>
                        <a:buNone/>
                      </a:pPr>
                      <a:r>
                        <a:rPr b="1" lang="en-US" sz="3000">
                          <a:latin typeface="Public Sans"/>
                          <a:ea typeface="Public Sans"/>
                          <a:cs typeface="Public Sans"/>
                          <a:sym typeface="Public Sans"/>
                        </a:rPr>
                        <a:t>Offers dynamic, real-time support for rehabilitation and chronic condition management.</a:t>
                      </a:r>
                      <a:endParaRPr b="1" sz="3000">
                        <a:latin typeface="Public Sans"/>
                        <a:ea typeface="Public Sans"/>
                        <a:cs typeface="Public Sans"/>
                        <a:sym typeface="Public Sans"/>
                      </a:endParaRPr>
                    </a:p>
                  </a:txBody>
                  <a:tcPr marT="91425" marB="91425" marR="91425" marL="91425" anchor="ct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EE7"/>
        </a:solidFill>
      </p:bgPr>
    </p:bg>
    <p:spTree>
      <p:nvGrpSpPr>
        <p:cNvPr id="123" name="Shape 123"/>
        <p:cNvGrpSpPr/>
        <p:nvPr/>
      </p:nvGrpSpPr>
      <p:grpSpPr>
        <a:xfrm>
          <a:off x="0" y="0"/>
          <a:ext cx="0" cy="0"/>
          <a:chOff x="0" y="0"/>
          <a:chExt cx="0" cy="0"/>
        </a:xfrm>
      </p:grpSpPr>
      <p:sp>
        <p:nvSpPr>
          <p:cNvPr id="124" name="Google Shape;124;p18"/>
          <p:cNvSpPr txBox="1"/>
          <p:nvPr/>
        </p:nvSpPr>
        <p:spPr>
          <a:xfrm>
            <a:off x="625871" y="400050"/>
            <a:ext cx="16230600" cy="1110300"/>
          </a:xfrm>
          <a:prstGeom prst="rect">
            <a:avLst/>
          </a:prstGeom>
          <a:noFill/>
          <a:ln>
            <a:noFill/>
          </a:ln>
        </p:spPr>
        <p:txBody>
          <a:bodyPr anchorCtr="0" anchor="t" bIns="0" lIns="0" spcFirstLastPara="1" rIns="0" wrap="square" tIns="0">
            <a:spAutoFit/>
          </a:bodyPr>
          <a:lstStyle/>
          <a:p>
            <a:pPr indent="0" lvl="0" marL="0" marR="0" rtl="0" algn="l">
              <a:lnSpc>
                <a:spcPct val="140008"/>
              </a:lnSpc>
              <a:spcBef>
                <a:spcPts val="0"/>
              </a:spcBef>
              <a:spcAft>
                <a:spcPts val="0"/>
              </a:spcAft>
              <a:buNone/>
            </a:pPr>
            <a:r>
              <a:rPr b="1" lang="en-US" sz="7214">
                <a:solidFill>
                  <a:srgbClr val="2B2C30"/>
                </a:solidFill>
                <a:latin typeface="Playfair Display"/>
                <a:ea typeface="Playfair Display"/>
                <a:cs typeface="Playfair Display"/>
                <a:sym typeface="Playfair Display"/>
              </a:rPr>
              <a:t>LITERATURE REVIEW</a:t>
            </a:r>
            <a:endParaRPr sz="3700">
              <a:latin typeface="Playfair Display"/>
              <a:ea typeface="Playfair Display"/>
              <a:cs typeface="Playfair Display"/>
              <a:sym typeface="Playfair Display"/>
            </a:endParaRPr>
          </a:p>
        </p:txBody>
      </p:sp>
      <p:graphicFrame>
        <p:nvGraphicFramePr>
          <p:cNvPr id="125" name="Google Shape;125;p18"/>
          <p:cNvGraphicFramePr/>
          <p:nvPr/>
        </p:nvGraphicFramePr>
        <p:xfrm>
          <a:off x="0" y="1764600"/>
          <a:ext cx="3000000" cy="3000000"/>
        </p:xfrm>
        <a:graphic>
          <a:graphicData uri="http://schemas.openxmlformats.org/drawingml/2006/table">
            <a:tbl>
              <a:tblPr>
                <a:noFill/>
                <a:tableStyleId>{2C3348B4-2EAF-48F7-9F10-CBBD8869D695}</a:tableStyleId>
              </a:tblPr>
              <a:tblGrid>
                <a:gridCol w="1852875"/>
                <a:gridCol w="5462325"/>
                <a:gridCol w="2033325"/>
                <a:gridCol w="4439650"/>
                <a:gridCol w="4499825"/>
              </a:tblGrid>
              <a:tr h="1429350">
                <a:tc>
                  <a:txBody>
                    <a:bodyPr/>
                    <a:lstStyle/>
                    <a:p>
                      <a:pPr indent="0" lvl="0" marL="0" rtl="0" algn="ctr">
                        <a:spcBef>
                          <a:spcPts val="0"/>
                        </a:spcBef>
                        <a:spcAft>
                          <a:spcPts val="0"/>
                        </a:spcAft>
                        <a:buNone/>
                      </a:pPr>
                      <a:r>
                        <a:rPr lang="en-US" sz="3400" u="sng">
                          <a:latin typeface="Public Sans ExtraBold"/>
                          <a:ea typeface="Public Sans ExtraBold"/>
                          <a:cs typeface="Public Sans ExtraBold"/>
                          <a:sym typeface="Public Sans ExtraBold"/>
                        </a:rPr>
                        <a:t>SERIAL NO.</a:t>
                      </a:r>
                      <a:endParaRPr sz="3400" u="sng">
                        <a:latin typeface="Public Sans ExtraBold"/>
                        <a:ea typeface="Public Sans ExtraBold"/>
                        <a:cs typeface="Public Sans ExtraBold"/>
                        <a:sym typeface="Public Sans ExtraBold"/>
                      </a:endParaRPr>
                    </a:p>
                  </a:txBody>
                  <a:tcPr marT="91425" marB="91425" marR="91425" marL="91425"/>
                </a:tc>
                <a:tc>
                  <a:txBody>
                    <a:bodyPr/>
                    <a:lstStyle/>
                    <a:p>
                      <a:pPr indent="0" lvl="0" marL="0" rtl="0" algn="ctr">
                        <a:spcBef>
                          <a:spcPts val="0"/>
                        </a:spcBef>
                        <a:spcAft>
                          <a:spcPts val="0"/>
                        </a:spcAft>
                        <a:buNone/>
                      </a:pPr>
                      <a:r>
                        <a:rPr lang="en-US" sz="3400" u="sng">
                          <a:latin typeface="Public Sans ExtraBold"/>
                          <a:ea typeface="Public Sans ExtraBold"/>
                          <a:cs typeface="Public Sans ExtraBold"/>
                          <a:sym typeface="Public Sans ExtraBold"/>
                        </a:rPr>
                        <a:t>TITLE</a:t>
                      </a:r>
                      <a:endParaRPr sz="3400" u="sng">
                        <a:latin typeface="Public Sans ExtraBold"/>
                        <a:ea typeface="Public Sans ExtraBold"/>
                        <a:cs typeface="Public Sans ExtraBold"/>
                        <a:sym typeface="Public Sans ExtraBold"/>
                      </a:endParaRPr>
                    </a:p>
                  </a:txBody>
                  <a:tcPr marT="91425" marB="91425" marR="91425" marL="91425"/>
                </a:tc>
                <a:tc>
                  <a:txBody>
                    <a:bodyPr/>
                    <a:lstStyle/>
                    <a:p>
                      <a:pPr indent="0" lvl="0" marL="0" rtl="0" algn="ctr">
                        <a:spcBef>
                          <a:spcPts val="0"/>
                        </a:spcBef>
                        <a:spcAft>
                          <a:spcPts val="0"/>
                        </a:spcAft>
                        <a:buNone/>
                      </a:pPr>
                      <a:r>
                        <a:rPr lang="en-US" sz="3400" u="sng">
                          <a:latin typeface="Public Sans ExtraBold"/>
                          <a:ea typeface="Public Sans ExtraBold"/>
                          <a:cs typeface="Public Sans ExtraBold"/>
                          <a:sym typeface="Public Sans ExtraBold"/>
                        </a:rPr>
                        <a:t>YEAR</a:t>
                      </a:r>
                      <a:endParaRPr sz="3400" u="sng">
                        <a:latin typeface="Public Sans ExtraBold"/>
                        <a:ea typeface="Public Sans ExtraBold"/>
                        <a:cs typeface="Public Sans ExtraBold"/>
                        <a:sym typeface="Public Sans ExtraBold"/>
                      </a:endParaRPr>
                    </a:p>
                  </a:txBody>
                  <a:tcPr marT="91425" marB="91425" marR="91425" marL="91425"/>
                </a:tc>
                <a:tc>
                  <a:txBody>
                    <a:bodyPr/>
                    <a:lstStyle/>
                    <a:p>
                      <a:pPr indent="0" lvl="0" marL="0" rtl="0" algn="ctr">
                        <a:spcBef>
                          <a:spcPts val="0"/>
                        </a:spcBef>
                        <a:spcAft>
                          <a:spcPts val="0"/>
                        </a:spcAft>
                        <a:buNone/>
                      </a:pPr>
                      <a:r>
                        <a:rPr lang="en-US" sz="3400" u="sng">
                          <a:latin typeface="Public Sans ExtraBold"/>
                          <a:ea typeface="Public Sans ExtraBold"/>
                          <a:cs typeface="Public Sans ExtraBold"/>
                          <a:sym typeface="Public Sans ExtraBold"/>
                        </a:rPr>
                        <a:t>METHODOLOGY</a:t>
                      </a:r>
                      <a:endParaRPr sz="3400" u="sng">
                        <a:latin typeface="Public Sans ExtraBold"/>
                        <a:ea typeface="Public Sans ExtraBold"/>
                        <a:cs typeface="Public Sans ExtraBold"/>
                        <a:sym typeface="Public Sans ExtraBold"/>
                      </a:endParaRPr>
                    </a:p>
                  </a:txBody>
                  <a:tcPr marT="91425" marB="91425" marR="91425" marL="91425"/>
                </a:tc>
                <a:tc>
                  <a:txBody>
                    <a:bodyPr/>
                    <a:lstStyle/>
                    <a:p>
                      <a:pPr indent="0" lvl="0" marL="0" rtl="0" algn="ctr">
                        <a:spcBef>
                          <a:spcPts val="0"/>
                        </a:spcBef>
                        <a:spcAft>
                          <a:spcPts val="0"/>
                        </a:spcAft>
                        <a:buNone/>
                      </a:pPr>
                      <a:r>
                        <a:rPr lang="en-US" sz="3400" u="sng">
                          <a:latin typeface="Public Sans ExtraBold"/>
                          <a:ea typeface="Public Sans ExtraBold"/>
                          <a:cs typeface="Public Sans ExtraBold"/>
                          <a:sym typeface="Public Sans ExtraBold"/>
                        </a:rPr>
                        <a:t>KEY FINDINGS</a:t>
                      </a:r>
                      <a:endParaRPr sz="3400" u="sng">
                        <a:latin typeface="Public Sans ExtraBold"/>
                        <a:ea typeface="Public Sans ExtraBold"/>
                        <a:cs typeface="Public Sans ExtraBold"/>
                        <a:sym typeface="Public Sans ExtraBold"/>
                      </a:endParaRPr>
                    </a:p>
                  </a:txBody>
                  <a:tcPr marT="91425" marB="91425" marR="91425" marL="91425"/>
                </a:tc>
              </a:tr>
              <a:tr h="1592100">
                <a:tc>
                  <a:txBody>
                    <a:bodyPr/>
                    <a:lstStyle/>
                    <a:p>
                      <a:pPr indent="0" lvl="0" marL="0" rtl="0" algn="ctr">
                        <a:spcBef>
                          <a:spcPts val="0"/>
                        </a:spcBef>
                        <a:spcAft>
                          <a:spcPts val="0"/>
                        </a:spcAft>
                        <a:buNone/>
                      </a:pPr>
                      <a:r>
                        <a:rPr b="1" lang="en-US" sz="3800">
                          <a:latin typeface="Public Sans"/>
                          <a:ea typeface="Public Sans"/>
                          <a:cs typeface="Public Sans"/>
                          <a:sym typeface="Public Sans"/>
                        </a:rPr>
                        <a:t>4</a:t>
                      </a:r>
                      <a:endParaRPr b="1" sz="3800">
                        <a:latin typeface="Public Sans"/>
                        <a:ea typeface="Public Sans"/>
                        <a:cs typeface="Public Sans"/>
                        <a:sym typeface="Public Sans"/>
                      </a:endParaRPr>
                    </a:p>
                  </a:txBody>
                  <a:tcPr marT="91425" marB="91425" marR="91425" marL="91425" anchor="ctr"/>
                </a:tc>
                <a:tc>
                  <a:txBody>
                    <a:bodyPr/>
                    <a:lstStyle/>
                    <a:p>
                      <a:pPr indent="0" lvl="0" marL="0" rtl="0" algn="ctr">
                        <a:spcBef>
                          <a:spcPts val="0"/>
                        </a:spcBef>
                        <a:spcAft>
                          <a:spcPts val="0"/>
                        </a:spcAft>
                        <a:buNone/>
                      </a:pPr>
                      <a:r>
                        <a:rPr b="1" lang="en-US" sz="2500">
                          <a:latin typeface="Public Sans"/>
                          <a:ea typeface="Public Sans"/>
                          <a:cs typeface="Public Sans"/>
                          <a:sym typeface="Public Sans"/>
                        </a:rPr>
                        <a:t>Evaluation of a Smart Knee Brace for Range of Motion and Velocity Monitoring during Rehabilitation Exercises and an ExergamE</a:t>
                      </a:r>
                      <a:endParaRPr b="1" sz="2500">
                        <a:latin typeface="Public Sans"/>
                        <a:ea typeface="Public Sans"/>
                        <a:cs typeface="Public Sans"/>
                        <a:sym typeface="Public Sans"/>
                      </a:endParaRPr>
                    </a:p>
                  </a:txBody>
                  <a:tcPr marT="91425" marB="91425" marR="91425" marL="91425" anchor="ctr"/>
                </a:tc>
                <a:tc>
                  <a:txBody>
                    <a:bodyPr/>
                    <a:lstStyle/>
                    <a:p>
                      <a:pPr indent="0" lvl="0" marL="0" rtl="0" algn="ctr">
                        <a:spcBef>
                          <a:spcPts val="0"/>
                        </a:spcBef>
                        <a:spcAft>
                          <a:spcPts val="0"/>
                        </a:spcAft>
                        <a:buNone/>
                      </a:pPr>
                      <a:r>
                        <a:rPr b="1" lang="en-US" sz="3400">
                          <a:latin typeface="Public Sans"/>
                          <a:ea typeface="Public Sans"/>
                          <a:cs typeface="Public Sans"/>
                          <a:sym typeface="Public Sans"/>
                        </a:rPr>
                        <a:t>2022</a:t>
                      </a:r>
                      <a:endParaRPr b="1" sz="3400">
                        <a:latin typeface="Public Sans"/>
                        <a:ea typeface="Public Sans"/>
                        <a:cs typeface="Public Sans"/>
                        <a:sym typeface="Public Sans"/>
                      </a:endParaRPr>
                    </a:p>
                  </a:txBody>
                  <a:tcPr marT="91425" marB="91425" marR="91425" marL="91425" anchor="ctr"/>
                </a:tc>
                <a:tc>
                  <a:txBody>
                    <a:bodyPr/>
                    <a:lstStyle/>
                    <a:p>
                      <a:pPr indent="0" lvl="0" marL="0" rtl="0" algn="ctr">
                        <a:spcBef>
                          <a:spcPts val="0"/>
                        </a:spcBef>
                        <a:spcAft>
                          <a:spcPts val="0"/>
                        </a:spcAft>
                        <a:buNone/>
                      </a:pPr>
                      <a:r>
                        <a:rPr b="1" lang="en-US" sz="2500">
                          <a:latin typeface="Public Sans"/>
                          <a:ea typeface="Public Sans"/>
                          <a:cs typeface="Public Sans"/>
                          <a:sym typeface="Public Sans"/>
                        </a:rPr>
                        <a:t>Integrated sensors for ROM and velocity monitoring, gamification through an exergame.</a:t>
                      </a:r>
                      <a:endParaRPr b="1" sz="2500">
                        <a:latin typeface="Public Sans"/>
                        <a:ea typeface="Public Sans"/>
                        <a:cs typeface="Public Sans"/>
                        <a:sym typeface="Public Sans"/>
                      </a:endParaRPr>
                    </a:p>
                  </a:txBody>
                  <a:tcPr marT="91425" marB="91425" marR="91425" marL="91425" anchor="ctr"/>
                </a:tc>
                <a:tc>
                  <a:txBody>
                    <a:bodyPr/>
                    <a:lstStyle/>
                    <a:p>
                      <a:pPr indent="0" lvl="0" marL="0" rtl="0" algn="l">
                        <a:spcBef>
                          <a:spcPts val="0"/>
                        </a:spcBef>
                        <a:spcAft>
                          <a:spcPts val="0"/>
                        </a:spcAft>
                        <a:buNone/>
                      </a:pPr>
                      <a:r>
                        <a:rPr b="1" lang="en-US" sz="2500">
                          <a:latin typeface="Public Sans"/>
                          <a:ea typeface="Public Sans"/>
                          <a:cs typeface="Public Sans"/>
                          <a:sym typeface="Public Sans"/>
                        </a:rPr>
                        <a:t>Enhances rehabilitation with real-time feedback and gamified therapy.</a:t>
                      </a:r>
                      <a:endParaRPr b="1" sz="2500">
                        <a:latin typeface="Public Sans"/>
                        <a:ea typeface="Public Sans"/>
                        <a:cs typeface="Public Sans"/>
                        <a:sym typeface="Public Sans"/>
                      </a:endParaRPr>
                    </a:p>
                  </a:txBody>
                  <a:tcPr marT="91425" marB="91425" marR="91425" marL="91425"/>
                </a:tc>
              </a:tr>
              <a:tr h="2983575">
                <a:tc>
                  <a:txBody>
                    <a:bodyPr/>
                    <a:lstStyle/>
                    <a:p>
                      <a:pPr indent="0" lvl="0" marL="0" rtl="0" algn="ctr">
                        <a:spcBef>
                          <a:spcPts val="0"/>
                        </a:spcBef>
                        <a:spcAft>
                          <a:spcPts val="0"/>
                        </a:spcAft>
                        <a:buNone/>
                      </a:pPr>
                      <a:r>
                        <a:rPr b="1" lang="en-US" sz="3800">
                          <a:latin typeface="Public Sans"/>
                          <a:ea typeface="Public Sans"/>
                          <a:cs typeface="Public Sans"/>
                          <a:sym typeface="Public Sans"/>
                        </a:rPr>
                        <a:t>5</a:t>
                      </a:r>
                      <a:endParaRPr b="1" sz="3800">
                        <a:latin typeface="Public Sans"/>
                        <a:ea typeface="Public Sans"/>
                        <a:cs typeface="Public Sans"/>
                        <a:sym typeface="Public Sans"/>
                      </a:endParaRPr>
                    </a:p>
                  </a:txBody>
                  <a:tcPr marT="91425" marB="91425" marR="91425" marL="91425" anchor="ctr"/>
                </a:tc>
                <a:tc>
                  <a:txBody>
                    <a:bodyPr/>
                    <a:lstStyle/>
                    <a:p>
                      <a:pPr indent="0" lvl="0" marL="0" rtl="0" algn="ctr">
                        <a:spcBef>
                          <a:spcPts val="0"/>
                        </a:spcBef>
                        <a:spcAft>
                          <a:spcPts val="0"/>
                        </a:spcAft>
                        <a:buNone/>
                      </a:pPr>
                      <a:r>
                        <a:rPr b="1" lang="en-US" sz="2500">
                          <a:latin typeface="Public Sans"/>
                          <a:ea typeface="Public Sans"/>
                          <a:cs typeface="Public Sans"/>
                          <a:sym typeface="Public Sans"/>
                        </a:rPr>
                        <a:t>Design and Development of Intelligent Knee Brace for Monitoring Daily Activities</a:t>
                      </a:r>
                      <a:endParaRPr b="1" sz="2500">
                        <a:latin typeface="Public Sans"/>
                        <a:ea typeface="Public Sans"/>
                        <a:cs typeface="Public Sans"/>
                        <a:sym typeface="Public Sans"/>
                      </a:endParaRPr>
                    </a:p>
                  </a:txBody>
                  <a:tcPr marT="91425" marB="91425" marR="91425" marL="91425" anchor="ctr"/>
                </a:tc>
                <a:tc>
                  <a:txBody>
                    <a:bodyPr/>
                    <a:lstStyle/>
                    <a:p>
                      <a:pPr indent="0" lvl="0" marL="0" rtl="0" algn="ctr">
                        <a:spcBef>
                          <a:spcPts val="0"/>
                        </a:spcBef>
                        <a:spcAft>
                          <a:spcPts val="0"/>
                        </a:spcAft>
                        <a:buNone/>
                      </a:pPr>
                      <a:r>
                        <a:rPr b="1" lang="en-US" sz="3400">
                          <a:latin typeface="Public Sans"/>
                          <a:ea typeface="Public Sans"/>
                          <a:cs typeface="Public Sans"/>
                          <a:sym typeface="Public Sans"/>
                        </a:rPr>
                        <a:t>2018</a:t>
                      </a:r>
                      <a:endParaRPr b="1" sz="3400">
                        <a:latin typeface="Public Sans"/>
                        <a:ea typeface="Public Sans"/>
                        <a:cs typeface="Public Sans"/>
                        <a:sym typeface="Public Sans"/>
                      </a:endParaRPr>
                    </a:p>
                  </a:txBody>
                  <a:tcPr marT="91425" marB="91425" marR="91425" marL="91425" anchor="ctr"/>
                </a:tc>
                <a:tc>
                  <a:txBody>
                    <a:bodyPr/>
                    <a:lstStyle/>
                    <a:p>
                      <a:pPr indent="0" lvl="0" marL="0" rtl="0" algn="ctr">
                        <a:spcBef>
                          <a:spcPts val="0"/>
                        </a:spcBef>
                        <a:spcAft>
                          <a:spcPts val="0"/>
                        </a:spcAft>
                        <a:buNone/>
                      </a:pPr>
                      <a:r>
                        <a:rPr b="1" lang="en-US" sz="2500">
                          <a:latin typeface="Public Sans"/>
                          <a:ea typeface="Public Sans"/>
                          <a:cs typeface="Public Sans"/>
                          <a:sym typeface="Public Sans"/>
                        </a:rPr>
                        <a:t>Low-cost sensors to monitor sitting and standing positions; reminders for prolonged sitting</a:t>
                      </a:r>
                      <a:r>
                        <a:rPr b="1" lang="en-US" sz="2500">
                          <a:latin typeface="Public Sans"/>
                          <a:ea typeface="Public Sans"/>
                          <a:cs typeface="Public Sans"/>
                          <a:sym typeface="Public Sans"/>
                        </a:rPr>
                        <a:t>.</a:t>
                      </a:r>
                      <a:endParaRPr b="1" sz="2500">
                        <a:latin typeface="Public Sans"/>
                        <a:ea typeface="Public Sans"/>
                        <a:cs typeface="Public Sans"/>
                        <a:sym typeface="Public Sans"/>
                      </a:endParaRPr>
                    </a:p>
                  </a:txBody>
                  <a:tcPr marT="91425" marB="91425" marR="91425" marL="91425" anchor="ctr"/>
                </a:tc>
                <a:tc>
                  <a:txBody>
                    <a:bodyPr/>
                    <a:lstStyle/>
                    <a:p>
                      <a:pPr indent="0" lvl="0" marL="0" rtl="0" algn="ctr">
                        <a:spcBef>
                          <a:spcPts val="0"/>
                        </a:spcBef>
                        <a:spcAft>
                          <a:spcPts val="0"/>
                        </a:spcAft>
                        <a:buNone/>
                      </a:pPr>
                      <a:r>
                        <a:rPr b="1" lang="en-US" sz="2500">
                          <a:latin typeface="Public Sans"/>
                          <a:ea typeface="Public Sans"/>
                          <a:cs typeface="Public Sans"/>
                          <a:sym typeface="Public Sans"/>
                        </a:rPr>
                        <a:t>Encourages movement by monitoring knee positions and reminding users to stand after extended sitting</a:t>
                      </a:r>
                      <a:r>
                        <a:rPr b="1" lang="en-US" sz="2500">
                          <a:latin typeface="Public Sans"/>
                          <a:ea typeface="Public Sans"/>
                          <a:cs typeface="Public Sans"/>
                          <a:sym typeface="Public Sans"/>
                        </a:rPr>
                        <a:t>.</a:t>
                      </a:r>
                      <a:endParaRPr b="1" sz="2500">
                        <a:latin typeface="Public Sans"/>
                        <a:ea typeface="Public Sans"/>
                        <a:cs typeface="Public Sans"/>
                        <a:sym typeface="Public Sans"/>
                      </a:endParaRPr>
                    </a:p>
                  </a:txBody>
                  <a:tcPr marT="91425" marB="91425" marR="91425" marL="91425" anchor="ctr"/>
                </a:tc>
              </a:tr>
              <a:tr h="2517375">
                <a:tc>
                  <a:txBody>
                    <a:bodyPr/>
                    <a:lstStyle/>
                    <a:p>
                      <a:pPr indent="0" lvl="0" marL="0" rtl="0" algn="ctr">
                        <a:spcBef>
                          <a:spcPts val="0"/>
                        </a:spcBef>
                        <a:spcAft>
                          <a:spcPts val="0"/>
                        </a:spcAft>
                        <a:buNone/>
                      </a:pPr>
                      <a:r>
                        <a:rPr b="1" lang="en-US" sz="3800">
                          <a:latin typeface="Public Sans"/>
                          <a:ea typeface="Public Sans"/>
                          <a:cs typeface="Public Sans"/>
                          <a:sym typeface="Public Sans"/>
                        </a:rPr>
                        <a:t>6</a:t>
                      </a:r>
                      <a:endParaRPr b="1" sz="3800">
                        <a:latin typeface="Public Sans"/>
                        <a:ea typeface="Public Sans"/>
                        <a:cs typeface="Public Sans"/>
                        <a:sym typeface="Public Sans"/>
                      </a:endParaRPr>
                    </a:p>
                  </a:txBody>
                  <a:tcPr marT="91425" marB="91425" marR="91425" marL="91425" anchor="ctr"/>
                </a:tc>
                <a:tc>
                  <a:txBody>
                    <a:bodyPr/>
                    <a:lstStyle/>
                    <a:p>
                      <a:pPr indent="0" lvl="0" marL="0" rtl="0" algn="ctr">
                        <a:spcBef>
                          <a:spcPts val="0"/>
                        </a:spcBef>
                        <a:spcAft>
                          <a:spcPts val="0"/>
                        </a:spcAft>
                        <a:buNone/>
                      </a:pPr>
                      <a:r>
                        <a:rPr b="1" lang="en-US" sz="2500">
                          <a:latin typeface="Public Sans"/>
                          <a:ea typeface="Public Sans"/>
                          <a:cs typeface="Public Sans"/>
                          <a:sym typeface="Public Sans"/>
                        </a:rPr>
                        <a:t>A Novel Home-Based Rehabilitative Knee Brace System</a:t>
                      </a:r>
                      <a:endParaRPr b="1" sz="2500">
                        <a:latin typeface="Public Sans"/>
                        <a:ea typeface="Public Sans"/>
                        <a:cs typeface="Public Sans"/>
                        <a:sym typeface="Public Sans"/>
                      </a:endParaRPr>
                    </a:p>
                  </a:txBody>
                  <a:tcPr marT="91425" marB="91425" marR="91425" marL="91425" anchor="ctr"/>
                </a:tc>
                <a:tc>
                  <a:txBody>
                    <a:bodyPr/>
                    <a:lstStyle/>
                    <a:p>
                      <a:pPr indent="0" lvl="0" marL="0" rtl="0" algn="ctr">
                        <a:spcBef>
                          <a:spcPts val="0"/>
                        </a:spcBef>
                        <a:spcAft>
                          <a:spcPts val="0"/>
                        </a:spcAft>
                        <a:buNone/>
                      </a:pPr>
                      <a:r>
                        <a:rPr b="1" lang="en-US" sz="3400">
                          <a:latin typeface="Public Sans"/>
                          <a:ea typeface="Public Sans"/>
                          <a:cs typeface="Public Sans"/>
                          <a:sym typeface="Public Sans"/>
                        </a:rPr>
                        <a:t>2022</a:t>
                      </a:r>
                      <a:endParaRPr b="1" sz="3400">
                        <a:latin typeface="Public Sans"/>
                        <a:ea typeface="Public Sans"/>
                        <a:cs typeface="Public Sans"/>
                        <a:sym typeface="Public Sans"/>
                      </a:endParaRPr>
                    </a:p>
                  </a:txBody>
                  <a:tcPr marT="91425" marB="91425" marR="91425" marL="91425" anchor="ctr"/>
                </a:tc>
                <a:tc>
                  <a:txBody>
                    <a:bodyPr/>
                    <a:lstStyle/>
                    <a:p>
                      <a:pPr indent="0" lvl="0" marL="0" rtl="0" algn="ctr">
                        <a:spcBef>
                          <a:spcPts val="0"/>
                        </a:spcBef>
                        <a:spcAft>
                          <a:spcPts val="0"/>
                        </a:spcAft>
                        <a:buNone/>
                      </a:pPr>
                      <a:r>
                        <a:rPr b="1" lang="en-US" sz="2500">
                          <a:latin typeface="Public Sans"/>
                          <a:ea typeface="Public Sans"/>
                          <a:cs typeface="Public Sans"/>
                          <a:sym typeface="Public Sans"/>
                        </a:rPr>
                        <a:t>Motion trackers with accelerometers, angle sensors, and gyroscopes; mobile app for exercise guidance</a:t>
                      </a:r>
                      <a:r>
                        <a:rPr b="1" lang="en-US" sz="2500">
                          <a:latin typeface="Public Sans"/>
                          <a:ea typeface="Public Sans"/>
                          <a:cs typeface="Public Sans"/>
                          <a:sym typeface="Public Sans"/>
                        </a:rPr>
                        <a:t>.</a:t>
                      </a:r>
                      <a:endParaRPr b="1" sz="2500">
                        <a:latin typeface="Public Sans"/>
                        <a:ea typeface="Public Sans"/>
                        <a:cs typeface="Public Sans"/>
                        <a:sym typeface="Public Sans"/>
                      </a:endParaRPr>
                    </a:p>
                  </a:txBody>
                  <a:tcPr marT="91425" marB="91425" marR="91425" marL="91425" anchor="ctr"/>
                </a:tc>
                <a:tc>
                  <a:txBody>
                    <a:bodyPr/>
                    <a:lstStyle/>
                    <a:p>
                      <a:pPr indent="0" lvl="0" marL="0" rtl="0" algn="ctr">
                        <a:spcBef>
                          <a:spcPts val="0"/>
                        </a:spcBef>
                        <a:spcAft>
                          <a:spcPts val="0"/>
                        </a:spcAft>
                        <a:buNone/>
                      </a:pPr>
                      <a:r>
                        <a:rPr b="1" lang="en-US" sz="2500">
                          <a:latin typeface="Public Sans"/>
                          <a:ea typeface="Public Sans"/>
                          <a:cs typeface="Public Sans"/>
                          <a:sym typeface="Public Sans"/>
                        </a:rPr>
                        <a:t>Offers a smart knee brace for personalized, home-based rehabilitation after ACL surgery</a:t>
                      </a:r>
                      <a:r>
                        <a:rPr b="1" lang="en-US" sz="2500">
                          <a:latin typeface="Public Sans"/>
                          <a:ea typeface="Public Sans"/>
                          <a:cs typeface="Public Sans"/>
                          <a:sym typeface="Public Sans"/>
                        </a:rPr>
                        <a:t>.</a:t>
                      </a:r>
                      <a:endParaRPr b="1" sz="2500">
                        <a:latin typeface="Public Sans"/>
                        <a:ea typeface="Public Sans"/>
                        <a:cs typeface="Public Sans"/>
                        <a:sym typeface="Public Sans"/>
                      </a:endParaRPr>
                    </a:p>
                  </a:txBody>
                  <a:tcPr marT="91425" marB="91425" marR="91425" marL="91425" anchor="ctr"/>
                </a:tc>
              </a:tr>
            </a:tbl>
          </a:graphicData>
        </a:graphic>
      </p:graphicFrame>
      <p:graphicFrame>
        <p:nvGraphicFramePr>
          <p:cNvPr id="126" name="Google Shape;126;p18"/>
          <p:cNvGraphicFramePr/>
          <p:nvPr/>
        </p:nvGraphicFramePr>
        <p:xfrm>
          <a:off x="457200" y="457200"/>
          <a:ext cx="3000000" cy="3000000"/>
        </p:xfrm>
        <a:graphic>
          <a:graphicData uri="http://schemas.openxmlformats.org/drawingml/2006/table">
            <a:tbl>
              <a:tblPr>
                <a:noFill/>
                <a:tableStyleId>{857887C4-2F94-4A87-AE56-5360EDBB71B7}</a:tableStyleId>
              </a:tblPr>
              <a:tblGrid>
                <a:gridCol w="19050"/>
              </a:tblGrid>
              <a:tr h="19050">
                <a:tc>
                  <a:txBody>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127" name="Google Shape;127;p18"/>
          <p:cNvGraphicFramePr/>
          <p:nvPr/>
        </p:nvGraphicFramePr>
        <p:xfrm>
          <a:off x="457200" y="457200"/>
          <a:ext cx="3000000" cy="3000000"/>
        </p:xfrm>
        <a:graphic>
          <a:graphicData uri="http://schemas.openxmlformats.org/drawingml/2006/table">
            <a:tbl>
              <a:tblPr>
                <a:noFill/>
                <a:tableStyleId>{857887C4-2F94-4A87-AE56-5360EDBB71B7}</a:tableStyleId>
              </a:tblPr>
              <a:tblGrid>
                <a:gridCol w="19050"/>
              </a:tblGrid>
              <a:tr h="19050">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EE7"/>
        </a:solidFill>
      </p:bgPr>
    </p:bg>
    <p:spTree>
      <p:nvGrpSpPr>
        <p:cNvPr id="131" name="Shape 131"/>
        <p:cNvGrpSpPr/>
        <p:nvPr/>
      </p:nvGrpSpPr>
      <p:grpSpPr>
        <a:xfrm>
          <a:off x="0" y="0"/>
          <a:ext cx="0" cy="0"/>
          <a:chOff x="0" y="0"/>
          <a:chExt cx="0" cy="0"/>
        </a:xfrm>
      </p:grpSpPr>
      <p:cxnSp>
        <p:nvCxnSpPr>
          <p:cNvPr id="132" name="Google Shape;132;p19"/>
          <p:cNvCxnSpPr/>
          <p:nvPr/>
        </p:nvCxnSpPr>
        <p:spPr>
          <a:xfrm flipH="1" rot="10800000">
            <a:off x="228595" y="1722520"/>
            <a:ext cx="17832300" cy="8100"/>
          </a:xfrm>
          <a:prstGeom prst="straightConnector1">
            <a:avLst/>
          </a:prstGeom>
          <a:noFill/>
          <a:ln cap="flat" cmpd="sng" w="9525">
            <a:solidFill>
              <a:srgbClr val="2B2C30"/>
            </a:solidFill>
            <a:prstDash val="solid"/>
            <a:round/>
            <a:headEnd len="sm" w="sm" type="none"/>
            <a:tailEnd len="sm" w="sm" type="none"/>
          </a:ln>
        </p:spPr>
      </p:cxnSp>
      <p:sp>
        <p:nvSpPr>
          <p:cNvPr id="133" name="Google Shape;133;p19"/>
          <p:cNvSpPr txBox="1"/>
          <p:nvPr/>
        </p:nvSpPr>
        <p:spPr>
          <a:xfrm>
            <a:off x="1505150" y="83000"/>
            <a:ext cx="15924000" cy="96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sp>
        <p:nvSpPr>
          <p:cNvPr id="134" name="Google Shape;134;p19"/>
          <p:cNvSpPr txBox="1"/>
          <p:nvPr/>
        </p:nvSpPr>
        <p:spPr>
          <a:xfrm>
            <a:off x="533400" y="464025"/>
            <a:ext cx="14191200" cy="96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7500">
                <a:solidFill>
                  <a:schemeClr val="dk1"/>
                </a:solidFill>
                <a:latin typeface="Playfair Display"/>
                <a:ea typeface="Playfair Display"/>
                <a:cs typeface="Playfair Display"/>
                <a:sym typeface="Playfair Display"/>
              </a:rPr>
              <a:t>RESEARCH GAPS</a:t>
            </a:r>
            <a:endParaRPr b="1" sz="7500">
              <a:solidFill>
                <a:schemeClr val="dk1"/>
              </a:solidFill>
              <a:latin typeface="Playfair Display"/>
              <a:ea typeface="Playfair Display"/>
              <a:cs typeface="Playfair Display"/>
              <a:sym typeface="Playfair Display"/>
            </a:endParaRPr>
          </a:p>
        </p:txBody>
      </p:sp>
      <p:sp>
        <p:nvSpPr>
          <p:cNvPr id="135" name="Google Shape;135;p19"/>
          <p:cNvSpPr txBox="1"/>
          <p:nvPr/>
        </p:nvSpPr>
        <p:spPr>
          <a:xfrm>
            <a:off x="733625" y="1964575"/>
            <a:ext cx="16140000" cy="7197600"/>
          </a:xfrm>
          <a:prstGeom prst="rect">
            <a:avLst/>
          </a:prstGeom>
          <a:noFill/>
          <a:ln>
            <a:noFill/>
          </a:ln>
        </p:spPr>
        <p:txBody>
          <a:bodyPr anchorCtr="0" anchor="t" bIns="91425" lIns="91425" spcFirstLastPara="1" rIns="91425" wrap="square" tIns="91425">
            <a:noAutofit/>
          </a:bodyPr>
          <a:lstStyle/>
          <a:p>
            <a:pPr indent="-520700" lvl="0" marL="457200" rtl="0" algn="l">
              <a:lnSpc>
                <a:spcPct val="150000"/>
              </a:lnSpc>
              <a:spcBef>
                <a:spcPts val="1400"/>
              </a:spcBef>
              <a:spcAft>
                <a:spcPts val="0"/>
              </a:spcAft>
              <a:buClr>
                <a:schemeClr val="dk1"/>
              </a:buClr>
              <a:buSzPts val="4600"/>
              <a:buFont typeface="Public Sans"/>
              <a:buAutoNum type="arabicParenR"/>
            </a:pPr>
            <a:r>
              <a:rPr lang="en-US" sz="4600">
                <a:solidFill>
                  <a:schemeClr val="dk1"/>
                </a:solidFill>
                <a:latin typeface="Public Sans"/>
                <a:ea typeface="Public Sans"/>
                <a:cs typeface="Public Sans"/>
                <a:sym typeface="Public Sans"/>
              </a:rPr>
              <a:t>Lack of Hybrid Motion Tracking for Rehabilitation</a:t>
            </a:r>
            <a:endParaRPr sz="4600">
              <a:solidFill>
                <a:schemeClr val="dk1"/>
              </a:solidFill>
              <a:latin typeface="Public Sans"/>
              <a:ea typeface="Public Sans"/>
              <a:cs typeface="Public Sans"/>
              <a:sym typeface="Public Sans"/>
            </a:endParaRPr>
          </a:p>
          <a:p>
            <a:pPr indent="-520700" lvl="0" marL="457200" rtl="0" algn="l">
              <a:lnSpc>
                <a:spcPct val="150000"/>
              </a:lnSpc>
              <a:spcBef>
                <a:spcPts val="0"/>
              </a:spcBef>
              <a:spcAft>
                <a:spcPts val="0"/>
              </a:spcAft>
              <a:buClr>
                <a:schemeClr val="dk1"/>
              </a:buClr>
              <a:buSzPts val="4600"/>
              <a:buFont typeface="Public Sans"/>
              <a:buAutoNum type="arabicParenR"/>
            </a:pPr>
            <a:r>
              <a:rPr lang="en-US" sz="4600">
                <a:solidFill>
                  <a:schemeClr val="dk1"/>
                </a:solidFill>
                <a:latin typeface="Public Sans"/>
                <a:ea typeface="Public Sans"/>
                <a:cs typeface="Public Sans"/>
                <a:sym typeface="Public Sans"/>
              </a:rPr>
              <a:t>Limited Sensor Accuracy</a:t>
            </a:r>
            <a:endParaRPr sz="4600">
              <a:solidFill>
                <a:schemeClr val="dk1"/>
              </a:solidFill>
              <a:latin typeface="Public Sans"/>
              <a:ea typeface="Public Sans"/>
              <a:cs typeface="Public Sans"/>
              <a:sym typeface="Public Sans"/>
            </a:endParaRPr>
          </a:p>
          <a:p>
            <a:pPr indent="-520700" lvl="0" marL="457200" rtl="0" algn="l">
              <a:lnSpc>
                <a:spcPct val="150000"/>
              </a:lnSpc>
              <a:spcBef>
                <a:spcPts val="0"/>
              </a:spcBef>
              <a:spcAft>
                <a:spcPts val="0"/>
              </a:spcAft>
              <a:buClr>
                <a:schemeClr val="dk1"/>
              </a:buClr>
              <a:buSzPts val="4600"/>
              <a:buFont typeface="Public Sans"/>
              <a:buAutoNum type="arabicParenR"/>
            </a:pPr>
            <a:r>
              <a:rPr lang="en-US" sz="4600">
                <a:solidFill>
                  <a:schemeClr val="dk1"/>
                </a:solidFill>
                <a:latin typeface="Public Sans"/>
                <a:ea typeface="Public Sans"/>
                <a:cs typeface="Public Sans"/>
                <a:sym typeface="Public Sans"/>
              </a:rPr>
              <a:t>Lack of Large-Scale Clinical Validation</a:t>
            </a:r>
            <a:endParaRPr sz="4600">
              <a:solidFill>
                <a:schemeClr val="dk1"/>
              </a:solidFill>
              <a:latin typeface="Public Sans"/>
              <a:ea typeface="Public Sans"/>
              <a:cs typeface="Public Sans"/>
              <a:sym typeface="Public Sans"/>
            </a:endParaRPr>
          </a:p>
          <a:p>
            <a:pPr indent="-520700" lvl="0" marL="457200" rtl="0" algn="l">
              <a:lnSpc>
                <a:spcPct val="150000"/>
              </a:lnSpc>
              <a:spcBef>
                <a:spcPts val="0"/>
              </a:spcBef>
              <a:spcAft>
                <a:spcPts val="0"/>
              </a:spcAft>
              <a:buClr>
                <a:schemeClr val="dk1"/>
              </a:buClr>
              <a:buSzPts val="4600"/>
              <a:buFont typeface="Public Sans"/>
              <a:buAutoNum type="arabicParenR"/>
            </a:pPr>
            <a:r>
              <a:rPr lang="en-US" sz="4600">
                <a:solidFill>
                  <a:schemeClr val="dk1"/>
                </a:solidFill>
                <a:latin typeface="Public Sans"/>
                <a:ea typeface="Public Sans"/>
                <a:cs typeface="Public Sans"/>
                <a:sym typeface="Public Sans"/>
              </a:rPr>
              <a:t>Lack of Multi-Sensor Data Fusion in Existing AI-Based Systems</a:t>
            </a:r>
            <a:endParaRPr sz="4600">
              <a:solidFill>
                <a:schemeClr val="dk1"/>
              </a:solidFill>
              <a:latin typeface="Public Sans"/>
              <a:ea typeface="Public Sans"/>
              <a:cs typeface="Public Sans"/>
              <a:sym typeface="Public Sans"/>
            </a:endParaRPr>
          </a:p>
          <a:p>
            <a:pPr indent="-520700" lvl="0" marL="457200" rtl="0" algn="l">
              <a:lnSpc>
                <a:spcPct val="150000"/>
              </a:lnSpc>
              <a:spcBef>
                <a:spcPts val="0"/>
              </a:spcBef>
              <a:spcAft>
                <a:spcPts val="0"/>
              </a:spcAft>
              <a:buClr>
                <a:schemeClr val="dk1"/>
              </a:buClr>
              <a:buSzPts val="4600"/>
              <a:buFont typeface="Public Sans"/>
              <a:buAutoNum type="arabicParenR"/>
            </a:pPr>
            <a:r>
              <a:rPr lang="en-US" sz="4600">
                <a:solidFill>
                  <a:schemeClr val="dk1"/>
                </a:solidFill>
                <a:latin typeface="Public Sans"/>
                <a:ea typeface="Public Sans"/>
                <a:cs typeface="Public Sans"/>
                <a:sym typeface="Public Sans"/>
              </a:rPr>
              <a:t>Limited Focus on Patient Comfort &amp; Wearability</a:t>
            </a:r>
            <a:endParaRPr sz="4600">
              <a:solidFill>
                <a:schemeClr val="dk1"/>
              </a:solidFill>
              <a:latin typeface="Public Sans"/>
              <a:ea typeface="Public Sans"/>
              <a:cs typeface="Public Sans"/>
              <a:sym typeface="Public Sans"/>
            </a:endParaRPr>
          </a:p>
          <a:p>
            <a:pPr indent="0" lvl="0" marL="457200" rtl="0" algn="l">
              <a:lnSpc>
                <a:spcPct val="115000"/>
              </a:lnSpc>
              <a:spcBef>
                <a:spcPts val="1200"/>
              </a:spcBef>
              <a:spcAft>
                <a:spcPts val="0"/>
              </a:spcAft>
              <a:buNone/>
            </a:pPr>
            <a:r>
              <a:t/>
            </a:r>
            <a:endParaRPr sz="1800">
              <a:solidFill>
                <a:schemeClr val="dk1"/>
              </a:solidFill>
            </a:endParaRPr>
          </a:p>
          <a:p>
            <a:pPr indent="0" lvl="0" marL="0" rtl="0" algn="l">
              <a:spcBef>
                <a:spcPts val="1200"/>
              </a:spcBef>
              <a:spcAft>
                <a:spcPts val="0"/>
              </a:spcAft>
              <a:buNone/>
            </a:pPr>
            <a:r>
              <a:t/>
            </a:r>
            <a:endParaRPr sz="39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EE7"/>
        </a:solidFill>
      </p:bgPr>
    </p:bg>
    <p:spTree>
      <p:nvGrpSpPr>
        <p:cNvPr id="139" name="Shape 139"/>
        <p:cNvGrpSpPr/>
        <p:nvPr/>
      </p:nvGrpSpPr>
      <p:grpSpPr>
        <a:xfrm>
          <a:off x="0" y="0"/>
          <a:ext cx="0" cy="0"/>
          <a:chOff x="0" y="0"/>
          <a:chExt cx="0" cy="0"/>
        </a:xfrm>
      </p:grpSpPr>
      <p:sp>
        <p:nvSpPr>
          <p:cNvPr id="140" name="Google Shape;140;p20"/>
          <p:cNvSpPr txBox="1"/>
          <p:nvPr/>
        </p:nvSpPr>
        <p:spPr>
          <a:xfrm>
            <a:off x="1006871" y="781050"/>
            <a:ext cx="16230600" cy="1048800"/>
          </a:xfrm>
          <a:prstGeom prst="rect">
            <a:avLst/>
          </a:prstGeom>
          <a:noFill/>
          <a:ln>
            <a:noFill/>
          </a:ln>
        </p:spPr>
        <p:txBody>
          <a:bodyPr anchorCtr="0" anchor="t" bIns="0" lIns="0" spcFirstLastPara="1" rIns="0" wrap="square" tIns="0">
            <a:spAutoFit/>
          </a:bodyPr>
          <a:lstStyle/>
          <a:p>
            <a:pPr indent="0" lvl="0" marL="0" marR="0" rtl="0" algn="l">
              <a:lnSpc>
                <a:spcPct val="140008"/>
              </a:lnSpc>
              <a:spcBef>
                <a:spcPts val="0"/>
              </a:spcBef>
              <a:spcAft>
                <a:spcPts val="0"/>
              </a:spcAft>
              <a:buNone/>
            </a:pPr>
            <a:r>
              <a:rPr b="1" lang="en-US" sz="6814">
                <a:solidFill>
                  <a:srgbClr val="2B2C30"/>
                </a:solidFill>
                <a:latin typeface="Playfair Display"/>
                <a:ea typeface="Playfair Display"/>
                <a:cs typeface="Playfair Display"/>
                <a:sym typeface="Playfair Display"/>
              </a:rPr>
              <a:t>WORKFLOW</a:t>
            </a:r>
            <a:endParaRPr sz="3300">
              <a:latin typeface="Playfair Display"/>
              <a:ea typeface="Playfair Display"/>
              <a:cs typeface="Playfair Display"/>
              <a:sym typeface="Playfair Display"/>
            </a:endParaRPr>
          </a:p>
        </p:txBody>
      </p:sp>
      <p:cxnSp>
        <p:nvCxnSpPr>
          <p:cNvPr id="141" name="Google Shape;141;p20"/>
          <p:cNvCxnSpPr/>
          <p:nvPr/>
        </p:nvCxnSpPr>
        <p:spPr>
          <a:xfrm flipH="1" rot="10800000">
            <a:off x="1028695" y="1760870"/>
            <a:ext cx="16230600" cy="38400"/>
          </a:xfrm>
          <a:prstGeom prst="straightConnector1">
            <a:avLst/>
          </a:prstGeom>
          <a:noFill/>
          <a:ln cap="flat" cmpd="sng" w="9525">
            <a:solidFill>
              <a:srgbClr val="2B2C30"/>
            </a:solidFill>
            <a:prstDash val="solid"/>
            <a:round/>
            <a:headEnd len="sm" w="sm" type="none"/>
            <a:tailEnd len="sm" w="sm" type="none"/>
          </a:ln>
        </p:spPr>
      </p:cxnSp>
      <p:grpSp>
        <p:nvGrpSpPr>
          <p:cNvPr id="142" name="Google Shape;142;p20"/>
          <p:cNvGrpSpPr/>
          <p:nvPr/>
        </p:nvGrpSpPr>
        <p:grpSpPr>
          <a:xfrm>
            <a:off x="0" y="2379979"/>
            <a:ext cx="5453400" cy="6965671"/>
            <a:chOff x="0" y="1189989"/>
            <a:chExt cx="2726700" cy="3482836"/>
          </a:xfrm>
        </p:grpSpPr>
        <p:sp>
          <p:nvSpPr>
            <p:cNvPr id="143" name="Google Shape;143;p20"/>
            <p:cNvSpPr/>
            <p:nvPr/>
          </p:nvSpPr>
          <p:spPr>
            <a:xfrm>
              <a:off x="0" y="1189989"/>
              <a:ext cx="2726700" cy="669000"/>
            </a:xfrm>
            <a:prstGeom prst="homePlate">
              <a:avLst>
                <a:gd fmla="val 50000" name="adj"/>
              </a:avLst>
            </a:prstGeom>
            <a:solidFill>
              <a:srgbClr val="801F17"/>
            </a:solidFill>
            <a:ln>
              <a:noFill/>
            </a:ln>
          </p:spPr>
          <p:txBody>
            <a:bodyPr anchorCtr="0" anchor="ctr" bIns="182850" lIns="182850" spcFirstLastPara="1" rIns="182850" wrap="square" tIns="182850">
              <a:noAutofit/>
            </a:bodyPr>
            <a:lstStyle/>
            <a:p>
              <a:pPr indent="0" lvl="0" marL="0" rtl="0" algn="ctr">
                <a:spcBef>
                  <a:spcPts val="0"/>
                </a:spcBef>
                <a:spcAft>
                  <a:spcPts val="0"/>
                </a:spcAft>
                <a:buNone/>
              </a:pPr>
              <a:r>
                <a:rPr b="1" lang="en-US" sz="3600">
                  <a:solidFill>
                    <a:srgbClr val="FFFFFF"/>
                  </a:solidFill>
                  <a:latin typeface="Roboto"/>
                  <a:ea typeface="Roboto"/>
                  <a:cs typeface="Roboto"/>
                  <a:sym typeface="Roboto"/>
                </a:rPr>
                <a:t>DATA COLLECTION</a:t>
              </a:r>
              <a:endParaRPr b="1" sz="3600">
                <a:solidFill>
                  <a:srgbClr val="FFFFFF"/>
                </a:solidFill>
                <a:latin typeface="Roboto"/>
                <a:ea typeface="Roboto"/>
                <a:cs typeface="Roboto"/>
                <a:sym typeface="Roboto"/>
              </a:endParaRPr>
            </a:p>
          </p:txBody>
        </p:sp>
        <p:sp>
          <p:nvSpPr>
            <p:cNvPr id="144" name="Google Shape;144;p20"/>
            <p:cNvSpPr txBox="1"/>
            <p:nvPr/>
          </p:nvSpPr>
          <p:spPr>
            <a:xfrm>
              <a:off x="0" y="2057125"/>
              <a:ext cx="2316000" cy="2615700"/>
            </a:xfrm>
            <a:prstGeom prst="rect">
              <a:avLst/>
            </a:prstGeom>
            <a:noFill/>
            <a:ln>
              <a:noFill/>
            </a:ln>
          </p:spPr>
          <p:txBody>
            <a:bodyPr anchorCtr="0" anchor="t" bIns="182850" lIns="182850" spcFirstLastPara="1" rIns="182850" wrap="square" tIns="182850">
              <a:noAutofit/>
            </a:bodyPr>
            <a:lstStyle/>
            <a:p>
              <a:pPr indent="-400050" lvl="0" marL="457200" rtl="0" algn="l">
                <a:lnSpc>
                  <a:spcPct val="115000"/>
                </a:lnSpc>
                <a:spcBef>
                  <a:spcPts val="0"/>
                </a:spcBef>
                <a:spcAft>
                  <a:spcPts val="0"/>
                </a:spcAft>
                <a:buSzPts val="2700"/>
                <a:buFont typeface="Roboto"/>
                <a:buChar char="●"/>
              </a:pPr>
              <a:r>
                <a:rPr b="1" lang="en-US" sz="2700">
                  <a:latin typeface="Roboto"/>
                  <a:ea typeface="Roboto"/>
                  <a:cs typeface="Roboto"/>
                  <a:sym typeface="Roboto"/>
                </a:rPr>
                <a:t>Gather data from flex sensors and IMU sensors while performing movements.</a:t>
              </a:r>
              <a:endParaRPr b="1" sz="2700">
                <a:latin typeface="Roboto"/>
                <a:ea typeface="Roboto"/>
                <a:cs typeface="Roboto"/>
                <a:sym typeface="Roboto"/>
              </a:endParaRPr>
            </a:p>
            <a:p>
              <a:pPr indent="0" lvl="0" marL="457200" rtl="0" algn="l">
                <a:lnSpc>
                  <a:spcPct val="115000"/>
                </a:lnSpc>
                <a:spcBef>
                  <a:spcPts val="0"/>
                </a:spcBef>
                <a:spcAft>
                  <a:spcPts val="0"/>
                </a:spcAft>
                <a:buNone/>
              </a:pPr>
              <a:r>
                <a:t/>
              </a:r>
              <a:endParaRPr b="1" sz="2700">
                <a:latin typeface="Roboto"/>
                <a:ea typeface="Roboto"/>
                <a:cs typeface="Roboto"/>
                <a:sym typeface="Roboto"/>
              </a:endParaRPr>
            </a:p>
            <a:p>
              <a:pPr indent="0" lvl="0" marL="457200" rtl="0" algn="l">
                <a:lnSpc>
                  <a:spcPct val="115000"/>
                </a:lnSpc>
                <a:spcBef>
                  <a:spcPts val="0"/>
                </a:spcBef>
                <a:spcAft>
                  <a:spcPts val="0"/>
                </a:spcAft>
                <a:buNone/>
              </a:pPr>
              <a:r>
                <a:t/>
              </a:r>
              <a:endParaRPr b="1" sz="2700">
                <a:latin typeface="Roboto"/>
                <a:ea typeface="Roboto"/>
                <a:cs typeface="Roboto"/>
                <a:sym typeface="Roboto"/>
              </a:endParaRPr>
            </a:p>
            <a:p>
              <a:pPr indent="0" lvl="0" marL="0" rtl="0" algn="l">
                <a:lnSpc>
                  <a:spcPct val="115000"/>
                </a:lnSpc>
                <a:spcBef>
                  <a:spcPts val="0"/>
                </a:spcBef>
                <a:spcAft>
                  <a:spcPts val="0"/>
                </a:spcAft>
                <a:buNone/>
              </a:pPr>
              <a:r>
                <a:t/>
              </a:r>
              <a:endParaRPr sz="2400">
                <a:latin typeface="Roboto"/>
                <a:ea typeface="Roboto"/>
                <a:cs typeface="Roboto"/>
                <a:sym typeface="Roboto"/>
              </a:endParaRPr>
            </a:p>
          </p:txBody>
        </p:sp>
      </p:grpSp>
      <p:grpSp>
        <p:nvGrpSpPr>
          <p:cNvPr id="145" name="Google Shape;145;p20"/>
          <p:cNvGrpSpPr/>
          <p:nvPr/>
        </p:nvGrpSpPr>
        <p:grpSpPr>
          <a:xfrm>
            <a:off x="4526850" y="2379550"/>
            <a:ext cx="5082600" cy="6966100"/>
            <a:chOff x="2263425" y="1189775"/>
            <a:chExt cx="2541300" cy="3483050"/>
          </a:xfrm>
        </p:grpSpPr>
        <p:sp>
          <p:nvSpPr>
            <p:cNvPr id="146" name="Google Shape;146;p20"/>
            <p:cNvSpPr/>
            <p:nvPr/>
          </p:nvSpPr>
          <p:spPr>
            <a:xfrm>
              <a:off x="2263425" y="1189775"/>
              <a:ext cx="2541300" cy="669000"/>
            </a:xfrm>
            <a:prstGeom prst="chevron">
              <a:avLst>
                <a:gd fmla="val 50000" name="adj"/>
              </a:avLst>
            </a:prstGeom>
            <a:solidFill>
              <a:srgbClr val="A7291E"/>
            </a:solidFill>
            <a:ln>
              <a:noFill/>
            </a:ln>
          </p:spPr>
          <p:txBody>
            <a:bodyPr anchorCtr="0" anchor="ctr" bIns="182850" lIns="182850" spcFirstLastPara="1" rIns="182850" wrap="square" tIns="182850">
              <a:noAutofit/>
            </a:bodyPr>
            <a:lstStyle/>
            <a:p>
              <a:pPr indent="0" lvl="0" marL="0" rtl="0" algn="ctr">
                <a:spcBef>
                  <a:spcPts val="0"/>
                </a:spcBef>
                <a:spcAft>
                  <a:spcPts val="0"/>
                </a:spcAft>
                <a:buNone/>
              </a:pPr>
              <a:r>
                <a:rPr b="1" lang="en-US" sz="3300">
                  <a:solidFill>
                    <a:srgbClr val="FFFFFF"/>
                  </a:solidFill>
                  <a:latin typeface="Roboto"/>
                  <a:ea typeface="Roboto"/>
                  <a:cs typeface="Roboto"/>
                  <a:sym typeface="Roboto"/>
                </a:rPr>
                <a:t>DATA PREPROCESSING</a:t>
              </a:r>
              <a:endParaRPr b="1" sz="3300">
                <a:solidFill>
                  <a:srgbClr val="FFFFFF"/>
                </a:solidFill>
                <a:latin typeface="Roboto"/>
                <a:ea typeface="Roboto"/>
                <a:cs typeface="Roboto"/>
                <a:sym typeface="Roboto"/>
              </a:endParaRPr>
            </a:p>
          </p:txBody>
        </p:sp>
        <p:sp>
          <p:nvSpPr>
            <p:cNvPr id="147" name="Google Shape;147;p20"/>
            <p:cNvSpPr txBox="1"/>
            <p:nvPr/>
          </p:nvSpPr>
          <p:spPr>
            <a:xfrm>
              <a:off x="2286000" y="2057125"/>
              <a:ext cx="2140500" cy="2615700"/>
            </a:xfrm>
            <a:prstGeom prst="rect">
              <a:avLst/>
            </a:prstGeom>
            <a:noFill/>
            <a:ln>
              <a:noFill/>
            </a:ln>
          </p:spPr>
          <p:txBody>
            <a:bodyPr anchorCtr="0" anchor="t" bIns="182850" lIns="182850" spcFirstLastPara="1" rIns="182850" wrap="square" tIns="182850">
              <a:noAutofit/>
            </a:bodyPr>
            <a:lstStyle/>
            <a:p>
              <a:pPr indent="-381000" lvl="0" marL="457200" rtl="0" algn="l">
                <a:lnSpc>
                  <a:spcPct val="115000"/>
                </a:lnSpc>
                <a:spcBef>
                  <a:spcPts val="0"/>
                </a:spcBef>
                <a:spcAft>
                  <a:spcPts val="0"/>
                </a:spcAft>
                <a:buSzPts val="2400"/>
                <a:buFont typeface="Roboto"/>
                <a:buChar char="●"/>
              </a:pPr>
              <a:r>
                <a:rPr b="1" lang="en-US" sz="2400">
                  <a:latin typeface="Roboto"/>
                  <a:ea typeface="Roboto"/>
                  <a:cs typeface="Roboto"/>
                  <a:sym typeface="Roboto"/>
                </a:rPr>
                <a:t>Handle missing values in IMU data.</a:t>
              </a:r>
              <a:endParaRPr b="1" sz="2400">
                <a:latin typeface="Roboto"/>
                <a:ea typeface="Roboto"/>
                <a:cs typeface="Roboto"/>
                <a:sym typeface="Roboto"/>
              </a:endParaRPr>
            </a:p>
            <a:p>
              <a:pPr indent="0" lvl="0" marL="457200" rtl="0" algn="l">
                <a:lnSpc>
                  <a:spcPct val="115000"/>
                </a:lnSpc>
                <a:spcBef>
                  <a:spcPts val="0"/>
                </a:spcBef>
                <a:spcAft>
                  <a:spcPts val="0"/>
                </a:spcAft>
                <a:buNone/>
              </a:pPr>
              <a:r>
                <a:t/>
              </a:r>
              <a:endParaRPr b="1" sz="2400">
                <a:latin typeface="Roboto"/>
                <a:ea typeface="Roboto"/>
                <a:cs typeface="Roboto"/>
                <a:sym typeface="Roboto"/>
              </a:endParaRPr>
            </a:p>
            <a:p>
              <a:pPr indent="-381000" lvl="0" marL="457200" rtl="0" algn="l">
                <a:lnSpc>
                  <a:spcPct val="115000"/>
                </a:lnSpc>
                <a:spcBef>
                  <a:spcPts val="0"/>
                </a:spcBef>
                <a:spcAft>
                  <a:spcPts val="0"/>
                </a:spcAft>
                <a:buSzPts val="2400"/>
                <a:buFont typeface="Roboto"/>
                <a:buChar char="●"/>
              </a:pPr>
              <a:r>
                <a:rPr b="1" lang="en-US" sz="2400">
                  <a:latin typeface="Roboto"/>
                  <a:ea typeface="Roboto"/>
                  <a:cs typeface="Roboto"/>
                  <a:sym typeface="Roboto"/>
                </a:rPr>
                <a:t>Normalize sensor readings for consistency.</a:t>
              </a:r>
              <a:endParaRPr b="1" sz="2400">
                <a:latin typeface="Roboto"/>
                <a:ea typeface="Roboto"/>
                <a:cs typeface="Roboto"/>
                <a:sym typeface="Roboto"/>
              </a:endParaRPr>
            </a:p>
            <a:p>
              <a:pPr indent="0" lvl="0" marL="457200" rtl="0" algn="l">
                <a:lnSpc>
                  <a:spcPct val="115000"/>
                </a:lnSpc>
                <a:spcBef>
                  <a:spcPts val="0"/>
                </a:spcBef>
                <a:spcAft>
                  <a:spcPts val="0"/>
                </a:spcAft>
                <a:buNone/>
              </a:pPr>
              <a:r>
                <a:t/>
              </a:r>
              <a:endParaRPr b="1" sz="2400">
                <a:latin typeface="Roboto"/>
                <a:ea typeface="Roboto"/>
                <a:cs typeface="Roboto"/>
                <a:sym typeface="Roboto"/>
              </a:endParaRPr>
            </a:p>
            <a:p>
              <a:pPr indent="-381000" lvl="0" marL="457200" rtl="0" algn="l">
                <a:lnSpc>
                  <a:spcPct val="115000"/>
                </a:lnSpc>
                <a:spcBef>
                  <a:spcPts val="0"/>
                </a:spcBef>
                <a:spcAft>
                  <a:spcPts val="0"/>
                </a:spcAft>
                <a:buSzPts val="2400"/>
                <a:buFont typeface="Roboto"/>
                <a:buChar char="●"/>
              </a:pPr>
              <a:r>
                <a:rPr b="1" lang="en-US" sz="2400">
                  <a:latin typeface="Roboto"/>
                  <a:ea typeface="Roboto"/>
                  <a:cs typeface="Roboto"/>
                  <a:sym typeface="Roboto"/>
                </a:rPr>
                <a:t>Merge datasets based on timestamps.</a:t>
              </a:r>
              <a:endParaRPr b="1" sz="2400">
                <a:latin typeface="Roboto"/>
                <a:ea typeface="Roboto"/>
                <a:cs typeface="Roboto"/>
                <a:sym typeface="Roboto"/>
              </a:endParaRPr>
            </a:p>
            <a:p>
              <a:pPr indent="0" lvl="0" marL="457200" rtl="0" algn="l">
                <a:lnSpc>
                  <a:spcPct val="115000"/>
                </a:lnSpc>
                <a:spcBef>
                  <a:spcPts val="0"/>
                </a:spcBef>
                <a:spcAft>
                  <a:spcPts val="0"/>
                </a:spcAft>
                <a:buNone/>
              </a:pPr>
              <a:r>
                <a:t/>
              </a:r>
              <a:endParaRPr b="1" sz="2400">
                <a:latin typeface="Roboto"/>
                <a:ea typeface="Roboto"/>
                <a:cs typeface="Roboto"/>
                <a:sym typeface="Roboto"/>
              </a:endParaRPr>
            </a:p>
            <a:p>
              <a:pPr indent="0" lvl="0" marL="457200" rtl="0" algn="l">
                <a:lnSpc>
                  <a:spcPct val="115000"/>
                </a:lnSpc>
                <a:spcBef>
                  <a:spcPts val="0"/>
                </a:spcBef>
                <a:spcAft>
                  <a:spcPts val="0"/>
                </a:spcAft>
                <a:buNone/>
              </a:pPr>
              <a:r>
                <a:t/>
              </a:r>
              <a:endParaRPr b="1" sz="2400">
                <a:latin typeface="Roboto"/>
                <a:ea typeface="Roboto"/>
                <a:cs typeface="Roboto"/>
                <a:sym typeface="Roboto"/>
              </a:endParaRPr>
            </a:p>
            <a:p>
              <a:pPr indent="0" lvl="0" marL="0" rtl="0" algn="l">
                <a:lnSpc>
                  <a:spcPct val="115000"/>
                </a:lnSpc>
                <a:spcBef>
                  <a:spcPts val="0"/>
                </a:spcBef>
                <a:spcAft>
                  <a:spcPts val="0"/>
                </a:spcAft>
                <a:buNone/>
              </a:pPr>
              <a:r>
                <a:t/>
              </a:r>
              <a:endParaRPr b="1" sz="2400">
                <a:latin typeface="Roboto"/>
                <a:ea typeface="Roboto"/>
                <a:cs typeface="Roboto"/>
                <a:sym typeface="Roboto"/>
              </a:endParaRPr>
            </a:p>
          </p:txBody>
        </p:sp>
      </p:grpSp>
      <p:grpSp>
        <p:nvGrpSpPr>
          <p:cNvPr id="148" name="Google Shape;148;p20"/>
          <p:cNvGrpSpPr/>
          <p:nvPr/>
        </p:nvGrpSpPr>
        <p:grpSpPr>
          <a:xfrm>
            <a:off x="8659948" y="2379550"/>
            <a:ext cx="5082600" cy="6966100"/>
            <a:chOff x="4329974" y="1189775"/>
            <a:chExt cx="2541300" cy="3483050"/>
          </a:xfrm>
        </p:grpSpPr>
        <p:sp>
          <p:nvSpPr>
            <p:cNvPr id="149" name="Google Shape;149;p20"/>
            <p:cNvSpPr/>
            <p:nvPr/>
          </p:nvSpPr>
          <p:spPr>
            <a:xfrm>
              <a:off x="4329974" y="1189775"/>
              <a:ext cx="2541300" cy="669000"/>
            </a:xfrm>
            <a:prstGeom prst="chevron">
              <a:avLst>
                <a:gd fmla="val 50000" name="adj"/>
              </a:avLst>
            </a:prstGeom>
            <a:solidFill>
              <a:srgbClr val="B02B20"/>
            </a:solidFill>
            <a:ln>
              <a:noFill/>
            </a:ln>
          </p:spPr>
          <p:txBody>
            <a:bodyPr anchorCtr="0" anchor="ctr" bIns="182850" lIns="182850" spcFirstLastPara="1" rIns="182850" wrap="square" tIns="182850">
              <a:noAutofit/>
            </a:bodyPr>
            <a:lstStyle/>
            <a:p>
              <a:pPr indent="0" lvl="0" marL="0" rtl="0" algn="ctr">
                <a:spcBef>
                  <a:spcPts val="0"/>
                </a:spcBef>
                <a:spcAft>
                  <a:spcPts val="0"/>
                </a:spcAft>
                <a:buNone/>
              </a:pPr>
              <a:r>
                <a:rPr b="1" lang="en-US" sz="3700">
                  <a:solidFill>
                    <a:srgbClr val="FFFFFF"/>
                  </a:solidFill>
                  <a:latin typeface="Roboto"/>
                  <a:ea typeface="Roboto"/>
                  <a:cs typeface="Roboto"/>
                  <a:sym typeface="Roboto"/>
                </a:rPr>
                <a:t>MODEL TRAINING</a:t>
              </a:r>
              <a:endParaRPr b="1" sz="3700">
                <a:solidFill>
                  <a:srgbClr val="FFFFFF"/>
                </a:solidFill>
                <a:latin typeface="Roboto"/>
                <a:ea typeface="Roboto"/>
                <a:cs typeface="Roboto"/>
                <a:sym typeface="Roboto"/>
              </a:endParaRPr>
            </a:p>
          </p:txBody>
        </p:sp>
        <p:sp>
          <p:nvSpPr>
            <p:cNvPr id="150" name="Google Shape;150;p20"/>
            <p:cNvSpPr txBox="1"/>
            <p:nvPr/>
          </p:nvSpPr>
          <p:spPr>
            <a:xfrm>
              <a:off x="4329974" y="2057125"/>
              <a:ext cx="2188500" cy="2615700"/>
            </a:xfrm>
            <a:prstGeom prst="rect">
              <a:avLst/>
            </a:prstGeom>
            <a:noFill/>
            <a:ln>
              <a:noFill/>
            </a:ln>
          </p:spPr>
          <p:txBody>
            <a:bodyPr anchorCtr="0" anchor="t" bIns="182850" lIns="182850" spcFirstLastPara="1" rIns="182850" wrap="square" tIns="182850">
              <a:noAutofit/>
            </a:bodyPr>
            <a:lstStyle/>
            <a:p>
              <a:pPr indent="-387350" lvl="0" marL="457200" rtl="0" algn="l">
                <a:lnSpc>
                  <a:spcPct val="115000"/>
                </a:lnSpc>
                <a:spcBef>
                  <a:spcPts val="0"/>
                </a:spcBef>
                <a:spcAft>
                  <a:spcPts val="0"/>
                </a:spcAft>
                <a:buSzPts val="2500"/>
                <a:buFont typeface="Roboto"/>
                <a:buChar char="●"/>
              </a:pPr>
              <a:r>
                <a:rPr b="1" lang="en-US" sz="2500">
                  <a:latin typeface="Roboto"/>
                  <a:ea typeface="Roboto"/>
                  <a:cs typeface="Roboto"/>
                  <a:sym typeface="Roboto"/>
                </a:rPr>
                <a:t>Train an MLP neural network to classify different movements.</a:t>
              </a:r>
              <a:endParaRPr b="1" sz="2500">
                <a:latin typeface="Roboto"/>
                <a:ea typeface="Roboto"/>
                <a:cs typeface="Roboto"/>
                <a:sym typeface="Roboto"/>
              </a:endParaRPr>
            </a:p>
            <a:p>
              <a:pPr indent="0" lvl="0" marL="457200" rtl="0" algn="l">
                <a:lnSpc>
                  <a:spcPct val="115000"/>
                </a:lnSpc>
                <a:spcBef>
                  <a:spcPts val="0"/>
                </a:spcBef>
                <a:spcAft>
                  <a:spcPts val="0"/>
                </a:spcAft>
                <a:buNone/>
              </a:pPr>
              <a:r>
                <a:t/>
              </a:r>
              <a:endParaRPr b="1" sz="2500">
                <a:latin typeface="Roboto"/>
                <a:ea typeface="Roboto"/>
                <a:cs typeface="Roboto"/>
                <a:sym typeface="Roboto"/>
              </a:endParaRPr>
            </a:p>
            <a:p>
              <a:pPr indent="-387350" lvl="0" marL="457200" rtl="0" algn="l">
                <a:lnSpc>
                  <a:spcPct val="115000"/>
                </a:lnSpc>
                <a:spcBef>
                  <a:spcPts val="0"/>
                </a:spcBef>
                <a:spcAft>
                  <a:spcPts val="0"/>
                </a:spcAft>
                <a:buSzPts val="2500"/>
                <a:buFont typeface="Roboto"/>
                <a:buChar char="●"/>
              </a:pPr>
              <a:r>
                <a:rPr b="1" lang="en-US" sz="2500">
                  <a:latin typeface="Roboto"/>
                  <a:ea typeface="Roboto"/>
                  <a:cs typeface="Roboto"/>
                  <a:sym typeface="Roboto"/>
                </a:rPr>
                <a:t>Use features like quaternion angles, acceleration, resistance values.</a:t>
              </a:r>
              <a:endParaRPr b="1" sz="2500">
                <a:latin typeface="Roboto"/>
                <a:ea typeface="Roboto"/>
                <a:cs typeface="Roboto"/>
                <a:sym typeface="Roboto"/>
              </a:endParaRPr>
            </a:p>
            <a:p>
              <a:pPr indent="0" lvl="0" marL="457200" rtl="0" algn="l">
                <a:lnSpc>
                  <a:spcPct val="115000"/>
                </a:lnSpc>
                <a:spcBef>
                  <a:spcPts val="0"/>
                </a:spcBef>
                <a:spcAft>
                  <a:spcPts val="0"/>
                </a:spcAft>
                <a:buNone/>
              </a:pPr>
              <a:r>
                <a:t/>
              </a:r>
              <a:endParaRPr b="1" sz="2500">
                <a:latin typeface="Roboto"/>
                <a:ea typeface="Roboto"/>
                <a:cs typeface="Roboto"/>
                <a:sym typeface="Roboto"/>
              </a:endParaRPr>
            </a:p>
            <a:p>
              <a:pPr indent="-387350" lvl="0" marL="457200" rtl="0" algn="l">
                <a:lnSpc>
                  <a:spcPct val="115000"/>
                </a:lnSpc>
                <a:spcBef>
                  <a:spcPts val="0"/>
                </a:spcBef>
                <a:spcAft>
                  <a:spcPts val="0"/>
                </a:spcAft>
                <a:buSzPts val="2500"/>
                <a:buFont typeface="Roboto"/>
                <a:buChar char="●"/>
              </a:pPr>
              <a:r>
                <a:rPr b="1" lang="en-US" sz="2500">
                  <a:latin typeface="Roboto"/>
                  <a:ea typeface="Roboto"/>
                  <a:cs typeface="Roboto"/>
                  <a:sym typeface="Roboto"/>
                </a:rPr>
                <a:t>Evaluate model using learning curve, accuracy, and confusion matrix.</a:t>
              </a:r>
              <a:endParaRPr b="1" sz="2500">
                <a:latin typeface="Roboto"/>
                <a:ea typeface="Roboto"/>
                <a:cs typeface="Roboto"/>
                <a:sym typeface="Roboto"/>
              </a:endParaRPr>
            </a:p>
            <a:p>
              <a:pPr indent="0" lvl="0" marL="0" rtl="0" algn="l">
                <a:lnSpc>
                  <a:spcPct val="115000"/>
                </a:lnSpc>
                <a:spcBef>
                  <a:spcPts val="0"/>
                </a:spcBef>
                <a:spcAft>
                  <a:spcPts val="0"/>
                </a:spcAft>
                <a:buNone/>
              </a:pPr>
              <a:r>
                <a:t/>
              </a:r>
              <a:endParaRPr sz="2500">
                <a:latin typeface="Roboto"/>
                <a:ea typeface="Roboto"/>
                <a:cs typeface="Roboto"/>
                <a:sym typeface="Roboto"/>
              </a:endParaRPr>
            </a:p>
          </p:txBody>
        </p:sp>
      </p:grpSp>
      <p:grpSp>
        <p:nvGrpSpPr>
          <p:cNvPr id="151" name="Google Shape;151;p20"/>
          <p:cNvGrpSpPr/>
          <p:nvPr/>
        </p:nvGrpSpPr>
        <p:grpSpPr>
          <a:xfrm>
            <a:off x="12793473" y="2379550"/>
            <a:ext cx="5082605" cy="6966100"/>
            <a:chOff x="6396737" y="1189775"/>
            <a:chExt cx="2541303" cy="3483050"/>
          </a:xfrm>
        </p:grpSpPr>
        <p:sp>
          <p:nvSpPr>
            <p:cNvPr id="152" name="Google Shape;152;p20"/>
            <p:cNvSpPr/>
            <p:nvPr/>
          </p:nvSpPr>
          <p:spPr>
            <a:xfrm>
              <a:off x="6396739" y="1189775"/>
              <a:ext cx="2541300" cy="669000"/>
            </a:xfrm>
            <a:prstGeom prst="chevron">
              <a:avLst>
                <a:gd fmla="val 50000" name="adj"/>
              </a:avLst>
            </a:prstGeom>
            <a:solidFill>
              <a:srgbClr val="BE2F22"/>
            </a:solidFill>
            <a:ln>
              <a:noFill/>
            </a:ln>
          </p:spPr>
          <p:txBody>
            <a:bodyPr anchorCtr="0" anchor="ctr" bIns="182850" lIns="182850" spcFirstLastPara="1" rIns="182850" wrap="square" tIns="182850">
              <a:noAutofit/>
            </a:bodyPr>
            <a:lstStyle/>
            <a:p>
              <a:pPr indent="0" lvl="0" marL="0" rtl="0" algn="ctr">
                <a:spcBef>
                  <a:spcPts val="0"/>
                </a:spcBef>
                <a:spcAft>
                  <a:spcPts val="0"/>
                </a:spcAft>
                <a:buNone/>
              </a:pPr>
              <a:r>
                <a:rPr b="1" lang="en-US" sz="3100">
                  <a:solidFill>
                    <a:srgbClr val="FFFFFF"/>
                  </a:solidFill>
                  <a:latin typeface="Roboto"/>
                  <a:ea typeface="Roboto"/>
                  <a:cs typeface="Roboto"/>
                  <a:sym typeface="Roboto"/>
                </a:rPr>
                <a:t>REAL-TIME IMPLEMENTATION</a:t>
              </a:r>
              <a:endParaRPr b="1" sz="3100">
                <a:solidFill>
                  <a:srgbClr val="FFFFFF"/>
                </a:solidFill>
                <a:latin typeface="Roboto"/>
                <a:ea typeface="Roboto"/>
                <a:cs typeface="Roboto"/>
                <a:sym typeface="Roboto"/>
              </a:endParaRPr>
            </a:p>
          </p:txBody>
        </p:sp>
        <p:sp>
          <p:nvSpPr>
            <p:cNvPr id="153" name="Google Shape;153;p20"/>
            <p:cNvSpPr txBox="1"/>
            <p:nvPr/>
          </p:nvSpPr>
          <p:spPr>
            <a:xfrm>
              <a:off x="6396737" y="2057125"/>
              <a:ext cx="2223300" cy="2615700"/>
            </a:xfrm>
            <a:prstGeom prst="rect">
              <a:avLst/>
            </a:prstGeom>
            <a:noFill/>
            <a:ln>
              <a:noFill/>
            </a:ln>
          </p:spPr>
          <p:txBody>
            <a:bodyPr anchorCtr="0" anchor="t" bIns="182850" lIns="182850" spcFirstLastPara="1" rIns="182850" wrap="square" tIns="182850">
              <a:noAutofit/>
            </a:bodyPr>
            <a:lstStyle/>
            <a:p>
              <a:pPr indent="-387350" lvl="0" marL="457200" rtl="0" algn="l">
                <a:lnSpc>
                  <a:spcPct val="115000"/>
                </a:lnSpc>
                <a:spcBef>
                  <a:spcPts val="0"/>
                </a:spcBef>
                <a:spcAft>
                  <a:spcPts val="0"/>
                </a:spcAft>
                <a:buSzPts val="2500"/>
                <a:buFont typeface="Roboto"/>
                <a:buChar char="●"/>
              </a:pPr>
              <a:r>
                <a:rPr b="1" lang="en-US" sz="2500">
                  <a:latin typeface="Roboto"/>
                  <a:ea typeface="Roboto"/>
                  <a:cs typeface="Roboto"/>
                  <a:sym typeface="Roboto"/>
                </a:rPr>
                <a:t>Provide instant movement feedback to users for correct rehabilitation execution.</a:t>
              </a:r>
              <a:endParaRPr b="1" sz="2500">
                <a:latin typeface="Roboto"/>
                <a:ea typeface="Roboto"/>
                <a:cs typeface="Roboto"/>
                <a:sym typeface="Roboto"/>
              </a:endParaRPr>
            </a:p>
            <a:p>
              <a:pPr indent="0" lvl="0" marL="0" rtl="0" algn="l">
                <a:lnSpc>
                  <a:spcPct val="115000"/>
                </a:lnSpc>
                <a:spcBef>
                  <a:spcPts val="0"/>
                </a:spcBef>
                <a:spcAft>
                  <a:spcPts val="0"/>
                </a:spcAft>
                <a:buNone/>
              </a:pPr>
              <a:r>
                <a:t/>
              </a:r>
              <a:endParaRPr sz="2500">
                <a:latin typeface="Roboto"/>
                <a:ea typeface="Roboto"/>
                <a:cs typeface="Roboto"/>
                <a:sym typeface="Roboto"/>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EE7"/>
        </a:solidFill>
      </p:bgPr>
    </p:bg>
    <p:spTree>
      <p:nvGrpSpPr>
        <p:cNvPr id="157" name="Shape 157"/>
        <p:cNvGrpSpPr/>
        <p:nvPr/>
      </p:nvGrpSpPr>
      <p:grpSpPr>
        <a:xfrm>
          <a:off x="0" y="0"/>
          <a:ext cx="0" cy="0"/>
          <a:chOff x="0" y="0"/>
          <a:chExt cx="0" cy="0"/>
        </a:xfrm>
      </p:grpSpPr>
      <p:cxnSp>
        <p:nvCxnSpPr>
          <p:cNvPr id="158" name="Google Shape;158;p21"/>
          <p:cNvCxnSpPr/>
          <p:nvPr/>
        </p:nvCxnSpPr>
        <p:spPr>
          <a:xfrm flipH="1" rot="10800000">
            <a:off x="939525" y="1313450"/>
            <a:ext cx="16420200" cy="65400"/>
          </a:xfrm>
          <a:prstGeom prst="straightConnector1">
            <a:avLst/>
          </a:prstGeom>
          <a:noFill/>
          <a:ln cap="flat" cmpd="sng" w="9525">
            <a:solidFill>
              <a:srgbClr val="2B2C30"/>
            </a:solidFill>
            <a:prstDash val="solid"/>
            <a:round/>
            <a:headEnd len="sm" w="sm" type="none"/>
            <a:tailEnd len="sm" w="sm" type="none"/>
          </a:ln>
        </p:spPr>
      </p:cxnSp>
      <p:sp>
        <p:nvSpPr>
          <p:cNvPr id="159" name="Google Shape;159;p21"/>
          <p:cNvSpPr txBox="1"/>
          <p:nvPr/>
        </p:nvSpPr>
        <p:spPr>
          <a:xfrm>
            <a:off x="14990680" y="8630746"/>
            <a:ext cx="1682400" cy="196200"/>
          </a:xfrm>
          <a:prstGeom prst="rect">
            <a:avLst/>
          </a:prstGeom>
          <a:noFill/>
          <a:ln>
            <a:noFill/>
          </a:ln>
        </p:spPr>
        <p:txBody>
          <a:bodyPr anchorCtr="0" anchor="t" bIns="0" lIns="0" spcFirstLastPara="1" rIns="0" wrap="square" tIns="0">
            <a:spAutoFit/>
          </a:bodyPr>
          <a:lstStyle/>
          <a:p>
            <a:pPr indent="0" lvl="0" marL="0" marR="0" rtl="0" algn="l">
              <a:lnSpc>
                <a:spcPct val="90991"/>
              </a:lnSpc>
              <a:spcBef>
                <a:spcPts val="0"/>
              </a:spcBef>
              <a:spcAft>
                <a:spcPts val="0"/>
              </a:spcAft>
              <a:buNone/>
            </a:pPr>
            <a:r>
              <a:t/>
            </a:r>
            <a:endParaRPr/>
          </a:p>
        </p:txBody>
      </p:sp>
      <p:grpSp>
        <p:nvGrpSpPr>
          <p:cNvPr id="160" name="Google Shape;160;p21"/>
          <p:cNvGrpSpPr/>
          <p:nvPr/>
        </p:nvGrpSpPr>
        <p:grpSpPr>
          <a:xfrm>
            <a:off x="1016400" y="5165320"/>
            <a:ext cx="3555541" cy="322430"/>
            <a:chOff x="0" y="621834"/>
            <a:chExt cx="5031900" cy="2442649"/>
          </a:xfrm>
        </p:grpSpPr>
        <p:sp>
          <p:nvSpPr>
            <p:cNvPr id="161" name="Google Shape;161;p21"/>
            <p:cNvSpPr txBox="1"/>
            <p:nvPr/>
          </p:nvSpPr>
          <p:spPr>
            <a:xfrm>
              <a:off x="0" y="621834"/>
              <a:ext cx="5031900" cy="16326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t/>
              </a:r>
              <a:endParaRPr/>
            </a:p>
          </p:txBody>
        </p:sp>
        <p:sp>
          <p:nvSpPr>
            <p:cNvPr id="162" name="Google Shape;162;p21"/>
            <p:cNvSpPr txBox="1"/>
            <p:nvPr/>
          </p:nvSpPr>
          <p:spPr>
            <a:xfrm>
              <a:off x="0" y="1431883"/>
              <a:ext cx="5031900" cy="16326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t/>
              </a:r>
              <a:endParaRPr/>
            </a:p>
          </p:txBody>
        </p:sp>
      </p:grpSp>
      <p:sp>
        <p:nvSpPr>
          <p:cNvPr id="163" name="Google Shape;163;p21"/>
          <p:cNvSpPr txBox="1"/>
          <p:nvPr/>
        </p:nvSpPr>
        <p:spPr>
          <a:xfrm>
            <a:off x="961875" y="18075"/>
            <a:ext cx="14776800" cy="122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6800">
                <a:solidFill>
                  <a:schemeClr val="dk1"/>
                </a:solidFill>
                <a:latin typeface="Playfair Display"/>
                <a:ea typeface="Playfair Display"/>
                <a:cs typeface="Playfair Display"/>
                <a:sym typeface="Playfair Display"/>
              </a:rPr>
              <a:t>HARDWARE IMPLEMENTATION</a:t>
            </a:r>
            <a:endParaRPr b="1" sz="6800">
              <a:solidFill>
                <a:schemeClr val="dk1"/>
              </a:solidFill>
              <a:latin typeface="Playfair Display"/>
              <a:ea typeface="Playfair Display"/>
              <a:cs typeface="Playfair Display"/>
              <a:sym typeface="Playfair Display"/>
            </a:endParaRPr>
          </a:p>
        </p:txBody>
      </p:sp>
      <p:sp>
        <p:nvSpPr>
          <p:cNvPr id="164" name="Google Shape;164;p21"/>
          <p:cNvSpPr txBox="1"/>
          <p:nvPr/>
        </p:nvSpPr>
        <p:spPr>
          <a:xfrm>
            <a:off x="1174550" y="1716813"/>
            <a:ext cx="16936500" cy="804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graphicFrame>
        <p:nvGraphicFramePr>
          <p:cNvPr id="165" name="Google Shape;165;p21"/>
          <p:cNvGraphicFramePr/>
          <p:nvPr/>
        </p:nvGraphicFramePr>
        <p:xfrm>
          <a:off x="1201113" y="1786775"/>
          <a:ext cx="3000000" cy="3000000"/>
        </p:xfrm>
        <a:graphic>
          <a:graphicData uri="http://schemas.openxmlformats.org/drawingml/2006/table">
            <a:tbl>
              <a:tblPr>
                <a:noFill/>
                <a:tableStyleId>{857887C4-2F94-4A87-AE56-5360EDBB71B7}</a:tableStyleId>
              </a:tblPr>
              <a:tblGrid>
                <a:gridCol w="4832775"/>
                <a:gridCol w="5757725"/>
                <a:gridCol w="5295250"/>
              </a:tblGrid>
              <a:tr h="1059500">
                <a:tc>
                  <a:txBody>
                    <a:bodyPr/>
                    <a:lstStyle/>
                    <a:p>
                      <a:pPr indent="0" lvl="0" marL="0" rtl="0" algn="l">
                        <a:lnSpc>
                          <a:spcPct val="115000"/>
                        </a:lnSpc>
                        <a:spcBef>
                          <a:spcPts val="0"/>
                        </a:spcBef>
                        <a:spcAft>
                          <a:spcPts val="0"/>
                        </a:spcAft>
                        <a:buNone/>
                      </a:pPr>
                      <a:r>
                        <a:rPr b="1" lang="en-US" sz="2400">
                          <a:solidFill>
                            <a:schemeClr val="dk1"/>
                          </a:solidFill>
                          <a:latin typeface="Calibri"/>
                          <a:ea typeface="Calibri"/>
                          <a:cs typeface="Calibri"/>
                          <a:sym typeface="Calibri"/>
                        </a:rPr>
                        <a:t>COMPONENTS</a:t>
                      </a:r>
                      <a:endParaRPr b="1" sz="2400">
                        <a:solidFill>
                          <a:schemeClr val="dk1"/>
                        </a:solidFill>
                        <a:latin typeface="Calibri"/>
                        <a:ea typeface="Calibri"/>
                        <a:cs typeface="Calibri"/>
                        <a:sym typeface="Calibri"/>
                      </a:endParaRPr>
                    </a:p>
                  </a:txBody>
                  <a:tcPr marT="91425" marB="91425" marR="91425" marL="91425"/>
                </a:tc>
                <a:tc>
                  <a:txBody>
                    <a:bodyPr/>
                    <a:lstStyle/>
                    <a:p>
                      <a:pPr indent="0" lvl="0" marL="0" rtl="0" algn="l">
                        <a:lnSpc>
                          <a:spcPct val="115000"/>
                        </a:lnSpc>
                        <a:spcBef>
                          <a:spcPts val="0"/>
                        </a:spcBef>
                        <a:spcAft>
                          <a:spcPts val="0"/>
                        </a:spcAft>
                        <a:buNone/>
                      </a:pPr>
                      <a:r>
                        <a:rPr b="1" lang="en-US" sz="2200">
                          <a:solidFill>
                            <a:schemeClr val="dk1"/>
                          </a:solidFill>
                          <a:latin typeface="Calibri"/>
                          <a:ea typeface="Calibri"/>
                          <a:cs typeface="Calibri"/>
                          <a:sym typeface="Calibri"/>
                        </a:rPr>
                        <a:t>SPECIFICATIONS</a:t>
                      </a:r>
                      <a:endParaRPr b="1" sz="2200">
                        <a:solidFill>
                          <a:schemeClr val="dk1"/>
                        </a:solidFill>
                        <a:latin typeface="Calibri"/>
                        <a:ea typeface="Calibri"/>
                        <a:cs typeface="Calibri"/>
                        <a:sym typeface="Calibri"/>
                      </a:endParaRPr>
                    </a:p>
                  </a:txBody>
                  <a:tcPr marT="91425" marB="91425" marR="91425" marL="91425"/>
                </a:tc>
                <a:tc>
                  <a:txBody>
                    <a:bodyPr/>
                    <a:lstStyle/>
                    <a:p>
                      <a:pPr indent="0" lvl="0" marL="0" rtl="0" algn="l">
                        <a:lnSpc>
                          <a:spcPct val="115000"/>
                        </a:lnSpc>
                        <a:spcBef>
                          <a:spcPts val="0"/>
                        </a:spcBef>
                        <a:spcAft>
                          <a:spcPts val="0"/>
                        </a:spcAft>
                        <a:buNone/>
                      </a:pPr>
                      <a:r>
                        <a:rPr b="1" lang="en-US" sz="2200">
                          <a:solidFill>
                            <a:schemeClr val="dk1"/>
                          </a:solidFill>
                          <a:latin typeface="Calibri"/>
                          <a:ea typeface="Calibri"/>
                          <a:cs typeface="Calibri"/>
                          <a:sym typeface="Calibri"/>
                        </a:rPr>
                        <a:t>Working Principle</a:t>
                      </a:r>
                      <a:endParaRPr b="1" sz="2200">
                        <a:solidFill>
                          <a:schemeClr val="dk1"/>
                        </a:solidFill>
                        <a:latin typeface="Calibri"/>
                        <a:ea typeface="Calibri"/>
                        <a:cs typeface="Calibri"/>
                        <a:sym typeface="Calibri"/>
                      </a:endParaRPr>
                    </a:p>
                  </a:txBody>
                  <a:tcPr marT="91425" marB="91425" marR="91425" marL="91425"/>
                </a:tc>
              </a:tr>
              <a:tr h="2514975">
                <a:tc>
                  <a:txBody>
                    <a:bodyPr/>
                    <a:lstStyle/>
                    <a:p>
                      <a:pPr indent="0" lvl="0" marL="0" rtl="0" algn="l">
                        <a:lnSpc>
                          <a:spcPct val="115000"/>
                        </a:lnSpc>
                        <a:spcBef>
                          <a:spcPts val="0"/>
                        </a:spcBef>
                        <a:spcAft>
                          <a:spcPts val="0"/>
                        </a:spcAft>
                        <a:buNone/>
                      </a:pPr>
                      <a:r>
                        <a:rPr lang="en-US" sz="2900">
                          <a:latin typeface="Calibri"/>
                          <a:ea typeface="Calibri"/>
                          <a:cs typeface="Calibri"/>
                          <a:sym typeface="Calibri"/>
                        </a:rPr>
                        <a:t>FLEX SENSOR</a:t>
                      </a:r>
                      <a:endParaRPr sz="2900">
                        <a:latin typeface="Calibri"/>
                        <a:ea typeface="Calibri"/>
                        <a:cs typeface="Calibri"/>
                        <a:sym typeface="Calibri"/>
                      </a:endParaRPr>
                    </a:p>
                  </a:txBody>
                  <a:tcPr marT="91425" marB="91425" marR="91425" marL="91425"/>
                </a:tc>
                <a:tc>
                  <a:txBody>
                    <a:bodyPr/>
                    <a:lstStyle/>
                    <a:p>
                      <a:pPr indent="0" lvl="0" marL="0" rtl="0" algn="l">
                        <a:lnSpc>
                          <a:spcPct val="115000"/>
                        </a:lnSpc>
                        <a:spcBef>
                          <a:spcPts val="0"/>
                        </a:spcBef>
                        <a:spcAft>
                          <a:spcPts val="0"/>
                        </a:spcAft>
                        <a:buNone/>
                      </a:pPr>
                      <a:r>
                        <a:rPr lang="en-US" sz="2400"/>
                        <a:t>Type: Bend-sensitive resistive sensor</a:t>
                      </a:r>
                      <a:endParaRPr sz="2400"/>
                    </a:p>
                    <a:p>
                      <a:pPr indent="0" lvl="0" marL="0" rtl="0" algn="l">
                        <a:lnSpc>
                          <a:spcPct val="115000"/>
                        </a:lnSpc>
                        <a:spcBef>
                          <a:spcPts val="0"/>
                        </a:spcBef>
                        <a:spcAft>
                          <a:spcPts val="0"/>
                        </a:spcAft>
                        <a:buNone/>
                      </a:pPr>
                      <a:r>
                        <a:rPr lang="en-US" sz="2400"/>
                        <a:t>Resistance: Varies with bending (e.g., 10kΩ – 100kΩ)</a:t>
                      </a:r>
                      <a:endParaRPr sz="2400"/>
                    </a:p>
                    <a:p>
                      <a:pPr indent="0" lvl="0" marL="0" rtl="0" algn="l">
                        <a:lnSpc>
                          <a:spcPct val="115000"/>
                        </a:lnSpc>
                        <a:spcBef>
                          <a:spcPts val="0"/>
                        </a:spcBef>
                        <a:spcAft>
                          <a:spcPts val="0"/>
                        </a:spcAft>
                        <a:buNone/>
                      </a:pPr>
                      <a:r>
                        <a:rPr lang="en-US" sz="2400"/>
                        <a:t>Voltage Range: 0–5V (dependent on pull-up resistor setup)</a:t>
                      </a:r>
                      <a:endParaRPr sz="2400"/>
                    </a:p>
                    <a:p>
                      <a:pPr indent="0" lvl="0" marL="0" rtl="0" algn="l">
                        <a:lnSpc>
                          <a:spcPct val="115000"/>
                        </a:lnSpc>
                        <a:spcBef>
                          <a:spcPts val="0"/>
                        </a:spcBef>
                        <a:spcAft>
                          <a:spcPts val="0"/>
                        </a:spcAft>
                        <a:buNone/>
                      </a:pPr>
                      <a:r>
                        <a:rPr lang="en-US" sz="2400"/>
                        <a:t>Bend Angle Sensitivity: Typically ±90°</a:t>
                      </a:r>
                      <a:endParaRPr sz="2400"/>
                    </a:p>
                  </a:txBody>
                  <a:tcPr marT="91425" marB="91425" marR="91425" marL="91425"/>
                </a:tc>
                <a:tc>
                  <a:txBody>
                    <a:bodyPr/>
                    <a:lstStyle/>
                    <a:p>
                      <a:pPr indent="0" lvl="0" marL="0" rtl="0" algn="l">
                        <a:lnSpc>
                          <a:spcPct val="115000"/>
                        </a:lnSpc>
                        <a:spcBef>
                          <a:spcPts val="0"/>
                        </a:spcBef>
                        <a:spcAft>
                          <a:spcPts val="0"/>
                        </a:spcAft>
                        <a:buNone/>
                      </a:pPr>
                      <a:r>
                        <a:rPr lang="en-US" sz="2300"/>
                        <a:t>The resistance increases as the sensor bends.</a:t>
                      </a:r>
                      <a:endParaRPr sz="2300"/>
                    </a:p>
                    <a:p>
                      <a:pPr indent="0" lvl="0" marL="0" rtl="0" algn="l">
                        <a:lnSpc>
                          <a:spcPct val="115000"/>
                        </a:lnSpc>
                        <a:spcBef>
                          <a:spcPts val="0"/>
                        </a:spcBef>
                        <a:spcAft>
                          <a:spcPts val="0"/>
                        </a:spcAft>
                        <a:buNone/>
                      </a:pPr>
                      <a:r>
                        <a:rPr lang="en-US" sz="2300"/>
                        <a:t>The voltage output changes with bending, which is read by an analog input pin on the microcontroller (e.g., Arduino).</a:t>
                      </a:r>
                      <a:endParaRPr sz="2300"/>
                    </a:p>
                    <a:p>
                      <a:pPr indent="0" lvl="0" marL="0" rtl="0" algn="l">
                        <a:lnSpc>
                          <a:spcPct val="115000"/>
                        </a:lnSpc>
                        <a:spcBef>
                          <a:spcPts val="0"/>
                        </a:spcBef>
                        <a:spcAft>
                          <a:spcPts val="0"/>
                        </a:spcAft>
                        <a:buNone/>
                      </a:pPr>
                      <a:r>
                        <a:rPr lang="en-US" sz="2300"/>
                        <a:t>Used to measure joint angles, such as knee flexion and extension.</a:t>
                      </a:r>
                      <a:endParaRPr sz="2300"/>
                    </a:p>
                  </a:txBody>
                  <a:tcPr marT="91425" marB="91425" marR="91425" marL="91425"/>
                </a:tc>
              </a:tr>
              <a:tr h="3670800">
                <a:tc>
                  <a:txBody>
                    <a:bodyPr/>
                    <a:lstStyle/>
                    <a:p>
                      <a:pPr indent="0" lvl="0" marL="0" rtl="0" algn="l">
                        <a:lnSpc>
                          <a:spcPct val="115000"/>
                        </a:lnSpc>
                        <a:spcBef>
                          <a:spcPts val="0"/>
                        </a:spcBef>
                        <a:spcAft>
                          <a:spcPts val="0"/>
                        </a:spcAft>
                        <a:buNone/>
                      </a:pPr>
                      <a:r>
                        <a:rPr lang="en-US" sz="2600">
                          <a:latin typeface="Calibri"/>
                          <a:ea typeface="Calibri"/>
                          <a:cs typeface="Calibri"/>
                          <a:sym typeface="Calibri"/>
                        </a:rPr>
                        <a:t>MU Sensor (Inertial Measurement Unit) – Accelerometer &amp; Gyroscope</a:t>
                      </a:r>
                      <a:endParaRPr sz="2600">
                        <a:latin typeface="Calibri"/>
                        <a:ea typeface="Calibri"/>
                        <a:cs typeface="Calibri"/>
                        <a:sym typeface="Calibri"/>
                      </a:endParaRPr>
                    </a:p>
                  </a:txBody>
                  <a:tcPr marT="91425" marB="91425" marR="91425" marL="91425"/>
                </a:tc>
                <a:tc>
                  <a:txBody>
                    <a:bodyPr/>
                    <a:lstStyle/>
                    <a:p>
                      <a:pPr indent="0" lvl="0" marL="0" rtl="0" algn="l">
                        <a:lnSpc>
                          <a:spcPct val="115000"/>
                        </a:lnSpc>
                        <a:spcBef>
                          <a:spcPts val="0"/>
                        </a:spcBef>
                        <a:spcAft>
                          <a:spcPts val="0"/>
                        </a:spcAft>
                        <a:buNone/>
                      </a:pPr>
                      <a:r>
                        <a:rPr lang="en-US" sz="2500"/>
                        <a:t>Type: MEMS-based (e.g., MPU6050, Accelerometer Range: ±2g, ±4g, ±8g, ±16g</a:t>
                      </a:r>
                      <a:endParaRPr sz="2500"/>
                    </a:p>
                    <a:p>
                      <a:pPr indent="0" lvl="0" marL="0" rtl="0" algn="l">
                        <a:lnSpc>
                          <a:spcPct val="115000"/>
                        </a:lnSpc>
                        <a:spcBef>
                          <a:spcPts val="0"/>
                        </a:spcBef>
                        <a:spcAft>
                          <a:spcPts val="0"/>
                        </a:spcAft>
                        <a:buNone/>
                      </a:pPr>
                      <a:r>
                        <a:rPr lang="en-US" sz="2500"/>
                        <a:t>Gyroscope Range: ±250°/s to ±2000°/s</a:t>
                      </a:r>
                      <a:endParaRPr sz="2500"/>
                    </a:p>
                    <a:p>
                      <a:pPr indent="0" lvl="0" marL="0" rtl="0" algn="l">
                        <a:lnSpc>
                          <a:spcPct val="115000"/>
                        </a:lnSpc>
                        <a:spcBef>
                          <a:spcPts val="0"/>
                        </a:spcBef>
                        <a:spcAft>
                          <a:spcPts val="0"/>
                        </a:spcAft>
                        <a:buNone/>
                      </a:pPr>
                      <a:r>
                        <a:rPr lang="en-US" sz="2500"/>
                        <a:t>Communication: I2C </a:t>
                      </a:r>
                      <a:endParaRPr sz="2500"/>
                    </a:p>
                    <a:p>
                      <a:pPr indent="0" lvl="0" marL="0" rtl="0" algn="l">
                        <a:lnSpc>
                          <a:spcPct val="115000"/>
                        </a:lnSpc>
                        <a:spcBef>
                          <a:spcPts val="0"/>
                        </a:spcBef>
                        <a:spcAft>
                          <a:spcPts val="0"/>
                        </a:spcAft>
                        <a:buNone/>
                      </a:pPr>
                      <a:r>
                        <a:rPr lang="en-US" sz="2500"/>
                        <a:t>Sampling Rate: Typically 50 Hz or highe</a:t>
                      </a:r>
                      <a:r>
                        <a:rPr lang="en-US" sz="2500">
                          <a:latin typeface="Calibri"/>
                          <a:ea typeface="Calibri"/>
                          <a:cs typeface="Calibri"/>
                          <a:sym typeface="Calibri"/>
                        </a:rPr>
                        <a:t>r</a:t>
                      </a:r>
                      <a:endParaRPr sz="2500">
                        <a:latin typeface="Calibri"/>
                        <a:ea typeface="Calibri"/>
                        <a:cs typeface="Calibri"/>
                        <a:sym typeface="Calibri"/>
                      </a:endParaRPr>
                    </a:p>
                  </a:txBody>
                  <a:tcPr marT="91425" marB="91425" marR="91425" marL="91425"/>
                </a:tc>
                <a:tc>
                  <a:txBody>
                    <a:bodyPr/>
                    <a:lstStyle/>
                    <a:p>
                      <a:pPr indent="0" lvl="0" marL="0" rtl="0" algn="l">
                        <a:lnSpc>
                          <a:spcPct val="115000"/>
                        </a:lnSpc>
                        <a:spcBef>
                          <a:spcPts val="0"/>
                        </a:spcBef>
                        <a:spcAft>
                          <a:spcPts val="0"/>
                        </a:spcAft>
                        <a:buNone/>
                      </a:pPr>
                      <a:r>
                        <a:rPr lang="en-US" sz="2200"/>
                        <a:t>Accelerometer: Measures changes in velocity</a:t>
                      </a:r>
                      <a:r>
                        <a:rPr lang="en-US" sz="2000"/>
                        <a:t> </a:t>
                      </a:r>
                      <a:r>
                        <a:rPr lang="en-US" sz="2200"/>
                        <a:t>to determine orientation and movement.</a:t>
                      </a:r>
                      <a:endParaRPr sz="2200"/>
                    </a:p>
                    <a:p>
                      <a:pPr indent="0" lvl="0" marL="0" rtl="0" algn="l">
                        <a:lnSpc>
                          <a:spcPct val="115000"/>
                        </a:lnSpc>
                        <a:spcBef>
                          <a:spcPts val="0"/>
                        </a:spcBef>
                        <a:spcAft>
                          <a:spcPts val="0"/>
                        </a:spcAft>
                        <a:buNone/>
                      </a:pPr>
                      <a:r>
                        <a:rPr lang="en-US" sz="2200"/>
                        <a:t>Gyroscope: Measures angular velocity to track rotational motion.</a:t>
                      </a:r>
                      <a:endParaRPr sz="2200"/>
                    </a:p>
                    <a:p>
                      <a:pPr indent="0" lvl="0" marL="0" rtl="0" algn="l">
                        <a:lnSpc>
                          <a:spcPct val="115000"/>
                        </a:lnSpc>
                        <a:spcBef>
                          <a:spcPts val="0"/>
                        </a:spcBef>
                        <a:spcAft>
                          <a:spcPts val="0"/>
                        </a:spcAft>
                        <a:buNone/>
                      </a:pPr>
                      <a:r>
                        <a:rPr lang="en-US" sz="2200"/>
                        <a:t>The data from the quaternion values (q1, q2, q3, q4) is used to calculate joint angles and movement patterns.</a:t>
                      </a:r>
                      <a:endParaRPr sz="2200"/>
                    </a:p>
                    <a:p>
                      <a:pPr indent="0" lvl="0" marL="0" rtl="0" algn="l">
                        <a:lnSpc>
                          <a:spcPct val="115000"/>
                        </a:lnSpc>
                        <a:spcBef>
                          <a:spcPts val="0"/>
                        </a:spcBef>
                        <a:spcAft>
                          <a:spcPts val="0"/>
                        </a:spcAft>
                        <a:buNone/>
                      </a:pPr>
                      <a:r>
                        <a:rPr lang="en-US" sz="2200"/>
                        <a:t>Helps in detecting motion patterns like walking, squatting, and knee extensions</a:t>
                      </a:r>
                      <a:r>
                        <a:rPr lang="en-US" sz="2200">
                          <a:latin typeface="Calibri"/>
                          <a:ea typeface="Calibri"/>
                          <a:cs typeface="Calibri"/>
                          <a:sym typeface="Calibri"/>
                        </a:rPr>
                        <a:t>.</a:t>
                      </a:r>
                      <a:endParaRPr sz="2200">
                        <a:latin typeface="Calibri"/>
                        <a:ea typeface="Calibri"/>
                        <a:cs typeface="Calibri"/>
                        <a:sym typeface="Calibri"/>
                      </a:endParaRPr>
                    </a:p>
                  </a:txBody>
                  <a:tcPr marT="91425" marB="91425" marR="91425" marL="91425"/>
                </a:tc>
              </a:tr>
            </a:tbl>
          </a:graphicData>
        </a:graphic>
      </p:graphicFrame>
      <p:cxnSp>
        <p:nvCxnSpPr>
          <p:cNvPr id="166" name="Google Shape;166;p21"/>
          <p:cNvCxnSpPr/>
          <p:nvPr/>
        </p:nvCxnSpPr>
        <p:spPr>
          <a:xfrm flipH="1" rot="10800000">
            <a:off x="904550" y="5692263"/>
            <a:ext cx="16489500" cy="77400"/>
          </a:xfrm>
          <a:prstGeom prst="straightConnector1">
            <a:avLst/>
          </a:prstGeom>
          <a:noFill/>
          <a:ln cap="flat" cmpd="sng" w="9525">
            <a:solidFill>
              <a:schemeClr val="dk2"/>
            </a:solidFill>
            <a:prstDash val="solid"/>
            <a:round/>
            <a:headEnd len="med" w="med" type="none"/>
            <a:tailEnd len="med" w="med" type="none"/>
          </a:ln>
        </p:spPr>
      </p:cxnSp>
      <p:cxnSp>
        <p:nvCxnSpPr>
          <p:cNvPr id="167" name="Google Shape;167;p21"/>
          <p:cNvCxnSpPr/>
          <p:nvPr/>
        </p:nvCxnSpPr>
        <p:spPr>
          <a:xfrm rot="10800000">
            <a:off x="5067775" y="2008275"/>
            <a:ext cx="85200" cy="56700"/>
          </a:xfrm>
          <a:prstGeom prst="straightConnector1">
            <a:avLst/>
          </a:prstGeom>
          <a:noFill/>
          <a:ln cap="flat" cmpd="sng" w="9525">
            <a:solidFill>
              <a:schemeClr val="dk2"/>
            </a:solidFill>
            <a:prstDash val="solid"/>
            <a:round/>
            <a:headEnd len="med" w="med" type="none"/>
            <a:tailEnd len="med" w="med" type="none"/>
          </a:ln>
        </p:spPr>
      </p:cxnSp>
      <p:cxnSp>
        <p:nvCxnSpPr>
          <p:cNvPr id="168" name="Google Shape;168;p21"/>
          <p:cNvCxnSpPr/>
          <p:nvPr/>
        </p:nvCxnSpPr>
        <p:spPr>
          <a:xfrm>
            <a:off x="6033900" y="1305488"/>
            <a:ext cx="60000" cy="8772600"/>
          </a:xfrm>
          <a:prstGeom prst="straightConnector1">
            <a:avLst/>
          </a:prstGeom>
          <a:noFill/>
          <a:ln cap="flat" cmpd="sng" w="9525">
            <a:solidFill>
              <a:schemeClr val="dk2"/>
            </a:solidFill>
            <a:prstDash val="solid"/>
            <a:round/>
            <a:headEnd len="med" w="med" type="none"/>
            <a:tailEnd len="med" w="med" type="none"/>
          </a:ln>
        </p:spPr>
      </p:cxnSp>
      <p:cxnSp>
        <p:nvCxnSpPr>
          <p:cNvPr id="169" name="Google Shape;169;p21"/>
          <p:cNvCxnSpPr/>
          <p:nvPr/>
        </p:nvCxnSpPr>
        <p:spPr>
          <a:xfrm>
            <a:off x="11490000" y="1465713"/>
            <a:ext cx="128100" cy="8699400"/>
          </a:xfrm>
          <a:prstGeom prst="straightConnector1">
            <a:avLst/>
          </a:prstGeom>
          <a:noFill/>
          <a:ln cap="flat" cmpd="sng" w="9525">
            <a:solidFill>
              <a:schemeClr val="dk2"/>
            </a:solidFill>
            <a:prstDash val="solid"/>
            <a:round/>
            <a:headEnd len="med" w="med" type="none"/>
            <a:tailEnd len="med" w="med" type="none"/>
          </a:ln>
        </p:spPr>
      </p:cxnSp>
      <p:cxnSp>
        <p:nvCxnSpPr>
          <p:cNvPr id="170" name="Google Shape;170;p21"/>
          <p:cNvCxnSpPr/>
          <p:nvPr/>
        </p:nvCxnSpPr>
        <p:spPr>
          <a:xfrm>
            <a:off x="947225" y="2519650"/>
            <a:ext cx="16482000" cy="0"/>
          </a:xfrm>
          <a:prstGeom prst="straightConnector1">
            <a:avLst/>
          </a:prstGeom>
          <a:noFill/>
          <a:ln cap="flat" cmpd="sng" w="9525">
            <a:solidFill>
              <a:schemeClr val="dk2"/>
            </a:solidFill>
            <a:prstDash val="solid"/>
            <a:round/>
            <a:headEnd len="med" w="med" type="none"/>
            <a:tailEnd len="med" w="med" type="none"/>
          </a:ln>
        </p:spPr>
      </p:cxnSp>
      <p:cxnSp>
        <p:nvCxnSpPr>
          <p:cNvPr id="171" name="Google Shape;171;p21"/>
          <p:cNvCxnSpPr/>
          <p:nvPr/>
        </p:nvCxnSpPr>
        <p:spPr>
          <a:xfrm>
            <a:off x="917775" y="1313600"/>
            <a:ext cx="44100" cy="8724600"/>
          </a:xfrm>
          <a:prstGeom prst="straightConnector1">
            <a:avLst/>
          </a:prstGeom>
          <a:noFill/>
          <a:ln cap="flat" cmpd="sng" w="9525">
            <a:solidFill>
              <a:schemeClr val="dk2"/>
            </a:solidFill>
            <a:prstDash val="solid"/>
            <a:round/>
            <a:headEnd len="med" w="med" type="none"/>
            <a:tailEnd len="med" w="med" type="none"/>
          </a:ln>
        </p:spPr>
      </p:cxnSp>
      <p:cxnSp>
        <p:nvCxnSpPr>
          <p:cNvPr id="172" name="Google Shape;172;p21"/>
          <p:cNvCxnSpPr/>
          <p:nvPr/>
        </p:nvCxnSpPr>
        <p:spPr>
          <a:xfrm>
            <a:off x="735900" y="1041100"/>
            <a:ext cx="16523400" cy="3900"/>
          </a:xfrm>
          <a:prstGeom prst="straightConnector1">
            <a:avLst/>
          </a:prstGeom>
          <a:noFill/>
          <a:ln cap="flat" cmpd="sng" w="9525">
            <a:solidFill>
              <a:schemeClr val="dk2"/>
            </a:solidFill>
            <a:prstDash val="solid"/>
            <a:round/>
            <a:headEnd len="med" w="med" type="none"/>
            <a:tailEnd len="med" w="med" type="none"/>
          </a:ln>
        </p:spPr>
      </p:cxnSp>
      <p:cxnSp>
        <p:nvCxnSpPr>
          <p:cNvPr id="173" name="Google Shape;173;p21"/>
          <p:cNvCxnSpPr/>
          <p:nvPr/>
        </p:nvCxnSpPr>
        <p:spPr>
          <a:xfrm>
            <a:off x="17341425" y="1147388"/>
            <a:ext cx="52500" cy="9026400"/>
          </a:xfrm>
          <a:prstGeom prst="straightConnector1">
            <a:avLst/>
          </a:prstGeom>
          <a:noFill/>
          <a:ln cap="flat" cmpd="sng" w="9525">
            <a:solidFill>
              <a:schemeClr val="dk2"/>
            </a:solidFill>
            <a:prstDash val="solid"/>
            <a:round/>
            <a:headEnd len="med" w="med" type="none"/>
            <a:tailEnd len="med" w="med" type="none"/>
          </a:ln>
        </p:spPr>
      </p:cxnSp>
      <p:cxnSp>
        <p:nvCxnSpPr>
          <p:cNvPr id="174" name="Google Shape;174;p21"/>
          <p:cNvCxnSpPr/>
          <p:nvPr/>
        </p:nvCxnSpPr>
        <p:spPr>
          <a:xfrm>
            <a:off x="903000" y="10061025"/>
            <a:ext cx="16482000" cy="852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