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layfair Display ExtraBold"/>
      <p:bold r:id="rId28"/>
      <p:boldItalic r:id="rId29"/>
    </p:embeddedFont>
    <p:embeddedFont>
      <p:font typeface="Playfair Display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layfairDisplayExtraBold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Black-boldItalic.fntdata"/><Relationship Id="rId30" Type="http://schemas.openxmlformats.org/officeDocument/2006/relationships/font" Target="fonts/PlayfairDisplayBlac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b07500af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b07500afd_2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f4e7927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4f4e79270b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4e6758e5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04e6758e5c_0_3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efedee29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4efedee29d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e124152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4e124152d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f4e79270b_0_1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4f4e79270b_0_18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f4e79270b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4f4e79270b_0_19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e12415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4e124152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ec6d9e0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4ec6d9e0bc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efedee2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4efedee29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fedee2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4efedee29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fedee2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efedee29d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dbef242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dbef242c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f4e7927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f4e79270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4e7927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f4e79270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4e7927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f4e79270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124152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4e124152d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TBMBguZ66lBy5MPjQ6AnUPC6mhLqOYv9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LSTM MODEL ARCHITECTURE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05" name="Google Shape;205;p34"/>
          <p:cNvCxnSpPr/>
          <p:nvPr/>
        </p:nvCxnSpPr>
        <p:spPr>
          <a:xfrm flipH="1" rot="10800000">
            <a:off x="198525" y="777075"/>
            <a:ext cx="8709900" cy="15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34"/>
          <p:cNvSpPr txBox="1"/>
          <p:nvPr/>
        </p:nvSpPr>
        <p:spPr>
          <a:xfrm>
            <a:off x="8772800" y="46773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34"/>
          <p:cNvGrpSpPr/>
          <p:nvPr/>
        </p:nvGrpSpPr>
        <p:grpSpPr>
          <a:xfrm>
            <a:off x="0" y="885162"/>
            <a:ext cx="1907878" cy="2822521"/>
            <a:chOff x="0" y="1189989"/>
            <a:chExt cx="2214600" cy="3217649"/>
          </a:xfrm>
        </p:grpSpPr>
        <p:sp>
          <p:nvSpPr>
            <p:cNvPr id="208" name="Google Shape;208;p3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34"/>
            <p:cNvSpPr txBox="1"/>
            <p:nvPr/>
          </p:nvSpPr>
          <p:spPr>
            <a:xfrm>
              <a:off x="117499" y="2057138"/>
              <a:ext cx="18267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The input to the model is a time-series sequence of shape (20, 7), where 20 represents the number of time steps, and 7 features include the three-axis accelerometer readings (ax, ay, az), three-axis gyroscope readings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(gx, gy, gz), and the calculated knee bending angle.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34"/>
          <p:cNvGrpSpPr/>
          <p:nvPr/>
        </p:nvGrpSpPr>
        <p:grpSpPr>
          <a:xfrm>
            <a:off x="1583717" y="884974"/>
            <a:ext cx="1778136" cy="2822698"/>
            <a:chOff x="1838325" y="1189775"/>
            <a:chExt cx="2064000" cy="3217850"/>
          </a:xfrm>
        </p:grpSpPr>
        <p:sp>
          <p:nvSpPr>
            <p:cNvPr id="211" name="Google Shape;211;p3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First LSTM Layer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3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An LSTM layer with 64 units </a:t>
              </a: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and </a:t>
              </a: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was employed to extract temporal features across the full input sequence. The  output at every layer is passed on to the next recurrent layer for further processing.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34"/>
          <p:cNvGrpSpPr/>
          <p:nvPr/>
        </p:nvGrpSpPr>
        <p:grpSpPr>
          <a:xfrm>
            <a:off x="3029680" y="884974"/>
            <a:ext cx="1778136" cy="2822698"/>
            <a:chOff x="3516750" y="1189775"/>
            <a:chExt cx="2064000" cy="3217850"/>
          </a:xfrm>
        </p:grpSpPr>
        <p:sp>
          <p:nvSpPr>
            <p:cNvPr id="214" name="Google Shape;214;p3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Dropout Layer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3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A Dropout layer with a dropout rate of 0.3 was applied after the first LSTM layer to reduce the risk of overfitting by randomly deactivating 30% of neurons during training.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34"/>
          <p:cNvGrpSpPr/>
          <p:nvPr/>
        </p:nvGrpSpPr>
        <p:grpSpPr>
          <a:xfrm>
            <a:off x="5921972" y="884974"/>
            <a:ext cx="1778136" cy="2822709"/>
            <a:chOff x="6874025" y="1189775"/>
            <a:chExt cx="2064000" cy="3217863"/>
          </a:xfrm>
        </p:grpSpPr>
        <p:sp>
          <p:nvSpPr>
            <p:cNvPr id="217" name="Google Shape;217;p3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Dropout Layer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34"/>
            <p:cNvSpPr txBox="1"/>
            <p:nvPr/>
          </p:nvSpPr>
          <p:spPr>
            <a:xfrm>
              <a:off x="7103801" y="2057138"/>
              <a:ext cx="1570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Another Dropout layer with a rate of 0.3 was added after the second LSTM to further enhance model generalization and robustness.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" name="Google Shape;219;p34"/>
          <p:cNvGrpSpPr/>
          <p:nvPr/>
        </p:nvGrpSpPr>
        <p:grpSpPr>
          <a:xfrm>
            <a:off x="4475794" y="884974"/>
            <a:ext cx="1778136" cy="2822698"/>
            <a:chOff x="5195350" y="1189775"/>
            <a:chExt cx="2064000" cy="3217850"/>
          </a:xfrm>
        </p:grpSpPr>
        <p:sp>
          <p:nvSpPr>
            <p:cNvPr id="220" name="Google Shape;220;p3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Second LSTM Layer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3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A second LSTM layer with 32 units was included to refine the sequential features extracted from the previous layer. This layer outputs only the final layer., </a:t>
              </a:r>
              <a:r>
                <a:rPr lang="en-GB" sz="1100">
                  <a:solidFill>
                    <a:schemeClr val="dk1"/>
                  </a:solidFill>
                </a:rPr>
                <a:t>This final layer is a summary of the whole 20-step input sequence.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34"/>
          <p:cNvGrpSpPr/>
          <p:nvPr/>
        </p:nvGrpSpPr>
        <p:grpSpPr>
          <a:xfrm>
            <a:off x="7366139" y="884974"/>
            <a:ext cx="1778136" cy="2822709"/>
            <a:chOff x="6874025" y="1189775"/>
            <a:chExt cx="2064000" cy="3217863"/>
          </a:xfrm>
        </p:grpSpPr>
        <p:sp>
          <p:nvSpPr>
            <p:cNvPr id="223" name="Google Shape;223;p34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34"/>
            <p:cNvSpPr txBox="1"/>
            <p:nvPr/>
          </p:nvSpPr>
          <p:spPr>
            <a:xfrm>
              <a:off x="6965738" y="2057138"/>
              <a:ext cx="1972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The final output layer is a dense layer with 1 unit and a sigmoid activation function. This configuration outputs a probability score between 0 and 1, appropriate for binary classification. A threshold is applied such that: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Output ≈ 0 indicates overextension 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"/>
                  <a:ea typeface="Roboto"/>
                  <a:cs typeface="Roboto"/>
                  <a:sym typeface="Roboto"/>
                </a:rPr>
                <a:t>Output ≈ 1 indicates normal movement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0" y="2526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VALIDATION STRATEGY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30" name="Google Shape;230;p35"/>
          <p:cNvCxnSpPr/>
          <p:nvPr/>
        </p:nvCxnSpPr>
        <p:spPr>
          <a:xfrm>
            <a:off x="5025" y="944475"/>
            <a:ext cx="91290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35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210900" y="1041125"/>
            <a:ext cx="4770600" cy="4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dataset is split into 5 parts (folds).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is trained on 4 folds and validated on the remaining 1 fold.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is repeated 5 times, each time with a different fold as the validation set.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model isn’t performing well just by chance or due to a lucky data split.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Especially important for small to medium-sized datasets like IMU.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35" title="WhatsApp Image 2025-04-22 at 09.56.32 (1).jpeg"/>
          <p:cNvPicPr preferRelativeResize="0"/>
          <p:nvPr/>
        </p:nvPicPr>
        <p:blipFill rotWithShape="1">
          <a:blip r:embed="rId3">
            <a:alphaModFix/>
          </a:blip>
          <a:srcRect b="0" l="5927" r="27838" t="0"/>
          <a:stretch/>
        </p:blipFill>
        <p:spPr>
          <a:xfrm>
            <a:off x="5147000" y="1148175"/>
            <a:ext cx="3689125" cy="34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CONFUSION MATRIX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39" name="Google Shape;239;p36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36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575"/>
            <a:ext cx="4747739" cy="4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/>
        </p:nvSpPr>
        <p:spPr>
          <a:xfrm>
            <a:off x="5098400" y="1003125"/>
            <a:ext cx="38928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indicates overextension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➢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indicates normal movement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628 normal movements were correctly identified as safe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477 risky overextensions were correctly flagged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safe movements were incorrectly flagged as risky (False positives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dangerous overextensions were missed (No false negatives)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ADAM OPTIMIZER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37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21600" y="1003125"/>
            <a:ext cx="87762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stands for Adaptive Moment Estimation.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optimization algorithm used to update weights in neural networks, combining the advantages of: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49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Momentum (helps smooth out updates)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49" lvl="0" marL="89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RMSProp (scales the learning rate  adaptively)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past gradient to guide future updates and adjusts learning rate for each weight and is fast and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handling large and noisy data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/>
        </p:nvSpPr>
        <p:spPr>
          <a:xfrm>
            <a:off x="0" y="2526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EVALUATION METRICS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56" name="Google Shape;256;p38"/>
          <p:cNvCxnSpPr/>
          <p:nvPr/>
        </p:nvCxnSpPr>
        <p:spPr>
          <a:xfrm>
            <a:off x="5025" y="944475"/>
            <a:ext cx="91290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38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152500" y="1237800"/>
            <a:ext cx="349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percentage of total predictions that were correct.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2500"/>
            <a:ext cx="34956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8"/>
          <p:cNvSpPr txBox="1"/>
          <p:nvPr/>
        </p:nvSpPr>
        <p:spPr>
          <a:xfrm>
            <a:off x="4648300" y="1237800"/>
            <a:ext cx="34956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Score: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Harmonic mean of precision and recall.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300" y="1942500"/>
            <a:ext cx="3397802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4648300" y="2914200"/>
            <a:ext cx="4102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Recall(Sensitivity):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Proportion of correctly predicted positive observations to all actual positives.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88525" y="2909250"/>
            <a:ext cx="3781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</a:t>
            </a: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Proportion of correctly predicted positive observations to the total predicted positive observations.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3918750"/>
            <a:ext cx="27527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925" y="3923700"/>
            <a:ext cx="24574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LEARNING CURVE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271" name="Google Shape;271;p39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2" name="Google Shape;272;p39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575"/>
            <a:ext cx="5214683" cy="40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/>
        </p:nvSpPr>
        <p:spPr>
          <a:xfrm>
            <a:off x="5498725" y="1030725"/>
            <a:ext cx="34788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Epochs (0 to 29) → 30 epochs  </a:t>
            </a: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Loss values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 line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Training loss ≈ 0.05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Orange line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Validation loss ≈ 0.02–0.04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accuracy: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0.9945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 loss: 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0.0356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Loss: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0.0404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Accuracy: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0.9937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0" title="WhatsApp Video 2025-04-22 at 08.41.1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25" y="1153025"/>
            <a:ext cx="91440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800">
                <a:solidFill>
                  <a:srgbClr val="2B2C3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YOU..!!</a:t>
            </a:r>
            <a:endParaRPr sz="9800">
              <a:solidFill>
                <a:srgbClr val="2B2C3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chemeClr val="dk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cxnSp>
        <p:nvCxnSpPr>
          <p:cNvPr id="286" name="Google Shape;286;p41"/>
          <p:cNvCxnSpPr/>
          <p:nvPr/>
        </p:nvCxnSpPr>
        <p:spPr>
          <a:xfrm flipH="1" rot="10800000">
            <a:off x="177003" y="2690087"/>
            <a:ext cx="8790000" cy="258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32"/>
            <a:ext cx="9144001" cy="5127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-355925" y="1314675"/>
            <a:ext cx="63465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Knee hyperextension is a frequent issue during rehabilitation that can hinder recovery or lead to additional injuries. Conventional monitoring approaches typically depend on clinical observation, which lacks the ability to offer continuous feedback.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0" y="2526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PROBLEM STATEMENT</a:t>
            </a:r>
            <a:endParaRPr sz="44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 flipH="1" rot="10800000">
            <a:off x="198525" y="1005675"/>
            <a:ext cx="8709900" cy="15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975" y="1696313"/>
            <a:ext cx="2848625" cy="2152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5"/>
            <a:ext cx="9144001" cy="51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8772800" y="48297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-125" y="933675"/>
            <a:ext cx="89085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Used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MPU-6050 IMU with a 3-axis gyroscope and 3-axis accelerometer.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Mounting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Sensor mounted on a knee brace to track motions like bending, squatting, and lunging.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Transmission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MPU-6050 communicates with an Arduino Uno using the I²C protocol.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Arduino processes raw angular velocity and acceleration data, then sends it to a computing unit via serial communication.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Mechanism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active buzzer connected to the Arduino provides audio alerts for unsafe movements.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Hardware Setup and Data Acquisition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58" name="Google Shape;158;p29"/>
          <p:cNvCxnSpPr/>
          <p:nvPr/>
        </p:nvCxnSpPr>
        <p:spPr>
          <a:xfrm flipH="1" rot="10800000">
            <a:off x="198525" y="777075"/>
            <a:ext cx="8709900" cy="15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29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-125" y="2000475"/>
            <a:ext cx="90603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equation calculates the angle based on the acceleration values along the X, Y, and Z axes.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the stability and accuracy of the angle estimation, , a low-pass filter is applied to the raw accelerometer data.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</a:t>
            </a:r>
            <a:endParaRPr sz="4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IMU Sensor and Bending Angle Estimation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66" name="Google Shape;166;p30"/>
          <p:cNvCxnSpPr/>
          <p:nvPr/>
        </p:nvCxnSpPr>
        <p:spPr>
          <a:xfrm flipH="1" rot="10800000">
            <a:off x="198525" y="777075"/>
            <a:ext cx="8709900" cy="15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0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0" title="Screenshot 2025-04-22 0606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020675"/>
            <a:ext cx="30956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Hardware Components and Specifications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 flipH="1" rot="10800000">
            <a:off x="198525" y="777075"/>
            <a:ext cx="8709900" cy="15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31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75" y="1841750"/>
            <a:ext cx="590550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3625" y="906475"/>
            <a:ext cx="9070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MPU6050 – IMU Sensor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monitor knee joint orientation and motion in real time during physical activity.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Hardware Components and Specifications</a:t>
            </a:r>
            <a:endParaRPr sz="35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83" name="Google Shape;183;p32"/>
          <p:cNvCxnSpPr/>
          <p:nvPr/>
        </p:nvCxnSpPr>
        <p:spPr>
          <a:xfrm flipH="1" rot="10800000">
            <a:off x="198525" y="777075"/>
            <a:ext cx="8709900" cy="15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73625" y="982675"/>
            <a:ext cx="4329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Uno – Microcontroller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Arduino Uno acts as the main controller for the system. It reads data from the IMU sensor, processes it to estimate bending angles, communicates with a computing unit, and triggers an alert via the buzzer in real time.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20527" t="0"/>
          <a:stretch/>
        </p:blipFill>
        <p:spPr>
          <a:xfrm>
            <a:off x="73625" y="2808925"/>
            <a:ext cx="3952650" cy="17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 rotWithShape="1">
          <a:blip r:embed="rId4">
            <a:alphaModFix/>
          </a:blip>
          <a:srcRect b="0" l="0" r="15817" t="0"/>
          <a:stretch/>
        </p:blipFill>
        <p:spPr>
          <a:xfrm>
            <a:off x="4483475" y="2780325"/>
            <a:ext cx="4329950" cy="13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4483475" y="1014325"/>
            <a:ext cx="4492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 Buzzer Module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active buzzer is used to alert the user when an abnormal knee movement (over-extension) is detected by the LSTM model.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4021675" y="2880500"/>
            <a:ext cx="0" cy="13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8822275" y="2880500"/>
            <a:ext cx="3300" cy="9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0" y="100275"/>
            <a:ext cx="9144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CONNECTIONS</a:t>
            </a:r>
            <a:endParaRPr sz="3850">
              <a:solidFill>
                <a:schemeClr val="dk1"/>
              </a:solidFill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5025" y="792075"/>
            <a:ext cx="91290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33"/>
          <p:cNvSpPr txBox="1"/>
          <p:nvPr/>
        </p:nvSpPr>
        <p:spPr>
          <a:xfrm>
            <a:off x="8772800" y="4753500"/>
            <a:ext cx="476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3" title="WhatsApp Image 2025-04-22 at 08.32.35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175" y="919575"/>
            <a:ext cx="3627556" cy="40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00" y="919575"/>
            <a:ext cx="4419600" cy="4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