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10287000" cx="18288000"/>
  <p:notesSz cx="6858000" cy="9144000"/>
  <p:embeddedFontLst>
    <p:embeddedFont>
      <p:font typeface="Roboto ExtraBold"/>
      <p:bold r:id="rId18"/>
      <p:boldItalic r:id="rId19"/>
    </p:embeddedFont>
    <p:embeddedFont>
      <p:font typeface="Roboto"/>
      <p:regular r:id="rId20"/>
      <p:bold r:id="rId21"/>
      <p:italic r:id="rId22"/>
      <p:boldItalic r:id="rId23"/>
    </p:embeddedFont>
    <p:embeddedFont>
      <p:font typeface="Playfair Display"/>
      <p:bold r:id="rId24"/>
      <p:boldItalic r:id="rId25"/>
    </p:embeddedFont>
    <p:embeddedFont>
      <p:font typeface="Public Sans"/>
      <p:regular r:id="rId26"/>
      <p:bold r:id="rId27"/>
      <p:italic r:id="rId28"/>
      <p:boldItalic r:id="rId29"/>
    </p:embeddedFont>
    <p:embeddedFont>
      <p:font typeface="Playfair Display Black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1A0890-F3F6-4DA2-862E-C9A369106AA6}">
  <a:tblStyle styleId="{DA1A0890-F3F6-4DA2-862E-C9A369106AA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1C16C96E-892E-46A1-986C-B9CDE3E7BAD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PlayfairDisplay-bold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ublicSans-regular.fntdata"/><Relationship Id="rId25" Type="http://schemas.openxmlformats.org/officeDocument/2006/relationships/font" Target="fonts/PlayfairDisplay-boldItalic.fntdata"/><Relationship Id="rId28" Type="http://schemas.openxmlformats.org/officeDocument/2006/relationships/font" Target="fonts/PublicSans-italic.fntdata"/><Relationship Id="rId27" Type="http://schemas.openxmlformats.org/officeDocument/2006/relationships/font" Target="fonts/Public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ublic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layfairDisplayBlack-boldItalic.fntdata"/><Relationship Id="rId30" Type="http://schemas.openxmlformats.org/officeDocument/2006/relationships/font" Target="fonts/PlayfairDisplayBlack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ExtraBold-boldItalic.fntdata"/><Relationship Id="rId18" Type="http://schemas.openxmlformats.org/officeDocument/2006/relationships/font" Target="fonts/Roboto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356216974c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356216974c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f7777f620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32f7777f620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f7777f620_1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2f7777f620_1_4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56216974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356216974c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cbb4f26a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2cbb4f26ac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5621697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356216974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56216974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356216974c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89150"/>
            <a:ext cx="17041200" cy="41052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668250"/>
            <a:ext cx="17041200" cy="1585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212250"/>
            <a:ext cx="17041200" cy="39270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4000"/>
              <a:buNone/>
              <a:defRPr sz="24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304450"/>
            <a:ext cx="17041200" cy="26016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 algn="ctr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 algn="ctr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 algn="ctr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301700"/>
            <a:ext cx="17041200" cy="1683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304950"/>
            <a:ext cx="7999800" cy="6832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SzPts val="2800"/>
              <a:buChar char="●"/>
              <a:defRPr sz="28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111200"/>
            <a:ext cx="5616000" cy="15114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79200"/>
            <a:ext cx="5616000" cy="63588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900300"/>
            <a:ext cx="12735600" cy="81816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50"/>
            <a:ext cx="9144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66350"/>
            <a:ext cx="8090400" cy="2964600"/>
          </a:xfrm>
          <a:prstGeom prst="rect">
            <a:avLst/>
          </a:prstGeom>
        </p:spPr>
        <p:txBody>
          <a:bodyPr anchorCtr="0" anchor="b" bIns="182850" lIns="182850" spcFirstLastPara="1" rIns="182850" wrap="square" tIns="18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1pPr>
            <a:lvl2pPr lvl="1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2pPr>
            <a:lvl3pPr lvl="2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3pPr>
            <a:lvl4pPr lvl="3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4pPr>
            <a:lvl5pPr lvl="4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5pPr>
            <a:lvl6pPr lvl="5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6pPr>
            <a:lvl7pPr lvl="6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7pPr>
            <a:lvl8pPr lvl="7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8pPr>
            <a:lvl9pPr lvl="8" algn="ctr">
              <a:spcBef>
                <a:spcPts val="0"/>
              </a:spcBef>
              <a:spcAft>
                <a:spcPts val="0"/>
              </a:spcAft>
              <a:buSzPts val="8400"/>
              <a:buNone/>
              <a:defRPr sz="84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606150"/>
            <a:ext cx="8090400" cy="2470200"/>
          </a:xfrm>
          <a:prstGeom prst="rect">
            <a:avLst/>
          </a:prstGeom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48150"/>
            <a:ext cx="7674000" cy="739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SzPts val="2800"/>
              <a:buChar char="●"/>
              <a:defRPr/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SzPts val="2800"/>
              <a:buChar char="○"/>
              <a:defRPr/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SzPts val="2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461150"/>
            <a:ext cx="11997600" cy="1210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182850" spcFirstLastPara="1" rIns="182850" wrap="square" tIns="182850">
            <a:normAutofit/>
          </a:bodyPr>
          <a:lstStyle>
            <a:lvl1pPr indent="-457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Char char="●"/>
              <a:defRPr sz="3600">
                <a:solidFill>
                  <a:schemeClr val="dk2"/>
                </a:solidFill>
              </a:defRPr>
            </a:lvl1pPr>
            <a:lvl2pPr indent="-406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2pPr>
            <a:lvl3pPr indent="-406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3pPr>
            <a:lvl4pPr indent="-406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4pPr>
            <a:lvl5pPr indent="-406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5pPr>
            <a:lvl6pPr indent="-406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6pPr>
            <a:lvl7pPr indent="-406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●"/>
              <a:defRPr sz="2800">
                <a:solidFill>
                  <a:schemeClr val="dk2"/>
                </a:solidFill>
              </a:defRPr>
            </a:lvl7pPr>
            <a:lvl8pPr indent="-406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○"/>
              <a:defRPr sz="2800">
                <a:solidFill>
                  <a:schemeClr val="dk2"/>
                </a:solidFill>
              </a:defRPr>
            </a:lvl8pPr>
            <a:lvl9pPr indent="-406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Char char="■"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2850" lIns="182850" spcFirstLastPara="1" rIns="182850" wrap="square" tIns="182850">
            <a:normAutofit/>
          </a:bodyPr>
          <a:lstStyle>
            <a:lvl1pPr lvl="0" algn="r">
              <a:buNone/>
              <a:defRPr sz="2000">
                <a:solidFill>
                  <a:schemeClr val="dk2"/>
                </a:solidFill>
              </a:defRPr>
            </a:lvl1pPr>
            <a:lvl2pPr lvl="1" algn="r">
              <a:buNone/>
              <a:defRPr sz="2000">
                <a:solidFill>
                  <a:schemeClr val="dk2"/>
                </a:solidFill>
              </a:defRPr>
            </a:lvl2pPr>
            <a:lvl3pPr lvl="2" algn="r">
              <a:buNone/>
              <a:defRPr sz="2000">
                <a:solidFill>
                  <a:schemeClr val="dk2"/>
                </a:solidFill>
              </a:defRPr>
            </a:lvl3pPr>
            <a:lvl4pPr lvl="3" algn="r">
              <a:buNone/>
              <a:defRPr sz="2000">
                <a:solidFill>
                  <a:schemeClr val="dk2"/>
                </a:solidFill>
              </a:defRPr>
            </a:lvl4pPr>
            <a:lvl5pPr lvl="4" algn="r">
              <a:buNone/>
              <a:defRPr sz="2000">
                <a:solidFill>
                  <a:schemeClr val="dk2"/>
                </a:solidFill>
              </a:defRPr>
            </a:lvl5pPr>
            <a:lvl6pPr lvl="5" algn="r">
              <a:buNone/>
              <a:defRPr sz="2000">
                <a:solidFill>
                  <a:schemeClr val="dk2"/>
                </a:solidFill>
              </a:defRPr>
            </a:lvl6pPr>
            <a:lvl7pPr lvl="6" algn="r">
              <a:buNone/>
              <a:defRPr sz="2000">
                <a:solidFill>
                  <a:schemeClr val="dk2"/>
                </a:solidFill>
              </a:defRPr>
            </a:lvl7pPr>
            <a:lvl8pPr lvl="7" algn="r">
              <a:buNone/>
              <a:defRPr sz="2000">
                <a:solidFill>
                  <a:schemeClr val="dk2"/>
                </a:solidFill>
              </a:defRPr>
            </a:lvl8pPr>
            <a:lvl9pPr lvl="8" algn="r">
              <a:buNone/>
              <a:defRPr sz="2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amrita.edu/course/introduction-to-nn-cnn-and-gnn-2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researchgate.net/figure/Smart-left-knee-brace-for-dynamic-knee-laxity-measurements-1-Femoral-unit-IMU_fig1_362495682" TargetMode="External"/><Relationship Id="rId4" Type="http://schemas.openxmlformats.org/officeDocument/2006/relationships/hyperlink" Target="https://www.semanticscholar.org/paper/Toward-Personalized-Orthopedic-Care%3A-Validation-of-McPherson-McDaid/0363b340b56bebddd7700e2d4efb6fca5e154c76" TargetMode="External"/><Relationship Id="rId5" Type="http://schemas.openxmlformats.org/officeDocument/2006/relationships/hyperlink" Target="https://www.researchgate.net/publication/241274431_A_magnetorheological_fluid-based_controllable_active_knee_brace_-_art_no_65270O" TargetMode="External"/><Relationship Id="rId6" Type="http://schemas.openxmlformats.org/officeDocument/2006/relationships/hyperlink" Target="https://pubmed.ncbi.nlm.nih.gov/36560329/" TargetMode="External"/><Relationship Id="rId7" Type="http://schemas.openxmlformats.org/officeDocument/2006/relationships/hyperlink" Target="https://dr.ntu.edu.sg/handle/10356/74662" TargetMode="External"/><Relationship Id="rId8" Type="http://schemas.openxmlformats.org/officeDocument/2006/relationships/hyperlink" Target="https://pubmed.ncbi.nlm.nih.gov/36149519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Google Shape;54;p13"/>
          <p:cNvCxnSpPr/>
          <p:nvPr/>
        </p:nvCxnSpPr>
        <p:spPr>
          <a:xfrm>
            <a:off x="972550" y="4736425"/>
            <a:ext cx="16212600" cy="300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5" name="Google Shape;55;p13"/>
          <p:cNvSpPr txBox="1"/>
          <p:nvPr/>
        </p:nvSpPr>
        <p:spPr>
          <a:xfrm>
            <a:off x="1028707" y="5036805"/>
            <a:ext cx="162306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INTRODUCTION TO</a:t>
            </a:r>
            <a:r>
              <a:rPr b="1" lang="en-US" sz="3000">
                <a:solidFill>
                  <a:schemeClr val="dk1"/>
                </a:solidFill>
                <a:uFill>
                  <a:noFill/>
                </a:uFill>
                <a:latin typeface="Public Sans"/>
                <a:ea typeface="Public Sans"/>
                <a:cs typeface="Public Sans"/>
                <a:sym typeface="Public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NN, CNN and GNN</a:t>
            </a:r>
            <a:r>
              <a:rPr b="1" lang="en-US" sz="3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(</a:t>
            </a:r>
            <a:r>
              <a:rPr b="1" lang="en-US" sz="3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rPr>
              <a:t>24AIM113)</a:t>
            </a:r>
            <a:endParaRPr b="1" sz="3000"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40015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ANALOG SYSTEM DESIGN(24AIM114)</a:t>
            </a:r>
            <a:endParaRPr sz="3000"/>
          </a:p>
          <a:p>
            <a:pPr indent="0" lvl="0" marL="0" marR="0" rtl="0" algn="l">
              <a:lnSpc>
                <a:spcPct val="328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614" u="none" cap="none" strike="noStrike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028700" y="1384450"/>
            <a:ext cx="16230600" cy="30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SMART ORTHOPEDIC   </a:t>
            </a:r>
            <a:endParaRPr b="1" sz="11000">
              <a:solidFill>
                <a:srgbClr val="2B2C30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  <a:p>
            <a:pPr indent="0" lvl="0" marL="0" marR="0" rtl="0" algn="l">
              <a:lnSpc>
                <a:spcPct val="90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100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          KNEE BRACE</a:t>
            </a:r>
            <a:endParaRPr sz="11000"/>
          </a:p>
        </p:txBody>
      </p:sp>
      <p:sp>
        <p:nvSpPr>
          <p:cNvPr id="57" name="Google Shape;57;p13"/>
          <p:cNvSpPr txBox="1"/>
          <p:nvPr/>
        </p:nvSpPr>
        <p:spPr>
          <a:xfrm>
            <a:off x="1028705" y="6835083"/>
            <a:ext cx="78624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Harithra S.                   –           CB.AI.U4AIM24013</a:t>
            </a:r>
            <a:endParaRPr sz="2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Harshath A.                 –           CB.AI.U4AIM24015</a:t>
            </a:r>
            <a:endParaRPr sz="2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N S Tharika.                 –          CB.AI.U4AIM24027</a:t>
            </a:r>
            <a:endParaRPr sz="2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RA Thanushika Sri.    –          CB.AI.U4AIM24034</a:t>
            </a:r>
            <a:endParaRPr sz="2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500" u="none" cap="none" strike="noStrike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15471381" y="9802580"/>
            <a:ext cx="22686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0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986" u="none" cap="none" strike="noStrike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GROUP 12</a:t>
            </a:r>
            <a:endParaRPr/>
          </a:p>
        </p:txBody>
      </p:sp>
      <p:pic>
        <p:nvPicPr>
          <p:cNvPr id="59" name="Google Shape;59;p13"/>
          <p:cNvPicPr preferRelativeResize="0"/>
          <p:nvPr/>
        </p:nvPicPr>
        <p:blipFill rotWithShape="1">
          <a:blip r:embed="rId4">
            <a:alphaModFix/>
          </a:blip>
          <a:srcRect b="0" l="21015" r="23696" t="10193"/>
          <a:stretch/>
        </p:blipFill>
        <p:spPr>
          <a:xfrm>
            <a:off x="11951375" y="5174300"/>
            <a:ext cx="3398924" cy="453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4775" y="-1"/>
            <a:ext cx="4914900" cy="1710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 title="WhatsApp Image 2025-03-11 at 12.15.42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60650" y="1556650"/>
            <a:ext cx="7941575" cy="852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2" title="WhatsApp Image 2025-03-11 at 12.15.35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925" y="2492850"/>
            <a:ext cx="7439025" cy="501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685800" y="1600200"/>
            <a:ext cx="79416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14" u="sng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LEARNING CURVE</a:t>
            </a:r>
            <a:endParaRPr b="1" sz="1700" u="sng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9829800" y="609600"/>
            <a:ext cx="79416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214" u="sng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CONFUSION MATRIX</a:t>
            </a:r>
            <a:endParaRPr b="1" sz="1700" u="sng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41" name="Google Shape;141;p22"/>
          <p:cNvCxnSpPr/>
          <p:nvPr/>
        </p:nvCxnSpPr>
        <p:spPr>
          <a:xfrm>
            <a:off x="9044225" y="344725"/>
            <a:ext cx="27300" cy="96339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23"/>
          <p:cNvCxnSpPr/>
          <p:nvPr/>
        </p:nvCxnSpPr>
        <p:spPr>
          <a:xfrm flipH="1" rot="10800000">
            <a:off x="571506" y="7630074"/>
            <a:ext cx="17124900" cy="474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23"/>
          <p:cNvSpPr txBox="1"/>
          <p:nvPr/>
        </p:nvSpPr>
        <p:spPr>
          <a:xfrm>
            <a:off x="698574" y="7971216"/>
            <a:ext cx="16408200" cy="23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1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758" u="none" cap="none" strike="noStrike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you!</a:t>
            </a:r>
            <a:endParaRPr/>
          </a:p>
        </p:txBody>
      </p:sp>
      <p:sp>
        <p:nvSpPr>
          <p:cNvPr id="148" name="Google Shape;148;p23"/>
          <p:cNvSpPr txBox="1"/>
          <p:nvPr/>
        </p:nvSpPr>
        <p:spPr>
          <a:xfrm>
            <a:off x="403050" y="48125"/>
            <a:ext cx="11309700" cy="10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REFERENCES:</a:t>
            </a:r>
            <a:endParaRPr b="1" sz="7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250650" y="982575"/>
            <a:ext cx="17656500" cy="63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https://www.researchgate.net/figure/Smart-left-knee-brace-for-dynamic-knee-laxity-measurements-1-Femoral-unit-IMU_fig1_362495682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https://www.semanticscholar.org/paper/Toward-Personalized-Orthopedic-Care%3A-Validation-of-McPherson-McDaid/0363b340b56bebddd7700e2d4efb6fca5e154c76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https://www.researchgate.net/publication/241274431_A_magnetorheological_fluid-based_controllable_active_knee_brace_-_art_no_65270O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https://pubmed.ncbi.nlm.nih.gov/36560329/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https://dr.ntu.edu.sg/handle/10356/74662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</a:t>
            </a:r>
            <a:r>
              <a:rPr lang="en-US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https://pubmed.ncbi.nlm.nih.gov/36149519/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/>
        </p:nvSpPr>
        <p:spPr>
          <a:xfrm>
            <a:off x="152400" y="2131060"/>
            <a:ext cx="11141700" cy="7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2258" lvl="1" marL="604517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2799"/>
              <a:buFont typeface="Arial"/>
              <a:buChar char="•"/>
            </a:pPr>
            <a:r>
              <a:rPr b="1"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Orthopedic rehabilitation is essential for recovery from musculoskeletal injuries, but unsupervised exercises often lead to improper movements, reinjury, or delayed progress. </a:t>
            </a:r>
            <a:endParaRPr b="1" sz="2799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02258" lvl="1" marL="604517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2799"/>
              <a:buFont typeface="Arial"/>
              <a:buChar char="•"/>
            </a:pPr>
            <a:r>
              <a:rPr b="1"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Traditional physiotherapy relies heavily on clinic visits and generalized instructions, which can be costly and inaccessible for many.</a:t>
            </a:r>
            <a:endParaRPr b="1" sz="2799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02258" lvl="1" marL="604517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2799"/>
              <a:buFont typeface="Public Sans"/>
              <a:buChar char="•"/>
            </a:pPr>
            <a:r>
              <a:rPr b="1"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This project introduces a smart orthopedic brace to address these challenges by integrating motion tracking sensors and real-time analysis using MLP. </a:t>
            </a:r>
            <a:endParaRPr b="1" sz="2799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-302258" lvl="1" marL="604518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Clr>
                <a:srgbClr val="2B2C30"/>
              </a:buClr>
              <a:buSzPts val="2799"/>
              <a:buFont typeface="Public Sans"/>
              <a:buChar char="•"/>
            </a:pPr>
            <a:r>
              <a:rPr b="1" lang="en-US" sz="2799">
                <a:solidFill>
                  <a:srgbClr val="2B2C30"/>
                </a:solidFill>
                <a:latin typeface="Public Sans"/>
                <a:ea typeface="Public Sans"/>
                <a:cs typeface="Public Sans"/>
                <a:sym typeface="Public Sans"/>
              </a:rPr>
              <a:t>The device aims to empower patients with accurate, personalized feedback, ensuring safe and effective rehabilitation at home.</a:t>
            </a:r>
            <a:endParaRPr b="1" sz="2799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marR="0" rtl="0" algn="l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99" u="none" cap="none" strike="noStrike">
              <a:solidFill>
                <a:srgbClr val="2B2C3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787799" y="343225"/>
            <a:ext cx="108447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500" u="none" cap="none" strike="noStrike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INTRODUCTION</a:t>
            </a:r>
            <a:endParaRPr b="1" sz="9500"/>
          </a:p>
        </p:txBody>
      </p:sp>
      <p:cxnSp>
        <p:nvCxnSpPr>
          <p:cNvPr id="67" name="Google Shape;67;p14"/>
          <p:cNvCxnSpPr/>
          <p:nvPr/>
        </p:nvCxnSpPr>
        <p:spPr>
          <a:xfrm flipH="1" rot="10800000">
            <a:off x="250650" y="1764700"/>
            <a:ext cx="17445600" cy="300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46500" y="2119325"/>
            <a:ext cx="6402150" cy="664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/>
        </p:nvSpPr>
        <p:spPr>
          <a:xfrm>
            <a:off x="457200" y="0"/>
            <a:ext cx="17359500" cy="11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2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WORKING PRINCIPLE</a:t>
            </a:r>
            <a:endParaRPr b="1" sz="3700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graphicFrame>
        <p:nvGraphicFramePr>
          <p:cNvPr id="74" name="Google Shape;74;p15"/>
          <p:cNvGraphicFramePr/>
          <p:nvPr/>
        </p:nvGraphicFramePr>
        <p:xfrm>
          <a:off x="4572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{DA1A0890-F3F6-4DA2-862E-C9A369106AA6}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5" name="Google Shape;75;p15"/>
          <p:cNvGraphicFramePr/>
          <p:nvPr/>
        </p:nvGraphicFramePr>
        <p:xfrm>
          <a:off x="457200" y="457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{DA1A0890-F3F6-4DA2-862E-C9A369106AA6}</a:tableStyleId>
              </a:tblPr>
              <a:tblGrid>
                <a:gridCol w="19050"/>
              </a:tblGrid>
              <a:tr h="19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0850" y="1291850"/>
            <a:ext cx="15637599" cy="885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1505150" y="-1993900"/>
            <a:ext cx="15924000" cy="11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533400" y="1634117"/>
            <a:ext cx="16140000" cy="86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5755801" y="278498"/>
            <a:ext cx="5024700" cy="1063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FFFF"/>
                </a:solidFill>
              </a:rPr>
              <a:t>UPDATES</a:t>
            </a:r>
            <a:endParaRPr b="1" sz="5400">
              <a:solidFill>
                <a:srgbClr val="FFFFFF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11146480" y="2607607"/>
            <a:ext cx="3076200" cy="1063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FFFF"/>
                </a:solidFill>
              </a:rPr>
              <a:t>NEURAL NETWORKS</a:t>
            </a:r>
            <a:endParaRPr b="1" sz="3500">
              <a:solidFill>
                <a:srgbClr val="FFFFFF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4161268" y="2686506"/>
            <a:ext cx="3076200" cy="1063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solidFill>
                  <a:srgbClr val="FFFFFF"/>
                </a:solidFill>
              </a:rPr>
              <a:t>ANALOG</a:t>
            </a:r>
            <a:endParaRPr b="1" sz="5100">
              <a:solidFill>
                <a:srgbClr val="FFFFFF"/>
              </a:solidFill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758225" y="4866649"/>
            <a:ext cx="4353300" cy="487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REVIEW 1</a:t>
            </a:r>
            <a:endParaRPr sz="2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1.Hardware components(flex sensor , MPU6050 ) were gathered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2.Tinkercad Simulation were done before working in real time</a:t>
            </a:r>
            <a:endParaRPr sz="33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5501963" y="4866649"/>
            <a:ext cx="3471000" cy="4878300"/>
          </a:xfrm>
          <a:prstGeom prst="roundRect">
            <a:avLst>
              <a:gd fmla="val 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182850" lIns="182850" spcFirstLastPara="1" rIns="182850" wrap="square" tIns="18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100">
                <a:solidFill>
                  <a:srgbClr val="FFFFFF"/>
                </a:solidFill>
              </a:rPr>
              <a:t>REVIEW 2</a:t>
            </a:r>
            <a:endParaRPr b="1" sz="4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</a:rPr>
              <a:t>1.Real Time Readings were taken</a:t>
            </a:r>
            <a:endParaRPr sz="3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solidFill>
                  <a:srgbClr val="FFFFFF"/>
                </a:solidFill>
              </a:rPr>
              <a:t>2.Sensor integration circuit is made.</a:t>
            </a:r>
            <a:endParaRPr sz="3800">
              <a:solidFill>
                <a:srgbClr val="FFFFFF"/>
              </a:solidFill>
            </a:endParaRPr>
          </a:p>
        </p:txBody>
      </p:sp>
      <p:cxnSp>
        <p:nvCxnSpPr>
          <p:cNvPr id="88" name="Google Shape;88;p16"/>
          <p:cNvCxnSpPr>
            <a:stCxn id="83" idx="2"/>
            <a:endCxn id="84" idx="0"/>
          </p:cNvCxnSpPr>
          <p:nvPr/>
        </p:nvCxnSpPr>
        <p:spPr>
          <a:xfrm flipH="1" rot="-5400000">
            <a:off x="9843601" y="-233152"/>
            <a:ext cx="1265400" cy="44163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9" name="Google Shape;89;p16"/>
          <p:cNvCxnSpPr>
            <a:stCxn id="85" idx="0"/>
            <a:endCxn id="83" idx="2"/>
          </p:cNvCxnSpPr>
          <p:nvPr/>
        </p:nvCxnSpPr>
        <p:spPr>
          <a:xfrm rot="-5400000">
            <a:off x="6311668" y="729906"/>
            <a:ext cx="1344300" cy="25689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" name="Google Shape;90;p16"/>
          <p:cNvCxnSpPr>
            <a:stCxn id="86" idx="0"/>
            <a:endCxn id="85" idx="2"/>
          </p:cNvCxnSpPr>
          <p:nvPr/>
        </p:nvCxnSpPr>
        <p:spPr>
          <a:xfrm rot="-5400000">
            <a:off x="3758975" y="2926249"/>
            <a:ext cx="1116300" cy="276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" name="Google Shape;91;p16"/>
          <p:cNvSpPr/>
          <p:nvPr/>
        </p:nvSpPr>
        <p:spPr>
          <a:xfrm>
            <a:off x="9363425" y="4866649"/>
            <a:ext cx="3471000" cy="4878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</a:rPr>
              <a:t>REVIEW 1</a:t>
            </a:r>
            <a:endParaRPr b="1" sz="3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</a:rPr>
              <a:t>1.Data collection and pre 2.Processing steps were done.</a:t>
            </a:r>
            <a:endParaRPr sz="3500">
              <a:solidFill>
                <a:schemeClr val="lt1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13224875" y="4866649"/>
            <a:ext cx="3619500" cy="4878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lt1"/>
                </a:solidFill>
              </a:rPr>
              <a:t>REVIEW 2</a:t>
            </a:r>
            <a:endParaRPr b="1" sz="3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lt1"/>
                </a:solidFill>
              </a:rPr>
              <a:t>1.Built  a model using MLP and evaluated the metrics.Integrate the model with hardware</a:t>
            </a:r>
            <a:endParaRPr sz="3500">
              <a:solidFill>
                <a:schemeClr val="lt1"/>
              </a:solidFill>
            </a:endParaRPr>
          </a:p>
        </p:txBody>
      </p:sp>
      <p:cxnSp>
        <p:nvCxnSpPr>
          <p:cNvPr id="93" name="Google Shape;93;p16"/>
          <p:cNvCxnSpPr>
            <a:stCxn id="91" idx="0"/>
          </p:cNvCxnSpPr>
          <p:nvPr/>
        </p:nvCxnSpPr>
        <p:spPr>
          <a:xfrm rot="-5400000">
            <a:off x="11534075" y="3709099"/>
            <a:ext cx="722400" cy="15927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" name="Google Shape;94;p16"/>
          <p:cNvCxnSpPr>
            <a:stCxn id="92" idx="0"/>
          </p:cNvCxnSpPr>
          <p:nvPr/>
        </p:nvCxnSpPr>
        <p:spPr>
          <a:xfrm flipH="1" rot="5400000">
            <a:off x="13476875" y="3308899"/>
            <a:ext cx="722400" cy="23931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6"/>
          <p:cNvCxnSpPr/>
          <p:nvPr/>
        </p:nvCxnSpPr>
        <p:spPr>
          <a:xfrm flipH="1" rot="5400000">
            <a:off x="5780675" y="3461299"/>
            <a:ext cx="722400" cy="2393100"/>
          </a:xfrm>
          <a:prstGeom prst="bentConnector2">
            <a:avLst/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6"/>
          <p:cNvCxnSpPr/>
          <p:nvPr/>
        </p:nvCxnSpPr>
        <p:spPr>
          <a:xfrm flipH="1" rot="5400000">
            <a:off x="12622925" y="3723649"/>
            <a:ext cx="152400" cy="152400"/>
          </a:xfrm>
          <a:prstGeom prst="bentConnector3">
            <a:avLst>
              <a:gd fmla="val -175952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/>
        </p:nvSpPr>
        <p:spPr>
          <a:xfrm>
            <a:off x="75" y="18075"/>
            <a:ext cx="18288000" cy="12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1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HARDWARE IMPLEMENTATION</a:t>
            </a:r>
            <a:endParaRPr b="1" sz="7100">
              <a:solidFill>
                <a:schemeClr val="dk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02" name="Google Shape;102;p17"/>
          <p:cNvCxnSpPr/>
          <p:nvPr/>
        </p:nvCxnSpPr>
        <p:spPr>
          <a:xfrm>
            <a:off x="735900" y="1117300"/>
            <a:ext cx="165234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03" name="Google Shape;103;p17"/>
          <p:cNvGraphicFramePr/>
          <p:nvPr/>
        </p:nvGraphicFramePr>
        <p:xfrm>
          <a:off x="217725" y="155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{1C16C96E-892E-46A1-986C-B9CDE3E7BAD6}</a:tableStyleId>
              </a:tblPr>
              <a:tblGrid>
                <a:gridCol w="5524300"/>
                <a:gridCol w="12355475"/>
              </a:tblGrid>
              <a:tr h="1073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300">
                          <a:latin typeface="Roboto ExtraBold"/>
                          <a:ea typeface="Roboto ExtraBold"/>
                          <a:cs typeface="Roboto ExtraBold"/>
                          <a:sym typeface="Roboto ExtraBold"/>
                        </a:rPr>
                        <a:t>COMPONENTS</a:t>
                      </a:r>
                      <a:endParaRPr sz="4300">
                        <a:latin typeface="Roboto ExtraBold"/>
                        <a:ea typeface="Roboto ExtraBold"/>
                        <a:cs typeface="Roboto ExtraBold"/>
                        <a:sym typeface="Roboto ExtraBold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4300">
                          <a:latin typeface="Roboto ExtraBold"/>
                          <a:ea typeface="Roboto ExtraBold"/>
                          <a:cs typeface="Roboto ExtraBold"/>
                          <a:sym typeface="Roboto ExtraBold"/>
                        </a:rPr>
                        <a:t>SPECIFICATION</a:t>
                      </a:r>
                      <a:endParaRPr sz="4300">
                        <a:latin typeface="Roboto ExtraBold"/>
                        <a:ea typeface="Roboto ExtraBold"/>
                        <a:cs typeface="Roboto ExtraBold"/>
                        <a:sym typeface="Roboto ExtraBold"/>
                      </a:endParaRPr>
                    </a:p>
                  </a:txBody>
                  <a:tcPr marT="91425" marB="91425" marR="91425" marL="91425" anchor="ctr"/>
                </a:tc>
              </a:tr>
              <a:tr h="186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FLEX SENSOR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  Resistance Range: Typically 10kΩ to 40kΩ (varies with bending).</a:t>
                      </a:r>
                      <a:endParaRPr sz="2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/>
                        <a:t>  Bend Sensitivity: Resistance increases with bending.</a:t>
                      </a:r>
                      <a:endParaRPr sz="2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/>
                    </a:p>
                  </a:txBody>
                  <a:tcPr marT="91425" marB="91425" marR="91425" marL="91425" anchor="ctr"/>
                </a:tc>
              </a:tr>
              <a:tr h="186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IMU (Inertial Measurement Unit)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  Sensors: Typically includes accelerometer, gyroscope, and sometimes     magnetometer.</a:t>
                      </a:r>
                      <a:endParaRPr sz="2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  Output: 3-axis motion data (acceleration, angular velocity, and orientation).</a:t>
                      </a:r>
                      <a:endParaRPr sz="2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  Communication: I2C</a:t>
                      </a:r>
                      <a:endParaRPr sz="2800"/>
                    </a:p>
                  </a:txBody>
                  <a:tcPr marT="91425" marB="91425" marR="91425" marL="91425" anchor="ctr"/>
                </a:tc>
              </a:tr>
              <a:tr h="186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MICROCONTROLLER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/>
                        <a:t>  Operating Voltage: 5V.</a:t>
                      </a:r>
                      <a:endParaRPr sz="2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/>
                        <a:t>  Digital I/O Pins: 14.</a:t>
                      </a:r>
                      <a:endParaRPr sz="2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  Analog Input Pins: 6.</a:t>
                      </a:r>
                      <a:endParaRPr sz="2800"/>
                    </a:p>
                  </a:txBody>
                  <a:tcPr marT="91425" marB="91425" marR="91425" marL="91425" anchor="ctr"/>
                </a:tc>
              </a:tr>
              <a:tr h="18612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ACTIVE BUZZER</a:t>
                      </a:r>
                      <a:endParaRPr sz="28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/>
                        <a:t>  Operating Voltage	3V – 5V DC</a:t>
                      </a:r>
                      <a:endParaRPr sz="2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2800"/>
                        <a:t>  Current Consumption	10 – 30mA</a:t>
                      </a:r>
                      <a:endParaRPr sz="2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/>
                        <a:t>  Sound Output (dB)	80 – 95 dB</a:t>
                      </a:r>
                      <a:endParaRPr sz="28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8" title="WhatsApp Image 2025-03-11 at 12.11.47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2667000"/>
            <a:ext cx="7981950" cy="553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 title="WhatsApp Image 2025-03-11 at 12.14.57.jpeg"/>
          <p:cNvPicPr preferRelativeResize="0"/>
          <p:nvPr/>
        </p:nvPicPr>
        <p:blipFill rotWithShape="1">
          <a:blip r:embed="rId4">
            <a:alphaModFix/>
          </a:blip>
          <a:srcRect b="0" l="0" r="8858" t="0"/>
          <a:stretch/>
        </p:blipFill>
        <p:spPr>
          <a:xfrm>
            <a:off x="8972550" y="2667000"/>
            <a:ext cx="8976176" cy="55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457200" y="228600"/>
            <a:ext cx="17359500" cy="15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14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CIRCUIT CONNECTIONS</a:t>
            </a:r>
            <a:endParaRPr b="1" sz="10414"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 flipH="1" rot="10800000">
            <a:off x="250650" y="1764700"/>
            <a:ext cx="17445600" cy="3000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/>
        </p:nvSpPr>
        <p:spPr>
          <a:xfrm>
            <a:off x="698850" y="1794700"/>
            <a:ext cx="17150100" cy="8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1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●"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Layer 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Takes in sensor readings (e.g., Bending_Angle, Accel_Mag)</a:t>
            </a:r>
            <a:endParaRPr sz="4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1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●"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Layers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sensor data and extract movement patterns.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Hidden Layer → 64 Neurons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(Extracts patterns from Bending_Angle &amp; Accel_Mag)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 Hidden Layer → 32 Neurons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(Further refines patterns detected by the first layer)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1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●"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 Layer 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Predicts the movement type.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9"/>
          <p:cNvSpPr txBox="1"/>
          <p:nvPr/>
        </p:nvSpPr>
        <p:spPr>
          <a:xfrm>
            <a:off x="100275" y="110300"/>
            <a:ext cx="180774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8600">
                <a:solidFill>
                  <a:schemeClr val="dk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MLP NETWORK ARCHITECTURE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8" name="Google Shape;118;p19"/>
          <p:cNvCxnSpPr/>
          <p:nvPr/>
        </p:nvCxnSpPr>
        <p:spPr>
          <a:xfrm>
            <a:off x="100275" y="1566100"/>
            <a:ext cx="18077400" cy="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/>
        </p:nvSpPr>
        <p:spPr>
          <a:xfrm>
            <a:off x="698850" y="1794700"/>
            <a:ext cx="17150100" cy="8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501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●"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Activation Function: 'ReLU'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Rectified Linear Unit is applied to the hidden layers: f(x)=max⁡(0,x)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(Keeps positive values the same, making learning efficient.)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1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●"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Optimizer: Adam (Adaptive Moment Estimation) 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an advanced optimization algorithm used to update model weights efficiently and helps the model learn faster and accurately.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501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00"/>
              <a:buFont typeface="Calibri"/>
              <a:buChar char="●"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 Rate=0.00005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Smaller values leads to slower learning, but with better accuracy.</a:t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100275" y="110300"/>
            <a:ext cx="180774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600">
                <a:solidFill>
                  <a:schemeClr val="dk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MLP NETWORK ARCHITECTURE</a:t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5" name="Google Shape;125;p20"/>
          <p:cNvCxnSpPr/>
          <p:nvPr/>
        </p:nvCxnSpPr>
        <p:spPr>
          <a:xfrm>
            <a:off x="100275" y="1566100"/>
            <a:ext cx="18077400" cy="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EE7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698850" y="1413700"/>
            <a:ext cx="17150100" cy="8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●"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Neutral: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Bending Angle: ≈ 0°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Accel_Mag: (0.50 to 0.70)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●"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Slight Bend: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Bending Angle: 0° &lt; Angle ≤ 30°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Accel_Mag: (0.40 to 0.85)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●"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Moderate Bend: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Bending Angle: 30° &lt; Angle ≤ 60°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Accel_Mag: (0.25 to 1.0)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95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Char char="●"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Bend (Warning):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Bending Angle: &gt; 55° (Slightly lowered to increase classification cases)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Accel_Mag: &lt; 0.25 or &gt; 0.90</a:t>
            </a:r>
            <a:endParaRPr sz="4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100275" y="262700"/>
            <a:ext cx="18077400" cy="1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00">
                <a:solidFill>
                  <a:schemeClr val="dk1"/>
                </a:solidFill>
                <a:latin typeface="Playfair Display Black"/>
                <a:ea typeface="Playfair Display Black"/>
                <a:cs typeface="Playfair Display Black"/>
                <a:sym typeface="Playfair Display Black"/>
              </a:rPr>
              <a:t>REFINED CLASSIFICATION CRITERIA</a:t>
            </a:r>
            <a:endParaRPr sz="3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21"/>
          <p:cNvCxnSpPr/>
          <p:nvPr/>
        </p:nvCxnSpPr>
        <p:spPr>
          <a:xfrm>
            <a:off x="100275" y="1566100"/>
            <a:ext cx="18077400" cy="0"/>
          </a:xfrm>
          <a:prstGeom prst="straightConnector1">
            <a:avLst/>
          </a:prstGeom>
          <a:noFill/>
          <a:ln cap="flat" cmpd="sng" w="9525">
            <a:solidFill>
              <a:srgbClr val="2B2C3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