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Calibri" panose="020F0502020204030204"/>
      <p:regular r:id="rId19"/>
      <p:bold r:id="rId20"/>
      <p:italic r:id="rId21"/>
      <p:boldItalic r:id="rId22"/>
    </p:embeddedFont>
    <p:embeddedFont>
      <p:font typeface="Public Sans"/>
      <p:bold r:id="rId23"/>
      <p:boldItalic r:id="rId24"/>
    </p:embeddedFont>
    <p:embeddedFont>
      <p:font typeface="Playfair Display"/>
      <p:bold r:id="rId25"/>
      <p:boldItalic r:id="rId26"/>
    </p:embeddedFont>
    <p:embeddedFont>
      <p:font typeface="Roboto" panose="0200000000000000000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DFD1073-2D9C-48A3-BBE8-0AA42BE68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font" Target="fonts/font1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b07500afd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g32b07500af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b07500afd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g32b07500afd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b07500af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g32b07500af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b07500afd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g32b07500afd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b07500af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g32b07500af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b07500afd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g32b07500afd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b0bb731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g32b0bb731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b0bb7319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g32b0bb7319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bbcceea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g32bbcceea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07500afd_2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g32b07500afd_2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b07500afd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g32b07500afd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/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/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None/>
              <a:defRPr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–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–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»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hyperlink" Target="https://www.nature.com/articles/ng.375" TargetMode="External"/><Relationship Id="rId1" Type="http://schemas.openxmlformats.org/officeDocument/2006/relationships/hyperlink" Target="https://www.nature.com/articles/s41467-024-49784-y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nature.com/articles/s41467-024-49784-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 rot="10800000" flipH="1">
            <a:off x="500499" y="2721510"/>
            <a:ext cx="8115297" cy="19254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25"/>
          <p:cNvSpPr txBox="1"/>
          <p:nvPr/>
        </p:nvSpPr>
        <p:spPr>
          <a:xfrm>
            <a:off x="524223" y="2964471"/>
            <a:ext cx="8115300" cy="52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ETHICS, INNOVATION, RESEARCH AND IPR (24AIM115)</a:t>
            </a:r>
            <a:endParaRPr sz="70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MOLECULAR BIOLOGY &amp; BASIC CELLULAR PHYSIOLOGY (24AIM112)</a:t>
            </a:r>
            <a:endParaRPr sz="700"/>
          </a:p>
          <a:p>
            <a:pPr marL="0" marR="0" lvl="0" indent="0" algn="l" rtl="0">
              <a:lnSpc>
                <a:spcPct val="3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0" u="none" strike="noStrike" cap="non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73978" y="1099338"/>
            <a:ext cx="8204166" cy="134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i="0" u="none" strike="noStrike" cap="none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Network Visualization and Analysis of Gene Regulatory Interactions in  Acute Myeloid Leukemia (AML)</a:t>
            </a:r>
            <a:endParaRPr sz="700"/>
          </a:p>
        </p:txBody>
      </p:sp>
      <p:sp>
        <p:nvSpPr>
          <p:cNvPr id="132" name="Google Shape;132;p25"/>
          <p:cNvSpPr txBox="1"/>
          <p:nvPr/>
        </p:nvSpPr>
        <p:spPr>
          <a:xfrm>
            <a:off x="561717" y="3698340"/>
            <a:ext cx="3931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Harithra</a:t>
            </a:r>
            <a:r>
              <a:rPr lang="en-GB" sz="1200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S.                   –           CB.AI.U4AIM24013</a:t>
            </a:r>
            <a:endParaRPr sz="7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Harshath</a:t>
            </a:r>
            <a:r>
              <a:rPr lang="en-GB" sz="1200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A.                 –           CB.AI.U4AIM24015</a:t>
            </a:r>
            <a:endParaRPr sz="7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 S </a:t>
            </a:r>
            <a:r>
              <a:rPr lang="en-GB" sz="1200" b="0" i="0" u="none" strike="noStrike" cap="none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Tharika</a:t>
            </a:r>
            <a:r>
              <a:rPr lang="en-GB" sz="1200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                –           CB.AI.U4AIM24027</a:t>
            </a:r>
            <a:endParaRPr sz="7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RA </a:t>
            </a:r>
            <a:r>
              <a:rPr lang="en-GB" sz="1200" b="0" i="0" u="none" strike="noStrike" cap="none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Thanushika</a:t>
            </a:r>
            <a:r>
              <a:rPr lang="en-GB" sz="1200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Sri.   –           CB.AI.U4AIM24034</a:t>
            </a:r>
            <a:endParaRPr sz="7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7735691" y="4558390"/>
            <a:ext cx="1134313" cy="1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GROUP 12</a:t>
            </a:r>
            <a:endParaRPr sz="700"/>
          </a:p>
        </p:txBody>
      </p:sp>
      <p:pic>
        <p:nvPicPr>
          <p:cNvPr id="22530" name="Picture 2" descr="C:\Users\USER\Pictures\Screenshots\Screenshot 2025-02-04 20070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26590" y="0"/>
            <a:ext cx="3127797" cy="8520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133725" y="108750"/>
            <a:ext cx="36450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2B2C3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INTELLECTUAL PROPERTY RIGHTS(IPR)</a:t>
            </a:r>
            <a:endParaRPr sz="1700" b="1">
              <a:solidFill>
                <a:srgbClr val="2B2C3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2B2C3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700" b="1">
              <a:solidFill>
                <a:srgbClr val="2B2C3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B2C3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0" name="Google Shape;250;p34"/>
          <p:cNvCxnSpPr/>
          <p:nvPr/>
        </p:nvCxnSpPr>
        <p:spPr>
          <a:xfrm rot="10800000" flipH="1">
            <a:off x="242497" y="591010"/>
            <a:ext cx="8115300" cy="192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34"/>
          <p:cNvSpPr txBox="1"/>
          <p:nvPr/>
        </p:nvSpPr>
        <p:spPr>
          <a:xfrm>
            <a:off x="8806426" y="4674100"/>
            <a:ext cx="28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10</a:t>
            </a:r>
            <a:endParaRPr sz="700"/>
          </a:p>
        </p:txBody>
      </p:sp>
      <p:sp>
        <p:nvSpPr>
          <p:cNvPr id="252" name="Google Shape;252;p34"/>
          <p:cNvSpPr txBox="1"/>
          <p:nvPr/>
        </p:nvSpPr>
        <p:spPr>
          <a:xfrm>
            <a:off x="5280000" y="65250"/>
            <a:ext cx="364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2B2C3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EXISTING PATENTED MODELS</a:t>
            </a:r>
            <a:endParaRPr sz="17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3731" y="738085"/>
            <a:ext cx="3888183" cy="422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18240" y="806110"/>
            <a:ext cx="3888183" cy="422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/>
        </p:nvSpPr>
        <p:spPr>
          <a:xfrm>
            <a:off x="503435" y="242888"/>
            <a:ext cx="811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REFERENCES</a:t>
            </a:r>
            <a:endParaRPr sz="11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60" name="Google Shape;260;p35"/>
          <p:cNvCxnSpPr/>
          <p:nvPr/>
        </p:nvCxnSpPr>
        <p:spPr>
          <a:xfrm>
            <a:off x="260675" y="907375"/>
            <a:ext cx="8708100" cy="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35"/>
          <p:cNvSpPr txBox="1"/>
          <p:nvPr/>
        </p:nvSpPr>
        <p:spPr>
          <a:xfrm>
            <a:off x="196850" y="986850"/>
            <a:ext cx="7746900" cy="22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8825325" y="4748700"/>
            <a:ext cx="438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r>
            <a:endParaRPr sz="1100"/>
          </a:p>
        </p:txBody>
      </p:sp>
      <p:sp>
        <p:nvSpPr>
          <p:cNvPr id="263" name="Google Shape;263;p35"/>
          <p:cNvSpPr/>
          <p:nvPr/>
        </p:nvSpPr>
        <p:spPr>
          <a:xfrm>
            <a:off x="117350" y="1396250"/>
            <a:ext cx="8708100" cy="32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79950" y="1220550"/>
            <a:ext cx="8438700" cy="3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239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220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</a:t>
            </a:r>
            <a:r>
              <a:rPr lang="en-GB" sz="1845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1] </a:t>
            </a:r>
            <a:r>
              <a:rPr lang="en-GB" sz="1845" u="sng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/>
              </a:rPr>
              <a:t>https://www.nature.com/articles/s41467-024-49784-y</a:t>
            </a:r>
            <a:endParaRPr sz="1845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845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[2] </a:t>
            </a:r>
            <a:r>
              <a:rPr lang="en-GB" sz="1845" u="sng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2"/>
              </a:rPr>
              <a:t>https://www.nature.com/articles/ng.375</a:t>
            </a:r>
            <a:endParaRPr sz="1845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845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[3]</a:t>
            </a:r>
            <a:r>
              <a:rPr lang="en-GB" sz="1845" u="sng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https://www.sciencedirect.com/science/article/pii/S0010482524008205?casa_token=rsLMlAY7D5IAAAAA:Kzdm_Oifct1TypxJLfqj7lRB48UrlgAJ5f-tC7yPH5COy8auUXSUDj7Wbi_exueTGPTmL7sw</a:t>
            </a:r>
            <a:endParaRPr sz="1845" u="sng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845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lang="en-GB" sz="1495" u="sng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1845" u="sng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https://tghncollections.pubpub.org/pub/t5ch1d8a/release/1</a:t>
            </a:r>
            <a:endParaRPr sz="1845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84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endParaRPr sz="122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50" name="Picture 2" descr="C:\Users\USER\Pictures\Screenshots\Screenshot 2025-02-05 0917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5144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6457820" y="878268"/>
            <a:ext cx="2327464" cy="1743352"/>
          </a:xfrm>
          <a:custGeom>
            <a:avLst/>
            <a:gdLst/>
            <a:ahLst/>
            <a:cxnLst/>
            <a:rect l="l" t="t" r="r" b="b"/>
            <a:pathLst>
              <a:path w="4654928" h="3486703" extrusionOk="0">
                <a:moveTo>
                  <a:pt x="0" y="0"/>
                </a:moveTo>
                <a:lnTo>
                  <a:pt x="4654929" y="0"/>
                </a:lnTo>
                <a:lnTo>
                  <a:pt x="4654929" y="3486703"/>
                </a:lnTo>
                <a:lnTo>
                  <a:pt x="0" y="3486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39" name="Google Shape;139;p26"/>
          <p:cNvSpPr/>
          <p:nvPr/>
        </p:nvSpPr>
        <p:spPr>
          <a:xfrm>
            <a:off x="6283875" y="2858350"/>
            <a:ext cx="2734770" cy="1888410"/>
          </a:xfrm>
          <a:custGeom>
            <a:avLst/>
            <a:gdLst/>
            <a:ahLst/>
            <a:cxnLst/>
            <a:rect l="l" t="t" r="r" b="b"/>
            <a:pathLst>
              <a:path w="4654928" h="3313000" extrusionOk="0">
                <a:moveTo>
                  <a:pt x="0" y="0"/>
                </a:moveTo>
                <a:lnTo>
                  <a:pt x="4654929" y="0"/>
                </a:lnTo>
                <a:lnTo>
                  <a:pt x="4654929" y="3313000"/>
                </a:lnTo>
                <a:lnTo>
                  <a:pt x="0" y="3313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318935" y="1206130"/>
            <a:ext cx="5839200" cy="4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AML is the blood and bone marrow cancer given  by rapid overgrowth of abnormal white blood cells.</a:t>
            </a:r>
            <a:endParaRPr sz="19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At the molecular level, AML diagnosis helps  in early detection and therapeutic targets.</a:t>
            </a:r>
            <a:endParaRPr sz="19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GRN analysis says about the critical regulatory mechanisms in AML progression.</a:t>
            </a:r>
            <a:endParaRPr sz="19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b="1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38329" y="109380"/>
            <a:ext cx="4754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i="0" u="none" strike="noStrike" cap="non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sz="700" b="1"/>
          </a:p>
        </p:txBody>
      </p:sp>
      <p:sp>
        <p:nvSpPr>
          <p:cNvPr id="142" name="Google Shape;142;p26"/>
          <p:cNvSpPr txBox="1"/>
          <p:nvPr/>
        </p:nvSpPr>
        <p:spPr>
          <a:xfrm>
            <a:off x="4167108" y="2600282"/>
            <a:ext cx="557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                </a:t>
            </a:r>
            <a:r>
              <a:rPr lang="en-GB" sz="1200" b="1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Acute Myeloid Leukemia (AML)</a:t>
            </a:r>
            <a:endParaRPr sz="1000"/>
          </a:p>
        </p:txBody>
      </p:sp>
      <p:sp>
        <p:nvSpPr>
          <p:cNvPr id="143" name="Google Shape;143;p26"/>
          <p:cNvSpPr txBox="1"/>
          <p:nvPr/>
        </p:nvSpPr>
        <p:spPr>
          <a:xfrm>
            <a:off x="4341425" y="4743832"/>
            <a:ext cx="55707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        </a:t>
            </a:r>
            <a:r>
              <a:rPr lang="en-GB" sz="1200" b="1" i="0" u="none" strike="noStrike" cap="non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 Regulatory Networks (GRNs)</a:t>
            </a:r>
            <a:endParaRPr sz="100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44" name="Google Shape;144;p26"/>
          <p:cNvCxnSpPr/>
          <p:nvPr/>
        </p:nvCxnSpPr>
        <p:spPr>
          <a:xfrm rot="10800000" flipH="1">
            <a:off x="140575" y="811220"/>
            <a:ext cx="8115300" cy="192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26"/>
          <p:cNvSpPr txBox="1"/>
          <p:nvPr/>
        </p:nvSpPr>
        <p:spPr>
          <a:xfrm>
            <a:off x="8862301" y="4739350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2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353055" y="381000"/>
            <a:ext cx="811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i="0" u="none" strike="noStrike" cap="none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</a:t>
            </a:r>
            <a:endParaRPr sz="3800" b="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12450" y="1294700"/>
            <a:ext cx="6521700" cy="7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292100" lvl="0" indent="-3302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ublic Sans"/>
              <a:buChar char="●"/>
            </a:pPr>
            <a:r>
              <a:rPr lang="en-GB" sz="16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Despite advancements in treatment,AML  prognosis remains poor due to its  genetic complexity and heterogeneity. </a:t>
            </a: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marR="292100" lvl="0" indent="-3302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ublic Sans"/>
              <a:buChar char="●"/>
            </a:pPr>
            <a:r>
              <a:rPr lang="en-GB" sz="16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The identification of key regulatory genes and biomarkers is crucial for improving diagnosis and developing targeted therapies.</a:t>
            </a: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marR="292100" lvl="0" indent="-3175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GB" sz="16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Analyze GRN structure to identify key genes and uncover AML-specific mechanisms for biomarkers and therapies</a:t>
            </a:r>
            <a:r>
              <a:rPr lang="en-GB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marR="29210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F8FAFF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52" name="Google Shape;152;p27"/>
          <p:cNvCxnSpPr/>
          <p:nvPr/>
        </p:nvCxnSpPr>
        <p:spPr>
          <a:xfrm rot="10800000" flipH="1">
            <a:off x="347229" y="1207337"/>
            <a:ext cx="8634900" cy="276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p27"/>
          <p:cNvPicPr preferRelativeResize="0"/>
          <p:nvPr/>
        </p:nvPicPr>
        <p:blipFill rotWithShape="1">
          <a:blip r:embed="rId1"/>
          <a:srcRect l="7369" r="6334"/>
          <a:stretch>
            <a:fillRect/>
          </a:stretch>
        </p:blipFill>
        <p:spPr>
          <a:xfrm>
            <a:off x="6488775" y="1592788"/>
            <a:ext cx="2493050" cy="1957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8643301" y="47719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3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377025" y="314325"/>
            <a:ext cx="8241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i="0" u="none" strike="noStrike" cap="non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OBJECTIVES</a:t>
            </a:r>
            <a:endParaRPr sz="3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 rot="10800000" flipH="1">
            <a:off x="527682" y="1098240"/>
            <a:ext cx="8115300" cy="192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8"/>
          <p:cNvSpPr txBox="1"/>
          <p:nvPr/>
        </p:nvSpPr>
        <p:spPr>
          <a:xfrm>
            <a:off x="285221" y="1194650"/>
            <a:ext cx="72552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800"/>
              <a:buFont typeface="Public Sans"/>
              <a:buChar char="●"/>
            </a:pPr>
            <a:r>
              <a:rPr lang="en-GB" sz="1800" i="0" u="none" strike="noStrike" cap="non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 </a:t>
            </a:r>
            <a:r>
              <a:rPr lang="en-GB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illustrate </a:t>
            </a:r>
            <a:r>
              <a:rPr lang="en-GB" sz="1800" i="0" u="none" strike="noStrike" cap="non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structure and relationships within the GRN.</a:t>
            </a:r>
            <a:endParaRPr sz="1800" i="0" u="none" strike="noStrike" cap="non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800"/>
              <a:buFont typeface="Public Sans"/>
              <a:buChar char="●"/>
            </a:pPr>
            <a:r>
              <a:rPr lang="en-GB" sz="1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To perform a detailed network analysis to identify critical genes and their interactions.</a:t>
            </a:r>
            <a:endParaRPr sz="1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800"/>
              <a:buFont typeface="Public Sans"/>
              <a:buChar char="●"/>
            </a:pPr>
            <a:r>
              <a:rPr lang="en-GB" sz="1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To gain insights into AML-specific regulatory mechanisms to highlight potential biomarkers and therapeutic targets.</a:t>
            </a:r>
            <a:endParaRPr sz="1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ublic Sans"/>
              <a:buChar char="●"/>
            </a:pPr>
            <a:r>
              <a:rPr lang="en-GB" sz="1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Adhering to ethical considerations ensures fairness, transparency, and integrity in research.</a:t>
            </a:r>
            <a:endParaRPr sz="1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8643301" y="47719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4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0" y="0"/>
            <a:ext cx="811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29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sz="26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68" name="Google Shape;168;p29"/>
          <p:cNvCxnSpPr/>
          <p:nvPr/>
        </p:nvCxnSpPr>
        <p:spPr>
          <a:xfrm>
            <a:off x="-8350" y="643350"/>
            <a:ext cx="9152400" cy="321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29"/>
          <p:cNvSpPr txBox="1"/>
          <p:nvPr/>
        </p:nvSpPr>
        <p:spPr>
          <a:xfrm>
            <a:off x="583100" y="1124950"/>
            <a:ext cx="7746900" cy="3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70" name="Google Shape;170;p29"/>
          <p:cNvGraphicFramePr/>
          <p:nvPr/>
        </p:nvGraphicFramePr>
        <p:xfrm>
          <a:off x="-11300" y="655409"/>
          <a:ext cx="9155300" cy="4350475"/>
        </p:xfrm>
        <a:graphic>
          <a:graphicData uri="http://schemas.openxmlformats.org/drawingml/2006/table">
            <a:tbl>
              <a:tblPr>
                <a:noFill/>
                <a:tableStyleId>{1DFD1073-2D9C-48A3-BBE8-0AA42BE68FBC}</a:tableStyleId>
              </a:tblPr>
              <a:tblGrid>
                <a:gridCol w="1679900"/>
                <a:gridCol w="1405525"/>
                <a:gridCol w="1584975"/>
                <a:gridCol w="1499425"/>
                <a:gridCol w="1363425"/>
                <a:gridCol w="1622050"/>
              </a:tblGrid>
              <a:tr h="438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REFERENCE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STUDY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OBJECTIVE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METHODOLOGY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KEY FINDINGS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LIMITATIONS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33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[1]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“Epigenetic-based differentiation therapy for Acute Myeloid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Leukemia”-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1"/>
                        </a:rPr>
                        <a:t>Edurne San José - Enériz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.,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Exploring epigenetic-based differentiation therapy for AML.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Tested DNA methyltransferase and HDAC inhibitors in various models.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Found enhanced efficacy in combination therapies, though differentiation was incomplete.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Challenges: Limited clinical trial data.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77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 [2]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"Dynamic Modelling of AML Gene Regulatory Networks"- Doe et al., 2023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Dynamic modelling of gene regulatory networks in AML.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Applied Boolean network models to simulate gene regulatory interactions under therapy.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Predicted regulatory changes and drug resistance mechanisms in AML cells.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Simplistic </a:t>
                      </a:r>
                      <a:r>
                        <a:rPr lang="en-GB" sz="120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modeling</a:t>
                      </a:r>
                      <a:r>
                        <a:rPr lang="en-GB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approach; lacks real-time patient data for validation.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9"/>
          <p:cNvSpPr txBox="1"/>
          <p:nvPr/>
        </p:nvSpPr>
        <p:spPr>
          <a:xfrm>
            <a:off x="8657156" y="4933500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5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0" y="0"/>
            <a:ext cx="811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29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sz="26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0" y="598800"/>
          <a:ext cx="9144000" cy="4202421"/>
        </p:xfrm>
        <a:graphic>
          <a:graphicData uri="http://schemas.openxmlformats.org/drawingml/2006/table">
            <a:tbl>
              <a:tblPr>
                <a:noFill/>
                <a:tableStyleId>{1DFD1073-2D9C-48A3-BBE8-0AA42BE68FBC}</a:tableStyleId>
              </a:tblPr>
              <a:tblGrid>
                <a:gridCol w="1172675"/>
                <a:gridCol w="1756825"/>
                <a:gridCol w="1589600"/>
                <a:gridCol w="1563250"/>
                <a:gridCol w="1363425"/>
                <a:gridCol w="1698225"/>
              </a:tblGrid>
              <a:tr h="498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REFERENCE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STUDY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OBJECTIVE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METHODOLOGY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KEY FINDINGS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LIMITATIONS</a:t>
                      </a:r>
                      <a:endParaRPr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57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[3]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"Multi-Omics Integration for AML Network Analysis"- Singh et al., 2022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Integration of multi-omics data for AML regulatory network analysis.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Integrated transcriptomics, epigenomics, and proteomics data using deep learning models.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Provided a multi-layered view of AML networks, identifying potential therapeutic targets.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Computational complexity; requires high-quality, multi-omics datasets often unavailable.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17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[4]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“Navigating The Ethical Issues In Collaborative Research Relationships Between The Global North- South The Global Health Network License”(2024)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To explore ethical considerations in genomic data sharing, focusing on equity and trust in North-South research collaborations.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Case studies, policies, and frameworks to analyze challenges in genomic collaborations.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Ethical dilemmas arise from inequitable resource distribution and data ownership.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Generalization is constrained by varied regional policies and cultural differences.</a:t>
                      </a:r>
                      <a:endParaRPr sz="12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30"/>
          <p:cNvSpPr txBox="1"/>
          <p:nvPr/>
        </p:nvSpPr>
        <p:spPr>
          <a:xfrm>
            <a:off x="8684864" y="4827393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6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503435" y="242888"/>
            <a:ext cx="811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COMPUTATIONAL ASPECTS </a:t>
            </a:r>
            <a:endParaRPr sz="11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84" name="Google Shape;184;p31"/>
          <p:cNvCxnSpPr/>
          <p:nvPr/>
        </p:nvCxnSpPr>
        <p:spPr>
          <a:xfrm rot="10800000" flipH="1">
            <a:off x="230600" y="822200"/>
            <a:ext cx="8738100" cy="150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p31"/>
          <p:cNvPicPr preferRelativeResize="0"/>
          <p:nvPr/>
        </p:nvPicPr>
        <p:blipFill rotWithShape="1">
          <a:blip r:embed="rId1"/>
          <a:srcRect l="2736" t="16776" r="1597" b="23242"/>
          <a:stretch>
            <a:fillRect/>
          </a:stretch>
        </p:blipFill>
        <p:spPr>
          <a:xfrm>
            <a:off x="121325" y="1362575"/>
            <a:ext cx="7645025" cy="17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155400" y="3006900"/>
            <a:ext cx="8487900" cy="2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dirty="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Gene1: Represents the source gene in the interaction.</a:t>
            </a: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dirty="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Gene2: Represents the target gene that interacts with Gene1.</a:t>
            </a: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dirty="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Correlation: Indicates the strength of the interaction between Gene 1 and Gene 2. A higher value means a stronger relationship.</a:t>
            </a: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37350" y="1001625"/>
            <a:ext cx="3368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DATASET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5572350" y="1065925"/>
            <a:ext cx="336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8643301" y="47719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7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503441" y="2364396"/>
            <a:ext cx="8115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95" name="Google Shape;195;p32"/>
          <p:cNvSpPr txBox="1"/>
          <p:nvPr/>
        </p:nvSpPr>
        <p:spPr>
          <a:xfrm>
            <a:off x="12" y="50158"/>
            <a:ext cx="82041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ALGORITHMS</a:t>
            </a:r>
            <a:r>
              <a:rPr lang="en-GB" sz="3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sz="35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8773875" y="48573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8</a:t>
            </a:r>
            <a:endParaRPr sz="700"/>
          </a:p>
        </p:txBody>
      </p:sp>
      <p:cxnSp>
        <p:nvCxnSpPr>
          <p:cNvPr id="197" name="Google Shape;197;p32"/>
          <p:cNvCxnSpPr/>
          <p:nvPr/>
        </p:nvCxnSpPr>
        <p:spPr>
          <a:xfrm rot="10800000" flipH="1">
            <a:off x="85914" y="540362"/>
            <a:ext cx="8634900" cy="276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8" name="Google Shape;198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40513" y="743800"/>
            <a:ext cx="7262975" cy="39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 rot="-984884">
            <a:off x="6613527" y="2380930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33"/>
          <p:cNvSpPr/>
          <p:nvPr/>
        </p:nvSpPr>
        <p:spPr>
          <a:xfrm rot="984884" flipH="1">
            <a:off x="5525713" y="2380930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33"/>
          <p:cNvSpPr/>
          <p:nvPr/>
        </p:nvSpPr>
        <p:spPr>
          <a:xfrm rot="-984884">
            <a:off x="4437914" y="2383630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33"/>
          <p:cNvSpPr/>
          <p:nvPr/>
        </p:nvSpPr>
        <p:spPr>
          <a:xfrm rot="984884" flipH="1">
            <a:off x="3350119" y="2383630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33"/>
          <p:cNvSpPr/>
          <p:nvPr/>
        </p:nvSpPr>
        <p:spPr>
          <a:xfrm rot="-984884">
            <a:off x="2262323" y="2398242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33"/>
          <p:cNvSpPr/>
          <p:nvPr/>
        </p:nvSpPr>
        <p:spPr>
          <a:xfrm rot="984884" flipH="1">
            <a:off x="1174517" y="2398242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33"/>
          <p:cNvSpPr/>
          <p:nvPr/>
        </p:nvSpPr>
        <p:spPr>
          <a:xfrm rot="-984884">
            <a:off x="86721" y="239825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0" name="Google Shape;210;p33"/>
          <p:cNvGrpSpPr/>
          <p:nvPr/>
        </p:nvGrpSpPr>
        <p:grpSpPr>
          <a:xfrm>
            <a:off x="3635613" y="2737204"/>
            <a:ext cx="1712700" cy="768149"/>
            <a:chOff x="2114740" y="3005991"/>
            <a:chExt cx="1712700" cy="768149"/>
          </a:xfrm>
        </p:grpSpPr>
        <p:sp>
          <p:nvSpPr>
            <p:cNvPr id="211" name="Google Shape;211;p33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3"/>
            <p:cNvSpPr txBox="1"/>
            <p:nvPr/>
          </p:nvSpPr>
          <p:spPr>
            <a:xfrm>
              <a:off x="2158990" y="30316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800" b="1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Network Analysis</a:t>
              </a:r>
              <a:endParaRPr sz="18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4" name="Google Shape;214;p33"/>
          <p:cNvGrpSpPr/>
          <p:nvPr/>
        </p:nvGrpSpPr>
        <p:grpSpPr>
          <a:xfrm>
            <a:off x="1360325" y="2711054"/>
            <a:ext cx="1712700" cy="768149"/>
            <a:chOff x="4165140" y="3005991"/>
            <a:chExt cx="1712700" cy="768149"/>
          </a:xfrm>
        </p:grpSpPr>
        <p:sp>
          <p:nvSpPr>
            <p:cNvPr id="215" name="Google Shape;215;p33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3"/>
            <p:cNvSpPr txBox="1"/>
            <p:nvPr/>
          </p:nvSpPr>
          <p:spPr>
            <a:xfrm>
              <a:off x="4209390" y="30316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Network Construction</a:t>
              </a:r>
              <a:endParaRPr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5E5E5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8" name="Google Shape;218;p33"/>
          <p:cNvGrpSpPr/>
          <p:nvPr/>
        </p:nvGrpSpPr>
        <p:grpSpPr>
          <a:xfrm>
            <a:off x="251594" y="1311034"/>
            <a:ext cx="1829164" cy="847316"/>
            <a:chOff x="1072790" y="1221570"/>
            <a:chExt cx="1712700" cy="766593"/>
          </a:xfrm>
        </p:grpSpPr>
        <p:sp>
          <p:nvSpPr>
            <p:cNvPr id="219" name="Google Shape;219;p33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3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3"/>
            <p:cNvSpPr txBox="1"/>
            <p:nvPr/>
          </p:nvSpPr>
          <p:spPr>
            <a:xfrm>
              <a:off x="1117040" y="126102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b="1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Data Exploration and Preprocessing</a:t>
              </a:r>
              <a:endParaRPr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22" name="Google Shape;222;p33"/>
          <p:cNvGrpSpPr/>
          <p:nvPr/>
        </p:nvGrpSpPr>
        <p:grpSpPr>
          <a:xfrm>
            <a:off x="2477560" y="1376387"/>
            <a:ext cx="1712700" cy="643806"/>
            <a:chOff x="3123140" y="1265212"/>
            <a:chExt cx="1712700" cy="781983"/>
          </a:xfrm>
        </p:grpSpPr>
        <p:sp>
          <p:nvSpPr>
            <p:cNvPr id="223" name="Google Shape;223;p33"/>
            <p:cNvSpPr/>
            <p:nvPr/>
          </p:nvSpPr>
          <p:spPr>
            <a:xfrm>
              <a:off x="3123140" y="1343695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3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3"/>
            <p:cNvSpPr txBox="1"/>
            <p:nvPr/>
          </p:nvSpPr>
          <p:spPr>
            <a:xfrm>
              <a:off x="3167365" y="126521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6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Network Visualization</a:t>
              </a:r>
              <a:endParaRPr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5E5E5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26" name="Google Shape;226;p33"/>
          <p:cNvGrpSpPr/>
          <p:nvPr/>
        </p:nvGrpSpPr>
        <p:grpSpPr>
          <a:xfrm>
            <a:off x="4627335" y="1215326"/>
            <a:ext cx="1712700" cy="768133"/>
            <a:chOff x="5201245" y="1182570"/>
            <a:chExt cx="1712700" cy="805593"/>
          </a:xfrm>
        </p:grpSpPr>
        <p:sp>
          <p:nvSpPr>
            <p:cNvPr id="227" name="Google Shape;227;p33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3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3"/>
            <p:cNvSpPr txBox="1"/>
            <p:nvPr/>
          </p:nvSpPr>
          <p:spPr>
            <a:xfrm>
              <a:off x="5245495" y="11825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Biological Interpretation</a:t>
              </a:r>
              <a:endParaRPr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5E5E5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0" name="Google Shape;230;p33"/>
          <p:cNvGrpSpPr/>
          <p:nvPr/>
        </p:nvGrpSpPr>
        <p:grpSpPr>
          <a:xfrm>
            <a:off x="5803560" y="2704936"/>
            <a:ext cx="1712700" cy="627970"/>
            <a:chOff x="6282830" y="3005991"/>
            <a:chExt cx="1712700" cy="768536"/>
          </a:xfrm>
        </p:grpSpPr>
        <p:sp>
          <p:nvSpPr>
            <p:cNvPr id="231" name="Google Shape;231;p33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3"/>
            <p:cNvSpPr txBox="1"/>
            <p:nvPr/>
          </p:nvSpPr>
          <p:spPr>
            <a:xfrm>
              <a:off x="6327080" y="3149927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Deliverables</a:t>
              </a:r>
              <a:endParaRPr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5E5E5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4" name="Google Shape;234;p33"/>
          <p:cNvSpPr/>
          <p:nvPr/>
        </p:nvSpPr>
        <p:spPr>
          <a:xfrm rot="984884" flipH="1">
            <a:off x="7701317" y="239825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5" name="Google Shape;235;p33"/>
          <p:cNvGrpSpPr/>
          <p:nvPr/>
        </p:nvGrpSpPr>
        <p:grpSpPr>
          <a:xfrm>
            <a:off x="6777164" y="1387333"/>
            <a:ext cx="1829158" cy="643862"/>
            <a:chOff x="956420" y="1221570"/>
            <a:chExt cx="1923000" cy="766593"/>
          </a:xfrm>
        </p:grpSpPr>
        <p:sp>
          <p:nvSpPr>
            <p:cNvPr id="236" name="Google Shape;236;p33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3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3"/>
            <p:cNvSpPr txBox="1"/>
            <p:nvPr/>
          </p:nvSpPr>
          <p:spPr>
            <a:xfrm>
              <a:off x="956420" y="1261013"/>
              <a:ext cx="19230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200" b="1" dirty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Ethical Considerations and Innovation</a:t>
              </a:r>
              <a:endParaRPr sz="12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239" name="Google Shape;239;p33"/>
          <p:cNvSpPr txBox="1"/>
          <p:nvPr/>
        </p:nvSpPr>
        <p:spPr>
          <a:xfrm>
            <a:off x="223547" y="401955"/>
            <a:ext cx="811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WORKFLOW</a:t>
            </a:r>
            <a:endParaRPr sz="3200" b="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40" name="Google Shape;240;p33"/>
          <p:cNvCxnSpPr/>
          <p:nvPr/>
        </p:nvCxnSpPr>
        <p:spPr>
          <a:xfrm rot="10800000" flipH="1">
            <a:off x="168814" y="1013112"/>
            <a:ext cx="8634900" cy="276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3"/>
          <p:cNvSpPr txBox="1"/>
          <p:nvPr/>
        </p:nvSpPr>
        <p:spPr>
          <a:xfrm>
            <a:off x="8792836" y="5271000"/>
            <a:ext cx="28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9</a:t>
            </a:r>
            <a:endParaRPr sz="700"/>
          </a:p>
        </p:txBody>
      </p:sp>
      <p:sp>
        <p:nvSpPr>
          <p:cNvPr id="242" name="Google Shape;242;p33"/>
          <p:cNvSpPr txBox="1"/>
          <p:nvPr/>
        </p:nvSpPr>
        <p:spPr>
          <a:xfrm>
            <a:off x="17780" y="4942840"/>
            <a:ext cx="9100820" cy="54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0" y="3975724"/>
            <a:ext cx="3680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44" name="Google Shape;244;p33"/>
          <p:cNvCxnSpPr/>
          <p:nvPr/>
        </p:nvCxnSpPr>
        <p:spPr>
          <a:xfrm rot="10800000" flipH="1">
            <a:off x="223520" y="5022852"/>
            <a:ext cx="90651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4272</Words>
  <Application>WPS Presentation</Application>
  <PresentationFormat>On-screen Show (16:9)</PresentationFormat>
  <Paragraphs>272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Public Sans</vt:lpstr>
      <vt:lpstr>Playfair Display</vt:lpstr>
      <vt:lpstr>Times New Roman</vt:lpstr>
      <vt:lpstr>Roboto</vt:lpstr>
      <vt:lpstr>Microsoft YaHei</vt:lpstr>
      <vt:lpstr>Arial Unicode MS</vt:lpstr>
      <vt:lpstr>Simple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Tharikaaa</cp:lastModifiedBy>
  <cp:revision>10</cp:revision>
  <dcterms:created xsi:type="dcterms:W3CDTF">2025-03-08T05:24:58Z</dcterms:created>
  <dcterms:modified xsi:type="dcterms:W3CDTF">2025-03-08T05:30:51Z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C7C236D3A7204F579C12C25AADED5E3C_13</vt:lpwstr>
  </property>
  <property fmtid="{D5CDD505-2E9C-101B-9397-08002B2CF9AE}" pid="3" name="KSOProductBuildVer">
    <vt:lpwstr>2057-12.2.0.20341</vt:lpwstr>
  </property>
</Properties>
</file>