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8" r:id="rId9"/>
    <p:sldId id="263" r:id="rId10"/>
    <p:sldId id="264" r:id="rId11"/>
    <p:sldId id="265" r:id="rId12"/>
    <p:sldId id="269" r:id="rId13"/>
  </p:sldIdLst>
  <p:sldSz cx="9144000" cy="5143500" type="screen16x9"/>
  <p:notesSz cx="6858000" cy="9144000"/>
  <p:embeddedFontLst>
    <p:embeddedFont>
      <p:font typeface="Public Sans" charset="0"/>
      <p:bold r:id="rId15"/>
      <p:boldItalic r:id="rId16"/>
    </p:embeddedFont>
    <p:embeddedFont>
      <p:font typeface="Playfair Display ExtraBold" charset="0"/>
      <p:bold r:id="rId17"/>
      <p:boldItalic r:id="rId18"/>
    </p:embeddedFont>
    <p:embeddedFont>
      <p:font typeface="Playfair Display" charset="0"/>
      <p:regular r:id="rId19"/>
      <p:bold r:id="rId20"/>
      <p:italic r:id="rId21"/>
      <p:bold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261959A0-2414-4F56-B2B6-D62575901F81}">
  <a:tblStyle styleId="{261959A0-2414-4F56-B2B6-D62575901F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3A1E910-F346-497E-9001-DC6506EFF38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b07500afd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2b07500afd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b07500afd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2b07500afd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b07500afd_2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32b07500afd_2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b07500afd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32b07500afd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b0bb7319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2b0bb7319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b0bb7319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32b0bb7319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bbcceea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32bbcceea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b07500afd_2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32b07500afd_2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b07500af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32b07500af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5"/>
          <p:cNvCxnSpPr/>
          <p:nvPr/>
        </p:nvCxnSpPr>
        <p:spPr>
          <a:xfrm rot="10800000" flipH="1">
            <a:off x="514353" y="2257383"/>
            <a:ext cx="8115297" cy="19254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0" name="Google Shape;130;p25"/>
          <p:cNvSpPr txBox="1"/>
          <p:nvPr/>
        </p:nvSpPr>
        <p:spPr>
          <a:xfrm>
            <a:off x="503441" y="2431071"/>
            <a:ext cx="81153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MATHEMATICS FOR INTELLIGENT SYSTEMS (23MAT112)</a:t>
            </a:r>
            <a:endParaRPr sz="700"/>
          </a:p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INTRODUCTION TO DATA STRUCTURES &amp; ALGORITHMS (24AIM111)</a:t>
            </a:r>
            <a:endParaRPr sz="700"/>
          </a:p>
          <a:p>
            <a:pPr marL="0" marR="0" lvl="0" indent="0" algn="l" rtl="0">
              <a:lnSpc>
                <a:spcPct val="328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i="0" u="none" strike="noStrike" cap="none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342360" y="1002356"/>
            <a:ext cx="8954040" cy="1232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rgbClr val="2B2C30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  CENTRALISED CIRCULAR  </a:t>
            </a:r>
          </a:p>
          <a:p>
            <a:pPr marL="0" marR="0" lvl="0" indent="0" algn="l" rtl="0">
              <a:lnSpc>
                <a:spcPct val="90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dirty="0">
                <a:solidFill>
                  <a:srgbClr val="2B2C30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   ECONOMY-</a:t>
            </a:r>
            <a:r>
              <a:rPr lang="en-GB" sz="3200" dirty="0">
                <a:solidFill>
                  <a:srgbClr val="2B2C30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Waste</a:t>
            </a:r>
            <a:r>
              <a:rPr lang="en-GB" sz="4400" dirty="0">
                <a:solidFill>
                  <a:srgbClr val="2B2C30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 </a:t>
            </a:r>
            <a:r>
              <a:rPr lang="en-GB" sz="3200" dirty="0">
                <a:solidFill>
                  <a:srgbClr val="2B2C30"/>
                </a:solidFill>
                <a:latin typeface="Playfair Display ExtraBold"/>
                <a:ea typeface="Playfair Display ExtraBold"/>
                <a:cs typeface="Playfair Display ExtraBold"/>
                <a:sym typeface="Playfair Display ExtraBold"/>
              </a:rPr>
              <a:t>Management</a:t>
            </a:r>
            <a:endParaRPr sz="3200">
              <a:latin typeface="Playfair Display ExtraBold"/>
              <a:ea typeface="Playfair Display ExtraBold"/>
              <a:cs typeface="Playfair Display ExtraBold"/>
              <a:sym typeface="Playfair Display ExtraBold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520153" y="3400467"/>
            <a:ext cx="3931200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u="none" strike="noStrike" cap="none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Harithra</a:t>
            </a:r>
            <a:r>
              <a:rPr lang="en-GB" b="0" i="0" u="none" strike="noStrike" cap="none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S.                   –           CB.AI.U4AIM24013</a:t>
            </a:r>
            <a:endParaRPr sz="9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u="none" strike="noStrike" cap="none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Harshath</a:t>
            </a:r>
            <a:r>
              <a:rPr lang="en-GB" b="0" i="0" u="none" strike="noStrike" cap="none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A.                 –           CB.AI.U4AIM24015</a:t>
            </a:r>
            <a:endParaRPr sz="9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u="none" strike="noStrike" cap="none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 S </a:t>
            </a:r>
            <a:r>
              <a:rPr lang="en-GB" b="0" i="0" u="none" strike="noStrike" cap="none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Tharika</a:t>
            </a:r>
            <a:r>
              <a:rPr lang="en-GB" b="0" i="0" u="none" strike="noStrike" cap="none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.                –           CB.AI.U4AIM24027</a:t>
            </a:r>
            <a:endParaRPr sz="9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u="none" strike="noStrike" cap="none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RA </a:t>
            </a:r>
            <a:r>
              <a:rPr lang="en-GB" b="0" i="0" u="none" strike="noStrike" cap="none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Thanushika</a:t>
            </a:r>
            <a:r>
              <a:rPr lang="en-GB" b="0" i="0" u="none" strike="noStrike" cap="none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Sri.   –          CB.AI.U4AIM24034</a:t>
            </a:r>
            <a:endParaRPr sz="9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7735691" y="4558390"/>
            <a:ext cx="1134313" cy="18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0" i="0" u="none" strike="noStrike" cap="none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GROUP 12</a:t>
            </a:r>
            <a:endParaRPr sz="700"/>
          </a:p>
        </p:txBody>
      </p:sp>
      <p:pic>
        <p:nvPicPr>
          <p:cNvPr id="23554" name="Picture 2" descr="C:\Users\USER\Pictures\Screenshots\Screenshot 2025-02-04 2007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28718" y="0"/>
            <a:ext cx="2762250" cy="7524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/>
        </p:nvSpPr>
        <p:spPr>
          <a:xfrm>
            <a:off x="503435" y="242888"/>
            <a:ext cx="8115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REFERENCES</a:t>
            </a:r>
            <a:endParaRPr sz="11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201" name="Google Shape;201;p34"/>
          <p:cNvCxnSpPr/>
          <p:nvPr/>
        </p:nvCxnSpPr>
        <p:spPr>
          <a:xfrm>
            <a:off x="260675" y="907375"/>
            <a:ext cx="8708100" cy="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34"/>
          <p:cNvSpPr txBox="1"/>
          <p:nvPr/>
        </p:nvSpPr>
        <p:spPr>
          <a:xfrm>
            <a:off x="196850" y="986850"/>
            <a:ext cx="7746900" cy="22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8825325" y="4748700"/>
            <a:ext cx="438900" cy="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11</a:t>
            </a:r>
            <a:endParaRPr sz="1100"/>
          </a:p>
        </p:txBody>
      </p:sp>
      <p:sp>
        <p:nvSpPr>
          <p:cNvPr id="204" name="Google Shape;204;p34"/>
          <p:cNvSpPr/>
          <p:nvPr/>
        </p:nvSpPr>
        <p:spPr>
          <a:xfrm>
            <a:off x="117350" y="1396250"/>
            <a:ext cx="8708100" cy="322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179950" y="1220550"/>
            <a:ext cx="8438700" cy="3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23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122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GB" sz="184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1] https://www.mdpi.com/2071-1050/14/1/480</a:t>
            </a:r>
            <a:endParaRPr sz="184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184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r>
              <a:rPr lang="en-GB" sz="1845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https://www.industries.veeva.com/in-the-news/cloud-computing-in-the-circular-economy-era?</a:t>
            </a:r>
            <a:endParaRPr sz="1845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184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r>
              <a:rPr lang="en-GB" sz="1845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https://www.sciencedirect.com/science/article/abs/pii/S0959652620343845?casa_token=f47AqiUuKUsAAAAA:m9nBe4bzWiIcv2xFUr-oDcSyyL2DGrGRc1ISmNViHGERYmI71NGm85vIA9pfum-wlmquvc_aNGU</a:t>
            </a:r>
            <a:endParaRPr sz="1845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GB" sz="1845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</a:t>
            </a:r>
            <a:r>
              <a:rPr lang="en-GB" sz="1495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45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https://www.sciencedirect.com/science/article/pii/S0956053X20307091</a:t>
            </a:r>
            <a:endParaRPr sz="1845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endParaRPr sz="1845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84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endParaRPr sz="12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C:\Users\USER\Pictures\Screenshots\Screenshot 2025-02-07 0915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9132319" cy="51435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46910" y="1620982"/>
            <a:ext cx="70381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b="1" dirty="0"/>
              <a:t>THANK YOU!</a:t>
            </a:r>
            <a:endParaRPr lang="en-US" sz="8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/>
        </p:nvSpPr>
        <p:spPr>
          <a:xfrm>
            <a:off x="140500" y="880375"/>
            <a:ext cx="5839200" cy="20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7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300" b="1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307314" y="102337"/>
            <a:ext cx="4754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 i="0" u="none" strike="noStrike" cap="none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INTRODUCTION</a:t>
            </a:r>
            <a:endParaRPr sz="700" b="1"/>
          </a:p>
        </p:txBody>
      </p:sp>
      <p:cxnSp>
        <p:nvCxnSpPr>
          <p:cNvPr id="140" name="Google Shape;140;p26"/>
          <p:cNvCxnSpPr/>
          <p:nvPr/>
        </p:nvCxnSpPr>
        <p:spPr>
          <a:xfrm rot="10800000" flipH="1">
            <a:off x="245650" y="728050"/>
            <a:ext cx="8436300" cy="189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26"/>
          <p:cNvSpPr txBox="1"/>
          <p:nvPr/>
        </p:nvSpPr>
        <p:spPr>
          <a:xfrm>
            <a:off x="8862301" y="4739350"/>
            <a:ext cx="281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2</a:t>
            </a:r>
            <a:endParaRPr sz="700"/>
          </a:p>
        </p:txBody>
      </p:sp>
      <p:sp>
        <p:nvSpPr>
          <p:cNvPr id="142" name="Google Shape;142;p26"/>
          <p:cNvSpPr txBox="1"/>
          <p:nvPr/>
        </p:nvSpPr>
        <p:spPr>
          <a:xfrm>
            <a:off x="215575" y="837200"/>
            <a:ext cx="5594700" cy="40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centralised circular economy project connects waste collectors,recycling plants and shops through a streamlined platform for managing wastes.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is centralized because all data and operations are managed through a single platform.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integrates efficient data structures, algorithms, and mathematical models to optimize operations, ensure secure transactions, and provide real-time updates.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GB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platform promotes sustainability and enhances the efficiency of waste management.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979700" y="1225163"/>
            <a:ext cx="2859500" cy="303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318418" y="0"/>
            <a:ext cx="8115300" cy="1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 i="0" u="none" strike="noStrike" cap="none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PROBLEM STATEMENT</a:t>
            </a:r>
            <a:endParaRPr sz="3800" b="1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l" rtl="0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 b="1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151507" y="919121"/>
            <a:ext cx="7961700" cy="75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292100" lvl="0" indent="0" algn="just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Waste mismanagement is a growing environmental and economic concern worldwide. Traditional waste collection and recycling systems are often fragmented and inefficient  leading to: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292100" lvl="0" indent="-349250" algn="just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GB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motive for individuals and businesses to participate in recycling. 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292100" lvl="0" indent="-349250" algn="just" rtl="0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-GB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Disconnected stakeholders (collectors, recycling plants, and shops) causing delays and inefficiencies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9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rgbClr val="F8FAFF"/>
              </a:solidFill>
            </a:endParaRPr>
          </a:p>
          <a:p>
            <a:pPr marL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cxnSp>
        <p:nvCxnSpPr>
          <p:cNvPr id="150" name="Google Shape;150;p27"/>
          <p:cNvCxnSpPr/>
          <p:nvPr/>
        </p:nvCxnSpPr>
        <p:spPr>
          <a:xfrm rot="10800000" flipH="1">
            <a:off x="199505" y="734839"/>
            <a:ext cx="8634900" cy="276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1" name="Google Shape;151;p27"/>
          <p:cNvSpPr txBox="1"/>
          <p:nvPr/>
        </p:nvSpPr>
        <p:spPr>
          <a:xfrm>
            <a:off x="8643301" y="4771975"/>
            <a:ext cx="281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3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/>
        </p:nvSpPr>
        <p:spPr>
          <a:xfrm>
            <a:off x="259262" y="0"/>
            <a:ext cx="8241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 i="0" u="none" strike="noStrike" cap="none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OBJECTIVES</a:t>
            </a:r>
            <a:endParaRPr sz="38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57" name="Google Shape;157;p28"/>
          <p:cNvCxnSpPr/>
          <p:nvPr/>
        </p:nvCxnSpPr>
        <p:spPr>
          <a:xfrm rot="10800000" flipH="1">
            <a:off x="306528" y="672617"/>
            <a:ext cx="8115300" cy="19200"/>
          </a:xfrm>
          <a:prstGeom prst="straightConnector1">
            <a:avLst/>
          </a:prstGeom>
          <a:noFill/>
          <a:ln w="9525" cap="flat" cmpd="sng">
            <a:solidFill>
              <a:srgbClr val="2B2C3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8" name="Google Shape;158;p28"/>
          <p:cNvSpPr txBox="1"/>
          <p:nvPr/>
        </p:nvSpPr>
        <p:spPr>
          <a:xfrm>
            <a:off x="34875" y="1033125"/>
            <a:ext cx="8379900" cy="4541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●  </a:t>
            </a:r>
            <a:r>
              <a:rPr lang="en-GB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Promote a Sustainable Circular Economy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Reduce waste and maximize the reuse of materials, reducing environmental impact.</a:t>
            </a: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●  </a:t>
            </a:r>
            <a:r>
              <a:rPr lang="en-GB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Notified and Responsive System 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Ensure Interaction by Providing Instant Notifications and Enabling Quick User Actions</a:t>
            </a: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</a:rPr>
              <a:t>●  </a:t>
            </a:r>
            <a:r>
              <a:rPr lang="en-GB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Role-Based User Access and Interaction</a:t>
            </a:r>
            <a:r>
              <a:rPr lang="en-GB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Adapts based on user roles ensuring easy access to relevant data and can make decisions that align with their responsibilities. Different users will have dashboards customized for their needs</a:t>
            </a:r>
            <a:r>
              <a:rPr lang="en-GB" sz="1800" dirty="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8643301" y="4771975"/>
            <a:ext cx="281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4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0" y="-138545"/>
            <a:ext cx="8115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GB" sz="2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26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583100" y="1124950"/>
            <a:ext cx="7746900" cy="3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6" name="Google Shape;166;p29"/>
          <p:cNvGraphicFramePr/>
          <p:nvPr>
            <p:extLst>
              <p:ext uri="{D42A27DB-BD31-4B8C-83A1-F6EECF244321}">
                <p14:modId xmlns:p14="http://schemas.microsoft.com/office/powerpoint/2010/main" xmlns="" val="2576346420"/>
              </p:ext>
            </p:extLst>
          </p:nvPr>
        </p:nvGraphicFramePr>
        <p:xfrm>
          <a:off x="-4200" y="442450"/>
          <a:ext cx="9152400" cy="5036133"/>
        </p:xfrm>
        <a:graphic>
          <a:graphicData uri="http://schemas.openxmlformats.org/drawingml/2006/table">
            <a:tbl>
              <a:tblPr>
                <a:noFill/>
                <a:tableStyleId>{261959A0-2414-4F56-B2B6-D62575901F81}</a:tableStyleId>
              </a:tblPr>
              <a:tblGrid>
                <a:gridCol w="16793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78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507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591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29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215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5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REFERENCE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STUDY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 FINDINGS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10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[1]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H</a:t>
                      </a:r>
                      <a:r>
                        <a:rPr lang="en-IN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emidat</a:t>
                      </a:r>
                      <a:r>
                        <a:rPr lang="en-IN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 S.; </a:t>
                      </a:r>
                      <a:r>
                        <a:rPr lang="en-IN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Achouri</a:t>
                      </a:r>
                      <a:r>
                        <a:rPr lang="en-IN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 O.; El Fels, L.; </a:t>
                      </a:r>
                      <a:r>
                        <a:rPr lang="en-IN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Elagroudy</a:t>
                      </a:r>
                      <a:r>
                        <a:rPr lang="en-IN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 S.; </a:t>
                      </a:r>
                      <a:r>
                        <a:rPr lang="en-IN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Hafidi</a:t>
                      </a:r>
                      <a:r>
                        <a:rPr lang="en-IN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 M.; </a:t>
                      </a:r>
                      <a:r>
                        <a:rPr lang="en-IN" sz="10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Chaouki</a:t>
                      </a:r>
                      <a:r>
                        <a:rPr lang="en-IN" sz="1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 B.; Ahmed, M.; Hodgkinson, I.; Guo, J. Solid Waste Management in the Context of a Circular Economy in the MENA Region. Sustainability 2022</a:t>
                      </a:r>
                      <a:r>
                        <a:rPr lang="en-IN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</a:t>
                      </a:r>
                      <a:endParaRPr sz="12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analyze waste management strategies within the circular economy framework in the MENA region, emphasizing sustainable recycling.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paper adopts a qualitative approach, reviewing existing policies, infrastructure, and technological practices in the region.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Collaboration among stakeholders, AI, and blockchain can optimize waste management.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study faces challenges like high initial investment, low public awareness, and gaps in regulatory frameworks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66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[2]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Cloud Computing in</a:t>
                      </a:r>
                      <a:r>
                        <a:rPr lang="en-GB" sz="1200" baseline="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circular Economy Era-2020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explore how cloud computing facilitates data management, traceability, and collaboration in circular economy practices.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Analyzes</a:t>
                      </a: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the role of cloud technologies in waste management, focusing on real-time data access and scalability.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Cloud computing enhances transparency, regulatory compliance, and decision-making in circular economy models.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initial implementation costs and integration challenges in existing waste management systems.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67" name="Google Shape;167;p29"/>
          <p:cNvSpPr txBox="1"/>
          <p:nvPr/>
        </p:nvSpPr>
        <p:spPr>
          <a:xfrm>
            <a:off x="8643301" y="4771975"/>
            <a:ext cx="281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5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/>
        </p:nvSpPr>
        <p:spPr>
          <a:xfrm>
            <a:off x="0" y="0"/>
            <a:ext cx="8115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GB" sz="29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26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graphicFrame>
        <p:nvGraphicFramePr>
          <p:cNvPr id="173" name="Google Shape;173;p30"/>
          <p:cNvGraphicFramePr/>
          <p:nvPr>
            <p:extLst>
              <p:ext uri="{D42A27DB-BD31-4B8C-83A1-F6EECF244321}">
                <p14:modId xmlns:p14="http://schemas.microsoft.com/office/powerpoint/2010/main" xmlns="" val="1351743131"/>
              </p:ext>
            </p:extLst>
          </p:nvPr>
        </p:nvGraphicFramePr>
        <p:xfrm>
          <a:off x="0" y="598800"/>
          <a:ext cx="9144000" cy="4791385"/>
        </p:xfrm>
        <a:graphic>
          <a:graphicData uri="http://schemas.openxmlformats.org/drawingml/2006/table">
            <a:tbl>
              <a:tblPr>
                <a:noFill/>
                <a:tableStyleId>{261959A0-2414-4F56-B2B6-D62575901F81}</a:tableStyleId>
              </a:tblPr>
              <a:tblGrid>
                <a:gridCol w="11726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6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8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63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34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9822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94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REFERENCE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STUDY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OBJECTIVE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METHODOLOGY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KEY FINDINGS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LIMITATIONS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6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[3]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Salmenperä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 H.,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Pitkänen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 K.,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Kautto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 P., &amp; </a:t>
                      </a:r>
                      <a:r>
                        <a:rPr lang="en-US" sz="12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Saikku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 L. (2021). Critical factors for enhancing the circular economy in waste management. </a:t>
                      </a:r>
                      <a:r>
                        <a:rPr lang="en-US" sz="12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Journal of cleaner production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 </a:t>
                      </a:r>
                      <a:r>
                        <a:rPr lang="en-US" sz="1200" b="0" i="1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280</a:t>
                      </a: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 124339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study aims to understand the critical factors faced by practitioners in transitioning to a Circular Economy (CE), focusing on waste prevention and recycling pilots.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Interviews with practitioners from 25 pilot projects in various sectors were conducted to identify barriers and success factor.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Developers and intermediaries perceive barriers differently,focusing on issues and intermediaries addressing broader supply chain concerns.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study is limited to Finland and may not fully represent global perspectives on CE implementation.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33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[4]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Schwarz, A. E., et al. "Plastic recycling in a circular economy; determining environmental performance through an LCA matrix-2021</a:t>
                      </a:r>
                      <a:endParaRPr sz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Assess the environmental impact of plastic recycling technologies and determine optimal recycling methods for various polymers..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Recycling 15 polymers could cut CO₂ emissions by 73%. Effective sorting and cleaning are crucial for efficiency..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Developed an LCA matrix model for 10 recycling technologies and analyzed case studies on mixed plastics 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model may not address all local variations in recycling practices and polymer characteristics.</a:t>
                      </a: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4" name="Google Shape;174;p30"/>
          <p:cNvSpPr txBox="1"/>
          <p:nvPr/>
        </p:nvSpPr>
        <p:spPr>
          <a:xfrm>
            <a:off x="8643301" y="4771975"/>
            <a:ext cx="281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6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315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551689" y="0"/>
            <a:ext cx="4807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       WORKFLOW</a:t>
            </a:r>
            <a:endParaRPr lang="en-US" sz="3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4437" y="538883"/>
            <a:ext cx="7472690" cy="460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/>
        </p:nvSpPr>
        <p:spPr>
          <a:xfrm>
            <a:off x="100211" y="-12"/>
            <a:ext cx="811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COMPUTATIONAL ASPECTS </a:t>
            </a:r>
            <a:endParaRPr sz="11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5572350" y="1065925"/>
            <a:ext cx="3368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8643301" y="4771975"/>
            <a:ext cx="281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7</a:t>
            </a:r>
            <a:endParaRPr sz="700"/>
          </a:p>
        </p:txBody>
      </p:sp>
      <p:graphicFrame>
        <p:nvGraphicFramePr>
          <p:cNvPr id="187" name="Google Shape;187;p32"/>
          <p:cNvGraphicFramePr/>
          <p:nvPr/>
        </p:nvGraphicFramePr>
        <p:xfrm>
          <a:off x="0" y="605550"/>
          <a:ext cx="9144000" cy="4544475"/>
        </p:xfrm>
        <a:graphic>
          <a:graphicData uri="http://schemas.openxmlformats.org/drawingml/2006/table">
            <a:tbl>
              <a:tblPr>
                <a:noFill/>
                <a:tableStyleId>{03A1E910-F346-497E-9001-DC6506EFF386}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4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/>
                        <a:t>ALGORITHM /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/>
                        <a:t>DATA STRUCTURES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b="1"/>
                        <a:t>PURPOSE</a:t>
                      </a:r>
                      <a:endParaRPr sz="21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100" b="1"/>
                        <a:t>HOW IT IS USED</a:t>
                      </a:r>
                      <a:endParaRPr sz="21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1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HashMap (Dictionary)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Fast lookups for key-value pairs.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Quick access to material prices, plant data, and order status.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1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Array / List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Stores collections of data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Stores materials, plants, and orders for easy iteration and display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46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Priority Queue (heap)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Handle prioritized data.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Ensuring that high-priority orders are processed first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1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RBAC (Role-Based Access Control)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Control access based on user roles.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Determines which part of the system a user can access based on their role.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/>
        </p:nvSpPr>
        <p:spPr>
          <a:xfrm>
            <a:off x="503441" y="2364396"/>
            <a:ext cx="81153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93" name="Google Shape;193;p33"/>
          <p:cNvSpPr txBox="1"/>
          <p:nvPr/>
        </p:nvSpPr>
        <p:spPr>
          <a:xfrm>
            <a:off x="8773875" y="4857375"/>
            <a:ext cx="281700" cy="2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8</a:t>
            </a:r>
            <a:endParaRPr sz="700"/>
          </a:p>
        </p:txBody>
      </p:sp>
      <p:graphicFrame>
        <p:nvGraphicFramePr>
          <p:cNvPr id="194" name="Google Shape;194;p33"/>
          <p:cNvGraphicFramePr/>
          <p:nvPr/>
        </p:nvGraphicFramePr>
        <p:xfrm>
          <a:off x="0" y="825125"/>
          <a:ext cx="9144000" cy="4318350"/>
        </p:xfrm>
        <a:graphic>
          <a:graphicData uri="http://schemas.openxmlformats.org/drawingml/2006/table">
            <a:tbl>
              <a:tblPr>
                <a:noFill/>
                <a:tableStyleId>{03A1E910-F346-497E-9001-DC6506EFF386}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897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b="1" dirty="0"/>
                        <a:t>ALGORITHM /</a:t>
                      </a:r>
                      <a:endParaRPr sz="19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900" b="1" dirty="0"/>
                        <a:t>DATA STRUCTURES</a:t>
                      </a:r>
                      <a:endParaRPr sz="1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/>
                        <a:t>PURPOSE</a:t>
                      </a:r>
                      <a:endParaRPr sz="24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/>
                        <a:t>HOW IT IS USED</a:t>
                      </a:r>
                      <a:endParaRPr sz="24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ACL (Access Control Lists)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Fine-grained access control.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Works with RBAC to control permissions.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4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Multiplication Algorithm</a:t>
                      </a:r>
                      <a:endParaRPr sz="2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Simple calculations.</a:t>
                      </a:r>
                      <a:endParaRPr sz="2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/>
                        <a:t>Used to calculate total prices for orders.</a:t>
                      </a:r>
                      <a:endParaRPr sz="20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40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/>
                        <a:t>Price</a:t>
                      </a:r>
                      <a:r>
                        <a:rPr lang="en-GB" sz="2000" baseline="0" dirty="0"/>
                        <a:t> </a:t>
                      </a:r>
                      <a:r>
                        <a:rPr lang="en-GB" sz="2000" dirty="0"/>
                        <a:t>optimization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/>
                        <a:t>Dynamic programming table</a:t>
                      </a:r>
                      <a:endParaRPr sz="2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 dirty="0"/>
                        <a:t>Tracks</a:t>
                      </a:r>
                      <a:r>
                        <a:rPr lang="en-GB" sz="2000" baseline="0" dirty="0"/>
                        <a:t> price adjustments</a:t>
                      </a:r>
                      <a:endParaRPr sz="2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95" name="Google Shape;195;p33"/>
          <p:cNvSpPr txBox="1"/>
          <p:nvPr/>
        </p:nvSpPr>
        <p:spPr>
          <a:xfrm>
            <a:off x="100211" y="152388"/>
            <a:ext cx="8115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COMPUTATIONAL ASPECTS </a:t>
            </a:r>
            <a:endParaRPr sz="110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875</Words>
  <Application>Microsoft Office PowerPoint</Application>
  <PresentationFormat>On-screen Show (16:9)</PresentationFormat>
  <Paragraphs>128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Public Sans</vt:lpstr>
      <vt:lpstr>Playfair Display ExtraBold</vt:lpstr>
      <vt:lpstr>Playfair Display</vt:lpstr>
      <vt:lpstr>Calibri</vt:lpstr>
      <vt:lpstr>Times New Roman</vt:lpstr>
      <vt:lpstr>Simple Light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11</cp:revision>
  <dcterms:modified xsi:type="dcterms:W3CDTF">2025-02-07T04:29:56Z</dcterms:modified>
</cp:coreProperties>
</file>