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5" r:id="rId1"/>
  </p:sldMasterIdLst>
  <p:notesMasterIdLst>
    <p:notesMasterId r:id="rId19"/>
  </p:notesMasterIdLst>
  <p:sldIdLst>
    <p:sldId id="256" r:id="rId2"/>
    <p:sldId id="270" r:id="rId3"/>
    <p:sldId id="271" r:id="rId4"/>
    <p:sldId id="259" r:id="rId5"/>
    <p:sldId id="260" r:id="rId6"/>
    <p:sldId id="261" r:id="rId7"/>
    <p:sldId id="262" r:id="rId8"/>
    <p:sldId id="272" r:id="rId9"/>
    <p:sldId id="269" r:id="rId10"/>
    <p:sldId id="273" r:id="rId11"/>
    <p:sldId id="274" r:id="rId12"/>
    <p:sldId id="263" r:id="rId13"/>
    <p:sldId id="264" r:id="rId14"/>
    <p:sldId id="275" r:id="rId15"/>
    <p:sldId id="276" r:id="rId16"/>
    <p:sldId id="265" r:id="rId17"/>
    <p:sldId id="268" r:id="rId18"/>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226"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hari\OneDrive\Desktop\Tharika%20Clg\data%20s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[data set.xlsx]Sheet5!PivotTable6</c:name>
    <c:fmtId val="1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Dashboard</a:t>
            </a:r>
          </a:p>
        </c:rich>
      </c:tx>
      <c:layout>
        <c:manualLayout>
          <c:xMode val="edge"/>
          <c:yMode val="edge"/>
          <c:x val="0.26314566929133859"/>
          <c:y val="6.277340332458442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6">
                    <a:tint val="58000"/>
                    <a:satMod val="103000"/>
                    <a:lumMod val="102000"/>
                    <a:tint val="94000"/>
                  </a:schemeClr>
                </a:gs>
                <a:gs pos="50000">
                  <a:schemeClr val="accent6">
                    <a:tint val="58000"/>
                    <a:satMod val="110000"/>
                    <a:lumMod val="100000"/>
                    <a:shade val="100000"/>
                  </a:schemeClr>
                </a:gs>
                <a:gs pos="100000">
                  <a:schemeClr val="accent6">
                    <a:tint val="58000"/>
                    <a:lumMod val="99000"/>
                    <a:satMod val="120000"/>
                    <a:shade val="78000"/>
                  </a:schemeClr>
                </a:gs>
              </a:gsLst>
              <a:lin ang="5400000" scaled="0"/>
            </a:gradFill>
            <a:ln w="9525">
              <a:solidFill>
                <a:schemeClr val="accent6">
                  <a:tint val="58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6">
                    <a:tint val="86000"/>
                    <a:satMod val="103000"/>
                    <a:lumMod val="102000"/>
                    <a:tint val="94000"/>
                  </a:schemeClr>
                </a:gs>
                <a:gs pos="50000">
                  <a:schemeClr val="accent6">
                    <a:tint val="86000"/>
                    <a:satMod val="110000"/>
                    <a:lumMod val="100000"/>
                    <a:shade val="100000"/>
                  </a:schemeClr>
                </a:gs>
                <a:gs pos="100000">
                  <a:schemeClr val="accent6">
                    <a:tint val="86000"/>
                    <a:lumMod val="99000"/>
                    <a:satMod val="120000"/>
                    <a:shade val="78000"/>
                  </a:schemeClr>
                </a:gs>
              </a:gsLst>
              <a:lin ang="5400000" scaled="0"/>
            </a:gradFill>
            <a:ln w="9525">
              <a:solidFill>
                <a:schemeClr val="accent6">
                  <a:tint val="86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6">
                    <a:shade val="86000"/>
                    <a:satMod val="103000"/>
                    <a:lumMod val="102000"/>
                    <a:tint val="94000"/>
                  </a:schemeClr>
                </a:gs>
                <a:gs pos="50000">
                  <a:schemeClr val="accent6">
                    <a:shade val="86000"/>
                    <a:satMod val="110000"/>
                    <a:lumMod val="100000"/>
                    <a:shade val="100000"/>
                  </a:schemeClr>
                </a:gs>
                <a:gs pos="100000">
                  <a:schemeClr val="accent6">
                    <a:shade val="86000"/>
                    <a:lumMod val="99000"/>
                    <a:satMod val="120000"/>
                    <a:shade val="78000"/>
                  </a:schemeClr>
                </a:gs>
              </a:gsLst>
              <a:lin ang="5400000" scaled="0"/>
            </a:gradFill>
            <a:ln w="9525">
              <a:solidFill>
                <a:schemeClr val="accent6">
                  <a:shade val="86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6">
                    <a:shade val="58000"/>
                    <a:satMod val="103000"/>
                    <a:lumMod val="102000"/>
                    <a:tint val="94000"/>
                  </a:schemeClr>
                </a:gs>
                <a:gs pos="50000">
                  <a:schemeClr val="accent6">
                    <a:shade val="58000"/>
                    <a:satMod val="110000"/>
                    <a:lumMod val="100000"/>
                    <a:shade val="100000"/>
                  </a:schemeClr>
                </a:gs>
                <a:gs pos="100000">
                  <a:schemeClr val="accent6">
                    <a:shade val="58000"/>
                    <a:lumMod val="99000"/>
                    <a:satMod val="120000"/>
                    <a:shade val="78000"/>
                  </a:schemeClr>
                </a:gs>
              </a:gsLst>
              <a:lin ang="5400000" scaled="0"/>
            </a:gradFill>
            <a:ln w="9525">
              <a:solidFill>
                <a:schemeClr val="accent6">
                  <a:shade val="58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Sheet5!$B$3:$B$4</c:f>
              <c:strCache>
                <c:ptCount val="1"/>
                <c:pt idx="0">
                  <c:v>HIGH</c:v>
                </c:pt>
              </c:strCache>
            </c:strRef>
          </c:tx>
          <c:spPr>
            <a:gradFill rotWithShape="1">
              <a:gsLst>
                <a:gs pos="0">
                  <a:schemeClr val="accent6">
                    <a:tint val="58000"/>
                    <a:satMod val="103000"/>
                    <a:lumMod val="102000"/>
                    <a:tint val="94000"/>
                  </a:schemeClr>
                </a:gs>
                <a:gs pos="50000">
                  <a:schemeClr val="accent6">
                    <a:tint val="58000"/>
                    <a:satMod val="110000"/>
                    <a:lumMod val="100000"/>
                    <a:shade val="100000"/>
                  </a:schemeClr>
                </a:gs>
                <a:gs pos="100000">
                  <a:schemeClr val="accent6">
                    <a:tint val="58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0B8-4FDE-A23F-F567C8196716}"/>
            </c:ext>
          </c:extLst>
        </c:ser>
        <c:ser>
          <c:idx val="1"/>
          <c:order val="1"/>
          <c:tx>
            <c:strRef>
              <c:f>Sheet5!$C$3:$C$4</c:f>
              <c:strCache>
                <c:ptCount val="1"/>
                <c:pt idx="0">
                  <c:v>LOW</c:v>
                </c:pt>
              </c:strCache>
            </c:strRef>
          </c:tx>
          <c:spPr>
            <a:gradFill rotWithShape="1">
              <a:gsLst>
                <a:gs pos="0">
                  <a:schemeClr val="accent6">
                    <a:tint val="86000"/>
                    <a:satMod val="103000"/>
                    <a:lumMod val="102000"/>
                    <a:tint val="94000"/>
                  </a:schemeClr>
                </a:gs>
                <a:gs pos="50000">
                  <a:schemeClr val="accent6">
                    <a:tint val="86000"/>
                    <a:satMod val="110000"/>
                    <a:lumMod val="100000"/>
                    <a:shade val="100000"/>
                  </a:schemeClr>
                </a:gs>
                <a:gs pos="100000">
                  <a:schemeClr val="accent6">
                    <a:tint val="86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70B8-4FDE-A23F-F567C8196716}"/>
            </c:ext>
          </c:extLst>
        </c:ser>
        <c:ser>
          <c:idx val="2"/>
          <c:order val="2"/>
          <c:tx>
            <c:strRef>
              <c:f>Sheet5!$D$3:$D$4</c:f>
              <c:strCache>
                <c:ptCount val="1"/>
                <c:pt idx="0">
                  <c:v>MED</c:v>
                </c:pt>
              </c:strCache>
            </c:strRef>
          </c:tx>
          <c:spPr>
            <a:gradFill rotWithShape="1">
              <a:gsLst>
                <a:gs pos="0">
                  <a:schemeClr val="accent6">
                    <a:shade val="86000"/>
                    <a:satMod val="103000"/>
                    <a:lumMod val="102000"/>
                    <a:tint val="94000"/>
                  </a:schemeClr>
                </a:gs>
                <a:gs pos="50000">
                  <a:schemeClr val="accent6">
                    <a:shade val="86000"/>
                    <a:satMod val="110000"/>
                    <a:lumMod val="100000"/>
                    <a:shade val="100000"/>
                  </a:schemeClr>
                </a:gs>
                <a:gs pos="100000">
                  <a:schemeClr val="accent6">
                    <a:shade val="86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70B8-4FDE-A23F-F567C8196716}"/>
            </c:ext>
          </c:extLst>
        </c:ser>
        <c:ser>
          <c:idx val="3"/>
          <c:order val="3"/>
          <c:tx>
            <c:strRef>
              <c:f>Sheet5!$E$3:$E$4</c:f>
              <c:strCache>
                <c:ptCount val="1"/>
                <c:pt idx="0">
                  <c:v>VERY HIGH</c:v>
                </c:pt>
              </c:strCache>
            </c:strRef>
          </c:tx>
          <c:spPr>
            <a:gradFill rotWithShape="1">
              <a:gsLst>
                <a:gs pos="0">
                  <a:schemeClr val="accent6">
                    <a:shade val="58000"/>
                    <a:satMod val="103000"/>
                    <a:lumMod val="102000"/>
                    <a:tint val="94000"/>
                  </a:schemeClr>
                </a:gs>
                <a:gs pos="50000">
                  <a:schemeClr val="accent6">
                    <a:shade val="58000"/>
                    <a:satMod val="110000"/>
                    <a:lumMod val="100000"/>
                    <a:shade val="100000"/>
                  </a:schemeClr>
                </a:gs>
                <a:gs pos="100000">
                  <a:schemeClr val="accent6">
                    <a:shade val="58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70B8-4FDE-A23F-F567C8196716}"/>
            </c:ext>
          </c:extLst>
        </c:ser>
        <c:dLbls>
          <c:showLegendKey val="0"/>
          <c:showVal val="0"/>
          <c:showCatName val="0"/>
          <c:showSerName val="0"/>
          <c:showPercent val="0"/>
          <c:showBubbleSize val="0"/>
        </c:dLbls>
        <c:gapWidth val="150"/>
        <c:shape val="box"/>
        <c:axId val="966152368"/>
        <c:axId val="966149968"/>
        <c:axId val="0"/>
      </c:bar3DChart>
      <c:catAx>
        <c:axId val="96615236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66149968"/>
        <c:crosses val="autoZero"/>
        <c:auto val="1"/>
        <c:lblAlgn val="ctr"/>
        <c:lblOffset val="100"/>
        <c:noMultiLvlLbl val="0"/>
      </c:catAx>
      <c:valAx>
        <c:axId val="966149968"/>
        <c:scaling>
          <c:orientation val="minMax"/>
        </c:scaling>
        <c:delete val="0"/>
        <c:axPos val="b"/>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661523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44085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49192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5039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26016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32605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80936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40462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98844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538245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294909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00850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09195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21805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46998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80299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73131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96392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15180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17464352"/>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 id="2147483753"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381000" y="803497"/>
            <a:ext cx="9982200" cy="1346266"/>
          </a:xfrm>
          <a:prstGeom prst="rect">
            <a:avLst/>
          </a:prstGeom>
        </p:spPr>
        <p:txBody>
          <a:bodyPr vert="horz" wrap="square" lIns="0" tIns="16510" rIns="0" bIns="0" rtlCol="0">
            <a:spAutoFit/>
          </a:bodyPr>
          <a:lstStyle/>
          <a:p>
            <a:pPr marL="3213735" algn="ctr">
              <a:spcBef>
                <a:spcPts val="130"/>
              </a:spcBef>
            </a:pPr>
            <a:r>
              <a:rPr lang="en-US" b="1" dirty="0">
                <a:latin typeface="Times New Roman" panose="02020603050405020304" pitchFamily="18" charset="0"/>
                <a:cs typeface="Times New Roman" panose="02020603050405020304" pitchFamily="18" charset="0"/>
              </a:rPr>
              <a:t>Employee Data Analysis using Excel</a:t>
            </a:r>
            <a:r>
              <a:rPr lang="en-US" b="1" i="0" dirty="0">
                <a:effectLst/>
                <a:latin typeface="Times New Roman" panose="02020603050405020304" pitchFamily="18" charset="0"/>
                <a:cs typeface="Times New Roman" panose="02020603050405020304" pitchFamily="18" charset="0"/>
              </a:rPr>
              <a:t> </a:t>
            </a:r>
            <a:br>
              <a:rPr lang="en-US" b="1" i="0" dirty="0">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620171" y="3200400"/>
            <a:ext cx="8951658" cy="1938992"/>
          </a:xfrm>
          <a:prstGeom prst="rect">
            <a:avLst/>
          </a:prstGeom>
          <a:noFill/>
        </p:spPr>
        <p:txBody>
          <a:bodyPr wrap="square" rtlCol="0">
            <a:spAutoFit/>
          </a:bodyPr>
          <a:lstStyle/>
          <a:p>
            <a:r>
              <a:rPr lang="en-US" sz="2400" b="1" dirty="0"/>
              <a:t>STUDENT NAME: </a:t>
            </a:r>
            <a:r>
              <a:rPr lang="en-US" sz="2400" dirty="0"/>
              <a:t>THARIKA SRI AJ</a:t>
            </a:r>
          </a:p>
          <a:p>
            <a:r>
              <a:rPr lang="en-US" sz="2400" b="1" dirty="0"/>
              <a:t>REGISTER NO: </a:t>
            </a:r>
            <a:r>
              <a:rPr lang="en-US" sz="2400" dirty="0"/>
              <a:t>312209025</a:t>
            </a:r>
          </a:p>
          <a:p>
            <a:r>
              <a:rPr lang="en-US" sz="2400" b="1" dirty="0"/>
              <a:t>DEPARTMENT: </a:t>
            </a:r>
            <a:r>
              <a:rPr lang="en-US" sz="2400" dirty="0"/>
              <a:t>B COM GENERAL</a:t>
            </a:r>
          </a:p>
          <a:p>
            <a:r>
              <a:rPr lang="en-US" sz="2400" b="1" dirty="0"/>
              <a:t>COLLEGE:</a:t>
            </a:r>
            <a:r>
              <a:rPr lang="en-US" sz="2400" dirty="0"/>
              <a:t> CHEVALIER T. THOMAS ELIZABETH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42F4FD-AE26-C41F-15A3-B333AC8AEED9}"/>
              </a:ext>
            </a:extLst>
          </p:cNvPr>
          <p:cNvSpPr>
            <a:spLocks noGrp="1"/>
          </p:cNvSpPr>
          <p:nvPr>
            <p:ph idx="1"/>
          </p:nvPr>
        </p:nvSpPr>
        <p:spPr>
          <a:xfrm>
            <a:off x="1141412" y="533400"/>
            <a:ext cx="9905999" cy="5867400"/>
          </a:xfrm>
        </p:spPr>
        <p:txBody>
          <a:bodyPr>
            <a:normAutofit/>
          </a:bodyPr>
          <a:lstStyle/>
          <a:p>
            <a:pPr marL="0" indent="0">
              <a:buNone/>
            </a:pPr>
            <a:r>
              <a:rPr lang="en-US" sz="2400" dirty="0"/>
              <a:t>4. Performance Level: A categorical variable indicating the performance tier of each employee (e.g., high, medium, low), used to assess and compare performance across the workforce.</a:t>
            </a:r>
          </a:p>
          <a:p>
            <a:pPr marL="0" indent="0">
              <a:buNone/>
            </a:pPr>
            <a:r>
              <a:rPr lang="en-US" dirty="0"/>
              <a:t>5. Gender: A categorical variable representing the gender of each employee, allowing for the analysis of performance trends across different gender groups.</a:t>
            </a:r>
          </a:p>
          <a:p>
            <a:pPr marL="0" indent="0">
              <a:buNone/>
            </a:pPr>
            <a:r>
              <a:rPr lang="en-US" dirty="0"/>
              <a:t>6. Employee Rating: A numerical score reflecting each employee's performance evaluation, essential for ranking employees and understanding performance distribution.</a:t>
            </a:r>
          </a:p>
          <a:p>
            <a:pPr marL="0" indent="0">
              <a:buNone/>
            </a:pPr>
            <a:r>
              <a:rPr lang="en-US" dirty="0"/>
              <a:t>7. Business Unit: A categorical variable indicating the specific department or business unit within the company, used to compare performance across different organizational areas.</a:t>
            </a:r>
          </a:p>
          <a:p>
            <a:endParaRPr lang="en-US" dirty="0"/>
          </a:p>
        </p:txBody>
      </p:sp>
    </p:spTree>
    <p:extLst>
      <p:ext uri="{BB962C8B-B14F-4D97-AF65-F5344CB8AC3E}">
        <p14:creationId xmlns:p14="http://schemas.microsoft.com/office/powerpoint/2010/main" val="1695253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299E2E-62C0-51D0-458E-5D5D6EA964D8}"/>
              </a:ext>
            </a:extLst>
          </p:cNvPr>
          <p:cNvSpPr>
            <a:spLocks noGrp="1"/>
          </p:cNvSpPr>
          <p:nvPr>
            <p:ph idx="1"/>
          </p:nvPr>
        </p:nvSpPr>
        <p:spPr>
          <a:xfrm>
            <a:off x="1141412" y="457200"/>
            <a:ext cx="9905999" cy="5334001"/>
          </a:xfrm>
        </p:spPr>
        <p:txBody>
          <a:bodyPr>
            <a:normAutofit/>
          </a:bodyPr>
          <a:lstStyle/>
          <a:p>
            <a:pPr marL="0" indent="0">
              <a:buNone/>
            </a:pPr>
            <a:r>
              <a:rPr lang="en-US" dirty="0"/>
              <a:t>8. Employee Status: A categorical variable that defines the employment status (e.g., active, on leave), which is important for understanding the context of performance metrics.</a:t>
            </a:r>
          </a:p>
          <a:p>
            <a:pPr marL="0" indent="0">
              <a:buNone/>
            </a:pPr>
            <a:r>
              <a:rPr lang="en-US" dirty="0"/>
              <a:t>9. Employee Classification Type: A categorical variable that classifies employees into different groups, such as managerial or non-managerial, aiding in the segmentation of performance data.</a:t>
            </a:r>
          </a:p>
          <a:p>
            <a:pPr marL="0" indent="0">
              <a:buNone/>
            </a:pPr>
            <a:r>
              <a:rPr lang="en-US" dirty="0"/>
              <a:t>10. Performance Score: A categorical variable that aggregates various performance metrics into a final score, used as a key indicator in performance analysis.</a:t>
            </a:r>
          </a:p>
        </p:txBody>
      </p:sp>
    </p:spTree>
    <p:extLst>
      <p:ext uri="{BB962C8B-B14F-4D97-AF65-F5344CB8AC3E}">
        <p14:creationId xmlns:p14="http://schemas.microsoft.com/office/powerpoint/2010/main" val="879983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40EBC47-5C58-0ED3-D37A-896C8FF6ED6A}"/>
              </a:ext>
            </a:extLst>
          </p:cNvPr>
          <p:cNvSpPr txBox="1"/>
          <p:nvPr/>
        </p:nvSpPr>
        <p:spPr>
          <a:xfrm>
            <a:off x="1066800" y="1493693"/>
            <a:ext cx="10439018" cy="4247317"/>
          </a:xfrm>
          <a:prstGeom prst="rect">
            <a:avLst/>
          </a:prstGeom>
          <a:noFill/>
        </p:spPr>
        <p:txBody>
          <a:bodyPr wrap="square" rtlCol="0">
            <a:spAutoFit/>
          </a:bodyPr>
          <a:lstStyle/>
          <a:p>
            <a:r>
              <a:rPr lang="en-US" dirty="0"/>
              <a:t>The standout feature of our project is the use of an advanced formula to classify employee performance. We employed the `IFS` function in Excel to categorize performance scores into distinct tiers. The formula used is:</a:t>
            </a:r>
          </a:p>
          <a:p>
            <a:endParaRPr lang="en-US" dirty="0"/>
          </a:p>
          <a:p>
            <a:r>
              <a:rPr lang="en-US" dirty="0"/>
              <a:t>=IFS(Z24&gt;=5,"VERY HIGH", Z24&gt;=4,"HIGH", Z24&gt;=3,"MEDIUM", TRUE,"LOW")</a:t>
            </a:r>
          </a:p>
          <a:p>
            <a:endParaRPr lang="en-US" dirty="0"/>
          </a:p>
          <a:p>
            <a:r>
              <a:rPr lang="en-US" dirty="0"/>
              <a:t>This formula evaluates the performance score (located in cell Z24) and assigns a performance category based on predefined thresholds:</a:t>
            </a:r>
          </a:p>
          <a:p>
            <a:endParaRPr lang="en-US" dirty="0"/>
          </a:p>
          <a:p>
            <a:r>
              <a:rPr lang="en-US" dirty="0"/>
              <a:t>- "VERY HIGH": For scores of 5 and above, indicating exceptional performance.</a:t>
            </a:r>
          </a:p>
          <a:p>
            <a:r>
              <a:rPr lang="en-US" dirty="0"/>
              <a:t>- ”HIGH": For scores ranging from 4 to just below 5, reflecting strong performance.</a:t>
            </a:r>
          </a:p>
          <a:p>
            <a:r>
              <a:rPr lang="en-US" dirty="0"/>
              <a:t>- "MEDIUM": For scores between 3 and just below 4, representing average performance.</a:t>
            </a:r>
          </a:p>
          <a:p>
            <a:r>
              <a:rPr lang="en-US" dirty="0"/>
              <a:t>- "LOW": For scores below 3, indicating areas for improvement.</a:t>
            </a:r>
          </a:p>
          <a:p>
            <a:endParaRPr lang="en-US" dirty="0"/>
          </a:p>
          <a:p>
            <a:r>
              <a:rPr lang="en-US" dirty="0"/>
              <a:t>This approach ensures a nuanced classification of employee performance, allowing for clear differentiation between various performance levels and facilitating targeted interventions and feedback.</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3" name="TextBox 2">
            <a:extLst>
              <a:ext uri="{FF2B5EF4-FFF2-40B4-BE49-F238E27FC236}">
                <a16:creationId xmlns:a16="http://schemas.microsoft.com/office/drawing/2014/main" id="{35DD2404-61DF-6411-74AA-B6C9E4BD6FB7}"/>
              </a:ext>
            </a:extLst>
          </p:cNvPr>
          <p:cNvSpPr txBox="1"/>
          <p:nvPr/>
        </p:nvSpPr>
        <p:spPr>
          <a:xfrm>
            <a:off x="990600" y="1049337"/>
            <a:ext cx="9906000" cy="4493538"/>
          </a:xfrm>
          <a:prstGeom prst="rect">
            <a:avLst/>
          </a:prstGeom>
          <a:noFill/>
        </p:spPr>
        <p:txBody>
          <a:bodyPr wrap="square" rtlCol="0">
            <a:spAutoFit/>
          </a:bodyPr>
          <a:lstStyle/>
          <a:p>
            <a:r>
              <a:rPr lang="en-US" sz="2200" dirty="0"/>
              <a:t>Step-by-Step Process to Analyze Employee Performance in Excel</a:t>
            </a:r>
          </a:p>
          <a:p>
            <a:r>
              <a:rPr lang="en-US" sz="2200" dirty="0"/>
              <a:t> 1</a:t>
            </a:r>
            <a:r>
              <a:rPr lang="en-US" sz="2200" b="1" dirty="0"/>
              <a:t>. Data Collection  </a:t>
            </a:r>
            <a:r>
              <a:rPr lang="en-US" sz="2200" dirty="0"/>
              <a:t>- Download the Data: Start by downloading the raw data from the </a:t>
            </a:r>
            <a:r>
              <a:rPr lang="en-US" sz="2200" dirty="0" err="1"/>
              <a:t>Edunet</a:t>
            </a:r>
            <a:r>
              <a:rPr lang="en-US" sz="2200" dirty="0"/>
              <a:t> dashboard and save it as an Excel file.</a:t>
            </a:r>
          </a:p>
          <a:p>
            <a:endParaRPr lang="en-US" sz="2200" dirty="0"/>
          </a:p>
          <a:p>
            <a:r>
              <a:rPr lang="en-US" sz="2200" dirty="0"/>
              <a:t> 2</a:t>
            </a:r>
            <a:r>
              <a:rPr lang="en-US" sz="2200" b="1" dirty="0"/>
              <a:t>. Feature Selection</a:t>
            </a:r>
            <a:r>
              <a:rPr lang="en-US" sz="2200" dirty="0"/>
              <a:t>: Identify Key Features -  Open the Excel file and determine which columns are necessary for performance analysis (e.g., Employee ID, First Name, Business Unit, Gender, Current Rating, etc.).</a:t>
            </a:r>
          </a:p>
          <a:p>
            <a:endParaRPr lang="en-US" sz="2200" dirty="0"/>
          </a:p>
          <a:p>
            <a:r>
              <a:rPr lang="en-US" sz="2200" dirty="0"/>
              <a:t>3. </a:t>
            </a:r>
            <a:r>
              <a:rPr lang="en-US" sz="2200" b="1" dirty="0"/>
              <a:t>Data Cleaning</a:t>
            </a:r>
            <a:r>
              <a:rPr lang="en-US" sz="2200" dirty="0"/>
              <a:t>: Use "Go To Special" (Home &gt; Find &amp; Select &gt; Go To Special &gt; Blanks) to highlight missing cells.     - Remove rows or fill in missing values using Excel's "Fill" options (Fill Down or Fill Series) or formulas like =IFERROR() or =IF(ISBLANK(), </a:t>
            </a:r>
            <a:r>
              <a:rPr lang="en-US" sz="2200" dirty="0" err="1"/>
              <a:t>value_if_true</a:t>
            </a:r>
            <a:r>
              <a:rPr lang="en-US" sz="2200" dirty="0"/>
              <a:t>, </a:t>
            </a:r>
            <a:r>
              <a:rPr lang="en-US" sz="2200" dirty="0" err="1"/>
              <a:t>value_if_false</a:t>
            </a:r>
            <a:r>
              <a:rPr lang="en-US" sz="2200" dirty="0"/>
              <a:t>). </a:t>
            </a:r>
          </a:p>
          <a:p>
            <a:r>
              <a:rPr lang="en-US" sz="2200" dirty="0"/>
              <a:t>Filter Data: Apply filters to isolate and correct rows with incomplete or erroneous data.</a:t>
            </a:r>
            <a:endParaRPr lang="en-IN" sz="2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D1DD00-B770-B33F-0E45-4F9E5E1642FA}"/>
              </a:ext>
            </a:extLst>
          </p:cNvPr>
          <p:cNvSpPr txBox="1"/>
          <p:nvPr/>
        </p:nvSpPr>
        <p:spPr>
          <a:xfrm>
            <a:off x="1447800" y="381000"/>
            <a:ext cx="8839200" cy="5847755"/>
          </a:xfrm>
          <a:prstGeom prst="rect">
            <a:avLst/>
          </a:prstGeom>
          <a:noFill/>
        </p:spPr>
        <p:txBody>
          <a:bodyPr wrap="square" rtlCol="0">
            <a:spAutoFit/>
          </a:bodyPr>
          <a:lstStyle/>
          <a:p>
            <a:r>
              <a:rPr lang="en-US" dirty="0"/>
              <a:t>4</a:t>
            </a:r>
            <a:r>
              <a:rPr lang="en-US" sz="2200" dirty="0"/>
              <a:t>. </a:t>
            </a:r>
            <a:r>
              <a:rPr lang="en-US" sz="2200" b="1" dirty="0"/>
              <a:t>Calculate Performance Level   </a:t>
            </a:r>
            <a:r>
              <a:rPr lang="en-US" sz="2200" dirty="0"/>
              <a:t>-</a:t>
            </a:r>
          </a:p>
          <a:p>
            <a:pPr marL="342900" indent="-342900">
              <a:buFont typeface="Arial" panose="020B0604020202020204" pitchFamily="34" charset="0"/>
              <a:buChar char="•"/>
            </a:pPr>
            <a:r>
              <a:rPr lang="en-US" sz="2200" dirty="0"/>
              <a:t>Add a New Column: Create a column named Performance Level.  </a:t>
            </a:r>
          </a:p>
          <a:p>
            <a:pPr marL="342900" indent="-342900">
              <a:buFont typeface="Arial" panose="020B0604020202020204" pitchFamily="34" charset="0"/>
              <a:buChar char="•"/>
            </a:pPr>
            <a:r>
              <a:rPr lang="en-US" sz="2200" dirty="0"/>
              <a:t>Use Formula to Determine Levels: Use an Excel formula to categorize employees based on their Current Rating:     excel     =IF(</a:t>
            </a:r>
            <a:r>
              <a:rPr lang="en-US" sz="2200" dirty="0" err="1"/>
              <a:t>Current_Rating_Cell</a:t>
            </a:r>
            <a:r>
              <a:rPr lang="en-US" sz="2200" dirty="0"/>
              <a:t> &gt;= 90, "VERY HIGH", IF(</a:t>
            </a:r>
            <a:r>
              <a:rPr lang="en-US" sz="2200" dirty="0" err="1"/>
              <a:t>Current_Rating_Cell</a:t>
            </a:r>
            <a:r>
              <a:rPr lang="en-US" sz="2200" dirty="0"/>
              <a:t> &gt;= 70, "HIGH", IF(</a:t>
            </a:r>
            <a:r>
              <a:rPr lang="en-US" sz="2200" dirty="0" err="1"/>
              <a:t>Current_Rating_Cell</a:t>
            </a:r>
            <a:r>
              <a:rPr lang="en-US" sz="2200" dirty="0"/>
              <a:t> &gt;= 50, "MED", "LOW")))</a:t>
            </a:r>
          </a:p>
          <a:p>
            <a:pPr marL="342900" indent="-342900">
              <a:buFont typeface="Arial" panose="020B0604020202020204" pitchFamily="34" charset="0"/>
              <a:buChar char="•"/>
            </a:pPr>
            <a:r>
              <a:rPr lang="en-US" sz="2200" dirty="0"/>
              <a:t>Apply Formula Across All Rows: Drag down the formula to calculate the performance level for all employees.</a:t>
            </a:r>
          </a:p>
          <a:p>
            <a:pPr marL="342900" indent="-342900">
              <a:buFont typeface="Arial" panose="020B0604020202020204" pitchFamily="34" charset="0"/>
              <a:buChar char="•"/>
            </a:pPr>
            <a:endParaRPr lang="en-US" sz="2200" dirty="0"/>
          </a:p>
          <a:p>
            <a:r>
              <a:rPr lang="en-US" sz="2200" dirty="0"/>
              <a:t>5. </a:t>
            </a:r>
            <a:r>
              <a:rPr lang="en-US" sz="2200" b="1" dirty="0"/>
              <a:t>Create a Pivot Table   </a:t>
            </a:r>
            <a:r>
              <a:rPr lang="en-US" sz="2200" dirty="0"/>
              <a:t>-</a:t>
            </a:r>
          </a:p>
          <a:p>
            <a:r>
              <a:rPr lang="en-US" sz="2200" dirty="0"/>
              <a:t> Insert Pivot Table: Select your data range and go to Insert &gt; PivotTable.   - Configure the Pivot Table:     - Drag Business Unit to the Rows area.     - Drag Performance Level to the Columns area.     - Drag Employee ID or First Name to the Values area and set it to "Count" to display the number of employees in each category.</a:t>
            </a:r>
          </a:p>
          <a:p>
            <a:endParaRPr lang="en-US" sz="2200" dirty="0"/>
          </a:p>
          <a:p>
            <a:r>
              <a:rPr lang="en-US" sz="2200" dirty="0"/>
              <a:t> </a:t>
            </a:r>
            <a:endParaRPr lang="en-IN" dirty="0"/>
          </a:p>
        </p:txBody>
      </p:sp>
    </p:spTree>
    <p:extLst>
      <p:ext uri="{BB962C8B-B14F-4D97-AF65-F5344CB8AC3E}">
        <p14:creationId xmlns:p14="http://schemas.microsoft.com/office/powerpoint/2010/main" val="403411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578DBA-EBB8-B526-BACE-680D863667F9}"/>
              </a:ext>
            </a:extLst>
          </p:cNvPr>
          <p:cNvSpPr txBox="1"/>
          <p:nvPr/>
        </p:nvSpPr>
        <p:spPr>
          <a:xfrm>
            <a:off x="1371600" y="381000"/>
            <a:ext cx="9982200" cy="4154984"/>
          </a:xfrm>
          <a:prstGeom prst="rect">
            <a:avLst/>
          </a:prstGeom>
          <a:noFill/>
        </p:spPr>
        <p:txBody>
          <a:bodyPr wrap="square" rtlCol="0">
            <a:spAutoFit/>
          </a:bodyPr>
          <a:lstStyle/>
          <a:p>
            <a:r>
              <a:rPr lang="en-US" sz="2200" dirty="0"/>
              <a:t>6. </a:t>
            </a:r>
            <a:r>
              <a:rPr lang="en-US" sz="2200" b="1" dirty="0"/>
              <a:t>Generate a Bar Char</a:t>
            </a:r>
            <a:r>
              <a:rPr lang="en-US" sz="2200" dirty="0"/>
              <a:t>t  - </a:t>
            </a:r>
          </a:p>
          <a:p>
            <a:r>
              <a:rPr lang="en-US" sz="2200" dirty="0"/>
              <a:t>Create Chart from Pivot Table: Select the pivot table and go to Insert &gt; Bar Chart to visualize the data.</a:t>
            </a:r>
          </a:p>
          <a:p>
            <a:r>
              <a:rPr lang="en-US" sz="2200" dirty="0"/>
              <a:t>Customize the Chart: Adjust colors, titles, labels, and other chart elements for better clarity and presentation.</a:t>
            </a:r>
          </a:p>
          <a:p>
            <a:endParaRPr lang="en-US" sz="2200" dirty="0"/>
          </a:p>
          <a:p>
            <a:r>
              <a:rPr lang="en-US" sz="2200" dirty="0"/>
              <a:t>7. </a:t>
            </a:r>
            <a:r>
              <a:rPr lang="en-US" sz="2200" b="1" dirty="0"/>
              <a:t>Analyze Results </a:t>
            </a:r>
            <a:r>
              <a:rPr lang="en-US" sz="2200" dirty="0"/>
              <a:t>:</a:t>
            </a:r>
          </a:p>
          <a:p>
            <a:r>
              <a:rPr lang="en-US" sz="2200" dirty="0"/>
              <a:t> Review the bar chart to understand the distribution of performance levels across different business units and identify areas of strength and potential improvement.</a:t>
            </a:r>
          </a:p>
          <a:p>
            <a:endParaRPr lang="en-US" sz="2200" dirty="0"/>
          </a:p>
          <a:p>
            <a:r>
              <a:rPr lang="en-US" sz="2200" dirty="0"/>
              <a:t>This streamlined process in Excel will help you efficiently analyze employee performance data and derive actionable insights.</a:t>
            </a:r>
            <a:endParaRPr lang="en-IN" sz="2200" dirty="0"/>
          </a:p>
        </p:txBody>
      </p:sp>
    </p:spTree>
    <p:extLst>
      <p:ext uri="{BB962C8B-B14F-4D97-AF65-F5344CB8AC3E}">
        <p14:creationId xmlns:p14="http://schemas.microsoft.com/office/powerpoint/2010/main" val="2276497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704975" y="38100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16</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4D0EBFB6-C729-5F7E-253C-A39DB621935F}"/>
              </a:ext>
            </a:extLst>
          </p:cNvPr>
          <p:cNvGraphicFramePr>
            <a:graphicFrameLocks/>
          </p:cNvGraphicFramePr>
          <p:nvPr>
            <p:extLst>
              <p:ext uri="{D42A27DB-BD31-4B8C-83A1-F6EECF244321}">
                <p14:modId xmlns:p14="http://schemas.microsoft.com/office/powerpoint/2010/main" val="4210474280"/>
              </p:ext>
            </p:extLst>
          </p:nvPr>
        </p:nvGraphicFramePr>
        <p:xfrm>
          <a:off x="3192462" y="1600200"/>
          <a:ext cx="6496050" cy="418909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6979D81-F6F6-83AD-57C3-25117737A766}"/>
              </a:ext>
            </a:extLst>
          </p:cNvPr>
          <p:cNvSpPr txBox="1"/>
          <p:nvPr/>
        </p:nvSpPr>
        <p:spPr>
          <a:xfrm>
            <a:off x="1371600" y="1752600"/>
            <a:ext cx="9296400" cy="2246769"/>
          </a:xfrm>
          <a:prstGeom prst="rect">
            <a:avLst/>
          </a:prstGeom>
          <a:noFill/>
        </p:spPr>
        <p:txBody>
          <a:bodyPr wrap="square" rtlCol="0">
            <a:spAutoFit/>
          </a:bodyPr>
          <a:lstStyle/>
          <a:p>
            <a:r>
              <a:rPr lang="en-US" sz="2000" dirty="0"/>
              <a:t>The "Employee Performance Dashboard" indicates varied performance levels across different business units, with "BPC" and "TNS" having a notable number of employees in the "Very High" performance category, suggesting higher overall effectiveness. Conversely, units like "NEL" and "MSC" show a larger proportion of employees in the "Low" performance category, pointing to potential areas where additional support or intervention may be needed. This data highlights both high-performing teams and those with opportunities for growth, guiding future performance management strategies.</a:t>
            </a:r>
            <a:endParaRPr lang="en-IN" sz="20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C2764-DE26-362F-89A3-5165A616A58A}"/>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Project title</a:t>
            </a: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Employee Performance Analysis using Excel</a:t>
            </a:r>
            <a:endParaRPr lang="en-IN" dirty="0"/>
          </a:p>
        </p:txBody>
      </p:sp>
    </p:spTree>
    <p:extLst>
      <p:ext uri="{BB962C8B-B14F-4D97-AF65-F5344CB8AC3E}">
        <p14:creationId xmlns:p14="http://schemas.microsoft.com/office/powerpoint/2010/main" val="1156447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18">
            <a:extLst>
              <a:ext uri="{FF2B5EF4-FFF2-40B4-BE49-F238E27FC236}">
                <a16:creationId xmlns:a16="http://schemas.microsoft.com/office/drawing/2014/main" id="{9162609C-888E-5A0B-8278-6E60AE62BF14}"/>
              </a:ext>
            </a:extLst>
          </p:cNvPr>
          <p:cNvGrpSpPr/>
          <p:nvPr/>
        </p:nvGrpSpPr>
        <p:grpSpPr>
          <a:xfrm>
            <a:off x="10515600" y="4267200"/>
            <a:ext cx="4124325" cy="3009900"/>
            <a:chOff x="47625" y="3819523"/>
            <a:chExt cx="4124325" cy="3009900"/>
          </a:xfrm>
        </p:grpSpPr>
        <p:pic>
          <p:nvPicPr>
            <p:cNvPr id="5" name="object 19">
              <a:extLst>
                <a:ext uri="{FF2B5EF4-FFF2-40B4-BE49-F238E27FC236}">
                  <a16:creationId xmlns:a16="http://schemas.microsoft.com/office/drawing/2014/main" id="{381F2E32-2766-EA96-1C76-B5FEE188D3E6}"/>
                </a:ext>
              </a:extLst>
            </p:cNvPr>
            <p:cNvPicPr/>
            <p:nvPr/>
          </p:nvPicPr>
          <p:blipFill>
            <a:blip r:embed="rId2" cstate="print"/>
            <a:stretch>
              <a:fillRect/>
            </a:stretch>
          </p:blipFill>
          <p:spPr>
            <a:xfrm>
              <a:off x="466725" y="6410325"/>
              <a:ext cx="3705225" cy="295275"/>
            </a:xfrm>
            <a:prstGeom prst="rect">
              <a:avLst/>
            </a:prstGeom>
          </p:spPr>
        </p:pic>
        <p:pic>
          <p:nvPicPr>
            <p:cNvPr id="6" name="object 20">
              <a:extLst>
                <a:ext uri="{FF2B5EF4-FFF2-40B4-BE49-F238E27FC236}">
                  <a16:creationId xmlns:a16="http://schemas.microsoft.com/office/drawing/2014/main" id="{E87E12B6-B92C-0D61-BA99-E00515F6F897}"/>
                </a:ext>
              </a:extLst>
            </p:cNvPr>
            <p:cNvPicPr/>
            <p:nvPr/>
          </p:nvPicPr>
          <p:blipFill>
            <a:blip r:embed="rId3" cstate="print"/>
            <a:stretch>
              <a:fillRect/>
            </a:stretch>
          </p:blipFill>
          <p:spPr>
            <a:xfrm>
              <a:off x="47625" y="3819523"/>
              <a:ext cx="1733550" cy="3009898"/>
            </a:xfrm>
            <a:prstGeom prst="rect">
              <a:avLst/>
            </a:prstGeom>
          </p:spPr>
        </p:pic>
      </p:grpSp>
      <p:sp>
        <p:nvSpPr>
          <p:cNvPr id="2" name="Title 1">
            <a:extLst>
              <a:ext uri="{FF2B5EF4-FFF2-40B4-BE49-F238E27FC236}">
                <a16:creationId xmlns:a16="http://schemas.microsoft.com/office/drawing/2014/main" id="{03722A2B-CAB4-95DF-3774-5D65B56C32C3}"/>
              </a:ext>
            </a:extLst>
          </p:cNvPr>
          <p:cNvSpPr>
            <a:spLocks noGrp="1"/>
          </p:cNvSpPr>
          <p:nvPr>
            <p:ph type="title"/>
          </p:nvPr>
        </p:nvSpPr>
        <p:spPr>
          <a:xfrm>
            <a:off x="1141413" y="304800"/>
            <a:ext cx="9905998" cy="1478570"/>
          </a:xfrm>
        </p:spPr>
        <p:txBody>
          <a:bodyPr/>
          <a:lstStyle/>
          <a:p>
            <a:pPr algn="ctr"/>
            <a:r>
              <a:rPr lang="en-IN" spc="25" dirty="0"/>
              <a:t>A</a:t>
            </a:r>
            <a:r>
              <a:rPr lang="en-IN" spc="-5" dirty="0"/>
              <a:t>G</a:t>
            </a:r>
            <a:r>
              <a:rPr lang="en-IN" spc="-35" dirty="0"/>
              <a:t>E</a:t>
            </a:r>
            <a:r>
              <a:rPr lang="en-IN" spc="15" dirty="0"/>
              <a:t>N</a:t>
            </a:r>
            <a:r>
              <a:rPr lang="en-IN" dirty="0"/>
              <a:t>DA</a:t>
            </a:r>
          </a:p>
        </p:txBody>
      </p:sp>
      <p:sp>
        <p:nvSpPr>
          <p:cNvPr id="3" name="Content Placeholder 2">
            <a:extLst>
              <a:ext uri="{FF2B5EF4-FFF2-40B4-BE49-F238E27FC236}">
                <a16:creationId xmlns:a16="http://schemas.microsoft.com/office/drawing/2014/main" id="{815D5E23-7037-090A-2922-EA5B06AE7322}"/>
              </a:ext>
            </a:extLst>
          </p:cNvPr>
          <p:cNvSpPr>
            <a:spLocks noGrp="1"/>
          </p:cNvSpPr>
          <p:nvPr>
            <p:ph idx="1"/>
          </p:nvPr>
        </p:nvSpPr>
        <p:spPr>
          <a:xfrm>
            <a:off x="1141412" y="1600200"/>
            <a:ext cx="9905999" cy="4639282"/>
          </a:xfrm>
        </p:spPr>
        <p:txBody>
          <a:bodyPr>
            <a:normAutofit fontScale="92500" lnSpcReduction="10000"/>
          </a:bodyPr>
          <a:lstStyle/>
          <a:p>
            <a:r>
              <a:rPr lang="en-US" sz="2800" b="0" i="0" dirty="0">
                <a:effectLst/>
                <a:latin typeface="Times New Roman" panose="02020603050405020304" pitchFamily="18" charset="0"/>
                <a:cs typeface="Times New Roman" panose="02020603050405020304" pitchFamily="18" charset="0"/>
              </a:rPr>
              <a:t>Problem Statement</a:t>
            </a:r>
          </a:p>
          <a:p>
            <a:r>
              <a:rPr lang="en-US" sz="2800" b="0" i="0" dirty="0">
                <a:effectLst/>
                <a:latin typeface="Times New Roman" panose="02020603050405020304" pitchFamily="18" charset="0"/>
                <a:cs typeface="Times New Roman" panose="02020603050405020304" pitchFamily="18" charset="0"/>
              </a:rPr>
              <a:t>Project Overview</a:t>
            </a:r>
          </a:p>
          <a:p>
            <a:r>
              <a:rPr lang="en-US" sz="2800" b="0" i="0" dirty="0">
                <a:effectLst/>
                <a:latin typeface="Times New Roman" panose="02020603050405020304" pitchFamily="18" charset="0"/>
                <a:cs typeface="Times New Roman" panose="02020603050405020304" pitchFamily="18" charset="0"/>
              </a:rPr>
              <a:t>End Users</a:t>
            </a:r>
          </a:p>
          <a:p>
            <a:r>
              <a:rPr lang="en-US" sz="2800" b="0" i="0" dirty="0">
                <a:effectLst/>
                <a:latin typeface="Times New Roman" panose="02020603050405020304" pitchFamily="18" charset="0"/>
                <a:cs typeface="Times New Roman" panose="02020603050405020304" pitchFamily="18" charset="0"/>
              </a:rPr>
              <a:t>Our Solution and Proposition</a:t>
            </a:r>
          </a:p>
          <a:p>
            <a:r>
              <a:rPr lang="en-US" sz="2800" dirty="0">
                <a:latin typeface="Times New Roman" panose="02020603050405020304" pitchFamily="18" charset="0"/>
                <a:cs typeface="Times New Roman" panose="02020603050405020304" pitchFamily="18" charset="0"/>
              </a:rPr>
              <a:t>Dataset Description</a:t>
            </a:r>
            <a:endParaRPr lang="en-US" sz="2800" b="0" i="0" dirty="0">
              <a:effectLst/>
              <a:latin typeface="Times New Roman" panose="02020603050405020304" pitchFamily="18" charset="0"/>
              <a:cs typeface="Times New Roman" panose="02020603050405020304" pitchFamily="18" charset="0"/>
            </a:endParaRPr>
          </a:p>
          <a:p>
            <a:r>
              <a:rPr lang="en-US" sz="2800" b="0" i="0" dirty="0">
                <a:effectLst/>
                <a:latin typeface="Times New Roman" panose="02020603050405020304" pitchFamily="18" charset="0"/>
                <a:cs typeface="Times New Roman" panose="02020603050405020304" pitchFamily="18" charset="0"/>
              </a:rPr>
              <a:t>Modelling Approach</a:t>
            </a:r>
          </a:p>
          <a:p>
            <a:r>
              <a:rPr lang="en-US" sz="2800" b="0" i="0" dirty="0">
                <a:effectLst/>
                <a:latin typeface="Times New Roman" panose="02020603050405020304" pitchFamily="18" charset="0"/>
                <a:cs typeface="Times New Roman" panose="02020603050405020304" pitchFamily="18" charset="0"/>
              </a:rPr>
              <a:t>Results and </a:t>
            </a:r>
            <a:r>
              <a:rPr lang="en-US" sz="2800" dirty="0">
                <a:latin typeface="Times New Roman" panose="02020603050405020304" pitchFamily="18" charset="0"/>
                <a:cs typeface="Times New Roman" panose="02020603050405020304" pitchFamily="18" charset="0"/>
              </a:rPr>
              <a:t>Discussion</a:t>
            </a:r>
            <a:endParaRPr lang="en-US" sz="2800" b="0" i="0" dirty="0">
              <a:effectLst/>
              <a:latin typeface="Times New Roman" panose="02020603050405020304" pitchFamily="18" charset="0"/>
              <a:cs typeface="Times New Roman" panose="02020603050405020304" pitchFamily="18" charset="0"/>
            </a:endParaRPr>
          </a:p>
          <a:p>
            <a:r>
              <a:rPr lang="en-US" sz="2800" b="0" i="0" dirty="0">
                <a:effectLst/>
                <a:latin typeface="Times New Roman" panose="02020603050405020304" pitchFamily="18" charset="0"/>
                <a:cs typeface="Times New Roman" panose="02020603050405020304" pitchFamily="18" charset="0"/>
              </a:rPr>
              <a:t>Conclusion</a:t>
            </a:r>
          </a:p>
          <a:p>
            <a:endParaRPr lang="en-IN" dirty="0"/>
          </a:p>
        </p:txBody>
      </p:sp>
    </p:spTree>
    <p:extLst>
      <p:ext uri="{BB962C8B-B14F-4D97-AF65-F5344CB8AC3E}">
        <p14:creationId xmlns:p14="http://schemas.microsoft.com/office/powerpoint/2010/main" val="2089536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80740" y="3124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IN" sz="4250" spc="2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2639D3B-BE15-87A8-3849-15876B26257E}"/>
              </a:ext>
            </a:extLst>
          </p:cNvPr>
          <p:cNvSpPr txBox="1"/>
          <p:nvPr/>
        </p:nvSpPr>
        <p:spPr>
          <a:xfrm>
            <a:off x="798036" y="1784341"/>
            <a:ext cx="10595928" cy="2862322"/>
          </a:xfrm>
          <a:prstGeom prst="rect">
            <a:avLst/>
          </a:prstGeom>
          <a:noFill/>
        </p:spPr>
        <p:txBody>
          <a:bodyPr wrap="square" rtlCol="0">
            <a:spAutoFit/>
          </a:bodyPr>
          <a:lstStyle/>
          <a:p>
            <a:pPr marL="342900" indent="-342900">
              <a:buFont typeface="Wingdings" panose="05000000000000000000" pitchFamily="2" charset="2"/>
              <a:buChar char="§"/>
            </a:pPr>
            <a:r>
              <a:rPr lang="en-US" sz="2000" dirty="0"/>
              <a:t> </a:t>
            </a:r>
            <a:r>
              <a:rPr lang="en-US" sz="2000" b="1" dirty="0"/>
              <a:t>Identify Strengths and Weaknesses</a:t>
            </a:r>
            <a:r>
              <a:rPr lang="en-US" sz="2000" dirty="0"/>
              <a:t>: Recognize areas for improvement and capitalize on strengths.  </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 </a:t>
            </a:r>
            <a:r>
              <a:rPr lang="en-US" sz="2000" b="1" dirty="0"/>
              <a:t>Boost Productivity</a:t>
            </a:r>
            <a:r>
              <a:rPr lang="en-US" sz="2000" dirty="0"/>
              <a:t>: Improve efficiency by addressing performance gaps.</a:t>
            </a:r>
          </a:p>
          <a:p>
            <a:r>
              <a:rPr lang="en-US" sz="2000" dirty="0"/>
              <a:t>  </a:t>
            </a:r>
          </a:p>
          <a:p>
            <a:pPr marL="342900" indent="-342900">
              <a:buFont typeface="Wingdings" panose="05000000000000000000" pitchFamily="2" charset="2"/>
              <a:buChar char="§"/>
            </a:pPr>
            <a:r>
              <a:rPr lang="en-US" sz="2000" dirty="0"/>
              <a:t> </a:t>
            </a:r>
            <a:r>
              <a:rPr lang="en-US" sz="2000" b="1" dirty="0"/>
              <a:t>Align with Company Goals</a:t>
            </a:r>
            <a:r>
              <a:rPr lang="en-US" sz="2000" dirty="0"/>
              <a:t>: Ensure employee efforts support organizational objectives.</a:t>
            </a:r>
          </a:p>
          <a:p>
            <a:r>
              <a:rPr lang="en-US" sz="2000" dirty="0"/>
              <a:t>  </a:t>
            </a:r>
          </a:p>
          <a:p>
            <a:pPr marL="342900" indent="-342900">
              <a:buFont typeface="Wingdings" panose="05000000000000000000" pitchFamily="2" charset="2"/>
              <a:buChar char="§"/>
            </a:pPr>
            <a:r>
              <a:rPr lang="en-US" sz="2000" dirty="0"/>
              <a:t> </a:t>
            </a:r>
            <a:r>
              <a:rPr lang="en-US" sz="2000" b="1" dirty="0"/>
              <a:t>Reward and Recognize:</a:t>
            </a:r>
            <a:r>
              <a:rPr lang="en-US" sz="2000" dirty="0"/>
              <a:t> Basis for recognizing and rewarding high performers.</a:t>
            </a:r>
          </a:p>
          <a:p>
            <a:r>
              <a:rPr lang="en-US" sz="2000" dirty="0"/>
              <a:t>  </a:t>
            </a:r>
          </a:p>
          <a:p>
            <a:pPr marL="342900" indent="-342900">
              <a:buFont typeface="Wingdings" panose="05000000000000000000" pitchFamily="2" charset="2"/>
              <a:buChar char="§"/>
            </a:pPr>
            <a:r>
              <a:rPr lang="en-US" sz="2000" dirty="0"/>
              <a:t> </a:t>
            </a:r>
            <a:r>
              <a:rPr lang="en-US" sz="2000" b="1" dirty="0"/>
              <a:t>Guide Career Development</a:t>
            </a:r>
            <a:r>
              <a:rPr lang="en-US" sz="2000" dirty="0"/>
              <a:t>: Inform decisions on promotions and growth opportunities.</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1219200" y="7620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IN"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E9EAB5D7-02AA-4C3A-9169-9F7966390E7A}"/>
              </a:ext>
            </a:extLst>
          </p:cNvPr>
          <p:cNvSpPr txBox="1"/>
          <p:nvPr/>
        </p:nvSpPr>
        <p:spPr>
          <a:xfrm>
            <a:off x="1219200" y="1600200"/>
            <a:ext cx="7543800" cy="2308324"/>
          </a:xfrm>
          <a:prstGeom prst="rect">
            <a:avLst/>
          </a:prstGeom>
          <a:noFill/>
        </p:spPr>
        <p:txBody>
          <a:bodyPr wrap="square" rtlCol="0">
            <a:spAutoFit/>
          </a:bodyPr>
          <a:lstStyle/>
          <a:p>
            <a:r>
              <a:rPr lang="en-US" sz="2400" dirty="0"/>
              <a:t>In this project, we conducted a comprehensive analysis of employee performance by examining key metrics, including business unit, performance score, current employee rating, gender, and employee type. This approach provided valuable insights into the factors influencing performance across different segments of the workforce.</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095846" y="8382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D5ABB560-DE8D-C742-C1C4-36A2629FAB16}"/>
              </a:ext>
            </a:extLst>
          </p:cNvPr>
          <p:cNvSpPr txBox="1"/>
          <p:nvPr/>
        </p:nvSpPr>
        <p:spPr>
          <a:xfrm>
            <a:off x="1219200" y="1676400"/>
            <a:ext cx="8763000" cy="3970318"/>
          </a:xfrm>
          <a:prstGeom prst="rect">
            <a:avLst/>
          </a:prstGeom>
          <a:noFill/>
        </p:spPr>
        <p:txBody>
          <a:bodyPr wrap="square" rtlCol="0">
            <a:spAutoFit/>
          </a:bodyPr>
          <a:lstStyle/>
          <a:p>
            <a:r>
              <a:rPr lang="en-US" dirty="0"/>
              <a:t>1. HR Department: Uses the data for talent management, employee development, and performance appraisals.</a:t>
            </a:r>
          </a:p>
          <a:p>
            <a:r>
              <a:rPr lang="en-US" dirty="0"/>
              <a:t>  </a:t>
            </a:r>
          </a:p>
          <a:p>
            <a:r>
              <a:rPr lang="en-US" dirty="0"/>
              <a:t>2. Management and Executives: Leverage insights for strategic decision-making, resource allocation, and aligning employee goals with business objectives.</a:t>
            </a:r>
          </a:p>
          <a:p>
            <a:endParaRPr lang="en-US" dirty="0"/>
          </a:p>
          <a:p>
            <a:r>
              <a:rPr lang="en-US" dirty="0"/>
              <a:t>3. Team Leaders and Supervisors: Utilize the analysis to guide coaching, provide feedback, and improve team performance.</a:t>
            </a:r>
          </a:p>
          <a:p>
            <a:endParaRPr lang="en-US" dirty="0"/>
          </a:p>
          <a:p>
            <a:r>
              <a:rPr lang="en-US" dirty="0"/>
              <a:t>4. Employees: Receive feedback on their performance, which can inform personal development plans and career progression.</a:t>
            </a:r>
          </a:p>
          <a:p>
            <a:endParaRPr lang="en-US" dirty="0"/>
          </a:p>
          <a:p>
            <a:r>
              <a:rPr lang="en-US" dirty="0"/>
              <a:t>5. Talent Acquisition Teams: Use performance data to refine hiring practices and identify the qualities that contribute to high performance.</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rcRect l="11112" t="3812" r="25000"/>
          <a:stretch/>
        </p:blipFill>
        <p:spPr>
          <a:xfrm>
            <a:off x="228600" y="2123173"/>
            <a:ext cx="1752600" cy="3124200"/>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12685FAC-0BE9-DD88-AF1D-A42E7B9ED5A5}"/>
              </a:ext>
            </a:extLst>
          </p:cNvPr>
          <p:cNvSpPr txBox="1"/>
          <p:nvPr/>
        </p:nvSpPr>
        <p:spPr>
          <a:xfrm>
            <a:off x="2433060" y="1676400"/>
            <a:ext cx="8844540" cy="3785652"/>
          </a:xfrm>
          <a:prstGeom prst="rect">
            <a:avLst/>
          </a:prstGeom>
          <a:noFill/>
        </p:spPr>
        <p:txBody>
          <a:bodyPr wrap="square" rtlCol="0">
            <a:spAutoFit/>
          </a:bodyPr>
          <a:lstStyle/>
          <a:p>
            <a:r>
              <a:rPr lang="en-US" sz="2400" b="1" dirty="0"/>
              <a:t>1. Conditional Formatting: </a:t>
            </a:r>
            <a:r>
              <a:rPr lang="en-US" sz="2400" dirty="0"/>
              <a:t>We utilized conditional formatting to highlight missing or blank cells in the dataset. This feature allowed us to quickly identify gaps in the data, ensuring that any incomplete or missing information could be addressed before further analysis.</a:t>
            </a:r>
          </a:p>
          <a:p>
            <a:endParaRPr lang="en-US" sz="2400" dirty="0"/>
          </a:p>
          <a:p>
            <a:r>
              <a:rPr lang="en-US" sz="2400" b="1" dirty="0"/>
              <a:t>2. Filter: </a:t>
            </a:r>
            <a:r>
              <a:rPr lang="en-US" sz="2400" dirty="0"/>
              <a:t>The filter function was applied to refine the dataset by removing irrelevant or unwanted data. By filtering out specific values, we were able to focus on the most pertinent information, making the analysis more accurate and relevant to our objectives.</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CC6248-3352-0C37-F4C2-20A2969D7479}"/>
              </a:ext>
            </a:extLst>
          </p:cNvPr>
          <p:cNvSpPr>
            <a:spLocks noGrp="1"/>
          </p:cNvSpPr>
          <p:nvPr>
            <p:ph idx="1"/>
          </p:nvPr>
        </p:nvSpPr>
        <p:spPr>
          <a:xfrm>
            <a:off x="1141412" y="533400"/>
            <a:ext cx="9905999" cy="5257801"/>
          </a:xfrm>
        </p:spPr>
        <p:txBody>
          <a:bodyPr>
            <a:normAutofit fontScale="92500"/>
          </a:bodyPr>
          <a:lstStyle/>
          <a:p>
            <a:pPr marL="0" indent="0">
              <a:buNone/>
            </a:pPr>
            <a:r>
              <a:rPr lang="en-US" b="1" dirty="0"/>
              <a:t>3. Formula</a:t>
            </a:r>
            <a:r>
              <a:rPr lang="en-US" dirty="0"/>
              <a:t>: Various Excel formulas were employed to analyze employee performance. These formulas helped in ranking employees from very high to low based on their performance scores. This automated ranking process provided a clear and systematic way to evaluate employee performance across different criteria.</a:t>
            </a:r>
          </a:p>
          <a:p>
            <a:pPr marL="0" indent="0">
              <a:buNone/>
            </a:pPr>
            <a:r>
              <a:rPr lang="en-US" b="1" dirty="0"/>
              <a:t>4. Pivot Table</a:t>
            </a:r>
            <a:r>
              <a:rPr lang="en-US" dirty="0"/>
              <a:t>: A pivot table was created to summarize the large dataset into an easily interpretable format. By aggregating data, the pivot table allowed us to view key metrics, such as average performance scores, by different categories like business unit or employee type, facilitating a deeper understanding of the performance trends.</a:t>
            </a:r>
          </a:p>
          <a:p>
            <a:pPr marL="0" indent="0">
              <a:buNone/>
            </a:pPr>
            <a:r>
              <a:rPr lang="en-US" b="1" dirty="0"/>
              <a:t>5. Graph: </a:t>
            </a:r>
            <a:r>
              <a:rPr lang="en-US" dirty="0"/>
              <a:t>Data visualization was achieved through the creation of various graphs. These visual representations of the data made it easier to identify patterns, trends, and outliers, allowing for more effective communication of the analysis results to stakeholders.</a:t>
            </a:r>
          </a:p>
        </p:txBody>
      </p:sp>
    </p:spTree>
    <p:extLst>
      <p:ext uri="{BB962C8B-B14F-4D97-AF65-F5344CB8AC3E}">
        <p14:creationId xmlns:p14="http://schemas.microsoft.com/office/powerpoint/2010/main" val="3790816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143001" y="152400"/>
            <a:ext cx="9905998" cy="1478570"/>
          </a:xfrm>
        </p:spPr>
        <p:txBody>
          <a:bodyPr/>
          <a:lstStyle/>
          <a:p>
            <a:r>
              <a:rPr lang="en-IN" dirty="0"/>
              <a:t>Dataset Description</a:t>
            </a:r>
          </a:p>
        </p:txBody>
      </p:sp>
      <p:sp>
        <p:nvSpPr>
          <p:cNvPr id="3" name="TextBox 2">
            <a:extLst>
              <a:ext uri="{FF2B5EF4-FFF2-40B4-BE49-F238E27FC236}">
                <a16:creationId xmlns:a16="http://schemas.microsoft.com/office/drawing/2014/main" id="{1E994CA2-8AFC-E176-921D-80AE6C2465B5}"/>
              </a:ext>
            </a:extLst>
          </p:cNvPr>
          <p:cNvSpPr txBox="1"/>
          <p:nvPr/>
        </p:nvSpPr>
        <p:spPr>
          <a:xfrm>
            <a:off x="952500" y="1219200"/>
            <a:ext cx="10287000" cy="4770537"/>
          </a:xfrm>
          <a:prstGeom prst="rect">
            <a:avLst/>
          </a:prstGeom>
          <a:noFill/>
        </p:spPr>
        <p:txBody>
          <a:bodyPr wrap="square" rtlCol="0">
            <a:spAutoFit/>
          </a:bodyPr>
          <a:lstStyle/>
          <a:p>
            <a:r>
              <a:rPr lang="en-US" sz="2200" dirty="0"/>
              <a:t>We downloaded a comprehensive dataset from Kaggle, containing 26 features, of which 9 were selected for our analysis:</a:t>
            </a:r>
          </a:p>
          <a:p>
            <a:endParaRPr lang="en-US" sz="2200" dirty="0"/>
          </a:p>
          <a:p>
            <a:r>
              <a:rPr lang="en-US" sz="2200" dirty="0"/>
              <a:t>1. Employee ID: A unique numerical identifier for each employee, used to track individual performance and other attributes across the dataset.</a:t>
            </a:r>
          </a:p>
          <a:p>
            <a:endParaRPr lang="en-US" sz="2200" dirty="0"/>
          </a:p>
          <a:p>
            <a:r>
              <a:rPr lang="en-US" sz="2200" dirty="0"/>
              <a:t>2. Name: Text data representing each employee’s name, essential for linking records and ensuring personalized insights.</a:t>
            </a:r>
          </a:p>
          <a:p>
            <a:endParaRPr lang="en-US" sz="2200" dirty="0"/>
          </a:p>
          <a:p>
            <a:r>
              <a:rPr lang="en-US" sz="2200" dirty="0"/>
              <a:t>3. Employee Type: A categorical variable distinguishing between different types of employment (e.g., full-time, part-time), critical for analyzing performance within various employment categories.</a:t>
            </a:r>
          </a:p>
          <a:p>
            <a:endParaRPr lang="en-US" sz="2200" dirty="0"/>
          </a:p>
          <a:p>
            <a:endParaRPr lang="en-US" dirty="0"/>
          </a:p>
        </p:txBody>
      </p:sp>
    </p:spTree>
    <p:extLst>
      <p:ext uri="{BB962C8B-B14F-4D97-AF65-F5344CB8AC3E}">
        <p14:creationId xmlns:p14="http://schemas.microsoft.com/office/powerpoint/2010/main" val="2720660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475</TotalTime>
  <Words>1603</Words>
  <Application>Microsoft Office PowerPoint</Application>
  <PresentationFormat>Widescreen</PresentationFormat>
  <Paragraphs>112</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Roboto</vt:lpstr>
      <vt:lpstr>Times New Roman</vt:lpstr>
      <vt:lpstr>Trebuchet MS</vt:lpstr>
      <vt:lpstr>Tw Cen MT</vt:lpstr>
      <vt:lpstr>Wingdings</vt:lpstr>
      <vt:lpstr>Circuit</vt:lpstr>
      <vt:lpstr>Employee Data Analysis using Excel  </vt:lpstr>
      <vt:lpstr>Project title   Employee Performance Analysis using Excel</vt:lpstr>
      <vt:lpstr>AGENDA</vt:lpstr>
      <vt:lpstr>PROBLEM STATEMENT</vt:lpstr>
      <vt:lpstr>PROJECT OVERVIEW</vt:lpstr>
      <vt:lpstr>WHO ARE THE END USERS?</vt:lpstr>
      <vt:lpstr>OUR SOLUTION AND ITS VALUE PROPOSITION</vt:lpstr>
      <vt:lpstr>PowerPoint Presentation</vt:lpstr>
      <vt:lpstr>Dataset Description</vt:lpstr>
      <vt:lpstr>PowerPoint Presentation</vt:lpstr>
      <vt:lpstr>PowerPoint Presentation</vt:lpstr>
      <vt:lpstr>THE "WOW" IN OUR SOLUTION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Tharika Sri</cp:lastModifiedBy>
  <cp:revision>13</cp:revision>
  <dcterms:created xsi:type="dcterms:W3CDTF">2024-03-29T15:07:22Z</dcterms:created>
  <dcterms:modified xsi:type="dcterms:W3CDTF">2024-08-31T15:32:32Z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