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62" r:id="rId5"/>
    <p:sldId id="263" r:id="rId6"/>
    <p:sldId id="264" r:id="rId7"/>
    <p:sldId id="265" r:id="rId8"/>
    <p:sldId id="292" r:id="rId9"/>
    <p:sldId id="266" r:id="rId10"/>
    <p:sldId id="269" r:id="rId11"/>
    <p:sldId id="267" r:id="rId12"/>
    <p:sldId id="270" r:id="rId13"/>
    <p:sldId id="293" r:id="rId14"/>
    <p:sldId id="275" r:id="rId15"/>
    <p:sldId id="280" r:id="rId16"/>
    <p:sldId id="296" r:id="rId17"/>
    <p:sldId id="297" r:id="rId18"/>
    <p:sldId id="298" r:id="rId19"/>
    <p:sldId id="299" r:id="rId20"/>
    <p:sldId id="300" r:id="rId21"/>
    <p:sldId id="301" r:id="rId22"/>
    <p:sldId id="294" r:id="rId23"/>
    <p:sldId id="282" r:id="rId24"/>
    <p:sldId id="284" r:id="rId25"/>
    <p:sldId id="286" r:id="rId26"/>
    <p:sldId id="287" r:id="rId27"/>
    <p:sldId id="288" r:id="rId28"/>
    <p:sldId id="289" r:id="rId29"/>
    <p:sldId id="290" r:id="rId30"/>
    <p:sldId id="295"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Estilo Médio 3 - Ênfas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Estilo Médio 3 - Ênfas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4E493-1D54-7287-C64F-23A75417D62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E5B08E1-60FF-D0C0-B20D-C1F29E029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D62AE9E-FA7E-5AF0-3D21-AAF50B4934CD}"/>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5" name="Espaço Reservado para Rodapé 4">
            <a:extLst>
              <a:ext uri="{FF2B5EF4-FFF2-40B4-BE49-F238E27FC236}">
                <a16:creationId xmlns:a16="http://schemas.microsoft.com/office/drawing/2014/main" id="{2C125F0B-A520-1F97-C9DF-D174D308B8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4A725BF-8A0F-E266-36EC-27E8C495A192}"/>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156493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C07FB-9884-B46E-ABEF-6FB91A30FD6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379AFA1-22E4-5C27-0E2E-78836D845A5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1EB2F0-5D1A-2820-59B4-CD4377AAF4D7}"/>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5" name="Espaço Reservado para Rodapé 4">
            <a:extLst>
              <a:ext uri="{FF2B5EF4-FFF2-40B4-BE49-F238E27FC236}">
                <a16:creationId xmlns:a16="http://schemas.microsoft.com/office/drawing/2014/main" id="{056D6C26-7FD4-C5CC-3334-2815003022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7B8D51-057D-ACF9-1297-B8FBF1534CA2}"/>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67597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8DFF98-7693-E49D-4104-89CD4F0B302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A08EBA9-9141-54D2-13A8-8864BD7CA85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523A22-2F06-E314-F0CF-DA165C137196}"/>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5" name="Espaço Reservado para Rodapé 4">
            <a:extLst>
              <a:ext uri="{FF2B5EF4-FFF2-40B4-BE49-F238E27FC236}">
                <a16:creationId xmlns:a16="http://schemas.microsoft.com/office/drawing/2014/main" id="{5C08B8CB-EB56-892A-8DC7-FE9A14E06B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3BA035-E6DB-8A6D-B400-E83C135DD4B5}"/>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217818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93CA2-0FEC-2E02-F3CF-007CFB81F98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2750C91-736E-38B0-71B9-3D232F435CE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52D11D8-6FF2-9035-D7E5-838E24D9FFCA}"/>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5" name="Espaço Reservado para Rodapé 4">
            <a:extLst>
              <a:ext uri="{FF2B5EF4-FFF2-40B4-BE49-F238E27FC236}">
                <a16:creationId xmlns:a16="http://schemas.microsoft.com/office/drawing/2014/main" id="{842EF295-C977-CDE4-4229-5B49BE8950E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87A608-2E2D-C167-4976-834EAC4B0007}"/>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85883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401B6-C2A5-6DA7-DBBA-7F5CFD64270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C920201-516F-37EB-CBAE-B1F3C0457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F969AC4-57F2-836F-6E5C-F8549AF546B5}"/>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5" name="Espaço Reservado para Rodapé 4">
            <a:extLst>
              <a:ext uri="{FF2B5EF4-FFF2-40B4-BE49-F238E27FC236}">
                <a16:creationId xmlns:a16="http://schemas.microsoft.com/office/drawing/2014/main" id="{2969F4EE-9D73-DB20-9B50-7B665CF6F19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51D8EC7-02DF-C63D-D09B-F30DDC4D691E}"/>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322842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3E066-1DC1-127D-655D-BE17EB5555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7ABCF93-EA7C-1092-79D6-B845B0D68A9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8BBFFDC-B50C-942C-487D-AE27F698FA9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CD90AA4-CC93-049E-C5F8-0AD81D06CFD9}"/>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6" name="Espaço Reservado para Rodapé 5">
            <a:extLst>
              <a:ext uri="{FF2B5EF4-FFF2-40B4-BE49-F238E27FC236}">
                <a16:creationId xmlns:a16="http://schemas.microsoft.com/office/drawing/2014/main" id="{CDD7D175-0163-86F7-239D-94D87B5D981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0284329-F722-13C2-CAFC-2C8728A2B5B4}"/>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166767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C2417-EE6E-E69B-FE27-6689BFEC7EA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44635D9-6444-2D0F-E134-D5C99AF3F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963AED1-1A2C-8D69-2EEF-C438F17E67A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598757A-33E1-12E3-A8CD-1CBE76E26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4D85D69-9712-551C-AF5E-15822D1C390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41C3FFA-1CEF-96A3-2D61-4E60B3E84203}"/>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8" name="Espaço Reservado para Rodapé 7">
            <a:extLst>
              <a:ext uri="{FF2B5EF4-FFF2-40B4-BE49-F238E27FC236}">
                <a16:creationId xmlns:a16="http://schemas.microsoft.com/office/drawing/2014/main" id="{ADBC100D-B23C-DEC6-ECF3-250F019B49B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E57F582-3C5E-3B05-BDD0-AE917E2A8168}"/>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2248544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78B52-063C-BD15-70DC-FBD946AA7AB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F344201-44B8-B972-E62E-E19999D4C687}"/>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4" name="Espaço Reservado para Rodapé 3">
            <a:extLst>
              <a:ext uri="{FF2B5EF4-FFF2-40B4-BE49-F238E27FC236}">
                <a16:creationId xmlns:a16="http://schemas.microsoft.com/office/drawing/2014/main" id="{C6D20349-CC9D-FE62-9172-840DA87EEA4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0567AB1-90DF-3CA1-A76B-D1803E5843EC}"/>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116956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71F9582-4C6B-6D74-2426-A4A7D24D5655}"/>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3" name="Espaço Reservado para Rodapé 2">
            <a:extLst>
              <a:ext uri="{FF2B5EF4-FFF2-40B4-BE49-F238E27FC236}">
                <a16:creationId xmlns:a16="http://schemas.microsoft.com/office/drawing/2014/main" id="{141DF750-55E1-7B69-1A7A-8662E09F17F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F740AE0-EBF6-E354-6AE6-4B0F06B2CAE4}"/>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418945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23D6B-DFBC-30AF-A846-E39A7BA9C0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2CD6635-5421-FBC5-38B3-8E370291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125583A-3EC6-AD83-C11A-C0749C569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FFF0DAD-99E5-BCB7-791D-FFFBF62A7FC1}"/>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6" name="Espaço Reservado para Rodapé 5">
            <a:extLst>
              <a:ext uri="{FF2B5EF4-FFF2-40B4-BE49-F238E27FC236}">
                <a16:creationId xmlns:a16="http://schemas.microsoft.com/office/drawing/2014/main" id="{70B54ACF-325A-7C55-D733-028416844F5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2E660BD-4E4E-753F-6098-26D82BCCABA9}"/>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25341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229D5-08A4-7006-6426-17E50AEF74F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0BA3A30-DFDE-E00E-F999-DB7607742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EA09483-A912-CC93-F4DA-B56C125CC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FACC0E8-7048-3E8A-E349-C234C774A777}"/>
              </a:ext>
            </a:extLst>
          </p:cNvPr>
          <p:cNvSpPr>
            <a:spLocks noGrp="1"/>
          </p:cNvSpPr>
          <p:nvPr>
            <p:ph type="dt" sz="half" idx="10"/>
          </p:nvPr>
        </p:nvSpPr>
        <p:spPr/>
        <p:txBody>
          <a:bodyPr/>
          <a:lstStyle/>
          <a:p>
            <a:fld id="{F9385148-A27C-42B1-BF43-D178F87E6233}" type="datetimeFigureOut">
              <a:rPr lang="pt-BR" smtClean="0"/>
              <a:t>16/12/2022</a:t>
            </a:fld>
            <a:endParaRPr lang="pt-BR"/>
          </a:p>
        </p:txBody>
      </p:sp>
      <p:sp>
        <p:nvSpPr>
          <p:cNvPr id="6" name="Espaço Reservado para Rodapé 5">
            <a:extLst>
              <a:ext uri="{FF2B5EF4-FFF2-40B4-BE49-F238E27FC236}">
                <a16:creationId xmlns:a16="http://schemas.microsoft.com/office/drawing/2014/main" id="{7185258B-7A01-4BFD-E492-261D868EA2E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F76F377-B104-53B8-69CC-9AE662A47749}"/>
              </a:ext>
            </a:extLst>
          </p:cNvPr>
          <p:cNvSpPr>
            <a:spLocks noGrp="1"/>
          </p:cNvSpPr>
          <p:nvPr>
            <p:ph type="sldNum" sz="quarter" idx="12"/>
          </p:nvPr>
        </p:nvSpPr>
        <p:spPr/>
        <p:txBody>
          <a:bodyPr/>
          <a:lstStyle/>
          <a:p>
            <a:fld id="{7B992F5F-0021-4CAF-8E58-747CF11C020F}" type="slidenum">
              <a:rPr lang="pt-BR" smtClean="0"/>
              <a:t>‹nº›</a:t>
            </a:fld>
            <a:endParaRPr lang="pt-BR"/>
          </a:p>
        </p:txBody>
      </p:sp>
    </p:spTree>
    <p:extLst>
      <p:ext uri="{BB962C8B-B14F-4D97-AF65-F5344CB8AC3E}">
        <p14:creationId xmlns:p14="http://schemas.microsoft.com/office/powerpoint/2010/main" val="314213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5527917-2F88-C619-7633-653CD6B0B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B9A1638-BECF-ABF1-9C60-020237DB8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56B73A0-97AC-4145-071C-06A175582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85148-A27C-42B1-BF43-D178F87E6233}" type="datetimeFigureOut">
              <a:rPr lang="pt-BR" smtClean="0"/>
              <a:t>16/12/2022</a:t>
            </a:fld>
            <a:endParaRPr lang="pt-BR"/>
          </a:p>
        </p:txBody>
      </p:sp>
      <p:sp>
        <p:nvSpPr>
          <p:cNvPr id="5" name="Espaço Reservado para Rodapé 4">
            <a:extLst>
              <a:ext uri="{FF2B5EF4-FFF2-40B4-BE49-F238E27FC236}">
                <a16:creationId xmlns:a16="http://schemas.microsoft.com/office/drawing/2014/main" id="{1221F712-DF25-2C4F-4F45-35BE14930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F02F341-B3A8-3728-90B1-6EDDB0359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92F5F-0021-4CAF-8E58-747CF11C020F}" type="slidenum">
              <a:rPr lang="pt-BR" smtClean="0"/>
              <a:t>‹nº›</a:t>
            </a:fld>
            <a:endParaRPr lang="pt-BR"/>
          </a:p>
        </p:txBody>
      </p:sp>
    </p:spTree>
    <p:extLst>
      <p:ext uri="{BB962C8B-B14F-4D97-AF65-F5344CB8AC3E}">
        <p14:creationId xmlns:p14="http://schemas.microsoft.com/office/powerpoint/2010/main" val="1039469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Tela de jogo de vídeo game de mão&#10;&#10;Descrição gerada automaticamente com confiança baixa">
            <a:extLst>
              <a:ext uri="{FF2B5EF4-FFF2-40B4-BE49-F238E27FC236}">
                <a16:creationId xmlns:a16="http://schemas.microsoft.com/office/drawing/2014/main" id="{0217F165-4331-78D5-D6D4-A361FBB9AF52}"/>
              </a:ext>
            </a:extLst>
          </p:cNvPr>
          <p:cNvPicPr>
            <a:picLocks noChangeAspect="1"/>
          </p:cNvPicPr>
          <p:nvPr/>
        </p:nvPicPr>
        <p:blipFill rotWithShape="1">
          <a:blip r:embed="rId2">
            <a:extLst>
              <a:ext uri="{28A0092B-C50C-407E-A947-70E740481C1C}">
                <a14:useLocalDpi xmlns:a14="http://schemas.microsoft.com/office/drawing/2010/main" val="0"/>
              </a:ext>
            </a:extLst>
          </a:blip>
          <a:srcRect l="9733" t="9091" r="2563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4AB08-8B1C-E85B-2A43-1032930D7C4E}"/>
              </a:ext>
            </a:extLst>
          </p:cNvPr>
          <p:cNvSpPr>
            <a:spLocks noGrp="1"/>
          </p:cNvSpPr>
          <p:nvPr>
            <p:ph type="ctrTitle"/>
          </p:nvPr>
        </p:nvSpPr>
        <p:spPr>
          <a:xfrm>
            <a:off x="477981" y="1122363"/>
            <a:ext cx="4023360" cy="3204134"/>
          </a:xfrm>
        </p:spPr>
        <p:txBody>
          <a:bodyPr anchor="b">
            <a:normAutofit/>
          </a:bodyPr>
          <a:lstStyle/>
          <a:p>
            <a:pPr algn="l"/>
            <a:r>
              <a:rPr lang="pt-BR" sz="4800"/>
              <a:t>Análise Econômica</a:t>
            </a:r>
          </a:p>
        </p:txBody>
      </p:sp>
      <p:sp>
        <p:nvSpPr>
          <p:cNvPr id="3" name="Subtítulo 2">
            <a:extLst>
              <a:ext uri="{FF2B5EF4-FFF2-40B4-BE49-F238E27FC236}">
                <a16:creationId xmlns:a16="http://schemas.microsoft.com/office/drawing/2014/main" id="{713F6894-5622-F33B-9CE9-8558C1386625}"/>
              </a:ext>
            </a:extLst>
          </p:cNvPr>
          <p:cNvSpPr>
            <a:spLocks noGrp="1"/>
          </p:cNvSpPr>
          <p:nvPr>
            <p:ph type="subTitle" idx="1"/>
          </p:nvPr>
        </p:nvSpPr>
        <p:spPr>
          <a:xfrm>
            <a:off x="477980" y="4872922"/>
            <a:ext cx="4023359" cy="1208141"/>
          </a:xfrm>
        </p:spPr>
        <p:txBody>
          <a:bodyPr>
            <a:normAutofit/>
          </a:bodyPr>
          <a:lstStyle/>
          <a:p>
            <a:pPr algn="l"/>
            <a:r>
              <a:rPr lang="pt-BR" sz="2000"/>
              <a:t>Para os estados de Santa Catarina, Rio Grande do Sul, Paraná, São Paulo e Rio de Janeiro no período 2015-2022.</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449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DC7CC-563E-68A0-E3CC-27F9BEE3F8DA}"/>
              </a:ext>
            </a:extLst>
          </p:cNvPr>
          <p:cNvSpPr>
            <a:spLocks noGrp="1"/>
          </p:cNvSpPr>
          <p:nvPr>
            <p:ph type="title"/>
          </p:nvPr>
        </p:nvSpPr>
        <p:spPr/>
        <p:txBody>
          <a:bodyPr>
            <a:normAutofit/>
          </a:bodyPr>
          <a:lstStyle/>
          <a:p>
            <a:pPr algn="ctr"/>
            <a:r>
              <a:rPr lang="pt-BR" sz="2400" dirty="0">
                <a:latin typeface="Arial" panose="020B0604020202020204" pitchFamily="34" charset="0"/>
                <a:cs typeface="Arial" panose="020B0604020202020204" pitchFamily="34" charset="0"/>
              </a:rPr>
              <a:t>Finanças Públicas</a:t>
            </a:r>
          </a:p>
        </p:txBody>
      </p:sp>
      <p:sp>
        <p:nvSpPr>
          <p:cNvPr id="3" name="Espaço Reservado para Conteúdo 2">
            <a:extLst>
              <a:ext uri="{FF2B5EF4-FFF2-40B4-BE49-F238E27FC236}">
                <a16:creationId xmlns:a16="http://schemas.microsoft.com/office/drawing/2014/main" id="{E345EF8B-C41E-DD80-6FD2-252AA5B75660}"/>
              </a:ext>
            </a:extLst>
          </p:cNvPr>
          <p:cNvSpPr>
            <a:spLocks noGrp="1"/>
          </p:cNvSpPr>
          <p:nvPr>
            <p:ph idx="1"/>
          </p:nvPr>
        </p:nvSpPr>
        <p:spPr/>
        <p:txBody>
          <a:bodyPr>
            <a:normAutofit fontScale="92500" lnSpcReduction="10000"/>
          </a:bodyPr>
          <a:lstStyle/>
          <a:p>
            <a:pPr marL="0" indent="0" algn="just">
              <a:buNone/>
            </a:pPr>
            <a:endParaRPr lang="pt-BR" sz="2300" noProof="1">
              <a:latin typeface="Arial" panose="020B0604020202020204" pitchFamily="34" charset="0"/>
              <a:cs typeface="Arial" panose="020B0604020202020204" pitchFamily="34" charset="0"/>
            </a:endParaRPr>
          </a:p>
          <a:p>
            <a:pPr algn="just"/>
            <a:r>
              <a:rPr lang="pt-BR" sz="1700" dirty="0">
                <a:latin typeface="Arial" panose="020B0604020202020204" pitchFamily="34" charset="0"/>
                <a:cs typeface="Arial" panose="020B0604020202020204" pitchFamily="34" charset="0"/>
              </a:rPr>
              <a:t>Continuando na análise de finanças dos Estados, a necessidade de financiamento dos Estados é o inverso do resultado primário.</a:t>
            </a:r>
          </a:p>
          <a:p>
            <a:pPr algn="just"/>
            <a:endParaRPr lang="pt-BR" sz="1700" dirty="0">
              <a:latin typeface="Arial" panose="020B0604020202020204" pitchFamily="34" charset="0"/>
              <a:cs typeface="Arial" panose="020B0604020202020204" pitchFamily="34" charset="0"/>
            </a:endParaRPr>
          </a:p>
          <a:p>
            <a:pPr algn="ctr"/>
            <a:r>
              <a:rPr lang="pt-BR" sz="1700" dirty="0">
                <a:latin typeface="Arial" panose="020B0604020202020204" pitchFamily="34" charset="0"/>
                <a:cs typeface="Arial" panose="020B0604020202020204" pitchFamily="34" charset="0"/>
              </a:rPr>
              <a:t>Resultado Primário = Receitas – Despesas</a:t>
            </a:r>
          </a:p>
          <a:p>
            <a:pPr algn="just"/>
            <a:endParaRPr lang="pt-BR" sz="1700" dirty="0">
              <a:latin typeface="Arial" panose="020B0604020202020204" pitchFamily="34" charset="0"/>
              <a:cs typeface="Arial" panose="020B0604020202020204" pitchFamily="34" charset="0"/>
            </a:endParaRPr>
          </a:p>
          <a:p>
            <a:pPr algn="just"/>
            <a:r>
              <a:rPr lang="pt-BR" sz="1700" dirty="0">
                <a:latin typeface="Arial" panose="020B0604020202020204" pitchFamily="34" charset="0"/>
                <a:cs typeface="Arial" panose="020B0604020202020204" pitchFamily="34" charset="0"/>
              </a:rPr>
              <a:t>O resultado primário não considera gastos com juros fruto do endividamento. Sendo a necessidade de financiamento o inverso do resultado primário, a necessidade de financiamento é, portanto:</a:t>
            </a:r>
          </a:p>
          <a:p>
            <a:pPr algn="just"/>
            <a:endParaRPr lang="pt-BR" sz="1700" dirty="0">
              <a:latin typeface="Arial" panose="020B0604020202020204" pitchFamily="34" charset="0"/>
              <a:cs typeface="Arial" panose="020B0604020202020204" pitchFamily="34" charset="0"/>
            </a:endParaRPr>
          </a:p>
          <a:p>
            <a:pPr algn="ctr"/>
            <a:r>
              <a:rPr lang="pt-BR" sz="1700" dirty="0">
                <a:latin typeface="Arial" panose="020B0604020202020204" pitchFamily="34" charset="0"/>
                <a:cs typeface="Arial" panose="020B0604020202020204" pitchFamily="34" charset="0"/>
              </a:rPr>
              <a:t>Necessidade de Financiamento = Despesas – Receitas</a:t>
            </a:r>
          </a:p>
          <a:p>
            <a:pPr algn="just"/>
            <a:endParaRPr lang="pt-BR" sz="1700" dirty="0">
              <a:latin typeface="Arial" panose="020B0604020202020204" pitchFamily="34" charset="0"/>
              <a:cs typeface="Arial" panose="020B0604020202020204" pitchFamily="34" charset="0"/>
            </a:endParaRPr>
          </a:p>
          <a:p>
            <a:pPr algn="just"/>
            <a:r>
              <a:rPr lang="pt-BR" sz="1700" dirty="0">
                <a:latin typeface="Arial" panose="020B0604020202020204" pitchFamily="34" charset="0"/>
                <a:cs typeface="Arial" panose="020B0604020202020204" pitchFamily="34" charset="0"/>
              </a:rPr>
              <a:t>A necessidade de financiamento também não contabiliza gastos com juros. Se a necessidade de financiamento for positiva, os Estados não conseguiram cobrir todas as suas despesas correntes com as receitas correntes. Estão, portanto, se endividando. Por outro lado, se a necessidade de financiamento for negativa, os Estados pagaram todas as suas despesas com as receitas com a possibilidade de reduzir sua dívida.</a:t>
            </a:r>
          </a:p>
          <a:p>
            <a:endParaRPr lang="pt-BR" dirty="0"/>
          </a:p>
        </p:txBody>
      </p:sp>
    </p:spTree>
    <p:extLst>
      <p:ext uri="{BB962C8B-B14F-4D97-AF65-F5344CB8AC3E}">
        <p14:creationId xmlns:p14="http://schemas.microsoft.com/office/powerpoint/2010/main" val="293563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6" name="Rectangle 11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Finanças Públicas</a:t>
            </a:r>
          </a:p>
        </p:txBody>
      </p:sp>
      <p:sp>
        <p:nvSpPr>
          <p:cNvPr id="118" name="Rectangle 11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0" name="Rectangle 11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200660-59C2-E9E0-3D23-ADBE440DB586}"/>
              </a:ext>
            </a:extLst>
          </p:cNvPr>
          <p:cNvSpPr>
            <a:spLocks noGrp="1"/>
          </p:cNvSpPr>
          <p:nvPr>
            <p:ph idx="1"/>
          </p:nvPr>
        </p:nvSpPr>
        <p:spPr>
          <a:xfrm>
            <a:off x="841248" y="2252870"/>
            <a:ext cx="3412219" cy="3560251"/>
          </a:xfrm>
        </p:spPr>
        <p:txBody>
          <a:bodyPr>
            <a:normAutofit lnSpcReduction="10000"/>
          </a:bodyPr>
          <a:lstStyle/>
          <a:p>
            <a:pPr algn="just"/>
            <a:r>
              <a:rPr lang="pt-BR" sz="1100" noProof="1">
                <a:latin typeface="Arial" panose="020B0604020202020204" pitchFamily="34" charset="0"/>
                <a:cs typeface="Arial" panose="020B0604020202020204" pitchFamily="34" charset="0"/>
              </a:rPr>
              <a:t>A necessidade de financiamento dos Estados é, portanto, uma medida de disciplina das contas públicas em que um resultado negativo indica uma boa situação e um resultado positiva indica que o Estado não teve um bom desempenho com as contas públicas.</a:t>
            </a:r>
          </a:p>
          <a:p>
            <a:pPr algn="just"/>
            <a:r>
              <a:rPr lang="pt-BR" sz="1100" noProof="1">
                <a:latin typeface="Arial" panose="020B0604020202020204" pitchFamily="34" charset="0"/>
                <a:cs typeface="Arial" panose="020B0604020202020204" pitchFamily="34" charset="0"/>
              </a:rPr>
              <a:t>O desempenho varia entre os Estados. São Paulo registrou o melhor desempenho entre os cinco Estados apresentando um superávit primário em todos os anos. O Rio de Janeiro e o Rio Grande do Sul apresentaram déficit primário em 4 dos 5 anos nesse período.</a:t>
            </a:r>
          </a:p>
          <a:p>
            <a:pPr algn="just"/>
            <a:r>
              <a:rPr lang="pt-BR" sz="1100" noProof="1">
                <a:latin typeface="Arial" panose="020B0604020202020204" pitchFamily="34" charset="0"/>
                <a:cs typeface="Arial" panose="020B0604020202020204" pitchFamily="34" charset="0"/>
              </a:rPr>
              <a:t>Por fim, Santa Catarina e Paraná registraram superávit primário em 3 dos 5 anos do período analisado.</a:t>
            </a:r>
          </a:p>
          <a:p>
            <a:pPr algn="just"/>
            <a:r>
              <a:rPr lang="pt-BR" sz="1100" noProof="1">
                <a:latin typeface="Arial" panose="020B0604020202020204" pitchFamily="34" charset="0"/>
                <a:cs typeface="Arial" panose="020B0604020202020204" pitchFamily="34" charset="0"/>
              </a:rPr>
              <a:t>Comparando com a figura que apresentava o endividamento líquido, os resultados são coerentes principalmente se observarmos que os Estados do Rio de Janeiro e Rio Grande do Sul também foram os que apresentaram maior endividamento líquido no período.</a:t>
            </a:r>
          </a:p>
        </p:txBody>
      </p:sp>
      <p:pic>
        <p:nvPicPr>
          <p:cNvPr id="10" name="Imagem 9" descr="Gráfico, Gráfico de cascata&#10;&#10;Descrição gerada automaticamente">
            <a:extLst>
              <a:ext uri="{FF2B5EF4-FFF2-40B4-BE49-F238E27FC236}">
                <a16:creationId xmlns:a16="http://schemas.microsoft.com/office/drawing/2014/main" id="{9C6ACAA9-1539-771C-A506-7FBDF1AED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306390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9" name="Rectangle 12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Finanças Públicas</a:t>
            </a:r>
          </a:p>
        </p:txBody>
      </p:sp>
      <p:sp>
        <p:nvSpPr>
          <p:cNvPr id="131" name="Rectangle 13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 name="Rectangle 13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lnSpcReduction="10000"/>
          </a:bodyPr>
          <a:lstStyle/>
          <a:p>
            <a:pPr algn="just"/>
            <a:r>
              <a:rPr lang="en-US" sz="1100" dirty="0">
                <a:latin typeface="Arial" panose="020B0604020202020204" pitchFamily="34" charset="0"/>
                <a:cs typeface="Arial" panose="020B0604020202020204" pitchFamily="34" charset="0"/>
              </a:rPr>
              <a:t>Para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anos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mais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recentes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não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podemos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olhar</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dados de </a:t>
            </a:r>
            <a:r>
              <a:rPr lang="en-US" sz="1100" dirty="0" err="1">
                <a:latin typeface="Arial" panose="020B0604020202020204" pitchFamily="34" charset="0"/>
                <a:cs typeface="Arial" panose="020B0604020202020204" pitchFamily="34" charset="0"/>
              </a:rPr>
              <a:t>endividamento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relação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ao</a:t>
            </a:r>
            <a:r>
              <a:rPr lang="en-US" sz="1100" dirty="0">
                <a:latin typeface="Arial" panose="020B0604020202020204" pitchFamily="34" charset="0"/>
                <a:cs typeface="Arial" panose="020B0604020202020204" pitchFamily="34" charset="0"/>
              </a:rPr>
              <a:t> PIB </a:t>
            </a:r>
            <a:r>
              <a:rPr lang="en-US" sz="1100" dirty="0" err="1">
                <a:latin typeface="Arial" panose="020B0604020202020204" pitchFamily="34" charset="0"/>
                <a:cs typeface="Arial" panose="020B0604020202020204" pitchFamily="34" charset="0"/>
              </a:rPr>
              <a:t>devido</a:t>
            </a:r>
            <a:r>
              <a:rPr lang="en-US" sz="1100" dirty="0">
                <a:latin typeface="Arial" panose="020B0604020202020204" pitchFamily="34" charset="0"/>
                <a:cs typeface="Arial" panose="020B0604020202020204" pitchFamily="34" charset="0"/>
              </a:rPr>
              <a:t> a </a:t>
            </a:r>
            <a:r>
              <a:rPr lang="en-US" sz="1100" dirty="0" err="1">
                <a:latin typeface="Arial" panose="020B0604020202020204" pitchFamily="34" charset="0"/>
                <a:cs typeface="Arial" panose="020B0604020202020204" pitchFamily="34" charset="0"/>
              </a:rPr>
              <a:t>defasagem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na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divulgação</a:t>
            </a:r>
            <a:r>
              <a:rPr lang="en-US" sz="1100" dirty="0">
                <a:latin typeface="Arial" panose="020B0604020202020204" pitchFamily="34" charset="0"/>
                <a:cs typeface="Arial" panose="020B0604020202020204" pitchFamily="34" charset="0"/>
              </a:rPr>
              <a:t> do PIB dos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Entretanto</a:t>
            </a:r>
            <a:r>
              <a:rPr lang="en-US" sz="1100" dirty="0">
                <a:latin typeface="Arial" panose="020B0604020202020204" pitchFamily="34" charset="0"/>
                <a:cs typeface="Arial" panose="020B0604020202020204" pitchFamily="34" charset="0"/>
              </a:rPr>
              <a:t>, Podemos observer a </a:t>
            </a:r>
            <a:r>
              <a:rPr lang="en-US" sz="1100" dirty="0" err="1">
                <a:latin typeface="Arial" panose="020B0604020202020204" pitchFamily="34" charset="0"/>
                <a:cs typeface="Arial" panose="020B0604020202020204" pitchFamily="34" charset="0"/>
              </a:rPr>
              <a:t>variação</a:t>
            </a:r>
            <a:r>
              <a:rPr lang="en-US" sz="1100" dirty="0">
                <a:latin typeface="Arial" panose="020B0604020202020204" pitchFamily="34" charset="0"/>
                <a:cs typeface="Arial" panose="020B0604020202020204" pitchFamily="34" charset="0"/>
              </a:rPr>
              <a:t> de 2019 para 2020 e 2020 para 2021.</a:t>
            </a:r>
          </a:p>
          <a:p>
            <a:pPr algn="just"/>
            <a:r>
              <a:rPr lang="en-US" sz="1100" dirty="0" err="1">
                <a:latin typeface="Arial" panose="020B0604020202020204" pitchFamily="34" charset="0"/>
                <a:cs typeface="Arial" panose="020B0604020202020204" pitchFamily="34" charset="0"/>
              </a:rPr>
              <a:t>Primeiro</a:t>
            </a:r>
            <a:r>
              <a:rPr lang="en-US" sz="1100" dirty="0">
                <a:latin typeface="Arial" panose="020B0604020202020204" pitchFamily="34" charset="0"/>
                <a:cs typeface="Arial" panose="020B0604020202020204" pitchFamily="34" charset="0"/>
              </a:rPr>
              <a:t> no </a:t>
            </a:r>
            <a:r>
              <a:rPr lang="en-US" sz="1100" dirty="0" err="1">
                <a:latin typeface="Arial" panose="020B0604020202020204" pitchFamily="34" charset="0"/>
                <a:cs typeface="Arial" panose="020B0604020202020204" pitchFamily="34" charset="0"/>
              </a:rPr>
              <a:t>período</a:t>
            </a:r>
            <a:r>
              <a:rPr lang="en-US" sz="1100" dirty="0">
                <a:latin typeface="Arial" panose="020B0604020202020204" pitchFamily="34" charset="0"/>
                <a:cs typeface="Arial" panose="020B0604020202020204" pitchFamily="34" charset="0"/>
              </a:rPr>
              <a:t> de 2019-2020 </a:t>
            </a:r>
            <a:r>
              <a:rPr lang="en-US" sz="1100" dirty="0" err="1">
                <a:latin typeface="Arial" panose="020B0604020202020204" pitchFamily="34" charset="0"/>
                <a:cs typeface="Arial" panose="020B0604020202020204" pitchFamily="34" charset="0"/>
              </a:rPr>
              <a:t>temos</a:t>
            </a:r>
            <a:r>
              <a:rPr lang="en-US" sz="1100" dirty="0">
                <a:latin typeface="Arial" panose="020B0604020202020204" pitchFamily="34" charset="0"/>
                <a:cs typeface="Arial" panose="020B0604020202020204" pitchFamily="34" charset="0"/>
              </a:rPr>
              <a:t> que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do Paraná e Santa Catarina </a:t>
            </a:r>
            <a:r>
              <a:rPr lang="en-US" sz="1100" dirty="0" err="1">
                <a:latin typeface="Arial" panose="020B0604020202020204" pitchFamily="34" charset="0"/>
                <a:cs typeface="Arial" panose="020B0604020202020204" pitchFamily="34" charset="0"/>
              </a:rPr>
              <a:t>registraram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diminuição</a:t>
            </a:r>
            <a:r>
              <a:rPr lang="en-US" sz="1100" dirty="0">
                <a:latin typeface="Arial" panose="020B0604020202020204" pitchFamily="34" charset="0"/>
                <a:cs typeface="Arial" panose="020B0604020202020204" pitchFamily="34" charset="0"/>
              </a:rPr>
              <a:t> no </a:t>
            </a:r>
            <a:r>
              <a:rPr lang="en-US" sz="1100" dirty="0" err="1">
                <a:latin typeface="Arial" panose="020B0604020202020204" pitchFamily="34" charset="0"/>
                <a:cs typeface="Arial" panose="020B0604020202020204" pitchFamily="34" charset="0"/>
              </a:rPr>
              <a:t>endividamento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líquido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piores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resultados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foram</a:t>
            </a:r>
            <a:r>
              <a:rPr lang="en-US" sz="1100" dirty="0">
                <a:latin typeface="Arial" panose="020B0604020202020204" pitchFamily="34" charset="0"/>
                <a:cs typeface="Arial" panose="020B0604020202020204" pitchFamily="34" charset="0"/>
              </a:rPr>
              <a:t> do Rio Grande do Sul e Rio de Janeiro. São Paulo </a:t>
            </a:r>
            <a:r>
              <a:rPr lang="en-US" sz="1100" dirty="0" err="1">
                <a:latin typeface="Arial" panose="020B0604020202020204" pitchFamily="34" charset="0"/>
                <a:cs typeface="Arial" panose="020B0604020202020204" pitchFamily="34" charset="0"/>
              </a:rPr>
              <a:t>registrou</a:t>
            </a:r>
            <a:r>
              <a:rPr lang="en-US" sz="1100" dirty="0">
                <a:latin typeface="Arial" panose="020B0604020202020204" pitchFamily="34" charset="0"/>
                <a:cs typeface="Arial" panose="020B0604020202020204" pitchFamily="34" charset="0"/>
              </a:rPr>
              <a:t> um </a:t>
            </a:r>
            <a:r>
              <a:rPr lang="en-US" sz="1100" dirty="0" err="1">
                <a:latin typeface="Arial" panose="020B0604020202020204" pitchFamily="34" charset="0"/>
                <a:cs typeface="Arial" panose="020B0604020202020204" pitchFamily="34" charset="0"/>
              </a:rPr>
              <a:t>pequeno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crescimento</a:t>
            </a:r>
            <a:r>
              <a:rPr lang="en-US" sz="1100" dirty="0">
                <a:latin typeface="Arial" panose="020B0604020202020204" pitchFamily="34" charset="0"/>
                <a:cs typeface="Arial" panose="020B0604020202020204" pitchFamily="34" charset="0"/>
              </a:rPr>
              <a:t> no </a:t>
            </a:r>
            <a:r>
              <a:rPr lang="en-US" sz="1100" dirty="0" err="1">
                <a:latin typeface="Arial" panose="020B0604020202020204" pitchFamily="34" charset="0"/>
                <a:cs typeface="Arial" panose="020B0604020202020204" pitchFamily="34" charset="0"/>
              </a:rPr>
              <a:t>endividamento</a:t>
            </a:r>
            <a:r>
              <a:rPr lang="en-US" sz="1100" dirty="0">
                <a:latin typeface="Arial" panose="020B0604020202020204" pitchFamily="34" charset="0"/>
                <a:cs typeface="Arial" panose="020B0604020202020204" pitchFamily="34" charset="0"/>
              </a:rPr>
              <a:t>.</a:t>
            </a:r>
          </a:p>
          <a:p>
            <a:pPr algn="just"/>
            <a:r>
              <a:rPr lang="en-US" sz="1100" dirty="0">
                <a:latin typeface="Arial" panose="020B0604020202020204" pitchFamily="34" charset="0"/>
                <a:cs typeface="Arial" panose="020B0604020202020204" pitchFamily="34" charset="0"/>
              </a:rPr>
              <a:t>No Segundo </a:t>
            </a:r>
            <a:r>
              <a:rPr lang="en-US" sz="1100" dirty="0" err="1">
                <a:latin typeface="Arial" panose="020B0604020202020204" pitchFamily="34" charset="0"/>
                <a:cs typeface="Arial" panose="020B0604020202020204" pitchFamily="34" charset="0"/>
              </a:rPr>
              <a:t>período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todos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exceto</a:t>
            </a:r>
            <a:r>
              <a:rPr lang="en-US" sz="1100" dirty="0">
                <a:latin typeface="Arial" panose="020B0604020202020204" pitchFamily="34" charset="0"/>
                <a:cs typeface="Arial" panose="020B0604020202020204" pitchFamily="34" charset="0"/>
              </a:rPr>
              <a:t> o Rio Grande do Sul </a:t>
            </a:r>
            <a:r>
              <a:rPr lang="en-US" sz="1100" dirty="0" err="1">
                <a:latin typeface="Arial" panose="020B0604020202020204" pitchFamily="34" charset="0"/>
                <a:cs typeface="Arial" panose="020B0604020202020204" pitchFamily="34" charset="0"/>
              </a:rPr>
              <a:t>apresentaram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diminuição</a:t>
            </a:r>
            <a:r>
              <a:rPr lang="en-US" sz="1100" dirty="0">
                <a:latin typeface="Arial" panose="020B0604020202020204" pitchFamily="34" charset="0"/>
                <a:cs typeface="Arial" panose="020B0604020202020204" pitchFamily="34" charset="0"/>
              </a:rPr>
              <a:t> no </a:t>
            </a:r>
            <a:r>
              <a:rPr lang="en-US" sz="1100" dirty="0" err="1">
                <a:latin typeface="Arial" panose="020B0604020202020204" pitchFamily="34" charset="0"/>
                <a:cs typeface="Arial" panose="020B0604020202020204" pitchFamily="34" charset="0"/>
              </a:rPr>
              <a:t>endividamento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líquido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público</a:t>
            </a:r>
            <a:r>
              <a:rPr lang="en-US" sz="1100" dirty="0">
                <a:latin typeface="Arial" panose="020B0604020202020204" pitchFamily="34" charset="0"/>
                <a:cs typeface="Arial" panose="020B0604020202020204" pitchFamily="34" charset="0"/>
              </a:rPr>
              <a:t>, com </a:t>
            </a:r>
            <a:r>
              <a:rPr lang="en-US" sz="1100" dirty="0" err="1">
                <a:latin typeface="Arial" panose="020B0604020202020204" pitchFamily="34" charset="0"/>
                <a:cs typeface="Arial" panose="020B0604020202020204" pitchFamily="34" charset="0"/>
              </a:rPr>
              <a:t>destaque</a:t>
            </a:r>
            <a:r>
              <a:rPr lang="en-US" sz="1100" dirty="0">
                <a:latin typeface="Arial" panose="020B0604020202020204" pitchFamily="34" charset="0"/>
                <a:cs typeface="Arial" panose="020B0604020202020204" pitchFamily="34" charset="0"/>
              </a:rPr>
              <a:t> para o </a:t>
            </a:r>
            <a:r>
              <a:rPr lang="en-US" sz="1100" dirty="0" err="1">
                <a:latin typeface="Arial" panose="020B0604020202020204" pitchFamily="34" charset="0"/>
                <a:cs typeface="Arial" panose="020B0604020202020204" pitchFamily="34" charset="0"/>
              </a:rPr>
              <a:t>resultado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expressivo</a:t>
            </a:r>
            <a:r>
              <a:rPr lang="en-US" sz="1100" dirty="0">
                <a:latin typeface="Arial" panose="020B0604020202020204" pitchFamily="34" charset="0"/>
                <a:cs typeface="Arial" panose="020B0604020202020204" pitchFamily="34" charset="0"/>
              </a:rPr>
              <a:t> do Paraná de </a:t>
            </a:r>
            <a:r>
              <a:rPr lang="en-US" sz="1100" dirty="0" err="1">
                <a:latin typeface="Arial" panose="020B0604020202020204" pitchFamily="34" charset="0"/>
                <a:cs typeface="Arial" panose="020B0604020202020204" pitchFamily="34" charset="0"/>
              </a:rPr>
              <a:t>mais</a:t>
            </a:r>
            <a:r>
              <a:rPr lang="en-US" sz="1100" dirty="0">
                <a:latin typeface="Arial" panose="020B0604020202020204" pitchFamily="34" charset="0"/>
                <a:cs typeface="Arial" panose="020B0604020202020204" pitchFamily="34" charset="0"/>
              </a:rPr>
              <a:t> de 50% de </a:t>
            </a:r>
            <a:r>
              <a:rPr lang="en-US" sz="1100" dirty="0" err="1">
                <a:latin typeface="Arial" panose="020B0604020202020204" pitchFamily="34" charset="0"/>
                <a:cs typeface="Arial" panose="020B0604020202020204" pitchFamily="34" charset="0"/>
              </a:rPr>
              <a:t>redução</a:t>
            </a:r>
            <a:r>
              <a:rPr lang="en-US" sz="1100" dirty="0">
                <a:latin typeface="Arial" panose="020B0604020202020204" pitchFamily="34" charset="0"/>
                <a:cs typeface="Arial" panose="020B0604020202020204" pitchFamily="34" charset="0"/>
              </a:rPr>
              <a:t> de 2020 para 2021.</a:t>
            </a:r>
          </a:p>
          <a:p>
            <a:pPr algn="just"/>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anos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recentes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após</a:t>
            </a:r>
            <a:r>
              <a:rPr lang="en-US" sz="1100" dirty="0">
                <a:latin typeface="Arial" panose="020B0604020202020204" pitchFamily="34" charset="0"/>
                <a:cs typeface="Arial" panose="020B0604020202020204" pitchFamily="34" charset="0"/>
              </a:rPr>
              <a:t> a COVID-19 </a:t>
            </a:r>
            <a:r>
              <a:rPr lang="en-US" sz="1100" dirty="0" err="1">
                <a:latin typeface="Arial" panose="020B0604020202020204" pitchFamily="34" charset="0"/>
                <a:cs typeface="Arial" panose="020B0604020202020204" pitchFamily="34" charset="0"/>
              </a:rPr>
              <a:t>foram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anos</a:t>
            </a:r>
            <a:r>
              <a:rPr lang="en-US" sz="1100" dirty="0">
                <a:latin typeface="Arial" panose="020B0604020202020204" pitchFamily="34" charset="0"/>
                <a:cs typeface="Arial" panose="020B0604020202020204" pitchFamily="34" charset="0"/>
              </a:rPr>
              <a:t> de </a:t>
            </a:r>
            <a:r>
              <a:rPr lang="en-US" sz="1100" dirty="0" err="1">
                <a:latin typeface="Arial" panose="020B0604020202020204" pitchFamily="34" charset="0"/>
                <a:cs typeface="Arial" panose="020B0604020202020204" pitchFamily="34" charset="0"/>
              </a:rPr>
              <a:t>receitas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extraordinárias</a:t>
            </a:r>
            <a:r>
              <a:rPr lang="en-US" sz="1100" dirty="0">
                <a:latin typeface="Arial" panose="020B0604020202020204" pitchFamily="34" charset="0"/>
                <a:cs typeface="Arial" panose="020B0604020202020204" pitchFamily="34" charset="0"/>
              </a:rPr>
              <a:t> para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fruto</a:t>
            </a:r>
            <a:r>
              <a:rPr lang="en-US" sz="1100" dirty="0">
                <a:latin typeface="Arial" panose="020B0604020202020204" pitchFamily="34" charset="0"/>
                <a:cs typeface="Arial" panose="020B0604020202020204" pitchFamily="34" charset="0"/>
              </a:rPr>
              <a:t> da </a:t>
            </a:r>
            <a:r>
              <a:rPr lang="en-US" sz="1100" dirty="0" err="1">
                <a:latin typeface="Arial" panose="020B0604020202020204" pitchFamily="34" charset="0"/>
                <a:cs typeface="Arial" panose="020B0604020202020204" pitchFamily="34" charset="0"/>
              </a:rPr>
              <a:t>arrecadação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maior</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devido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estímulos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fiscais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produzidos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pelo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Governo</a:t>
            </a:r>
            <a:r>
              <a:rPr lang="en-US" sz="1100" dirty="0">
                <a:latin typeface="Arial" panose="020B0604020202020204" pitchFamily="34" charset="0"/>
                <a:cs typeface="Arial" panose="020B0604020202020204" pitchFamily="34" charset="0"/>
              </a:rPr>
              <a:t> Federal.</a:t>
            </a:r>
          </a:p>
        </p:txBody>
      </p:sp>
      <p:pic>
        <p:nvPicPr>
          <p:cNvPr id="4" name="Espaço Reservado para Conteúdo 3" descr="Gráfico, Gráfico de cascata&#10;&#10;Descrição gerada automaticamente">
            <a:extLst>
              <a:ext uri="{FF2B5EF4-FFF2-40B4-BE49-F238E27FC236}">
                <a16:creationId xmlns:a16="http://schemas.microsoft.com/office/drawing/2014/main" id="{33C55575-E9E3-2FF3-7719-E3BDE24AD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230868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0217F165-4331-78D5-D6D4-A361FBB9AF52}"/>
              </a:ext>
            </a:extLst>
          </p:cNvPr>
          <p:cNvPicPr>
            <a:picLocks noChangeAspect="1"/>
          </p:cNvPicPr>
          <p:nvPr/>
        </p:nvPicPr>
        <p:blipFill>
          <a:blip r:embed="rId2">
            <a:extLst>
              <a:ext uri="{28A0092B-C50C-407E-A947-70E740481C1C}">
                <a14:useLocalDpi xmlns:a14="http://schemas.microsoft.com/office/drawing/2010/main" val="0"/>
              </a:ext>
            </a:extLst>
          </a:blip>
          <a:srcRect l="7867" r="786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4AB08-8B1C-E85B-2A43-1032930D7C4E}"/>
              </a:ext>
            </a:extLst>
          </p:cNvPr>
          <p:cNvSpPr>
            <a:spLocks noGrp="1"/>
          </p:cNvSpPr>
          <p:nvPr>
            <p:ph type="ctrTitle"/>
          </p:nvPr>
        </p:nvSpPr>
        <p:spPr>
          <a:xfrm>
            <a:off x="477981" y="1122363"/>
            <a:ext cx="4023360" cy="3204134"/>
          </a:xfrm>
        </p:spPr>
        <p:txBody>
          <a:bodyPr anchor="b">
            <a:normAutofit/>
          </a:bodyPr>
          <a:lstStyle/>
          <a:p>
            <a:pPr algn="l"/>
            <a:r>
              <a:rPr lang="pt-BR" sz="4800" dirty="0">
                <a:latin typeface="Arial" panose="020B0604020202020204" pitchFamily="34" charset="0"/>
                <a:cs typeface="Arial" panose="020B0604020202020204" pitchFamily="34" charset="0"/>
              </a:rPr>
              <a:t>Comércio Exterior</a:t>
            </a:r>
          </a:p>
        </p:txBody>
      </p:sp>
      <p:sp>
        <p:nvSpPr>
          <p:cNvPr id="3" name="Subtítulo 2">
            <a:extLst>
              <a:ext uri="{FF2B5EF4-FFF2-40B4-BE49-F238E27FC236}">
                <a16:creationId xmlns:a16="http://schemas.microsoft.com/office/drawing/2014/main" id="{713F6894-5622-F33B-9CE9-8558C1386625}"/>
              </a:ext>
            </a:extLst>
          </p:cNvPr>
          <p:cNvSpPr>
            <a:spLocks noGrp="1"/>
          </p:cNvSpPr>
          <p:nvPr>
            <p:ph type="subTitle" idx="1"/>
          </p:nvPr>
        </p:nvSpPr>
        <p:spPr>
          <a:xfrm>
            <a:off x="477980" y="4872922"/>
            <a:ext cx="4023359" cy="1208141"/>
          </a:xfrm>
        </p:spPr>
        <p:txBody>
          <a:bodyPr>
            <a:normAutofit/>
          </a:bodyPr>
          <a:lstStyle/>
          <a:p>
            <a:pPr algn="l"/>
            <a:endParaRPr lang="pt-BR"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66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Balança Comercial</a:t>
            </a:r>
          </a:p>
        </p:txBody>
      </p:sp>
      <p:sp>
        <p:nvSpPr>
          <p:cNvPr id="142" name="Rectangle 14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4" name="Rectangle 14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A balança comercial representa o quanto um Estado ou País exportou em valores monetários descontado das importações em valores monetários. Aqui os valores estão em porcentagem do PIB para que seja possível comparar Estados com valores de PIB diferentes.</a:t>
            </a:r>
          </a:p>
          <a:p>
            <a:r>
              <a:rPr lang="en-US" sz="1100" noProof="1">
                <a:latin typeface="Arial" panose="020B0604020202020204" pitchFamily="34" charset="0"/>
                <a:cs typeface="Arial" panose="020B0604020202020204" pitchFamily="34" charset="0"/>
              </a:rPr>
              <a:t>Os Estados do Rio Grande do Sul e Paraná registraram um superávit comercial em todos os cinco anos da análise. O Rio de Janeiro registrou superávit em todos os anos, exceto o ano de 2016.</a:t>
            </a:r>
          </a:p>
          <a:p>
            <a:r>
              <a:rPr lang="en-US" sz="1100" noProof="1">
                <a:latin typeface="Arial" panose="020B0604020202020204" pitchFamily="34" charset="0"/>
                <a:cs typeface="Arial" panose="020B0604020202020204" pitchFamily="34" charset="0"/>
              </a:rPr>
              <a:t>Por outro lado, os Estados de Santa Catarina e São Paulo registraram um déficit comercial em todos os cinco anos, com destaque para </a:t>
            </a:r>
            <a:r>
              <a:rPr lang="pt-BR" sz="1100" noProof="1">
                <a:latin typeface="Arial" panose="020B0604020202020204" pitchFamily="34" charset="0"/>
                <a:cs typeface="Arial" panose="020B0604020202020204" pitchFamily="34" charset="0"/>
              </a:rPr>
              <a:t>Santa</a:t>
            </a:r>
            <a:r>
              <a:rPr lang="en-US" sz="1100" noProof="1">
                <a:latin typeface="Arial" panose="020B0604020202020204" pitchFamily="34" charset="0"/>
                <a:cs typeface="Arial" panose="020B0604020202020204" pitchFamily="34" charset="0"/>
              </a:rPr>
              <a:t> Catarina em 2019 em que o deficit foi de quase 10% do PIB.</a:t>
            </a:r>
          </a:p>
          <a:p>
            <a:r>
              <a:rPr lang="en-US" sz="1100" noProof="1">
                <a:latin typeface="Arial" panose="020B0604020202020204" pitchFamily="34" charset="0"/>
                <a:cs typeface="Arial" panose="020B0604020202020204" pitchFamily="34" charset="0"/>
              </a:rPr>
              <a:t>É preciso deixar claro que um deficit comercial não significa, necessariamente, algo ruim.</a:t>
            </a:r>
          </a:p>
          <a:p>
            <a:pPr marL="0" indent="0">
              <a:buNone/>
            </a:pPr>
            <a:endParaRPr lang="en-US" sz="1100" noProof="1">
              <a:latin typeface="Arial" panose="020B0604020202020204" pitchFamily="34" charset="0"/>
              <a:cs typeface="Arial" panose="020B0604020202020204" pitchFamily="34" charset="0"/>
            </a:endParaRPr>
          </a:p>
        </p:txBody>
      </p:sp>
      <p:pic>
        <p:nvPicPr>
          <p:cNvPr id="5" name="Imagem 4" descr="Gráfico&#10;&#10;Descrição gerada automaticamente">
            <a:extLst>
              <a:ext uri="{FF2B5EF4-FFF2-40B4-BE49-F238E27FC236}">
                <a16:creationId xmlns:a16="http://schemas.microsoft.com/office/drawing/2014/main" id="{DDCFAB93-5E84-A7C1-021D-38339ADB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10622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Abertura Comercial</a:t>
            </a:r>
          </a:p>
        </p:txBody>
      </p:sp>
      <p:sp>
        <p:nvSpPr>
          <p:cNvPr id="153" name="Rectangle 15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lnSpcReduction="10000"/>
          </a:bodyPr>
          <a:lstStyle/>
          <a:p>
            <a:r>
              <a:rPr lang="en-US" sz="1100" noProof="1">
                <a:latin typeface="Arial" panose="020B0604020202020204" pitchFamily="34" charset="0"/>
                <a:cs typeface="Arial" panose="020B0604020202020204" pitchFamily="34" charset="0"/>
              </a:rPr>
              <a:t>Como mencionado, um deficit comercial não necessariamente significa uma situação ruim para o Estado. Um melhor indicador sobre o nível das exportações e importações de um Estado ou País é o coeficiente de abertura comercial.</a:t>
            </a:r>
          </a:p>
          <a:p>
            <a:r>
              <a:rPr lang="en-US" sz="1100" noProof="1">
                <a:latin typeface="Arial" panose="020B0604020202020204" pitchFamily="34" charset="0"/>
                <a:cs typeface="Arial" panose="020B0604020202020204" pitchFamily="34" charset="0"/>
              </a:rPr>
              <a:t>Esse coeficiente é a soma dos valores de exportações e importações dividido pelo tamanho do PIB.</a:t>
            </a:r>
          </a:p>
          <a:p>
            <a:r>
              <a:rPr lang="en-US" sz="1100" noProof="1">
                <a:latin typeface="Arial" panose="020B0604020202020204" pitchFamily="34" charset="0"/>
                <a:cs typeface="Arial" panose="020B0604020202020204" pitchFamily="34" charset="0"/>
              </a:rPr>
              <a:t>Coeficiente = (Exportações + Importações) / PIB</a:t>
            </a:r>
          </a:p>
          <a:p>
            <a:r>
              <a:rPr lang="en-US" sz="1100" noProof="1">
                <a:latin typeface="Arial" panose="020B0604020202020204" pitchFamily="34" charset="0"/>
                <a:cs typeface="Arial" panose="020B0604020202020204" pitchFamily="34" charset="0"/>
              </a:rPr>
              <a:t>Nesse caso, quanto maior o coeficiente melhor a situação do Estado ou País, pois entende-se que este se beneficia da produção de outras regiões e/ou consegue produzir para essas outras regiões.</a:t>
            </a:r>
          </a:p>
          <a:p>
            <a:r>
              <a:rPr lang="en-US" sz="1100" noProof="1">
                <a:latin typeface="Arial" panose="020B0604020202020204" pitchFamily="34" charset="0"/>
                <a:cs typeface="Arial" panose="020B0604020202020204" pitchFamily="34" charset="0"/>
              </a:rPr>
              <a:t>Santa Catarina é o Estado que apresenta maior abertura comercial entre os Estados selecionados, seguido do Paraná. É o único estado que ultrapassa os 30%. Merece destaque o Rio de Janeiro que de 2015 para 2019 conseguiu aumentar em 8,4 p.p. seu coeficiente.</a:t>
            </a:r>
          </a:p>
        </p:txBody>
      </p:sp>
      <p:pic>
        <p:nvPicPr>
          <p:cNvPr id="4" name="Imagem 3" descr="Gráfico, Gráfico de barras&#10;&#10;Descrição gerada automaticamente">
            <a:extLst>
              <a:ext uri="{FF2B5EF4-FFF2-40B4-BE49-F238E27FC236}">
                <a16:creationId xmlns:a16="http://schemas.microsoft.com/office/drawing/2014/main" id="{7B8F8221-D6DC-70F3-B531-06148EDAB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154128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Pauta de Exportação</a:t>
            </a:r>
          </a:p>
        </p:txBody>
      </p:sp>
      <p:sp>
        <p:nvSpPr>
          <p:cNvPr id="153" name="Rectangle 15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A pauta de exportação mostra as três principais categorias que cada estado exportou no ano de 2022. A categoria de insumos industriais elaborados é a de principal destaque, sendo a principal categoria de exportação de todos os Estados, exceto o Rio de Janeiro em que essa categoria é a segunda mais importante.</a:t>
            </a:r>
          </a:p>
          <a:p>
            <a:r>
              <a:rPr lang="en-US" sz="1100" noProof="1">
                <a:latin typeface="Arial" panose="020B0604020202020204" pitchFamily="34" charset="0"/>
                <a:cs typeface="Arial" panose="020B0604020202020204" pitchFamily="34" charset="0"/>
              </a:rPr>
              <a:t>A categoria de Bens de consume semiduráveis e não duráveis aparece em quatro dos cinco Estados e a categoria de alimentos e bebidas básicos aparece em três dos cinco Estados.</a:t>
            </a:r>
          </a:p>
          <a:p>
            <a:r>
              <a:rPr lang="en-US" sz="1100" noProof="1">
                <a:latin typeface="Arial" panose="020B0604020202020204" pitchFamily="34" charset="0"/>
                <a:cs typeface="Arial" panose="020B0604020202020204" pitchFamily="34" charset="0"/>
              </a:rPr>
              <a:t>O Rio de Janeiro possui as categorias de combustíveis e lubrificantes básicos e elaborados entre as três principais, demonstrando a importância do setor para o Estado.</a:t>
            </a:r>
          </a:p>
        </p:txBody>
      </p:sp>
      <p:graphicFrame>
        <p:nvGraphicFramePr>
          <p:cNvPr id="3" name="Tabela 4">
            <a:extLst>
              <a:ext uri="{FF2B5EF4-FFF2-40B4-BE49-F238E27FC236}">
                <a16:creationId xmlns:a16="http://schemas.microsoft.com/office/drawing/2014/main" id="{F9963441-7E8B-4AD3-EB77-4FEADF1354C7}"/>
              </a:ext>
            </a:extLst>
          </p:cNvPr>
          <p:cNvGraphicFramePr>
            <a:graphicFrameLocks noGrp="1"/>
          </p:cNvGraphicFramePr>
          <p:nvPr>
            <p:extLst>
              <p:ext uri="{D42A27DB-BD31-4B8C-83A1-F6EECF244321}">
                <p14:modId xmlns:p14="http://schemas.microsoft.com/office/powerpoint/2010/main" val="1418740072"/>
              </p:ext>
            </p:extLst>
          </p:nvPr>
        </p:nvGraphicFramePr>
        <p:xfrm>
          <a:off x="4813540" y="633611"/>
          <a:ext cx="7032894" cy="5495919"/>
        </p:xfrm>
        <a:graphic>
          <a:graphicData uri="http://schemas.openxmlformats.org/drawingml/2006/table">
            <a:tbl>
              <a:tblPr firstRow="1" bandRow="1">
                <a:effectLst>
                  <a:innerShdw blurRad="63500" dist="50800" dir="2700000">
                    <a:prstClr val="black">
                      <a:alpha val="50000"/>
                    </a:prstClr>
                  </a:innerShdw>
                </a:effectLst>
                <a:tableStyleId>{85BE263C-DBD7-4A20-BB59-AAB30ACAA65A}</a:tableStyleId>
              </a:tblPr>
              <a:tblGrid>
                <a:gridCol w="2344298">
                  <a:extLst>
                    <a:ext uri="{9D8B030D-6E8A-4147-A177-3AD203B41FA5}">
                      <a16:colId xmlns:a16="http://schemas.microsoft.com/office/drawing/2014/main" val="3801302255"/>
                    </a:ext>
                  </a:extLst>
                </a:gridCol>
                <a:gridCol w="2344298">
                  <a:extLst>
                    <a:ext uri="{9D8B030D-6E8A-4147-A177-3AD203B41FA5}">
                      <a16:colId xmlns:a16="http://schemas.microsoft.com/office/drawing/2014/main" val="2296575587"/>
                    </a:ext>
                  </a:extLst>
                </a:gridCol>
                <a:gridCol w="2344298">
                  <a:extLst>
                    <a:ext uri="{9D8B030D-6E8A-4147-A177-3AD203B41FA5}">
                      <a16:colId xmlns:a16="http://schemas.microsoft.com/office/drawing/2014/main" val="1338868948"/>
                    </a:ext>
                  </a:extLst>
                </a:gridCol>
              </a:tblGrid>
              <a:tr h="312258">
                <a:tc>
                  <a:txBody>
                    <a:bodyPr/>
                    <a:lstStyle/>
                    <a:p>
                      <a:pPr algn="ctr">
                        <a:lnSpc>
                          <a:spcPct val="100000"/>
                        </a:lnSpc>
                      </a:pPr>
                      <a:r>
                        <a:rPr lang="pt-BR" sz="1200" dirty="0">
                          <a:latin typeface="Arial" panose="020B0604020202020204" pitchFamily="34" charset="0"/>
                          <a:cs typeface="Arial" panose="020B0604020202020204" pitchFamily="34" charset="0"/>
                        </a:rPr>
                        <a:t>Estado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Descrição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Dólares (em milhões)</a:t>
                      </a:r>
                    </a:p>
                  </a:txBody>
                  <a:tcPr anchor="ctr"/>
                </a:tc>
                <a:extLst>
                  <a:ext uri="{0D108BD9-81ED-4DB2-BD59-A6C34878D82A}">
                    <a16:rowId xmlns:a16="http://schemas.microsoft.com/office/drawing/2014/main" val="3543007467"/>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4766.70</a:t>
                      </a:r>
                    </a:p>
                  </a:txBody>
                  <a:tcPr anchor="ctr"/>
                </a:tc>
                <a:extLst>
                  <a:ext uri="{0D108BD9-81ED-4DB2-BD59-A6C34878D82A}">
                    <a16:rowId xmlns:a16="http://schemas.microsoft.com/office/drawing/2014/main" val="890127100"/>
                  </a:ext>
                </a:extLst>
              </a:tr>
              <a:tr h="445227">
                <a:tc>
                  <a:txBody>
                    <a:bodyPr/>
                    <a:lstStyle/>
                    <a:p>
                      <a:pPr algn="ctr">
                        <a:lnSpc>
                          <a:spcPct val="150000"/>
                        </a:lnSpc>
                      </a:pPr>
                      <a:r>
                        <a:rPr lang="pt-BR" sz="80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Bens de consumo semiduráveis e não duráveis.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3274.33</a:t>
                      </a:r>
                    </a:p>
                  </a:txBody>
                  <a:tcPr anchor="ctr"/>
                </a:tc>
                <a:extLst>
                  <a:ext uri="{0D108BD9-81ED-4DB2-BD59-A6C34878D82A}">
                    <a16:rowId xmlns:a16="http://schemas.microsoft.com/office/drawing/2014/main" val="67054122"/>
                  </a:ext>
                </a:extLst>
              </a:tr>
              <a:tr h="445227">
                <a:tc>
                  <a:txBody>
                    <a:bodyPr/>
                    <a:lstStyle/>
                    <a:p>
                      <a:pPr algn="ctr">
                        <a:lnSpc>
                          <a:spcPct val="150000"/>
                        </a:lnSpc>
                      </a:pPr>
                      <a:r>
                        <a:rPr lang="pt-BR" sz="80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Alimentos e bebidas básicos (destinados principalmente à indústria).</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2929.03</a:t>
                      </a:r>
                    </a:p>
                  </a:txBody>
                  <a:tcPr anchor="ctr"/>
                </a:tc>
                <a:extLst>
                  <a:ext uri="{0D108BD9-81ED-4DB2-BD59-A6C34878D82A}">
                    <a16:rowId xmlns:a16="http://schemas.microsoft.com/office/drawing/2014/main" val="999871220"/>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4347.14</a:t>
                      </a:r>
                    </a:p>
                  </a:txBody>
                  <a:tcPr anchor="ctr"/>
                </a:tc>
                <a:extLst>
                  <a:ext uri="{0D108BD9-81ED-4DB2-BD59-A6C34878D82A}">
                    <a16:rowId xmlns:a16="http://schemas.microsoft.com/office/drawing/2014/main" val="1928163799"/>
                  </a:ext>
                </a:extLst>
              </a:tr>
              <a:tr h="445227">
                <a:tc>
                  <a:txBody>
                    <a:bodyPr/>
                    <a:lstStyle/>
                    <a:p>
                      <a:pPr algn="ctr">
                        <a:lnSpc>
                          <a:spcPct val="150000"/>
                        </a:lnSpc>
                      </a:pPr>
                      <a:r>
                        <a:rPr lang="pt-BR" sz="800" dirty="0">
                          <a:latin typeface="Arial" panose="020B0604020202020204" pitchFamily="34" charset="0"/>
                          <a:cs typeface="Arial" panose="020B0604020202020204" pitchFamily="34" charset="0"/>
                        </a:rPr>
                        <a:t>Rio Grande do Sul</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Alimentos e bebidas básicos (destinados principalmente à indústria).</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2646.92</a:t>
                      </a:r>
                    </a:p>
                  </a:txBody>
                  <a:tcPr anchor="ctr"/>
                </a:tc>
                <a:extLst>
                  <a:ext uri="{0D108BD9-81ED-4DB2-BD59-A6C34878D82A}">
                    <a16:rowId xmlns:a16="http://schemas.microsoft.com/office/drawing/2014/main" val="302524733"/>
                  </a:ext>
                </a:extLst>
              </a:tr>
              <a:tr h="445227">
                <a:tc>
                  <a:txBody>
                    <a:bodyPr/>
                    <a:lstStyle/>
                    <a:p>
                      <a:pPr algn="ctr">
                        <a:lnSpc>
                          <a:spcPct val="150000"/>
                        </a:lnSpc>
                      </a:pPr>
                      <a:r>
                        <a:rPr lang="pt-BR" sz="800" dirty="0">
                          <a:latin typeface="Arial" panose="020B0604020202020204" pitchFamily="34" charset="0"/>
                          <a:cs typeface="Arial" panose="020B0604020202020204" pitchFamily="34" charset="0"/>
                        </a:rPr>
                        <a:t>Rio Grande do Sul</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Bens de consumo semiduráveis e não duráveis.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2615.72</a:t>
                      </a:r>
                    </a:p>
                  </a:txBody>
                  <a:tcPr anchor="ctr"/>
                </a:tc>
                <a:extLst>
                  <a:ext uri="{0D108BD9-81ED-4DB2-BD59-A6C34878D82A}">
                    <a16:rowId xmlns:a16="http://schemas.microsoft.com/office/drawing/2014/main" val="1470010434"/>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Combustíveis e lubrificantes básicos.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20540.25</a:t>
                      </a:r>
                    </a:p>
                  </a:txBody>
                  <a:tcPr anchor="ctr"/>
                </a:tc>
                <a:extLst>
                  <a:ext uri="{0D108BD9-81ED-4DB2-BD59-A6C34878D82A}">
                    <a16:rowId xmlns:a16="http://schemas.microsoft.com/office/drawing/2014/main" val="2463484844"/>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3672.73</a:t>
                      </a:r>
                    </a:p>
                  </a:txBody>
                  <a:tcPr anchor="ctr"/>
                </a:tc>
                <a:extLst>
                  <a:ext uri="{0D108BD9-81ED-4DB2-BD59-A6C34878D82A}">
                    <a16:rowId xmlns:a16="http://schemas.microsoft.com/office/drawing/2014/main" val="961474208"/>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Combustíveis e lubrificantes elaborados.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1398.33</a:t>
                      </a:r>
                    </a:p>
                  </a:txBody>
                  <a:tcPr anchor="ctr"/>
                </a:tc>
                <a:extLst>
                  <a:ext uri="{0D108BD9-81ED-4DB2-BD59-A6C34878D82A}">
                    <a16:rowId xmlns:a16="http://schemas.microsoft.com/office/drawing/2014/main" val="1588889486"/>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2602.24</a:t>
                      </a:r>
                    </a:p>
                  </a:txBody>
                  <a:tcPr anchor="ctr"/>
                </a:tc>
                <a:extLst>
                  <a:ext uri="{0D108BD9-81ED-4DB2-BD59-A6C34878D82A}">
                    <a16:rowId xmlns:a16="http://schemas.microsoft.com/office/drawing/2014/main" val="455903329"/>
                  </a:ext>
                </a:extLst>
              </a:tr>
              <a:tr h="445227">
                <a:tc>
                  <a:txBody>
                    <a:bodyPr/>
                    <a:lstStyle/>
                    <a:p>
                      <a:pPr algn="ctr">
                        <a:lnSpc>
                          <a:spcPct val="150000"/>
                        </a:lnSpc>
                      </a:pPr>
                      <a:r>
                        <a:rPr lang="pt-BR" sz="80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Bens de consumo semiduráveis e não duráveis.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1957.91</a:t>
                      </a:r>
                    </a:p>
                  </a:txBody>
                  <a:tcPr anchor="ctr"/>
                </a:tc>
                <a:extLst>
                  <a:ext uri="{0D108BD9-81ED-4DB2-BD59-A6C34878D82A}">
                    <a16:rowId xmlns:a16="http://schemas.microsoft.com/office/drawing/2014/main" val="1621959789"/>
                  </a:ext>
                </a:extLst>
              </a:tr>
              <a:tr h="445227">
                <a:tc>
                  <a:txBody>
                    <a:bodyPr/>
                    <a:lstStyle/>
                    <a:p>
                      <a:pPr algn="ctr">
                        <a:lnSpc>
                          <a:spcPct val="150000"/>
                        </a:lnSpc>
                      </a:pPr>
                      <a:r>
                        <a:rPr lang="pt-BR" sz="80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Alimentos e bebidas elaborados (destinados principalmente à indústria).</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902.43</a:t>
                      </a:r>
                    </a:p>
                  </a:txBody>
                  <a:tcPr anchor="ctr"/>
                </a:tc>
                <a:extLst>
                  <a:ext uri="{0D108BD9-81ED-4DB2-BD59-A6C34878D82A}">
                    <a16:rowId xmlns:a16="http://schemas.microsoft.com/office/drawing/2014/main" val="3909094300"/>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11278.46</a:t>
                      </a:r>
                    </a:p>
                  </a:txBody>
                  <a:tcPr anchor="ctr"/>
                </a:tc>
                <a:extLst>
                  <a:ext uri="{0D108BD9-81ED-4DB2-BD59-A6C34878D82A}">
                    <a16:rowId xmlns:a16="http://schemas.microsoft.com/office/drawing/2014/main" val="1502433529"/>
                  </a:ext>
                </a:extLst>
              </a:tr>
              <a:tr h="445227">
                <a:tc>
                  <a:txBody>
                    <a:bodyPr/>
                    <a:lstStyle/>
                    <a:p>
                      <a:pPr algn="ctr">
                        <a:lnSpc>
                          <a:spcPct val="150000"/>
                        </a:lnSpc>
                      </a:pPr>
                      <a:r>
                        <a:rPr lang="pt-BR" sz="80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Bens de consumo semiduráveis e não duráveis.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6630.21</a:t>
                      </a:r>
                    </a:p>
                  </a:txBody>
                  <a:tcPr anchor="ctr"/>
                </a:tc>
                <a:extLst>
                  <a:ext uri="{0D108BD9-81ED-4DB2-BD59-A6C34878D82A}">
                    <a16:rowId xmlns:a16="http://schemas.microsoft.com/office/drawing/2014/main" val="4053858995"/>
                  </a:ext>
                </a:extLst>
              </a:tr>
              <a:tr h="258384">
                <a:tc>
                  <a:txBody>
                    <a:bodyPr/>
                    <a:lstStyle/>
                    <a:p>
                      <a:pPr algn="ctr">
                        <a:lnSpc>
                          <a:spcPct val="150000"/>
                        </a:lnSpc>
                      </a:pPr>
                      <a:r>
                        <a:rPr lang="pt-BR" sz="80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dirty="0">
                          <a:latin typeface="Arial" panose="020B0604020202020204" pitchFamily="34" charset="0"/>
                          <a:cs typeface="Arial" panose="020B0604020202020204" pitchFamily="34" charset="0"/>
                        </a:rPr>
                        <a:t>Combustíveis e lubrificantes básicos.</a:t>
                      </a:r>
                    </a:p>
                  </a:txBody>
                  <a:tcPr anchor="ctr"/>
                </a:tc>
                <a:tc>
                  <a:txBody>
                    <a:bodyPr/>
                    <a:lstStyle/>
                    <a:p>
                      <a:pPr algn="ctr">
                        <a:lnSpc>
                          <a:spcPct val="150000"/>
                        </a:lnSpc>
                      </a:pPr>
                      <a:r>
                        <a:rPr lang="pt-BR" sz="800" dirty="0">
                          <a:latin typeface="Arial" panose="020B0604020202020204" pitchFamily="34" charset="0"/>
                          <a:cs typeface="Arial" panose="020B0604020202020204" pitchFamily="34" charset="0"/>
                        </a:rPr>
                        <a:t>3969.87</a:t>
                      </a:r>
                    </a:p>
                  </a:txBody>
                  <a:tcPr anchor="ctr"/>
                </a:tc>
                <a:extLst>
                  <a:ext uri="{0D108BD9-81ED-4DB2-BD59-A6C34878D82A}">
                    <a16:rowId xmlns:a16="http://schemas.microsoft.com/office/drawing/2014/main" val="2348095869"/>
                  </a:ext>
                </a:extLst>
              </a:tr>
            </a:tbl>
          </a:graphicData>
        </a:graphic>
      </p:graphicFrame>
    </p:spTree>
    <p:extLst>
      <p:ext uri="{BB962C8B-B14F-4D97-AF65-F5344CB8AC3E}">
        <p14:creationId xmlns:p14="http://schemas.microsoft.com/office/powerpoint/2010/main" val="117259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Pauta de Importação</a:t>
            </a:r>
          </a:p>
        </p:txBody>
      </p:sp>
      <p:sp>
        <p:nvSpPr>
          <p:cNvPr id="153" name="Rectangle 15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Podemos perceber que parte das categorias de exportação também fazem parte da pauta de importação desses Estados. Os insumos industriais elaborados são a principal categoria presente nas importações de todos os Estados.</a:t>
            </a:r>
          </a:p>
          <a:p>
            <a:r>
              <a:rPr lang="en-US" sz="1100" noProof="1">
                <a:latin typeface="Arial" panose="020B0604020202020204" pitchFamily="34" charset="0"/>
                <a:cs typeface="Arial" panose="020B0604020202020204" pitchFamily="34" charset="0"/>
              </a:rPr>
              <a:t>Aqui as categorias são mais diversas que na pauta de exportação. São 8 categorias presentes na pauta de importação contra 6 presentes na pauta de exportação.</a:t>
            </a:r>
          </a:p>
          <a:p>
            <a:r>
              <a:rPr lang="en-US" sz="1100" noProof="1">
                <a:latin typeface="Arial" panose="020B0604020202020204" pitchFamily="34" charset="0"/>
                <a:cs typeface="Arial" panose="020B0604020202020204" pitchFamily="34" charset="0"/>
              </a:rPr>
              <a:t>Na pauta de importação as categorias relacionadas ao investimento em industria, como bens de capital e peças e acessórios para bens de capital estão mais presentes.</a:t>
            </a:r>
          </a:p>
          <a:p>
            <a:endParaRPr lang="en-US" sz="1100" noProof="1">
              <a:latin typeface="Arial" panose="020B0604020202020204" pitchFamily="34" charset="0"/>
              <a:cs typeface="Arial" panose="020B0604020202020204" pitchFamily="34" charset="0"/>
            </a:endParaRPr>
          </a:p>
        </p:txBody>
      </p:sp>
      <p:graphicFrame>
        <p:nvGraphicFramePr>
          <p:cNvPr id="3" name="Tabela 4">
            <a:extLst>
              <a:ext uri="{FF2B5EF4-FFF2-40B4-BE49-F238E27FC236}">
                <a16:creationId xmlns:a16="http://schemas.microsoft.com/office/drawing/2014/main" id="{F9963441-7E8B-4AD3-EB77-4FEADF1354C7}"/>
              </a:ext>
            </a:extLst>
          </p:cNvPr>
          <p:cNvGraphicFramePr>
            <a:graphicFrameLocks noGrp="1"/>
          </p:cNvGraphicFramePr>
          <p:nvPr>
            <p:extLst>
              <p:ext uri="{D42A27DB-BD31-4B8C-83A1-F6EECF244321}">
                <p14:modId xmlns:p14="http://schemas.microsoft.com/office/powerpoint/2010/main" val="3842653106"/>
              </p:ext>
            </p:extLst>
          </p:nvPr>
        </p:nvGraphicFramePr>
        <p:xfrm>
          <a:off x="4813540" y="633610"/>
          <a:ext cx="7032894" cy="5495923"/>
        </p:xfrm>
        <a:graphic>
          <a:graphicData uri="http://schemas.openxmlformats.org/drawingml/2006/table">
            <a:tbl>
              <a:tblPr firstRow="1" bandRow="1">
                <a:effectLst>
                  <a:innerShdw blurRad="63500" dist="50800" dir="2700000">
                    <a:prstClr val="black">
                      <a:alpha val="50000"/>
                    </a:prstClr>
                  </a:innerShdw>
                </a:effectLst>
                <a:tableStyleId>{85BE263C-DBD7-4A20-BB59-AAB30ACAA65A}</a:tableStyleId>
              </a:tblPr>
              <a:tblGrid>
                <a:gridCol w="2344298">
                  <a:extLst>
                    <a:ext uri="{9D8B030D-6E8A-4147-A177-3AD203B41FA5}">
                      <a16:colId xmlns:a16="http://schemas.microsoft.com/office/drawing/2014/main" val="3801302255"/>
                    </a:ext>
                  </a:extLst>
                </a:gridCol>
                <a:gridCol w="2344298">
                  <a:extLst>
                    <a:ext uri="{9D8B030D-6E8A-4147-A177-3AD203B41FA5}">
                      <a16:colId xmlns:a16="http://schemas.microsoft.com/office/drawing/2014/main" val="2296575587"/>
                    </a:ext>
                  </a:extLst>
                </a:gridCol>
                <a:gridCol w="2344298">
                  <a:extLst>
                    <a:ext uri="{9D8B030D-6E8A-4147-A177-3AD203B41FA5}">
                      <a16:colId xmlns:a16="http://schemas.microsoft.com/office/drawing/2014/main" val="1338868948"/>
                    </a:ext>
                  </a:extLst>
                </a:gridCol>
              </a:tblGrid>
              <a:tr h="344272">
                <a:tc>
                  <a:txBody>
                    <a:bodyPr/>
                    <a:lstStyle/>
                    <a:p>
                      <a:pPr algn="ctr">
                        <a:lnSpc>
                          <a:spcPct val="100000"/>
                        </a:lnSpc>
                      </a:pPr>
                      <a:r>
                        <a:rPr lang="pt-BR" sz="1200" dirty="0">
                          <a:latin typeface="Arial" panose="020B0604020202020204" pitchFamily="34" charset="0"/>
                          <a:cs typeface="Arial" panose="020B0604020202020204" pitchFamily="34" charset="0"/>
                        </a:rPr>
                        <a:t>Estado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Descrição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Dólares (em milhões)</a:t>
                      </a:r>
                    </a:p>
                  </a:txBody>
                  <a:tcPr anchor="ctr"/>
                </a:tc>
                <a:extLst>
                  <a:ext uri="{0D108BD9-81ED-4DB2-BD59-A6C34878D82A}">
                    <a16:rowId xmlns:a16="http://schemas.microsoft.com/office/drawing/2014/main" val="3543007467"/>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6692.34</a:t>
                      </a:r>
                    </a:p>
                  </a:txBody>
                  <a:tcPr anchor="ctr">
                    <a:lnB>
                      <a:noFill/>
                    </a:lnB>
                  </a:tcPr>
                </a:tc>
                <a:extLst>
                  <a:ext uri="{0D108BD9-81ED-4DB2-BD59-A6C34878D82A}">
                    <a16:rowId xmlns:a16="http://schemas.microsoft.com/office/drawing/2014/main" val="890127100"/>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Peças para equipamentos de transporte.</a:t>
                      </a:r>
                    </a:p>
                  </a:txBody>
                  <a:tcPr anchor="ctr">
                    <a:lnR>
                      <a:noFill/>
                    </a:lnR>
                  </a:tcPr>
                </a:tc>
                <a:tc>
                  <a:txBody>
                    <a:bodyPr/>
                    <a:lstStyle/>
                    <a:p>
                      <a:pPr algn="ctr">
                        <a:lnSpc>
                          <a:spcPct val="150000"/>
                        </a:lnSpc>
                      </a:pPr>
                      <a:r>
                        <a:rPr lang="pt-BR" sz="800" b="0" dirty="0">
                          <a:latin typeface="Arial" panose="020B0604020202020204" pitchFamily="34" charset="0"/>
                          <a:cs typeface="Arial" panose="020B0604020202020204" pitchFamily="34" charset="0"/>
                        </a:rPr>
                        <a:t>1517.83</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7054122"/>
                  </a:ext>
                </a:extLst>
              </a:tr>
              <a:tr h="308918">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Combustíveis e lubrificantes elaborados.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1483.37</a:t>
                      </a:r>
                    </a:p>
                  </a:txBody>
                  <a:tcPr anchor="ctr">
                    <a:lnT>
                      <a:noFill/>
                    </a:lnT>
                  </a:tcPr>
                </a:tc>
                <a:extLst>
                  <a:ext uri="{0D108BD9-81ED-4DB2-BD59-A6C34878D82A}">
                    <a16:rowId xmlns:a16="http://schemas.microsoft.com/office/drawing/2014/main" val="999871220"/>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4629.28</a:t>
                      </a:r>
                    </a:p>
                  </a:txBody>
                  <a:tcPr anchor="ctr"/>
                </a:tc>
                <a:extLst>
                  <a:ext uri="{0D108BD9-81ED-4DB2-BD59-A6C34878D82A}">
                    <a16:rowId xmlns:a16="http://schemas.microsoft.com/office/drawing/2014/main" val="1928163799"/>
                  </a:ext>
                </a:extLst>
              </a:tr>
              <a:tr h="343619">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Combustíveis e lubrificantes básicos.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1034.99</a:t>
                      </a:r>
                    </a:p>
                  </a:txBody>
                  <a:tcPr anchor="ctr"/>
                </a:tc>
                <a:extLst>
                  <a:ext uri="{0D108BD9-81ED-4DB2-BD59-A6C34878D82A}">
                    <a16:rowId xmlns:a16="http://schemas.microsoft.com/office/drawing/2014/main" val="302524733"/>
                  </a:ext>
                </a:extLst>
              </a:tr>
              <a:tr h="374994">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Equipamentos de transporte industrial.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721.40</a:t>
                      </a:r>
                    </a:p>
                  </a:txBody>
                  <a:tcPr anchor="ctr"/>
                </a:tc>
                <a:extLst>
                  <a:ext uri="{0D108BD9-81ED-4DB2-BD59-A6C34878D82A}">
                    <a16:rowId xmlns:a16="http://schemas.microsoft.com/office/drawing/2014/main" val="1470010434"/>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Combustíveis e lubrificantes básicos.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4522.68</a:t>
                      </a:r>
                    </a:p>
                  </a:txBody>
                  <a:tcPr anchor="ctr"/>
                </a:tc>
                <a:extLst>
                  <a:ext uri="{0D108BD9-81ED-4DB2-BD59-A6C34878D82A}">
                    <a16:rowId xmlns:a16="http://schemas.microsoft.com/office/drawing/2014/main" val="2463484844"/>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Peças para equipamentos de transporte.</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3899.46</a:t>
                      </a:r>
                    </a:p>
                  </a:txBody>
                  <a:tcPr anchor="ctr"/>
                </a:tc>
                <a:extLst>
                  <a:ext uri="{0D108BD9-81ED-4DB2-BD59-A6C34878D82A}">
                    <a16:rowId xmlns:a16="http://schemas.microsoft.com/office/drawing/2014/main" val="961474208"/>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3323.86</a:t>
                      </a:r>
                    </a:p>
                  </a:txBody>
                  <a:tcPr anchor="ctr"/>
                </a:tc>
                <a:extLst>
                  <a:ext uri="{0D108BD9-81ED-4DB2-BD59-A6C34878D82A}">
                    <a16:rowId xmlns:a16="http://schemas.microsoft.com/office/drawing/2014/main" val="1588889486"/>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9629.70</a:t>
                      </a:r>
                    </a:p>
                  </a:txBody>
                  <a:tcPr anchor="ctr"/>
                </a:tc>
                <a:extLst>
                  <a:ext uri="{0D108BD9-81ED-4DB2-BD59-A6C34878D82A}">
                    <a16:rowId xmlns:a16="http://schemas.microsoft.com/office/drawing/2014/main" val="455903329"/>
                  </a:ext>
                </a:extLst>
              </a:tr>
              <a:tr h="497158">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Bens de consumo semiduráveis e não duráveis.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2756.13</a:t>
                      </a:r>
                    </a:p>
                  </a:txBody>
                  <a:tcPr anchor="ctr"/>
                </a:tc>
                <a:extLst>
                  <a:ext uri="{0D108BD9-81ED-4DB2-BD59-A6C34878D82A}">
                    <a16:rowId xmlns:a16="http://schemas.microsoft.com/office/drawing/2014/main" val="1621959789"/>
                  </a:ext>
                </a:extLst>
              </a:tr>
              <a:tr h="497158">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Bens de capital, exceto equipamentos de transporte industrial.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2005.22</a:t>
                      </a:r>
                    </a:p>
                  </a:txBody>
                  <a:tcPr anchor="ctr"/>
                </a:tc>
                <a:extLst>
                  <a:ext uri="{0D108BD9-81ED-4DB2-BD59-A6C34878D82A}">
                    <a16:rowId xmlns:a16="http://schemas.microsoft.com/office/drawing/2014/main" val="3909094300"/>
                  </a:ext>
                </a:extLst>
              </a:tr>
              <a:tr h="287950">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Insumos industriais elaborados.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21569.94</a:t>
                      </a:r>
                    </a:p>
                  </a:txBody>
                  <a:tcPr anchor="ctr"/>
                </a:tc>
                <a:extLst>
                  <a:ext uri="{0D108BD9-81ED-4DB2-BD59-A6C34878D82A}">
                    <a16:rowId xmlns:a16="http://schemas.microsoft.com/office/drawing/2014/main" val="1502433529"/>
                  </a:ext>
                </a:extLst>
              </a:tr>
              <a:tr h="329046">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Peças e acessórios para bens de capital.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8616.48</a:t>
                      </a:r>
                    </a:p>
                  </a:txBody>
                  <a:tcPr anchor="ctr"/>
                </a:tc>
                <a:extLst>
                  <a:ext uri="{0D108BD9-81ED-4DB2-BD59-A6C34878D82A}">
                    <a16:rowId xmlns:a16="http://schemas.microsoft.com/office/drawing/2014/main" val="4053858995"/>
                  </a:ext>
                </a:extLst>
              </a:tr>
              <a:tr h="497158">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Bens de consumo semiduráveis e não duráveis.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5988.87</a:t>
                      </a:r>
                    </a:p>
                  </a:txBody>
                  <a:tcPr anchor="ctr"/>
                </a:tc>
                <a:extLst>
                  <a:ext uri="{0D108BD9-81ED-4DB2-BD59-A6C34878D82A}">
                    <a16:rowId xmlns:a16="http://schemas.microsoft.com/office/drawing/2014/main" val="2348095869"/>
                  </a:ext>
                </a:extLst>
              </a:tr>
            </a:tbl>
          </a:graphicData>
        </a:graphic>
      </p:graphicFrame>
    </p:spTree>
    <p:extLst>
      <p:ext uri="{BB962C8B-B14F-4D97-AF65-F5344CB8AC3E}">
        <p14:creationId xmlns:p14="http://schemas.microsoft.com/office/powerpoint/2010/main" val="2502045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Países de Destino</a:t>
            </a:r>
          </a:p>
        </p:txBody>
      </p:sp>
      <p:sp>
        <p:nvSpPr>
          <p:cNvPr id="153" name="Rectangle 15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Os principais parceiros comerciais desses Estados estão na tabela à direita. A China é o principal destino das exportações de quatro dos cinco Estados, ficando em Segundo lugar para o Estado de Santa Catarina.</a:t>
            </a:r>
          </a:p>
          <a:p>
            <a:r>
              <a:rPr lang="en-US" sz="1100" noProof="1">
                <a:latin typeface="Arial" panose="020B0604020202020204" pitchFamily="34" charset="0"/>
                <a:cs typeface="Arial" panose="020B0604020202020204" pitchFamily="34" charset="0"/>
              </a:rPr>
              <a:t>Os Estados Unidos é outro país que está presente para todos os Estados, ficando em segundo lugar para todos, exceto para o Estado de Santa Catarina em que ocupa a primeira posição.</a:t>
            </a:r>
          </a:p>
          <a:p>
            <a:r>
              <a:rPr lang="en-US" sz="1100" noProof="1">
                <a:latin typeface="Arial" panose="020B0604020202020204" pitchFamily="34" charset="0"/>
                <a:cs typeface="Arial" panose="020B0604020202020204" pitchFamily="34" charset="0"/>
              </a:rPr>
              <a:t>A Argentina é o terceiro parceiro mais importante, presente em terceiro lugar para todos os Estados com exceção do Rio de Janeiro que apresenta o Chile como seu terceiro principal parceiro.</a:t>
            </a:r>
          </a:p>
        </p:txBody>
      </p:sp>
      <p:graphicFrame>
        <p:nvGraphicFramePr>
          <p:cNvPr id="3" name="Tabela 4">
            <a:extLst>
              <a:ext uri="{FF2B5EF4-FFF2-40B4-BE49-F238E27FC236}">
                <a16:creationId xmlns:a16="http://schemas.microsoft.com/office/drawing/2014/main" id="{F9963441-7E8B-4AD3-EB77-4FEADF1354C7}"/>
              </a:ext>
            </a:extLst>
          </p:cNvPr>
          <p:cNvGraphicFramePr>
            <a:graphicFrameLocks noGrp="1"/>
          </p:cNvGraphicFramePr>
          <p:nvPr>
            <p:extLst>
              <p:ext uri="{D42A27DB-BD31-4B8C-83A1-F6EECF244321}">
                <p14:modId xmlns:p14="http://schemas.microsoft.com/office/powerpoint/2010/main" val="2408949217"/>
              </p:ext>
            </p:extLst>
          </p:nvPr>
        </p:nvGraphicFramePr>
        <p:xfrm>
          <a:off x="4813539" y="633619"/>
          <a:ext cx="7032894" cy="5495927"/>
        </p:xfrm>
        <a:graphic>
          <a:graphicData uri="http://schemas.openxmlformats.org/drawingml/2006/table">
            <a:tbl>
              <a:tblPr firstRow="1" bandRow="1">
                <a:effectLst>
                  <a:innerShdw blurRad="63500" dist="50800" dir="2700000">
                    <a:prstClr val="black">
                      <a:alpha val="50000"/>
                    </a:prstClr>
                  </a:innerShdw>
                </a:effectLst>
                <a:tableStyleId>{85BE263C-DBD7-4A20-BB59-AAB30ACAA65A}</a:tableStyleId>
              </a:tblPr>
              <a:tblGrid>
                <a:gridCol w="2344298">
                  <a:extLst>
                    <a:ext uri="{9D8B030D-6E8A-4147-A177-3AD203B41FA5}">
                      <a16:colId xmlns:a16="http://schemas.microsoft.com/office/drawing/2014/main" val="3801302255"/>
                    </a:ext>
                  </a:extLst>
                </a:gridCol>
                <a:gridCol w="2344298">
                  <a:extLst>
                    <a:ext uri="{9D8B030D-6E8A-4147-A177-3AD203B41FA5}">
                      <a16:colId xmlns:a16="http://schemas.microsoft.com/office/drawing/2014/main" val="2296575587"/>
                    </a:ext>
                  </a:extLst>
                </a:gridCol>
                <a:gridCol w="2344298">
                  <a:extLst>
                    <a:ext uri="{9D8B030D-6E8A-4147-A177-3AD203B41FA5}">
                      <a16:colId xmlns:a16="http://schemas.microsoft.com/office/drawing/2014/main" val="1338868948"/>
                    </a:ext>
                  </a:extLst>
                </a:gridCol>
              </a:tblGrid>
              <a:tr h="358447">
                <a:tc>
                  <a:txBody>
                    <a:bodyPr/>
                    <a:lstStyle/>
                    <a:p>
                      <a:pPr algn="ctr">
                        <a:lnSpc>
                          <a:spcPct val="100000"/>
                        </a:lnSpc>
                      </a:pPr>
                      <a:r>
                        <a:rPr lang="pt-BR" sz="1200" dirty="0">
                          <a:latin typeface="Arial" panose="020B0604020202020204" pitchFamily="34" charset="0"/>
                          <a:cs typeface="Arial" panose="020B0604020202020204" pitchFamily="34" charset="0"/>
                        </a:rPr>
                        <a:t>Estado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País</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Dólares (em milhões)</a:t>
                      </a:r>
                    </a:p>
                  </a:txBody>
                  <a:tcPr anchor="ctr"/>
                </a:tc>
                <a:extLst>
                  <a:ext uri="{0D108BD9-81ED-4DB2-BD59-A6C34878D82A}">
                    <a16:rowId xmlns:a16="http://schemas.microsoft.com/office/drawing/2014/main" val="3543007467"/>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2876.21</a:t>
                      </a:r>
                    </a:p>
                  </a:txBody>
                  <a:tcPr anchor="ctr">
                    <a:lnB>
                      <a:noFill/>
                    </a:lnB>
                  </a:tcPr>
                </a:tc>
                <a:extLst>
                  <a:ext uri="{0D108BD9-81ED-4DB2-BD59-A6C34878D82A}">
                    <a16:rowId xmlns:a16="http://schemas.microsoft.com/office/drawing/2014/main" val="89012710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Estados Unidos</a:t>
                      </a:r>
                    </a:p>
                  </a:txBody>
                  <a:tcPr anchor="ctr">
                    <a:lnR>
                      <a:noFill/>
                    </a:lnR>
                  </a:tcPr>
                </a:tc>
                <a:tc>
                  <a:txBody>
                    <a:bodyPr/>
                    <a:lstStyle/>
                    <a:p>
                      <a:pPr algn="ctr">
                        <a:lnSpc>
                          <a:spcPct val="150000"/>
                        </a:lnSpc>
                      </a:pPr>
                      <a:r>
                        <a:rPr lang="pt-BR" sz="800" b="0" dirty="0">
                          <a:latin typeface="Arial" panose="020B0604020202020204" pitchFamily="34" charset="0"/>
                          <a:cs typeface="Arial" panose="020B0604020202020204" pitchFamily="34" charset="0"/>
                        </a:rPr>
                        <a:t>1208.91</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7054122"/>
                  </a:ext>
                </a:extLst>
              </a:tr>
              <a:tr h="321637">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Argentina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886.37</a:t>
                      </a:r>
                    </a:p>
                  </a:txBody>
                  <a:tcPr anchor="ctr">
                    <a:lnT>
                      <a:noFill/>
                    </a:lnT>
                  </a:tcPr>
                </a:tc>
                <a:extLst>
                  <a:ext uri="{0D108BD9-81ED-4DB2-BD59-A6C34878D82A}">
                    <a16:rowId xmlns:a16="http://schemas.microsoft.com/office/drawing/2014/main" val="99987122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2629.73</a:t>
                      </a:r>
                    </a:p>
                  </a:txBody>
                  <a:tcPr anchor="ctr"/>
                </a:tc>
                <a:extLst>
                  <a:ext uri="{0D108BD9-81ED-4DB2-BD59-A6C34878D82A}">
                    <a16:rowId xmlns:a16="http://schemas.microsoft.com/office/drawing/2014/main" val="1928163799"/>
                  </a:ext>
                </a:extLst>
              </a:tr>
              <a:tr h="35776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Estados Unidos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1449.49</a:t>
                      </a:r>
                    </a:p>
                  </a:txBody>
                  <a:tcPr anchor="ctr"/>
                </a:tc>
                <a:extLst>
                  <a:ext uri="{0D108BD9-81ED-4DB2-BD59-A6C34878D82A}">
                    <a16:rowId xmlns:a16="http://schemas.microsoft.com/office/drawing/2014/main" val="302524733"/>
                  </a:ext>
                </a:extLst>
              </a:tr>
              <a:tr h="390434">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Argentina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893.38</a:t>
                      </a:r>
                    </a:p>
                  </a:txBody>
                  <a:tcPr anchor="ctr"/>
                </a:tc>
                <a:extLst>
                  <a:ext uri="{0D108BD9-81ED-4DB2-BD59-A6C34878D82A}">
                    <a16:rowId xmlns:a16="http://schemas.microsoft.com/office/drawing/2014/main" val="147001043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8157.95</a:t>
                      </a:r>
                    </a:p>
                  </a:txBody>
                  <a:tcPr anchor="ctr"/>
                </a:tc>
                <a:extLst>
                  <a:ext uri="{0D108BD9-81ED-4DB2-BD59-A6C34878D82A}">
                    <a16:rowId xmlns:a16="http://schemas.microsoft.com/office/drawing/2014/main" val="246348484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Estados Unidos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4550.65</a:t>
                      </a:r>
                    </a:p>
                  </a:txBody>
                  <a:tcPr anchor="ctr"/>
                </a:tc>
                <a:extLst>
                  <a:ext uri="{0D108BD9-81ED-4DB2-BD59-A6C34878D82A}">
                    <a16:rowId xmlns:a16="http://schemas.microsoft.com/office/drawing/2014/main" val="961474208"/>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Chile</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1988.66</a:t>
                      </a:r>
                    </a:p>
                  </a:txBody>
                  <a:tcPr anchor="ctr"/>
                </a:tc>
                <a:extLst>
                  <a:ext uri="{0D108BD9-81ED-4DB2-BD59-A6C34878D82A}">
                    <a16:rowId xmlns:a16="http://schemas.microsoft.com/office/drawing/2014/main" val="1588889486"/>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Estados Unidos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1511.32</a:t>
                      </a:r>
                    </a:p>
                  </a:txBody>
                  <a:tcPr anchor="ctr"/>
                </a:tc>
                <a:extLst>
                  <a:ext uri="{0D108BD9-81ED-4DB2-BD59-A6C34878D82A}">
                    <a16:rowId xmlns:a16="http://schemas.microsoft.com/office/drawing/2014/main" val="45590332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1149.20</a:t>
                      </a:r>
                    </a:p>
                  </a:txBody>
                  <a:tcPr anchor="ctr"/>
                </a:tc>
                <a:extLst>
                  <a:ext uri="{0D108BD9-81ED-4DB2-BD59-A6C34878D82A}">
                    <a16:rowId xmlns:a16="http://schemas.microsoft.com/office/drawing/2014/main" val="162195978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Argentina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566.37</a:t>
                      </a:r>
                    </a:p>
                  </a:txBody>
                  <a:tcPr anchor="ctr"/>
                </a:tc>
                <a:extLst>
                  <a:ext uri="{0D108BD9-81ED-4DB2-BD59-A6C34878D82A}">
                    <a16:rowId xmlns:a16="http://schemas.microsoft.com/office/drawing/2014/main" val="3909094300"/>
                  </a:ext>
                </a:extLst>
              </a:tr>
              <a:tr h="424512">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7610.49</a:t>
                      </a:r>
                    </a:p>
                  </a:txBody>
                  <a:tcPr anchor="ctr"/>
                </a:tc>
                <a:extLst>
                  <a:ext uri="{0D108BD9-81ED-4DB2-BD59-A6C34878D82A}">
                    <a16:rowId xmlns:a16="http://schemas.microsoft.com/office/drawing/2014/main" val="1502433529"/>
                  </a:ext>
                </a:extLst>
              </a:tr>
              <a:tr h="446835">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Estados Unidos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7316.75</a:t>
                      </a:r>
                    </a:p>
                  </a:txBody>
                  <a:tcPr anchor="ctr"/>
                </a:tc>
                <a:extLst>
                  <a:ext uri="{0D108BD9-81ED-4DB2-BD59-A6C34878D82A}">
                    <a16:rowId xmlns:a16="http://schemas.microsoft.com/office/drawing/2014/main" val="4053858995"/>
                  </a:ext>
                </a:extLst>
              </a:tr>
              <a:tr h="517628">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Argentina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4478.10</a:t>
                      </a:r>
                    </a:p>
                  </a:txBody>
                  <a:tcPr anchor="ctr"/>
                </a:tc>
                <a:extLst>
                  <a:ext uri="{0D108BD9-81ED-4DB2-BD59-A6C34878D82A}">
                    <a16:rowId xmlns:a16="http://schemas.microsoft.com/office/drawing/2014/main" val="2348095869"/>
                  </a:ext>
                </a:extLst>
              </a:tr>
            </a:tbl>
          </a:graphicData>
        </a:graphic>
      </p:graphicFrame>
    </p:spTree>
    <p:extLst>
      <p:ext uri="{BB962C8B-B14F-4D97-AF65-F5344CB8AC3E}">
        <p14:creationId xmlns:p14="http://schemas.microsoft.com/office/powerpoint/2010/main" val="218513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Países de Origem</a:t>
            </a:r>
          </a:p>
        </p:txBody>
      </p:sp>
      <p:sp>
        <p:nvSpPr>
          <p:cNvPr id="153" name="Rectangle 15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Observando a origem das importações desses Estados, podemos ver que a quantidade de países é mais variada em relação aos países de destino das exportações. Aqui são 7 países contra 4 países de destino entre os três principais.</a:t>
            </a:r>
          </a:p>
          <a:p>
            <a:r>
              <a:rPr lang="en-US" sz="1100" noProof="1">
                <a:latin typeface="Arial" panose="020B0604020202020204" pitchFamily="34" charset="0"/>
                <a:cs typeface="Arial" panose="020B0604020202020204" pitchFamily="34" charset="0"/>
              </a:rPr>
              <a:t>A China continua sendo o principal parceiro econômico desses Estados, presente entre os três principais para todos os cinco. Os Estados Unidos agora está presente em quatro Estados, fora do ranking para Santa Catarina.</a:t>
            </a:r>
          </a:p>
          <a:p>
            <a:r>
              <a:rPr lang="en-US" sz="1100" noProof="1">
                <a:latin typeface="Arial" panose="020B0604020202020204" pitchFamily="34" charset="0"/>
                <a:cs typeface="Arial" panose="020B0604020202020204" pitchFamily="34" charset="0"/>
              </a:rPr>
              <a:t>Santa Catarina apresenta dois países da América Latina como principais parceiros, o único entre os cinco. São eles: Argentina e Chile.</a:t>
            </a:r>
          </a:p>
          <a:p>
            <a:r>
              <a:rPr lang="en-US" sz="1100" noProof="1">
                <a:latin typeface="Arial" panose="020B0604020202020204" pitchFamily="34" charset="0"/>
                <a:cs typeface="Arial" panose="020B0604020202020204" pitchFamily="34" charset="0"/>
              </a:rPr>
              <a:t>Arábia Saudita aparece em Segundo lugar para o Rio de Janeiro, novamente reforçando a posição do Estado sobre combustíveis.</a:t>
            </a:r>
          </a:p>
        </p:txBody>
      </p:sp>
      <p:graphicFrame>
        <p:nvGraphicFramePr>
          <p:cNvPr id="3" name="Tabela 4">
            <a:extLst>
              <a:ext uri="{FF2B5EF4-FFF2-40B4-BE49-F238E27FC236}">
                <a16:creationId xmlns:a16="http://schemas.microsoft.com/office/drawing/2014/main" id="{F9963441-7E8B-4AD3-EB77-4FEADF1354C7}"/>
              </a:ext>
            </a:extLst>
          </p:cNvPr>
          <p:cNvGraphicFramePr>
            <a:graphicFrameLocks noGrp="1"/>
          </p:cNvGraphicFramePr>
          <p:nvPr>
            <p:extLst>
              <p:ext uri="{D42A27DB-BD31-4B8C-83A1-F6EECF244321}">
                <p14:modId xmlns:p14="http://schemas.microsoft.com/office/powerpoint/2010/main" val="1032023779"/>
              </p:ext>
            </p:extLst>
          </p:nvPr>
        </p:nvGraphicFramePr>
        <p:xfrm>
          <a:off x="4813539" y="633619"/>
          <a:ext cx="7032894" cy="5495927"/>
        </p:xfrm>
        <a:graphic>
          <a:graphicData uri="http://schemas.openxmlformats.org/drawingml/2006/table">
            <a:tbl>
              <a:tblPr firstRow="1" bandRow="1">
                <a:effectLst>
                  <a:innerShdw blurRad="63500" dist="50800" dir="2700000">
                    <a:prstClr val="black">
                      <a:alpha val="50000"/>
                    </a:prstClr>
                  </a:innerShdw>
                </a:effectLst>
                <a:tableStyleId>{85BE263C-DBD7-4A20-BB59-AAB30ACAA65A}</a:tableStyleId>
              </a:tblPr>
              <a:tblGrid>
                <a:gridCol w="2344298">
                  <a:extLst>
                    <a:ext uri="{9D8B030D-6E8A-4147-A177-3AD203B41FA5}">
                      <a16:colId xmlns:a16="http://schemas.microsoft.com/office/drawing/2014/main" val="3801302255"/>
                    </a:ext>
                  </a:extLst>
                </a:gridCol>
                <a:gridCol w="2344298">
                  <a:extLst>
                    <a:ext uri="{9D8B030D-6E8A-4147-A177-3AD203B41FA5}">
                      <a16:colId xmlns:a16="http://schemas.microsoft.com/office/drawing/2014/main" val="2296575587"/>
                    </a:ext>
                  </a:extLst>
                </a:gridCol>
                <a:gridCol w="2344298">
                  <a:extLst>
                    <a:ext uri="{9D8B030D-6E8A-4147-A177-3AD203B41FA5}">
                      <a16:colId xmlns:a16="http://schemas.microsoft.com/office/drawing/2014/main" val="1338868948"/>
                    </a:ext>
                  </a:extLst>
                </a:gridCol>
              </a:tblGrid>
              <a:tr h="358447">
                <a:tc>
                  <a:txBody>
                    <a:bodyPr/>
                    <a:lstStyle/>
                    <a:p>
                      <a:pPr algn="ctr">
                        <a:lnSpc>
                          <a:spcPct val="100000"/>
                        </a:lnSpc>
                      </a:pPr>
                      <a:r>
                        <a:rPr lang="pt-BR" sz="1200" dirty="0">
                          <a:latin typeface="Arial" panose="020B0604020202020204" pitchFamily="34" charset="0"/>
                          <a:cs typeface="Arial" panose="020B0604020202020204" pitchFamily="34" charset="0"/>
                        </a:rPr>
                        <a:t>Estado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País</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Dólares (em milhões)</a:t>
                      </a:r>
                    </a:p>
                  </a:txBody>
                  <a:tcPr anchor="ctr"/>
                </a:tc>
                <a:extLst>
                  <a:ext uri="{0D108BD9-81ED-4DB2-BD59-A6C34878D82A}">
                    <a16:rowId xmlns:a16="http://schemas.microsoft.com/office/drawing/2014/main" val="3543007467"/>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3815.83</a:t>
                      </a:r>
                    </a:p>
                  </a:txBody>
                  <a:tcPr anchor="ctr">
                    <a:lnB>
                      <a:noFill/>
                    </a:lnB>
                  </a:tcPr>
                </a:tc>
                <a:extLst>
                  <a:ext uri="{0D108BD9-81ED-4DB2-BD59-A6C34878D82A}">
                    <a16:rowId xmlns:a16="http://schemas.microsoft.com/office/drawing/2014/main" val="89012710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Estados Unidos</a:t>
                      </a:r>
                    </a:p>
                  </a:txBody>
                  <a:tcPr anchor="ctr">
                    <a:lnR>
                      <a:noFill/>
                    </a:lnR>
                  </a:tcPr>
                </a:tc>
                <a:tc>
                  <a:txBody>
                    <a:bodyPr/>
                    <a:lstStyle/>
                    <a:p>
                      <a:pPr algn="ctr">
                        <a:lnSpc>
                          <a:spcPct val="150000"/>
                        </a:lnSpc>
                      </a:pPr>
                      <a:r>
                        <a:rPr lang="pt-BR" sz="800" b="0" dirty="0">
                          <a:latin typeface="Arial" panose="020B0604020202020204" pitchFamily="34" charset="0"/>
                          <a:cs typeface="Arial" panose="020B0604020202020204" pitchFamily="34" charset="0"/>
                        </a:rPr>
                        <a:t>2005.29</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7054122"/>
                  </a:ext>
                </a:extLst>
              </a:tr>
              <a:tr h="321637">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Paraguai</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628.94</a:t>
                      </a:r>
                    </a:p>
                  </a:txBody>
                  <a:tcPr anchor="ctr">
                    <a:lnT>
                      <a:noFill/>
                    </a:lnT>
                  </a:tcPr>
                </a:tc>
                <a:extLst>
                  <a:ext uri="{0D108BD9-81ED-4DB2-BD59-A6C34878D82A}">
                    <a16:rowId xmlns:a16="http://schemas.microsoft.com/office/drawing/2014/main" val="99987122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Argentina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1657.42</a:t>
                      </a:r>
                    </a:p>
                  </a:txBody>
                  <a:tcPr anchor="ctr"/>
                </a:tc>
                <a:extLst>
                  <a:ext uri="{0D108BD9-81ED-4DB2-BD59-A6C34878D82A}">
                    <a16:rowId xmlns:a16="http://schemas.microsoft.com/office/drawing/2014/main" val="1928163799"/>
                  </a:ext>
                </a:extLst>
              </a:tr>
              <a:tr h="35776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Estados Unidos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1519.56</a:t>
                      </a:r>
                    </a:p>
                  </a:txBody>
                  <a:tcPr anchor="ctr"/>
                </a:tc>
                <a:extLst>
                  <a:ext uri="{0D108BD9-81ED-4DB2-BD59-A6C34878D82A}">
                    <a16:rowId xmlns:a16="http://schemas.microsoft.com/office/drawing/2014/main" val="302524733"/>
                  </a:ext>
                </a:extLst>
              </a:tr>
              <a:tr h="390434">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1360.30</a:t>
                      </a:r>
                    </a:p>
                  </a:txBody>
                  <a:tcPr anchor="ctr"/>
                </a:tc>
                <a:extLst>
                  <a:ext uri="{0D108BD9-81ED-4DB2-BD59-A6C34878D82A}">
                    <a16:rowId xmlns:a16="http://schemas.microsoft.com/office/drawing/2014/main" val="147001043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Estados Unidos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5463.81</a:t>
                      </a:r>
                    </a:p>
                  </a:txBody>
                  <a:tcPr anchor="ctr"/>
                </a:tc>
                <a:extLst>
                  <a:ext uri="{0D108BD9-81ED-4DB2-BD59-A6C34878D82A}">
                    <a16:rowId xmlns:a16="http://schemas.microsoft.com/office/drawing/2014/main" val="246348484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Arábia Saudita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2032.62</a:t>
                      </a:r>
                    </a:p>
                  </a:txBody>
                  <a:tcPr anchor="ctr"/>
                </a:tc>
                <a:extLst>
                  <a:ext uri="{0D108BD9-81ED-4DB2-BD59-A6C34878D82A}">
                    <a16:rowId xmlns:a16="http://schemas.microsoft.com/office/drawing/2014/main" val="961474208"/>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1210.68</a:t>
                      </a:r>
                    </a:p>
                  </a:txBody>
                  <a:tcPr anchor="ctr"/>
                </a:tc>
                <a:extLst>
                  <a:ext uri="{0D108BD9-81ED-4DB2-BD59-A6C34878D82A}">
                    <a16:rowId xmlns:a16="http://schemas.microsoft.com/office/drawing/2014/main" val="1588889486"/>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7368.97</a:t>
                      </a:r>
                    </a:p>
                  </a:txBody>
                  <a:tcPr anchor="ctr"/>
                </a:tc>
                <a:extLst>
                  <a:ext uri="{0D108BD9-81ED-4DB2-BD59-A6C34878D82A}">
                    <a16:rowId xmlns:a16="http://schemas.microsoft.com/office/drawing/2014/main" val="45590332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Chile</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1308.14</a:t>
                      </a:r>
                    </a:p>
                  </a:txBody>
                  <a:tcPr anchor="ctr"/>
                </a:tc>
                <a:extLst>
                  <a:ext uri="{0D108BD9-81ED-4DB2-BD59-A6C34878D82A}">
                    <a16:rowId xmlns:a16="http://schemas.microsoft.com/office/drawing/2014/main" val="162195978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Argentina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1178.53</a:t>
                      </a:r>
                    </a:p>
                  </a:txBody>
                  <a:tcPr anchor="ctr"/>
                </a:tc>
                <a:extLst>
                  <a:ext uri="{0D108BD9-81ED-4DB2-BD59-A6C34878D82A}">
                    <a16:rowId xmlns:a16="http://schemas.microsoft.com/office/drawing/2014/main" val="3909094300"/>
                  </a:ext>
                </a:extLst>
              </a:tr>
              <a:tr h="424512">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China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12126.55</a:t>
                      </a:r>
                    </a:p>
                  </a:txBody>
                  <a:tcPr anchor="ctr"/>
                </a:tc>
                <a:extLst>
                  <a:ext uri="{0D108BD9-81ED-4DB2-BD59-A6C34878D82A}">
                    <a16:rowId xmlns:a16="http://schemas.microsoft.com/office/drawing/2014/main" val="1502433529"/>
                  </a:ext>
                </a:extLst>
              </a:tr>
              <a:tr h="446835">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Estados Unidos</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9871.85</a:t>
                      </a:r>
                    </a:p>
                  </a:txBody>
                  <a:tcPr anchor="ctr"/>
                </a:tc>
                <a:extLst>
                  <a:ext uri="{0D108BD9-81ED-4DB2-BD59-A6C34878D82A}">
                    <a16:rowId xmlns:a16="http://schemas.microsoft.com/office/drawing/2014/main" val="4053858995"/>
                  </a:ext>
                </a:extLst>
              </a:tr>
              <a:tr h="517628">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Alemanha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4000.20</a:t>
                      </a:r>
                    </a:p>
                  </a:txBody>
                  <a:tcPr anchor="ctr"/>
                </a:tc>
                <a:extLst>
                  <a:ext uri="{0D108BD9-81ED-4DB2-BD59-A6C34878D82A}">
                    <a16:rowId xmlns:a16="http://schemas.microsoft.com/office/drawing/2014/main" val="2348095869"/>
                  </a:ext>
                </a:extLst>
              </a:tr>
            </a:tbl>
          </a:graphicData>
        </a:graphic>
      </p:graphicFrame>
    </p:spTree>
    <p:extLst>
      <p:ext uri="{BB962C8B-B14F-4D97-AF65-F5344CB8AC3E}">
        <p14:creationId xmlns:p14="http://schemas.microsoft.com/office/powerpoint/2010/main" val="360214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0217F165-4331-78D5-D6D4-A361FBB9AF52}"/>
              </a:ext>
            </a:extLst>
          </p:cNvPr>
          <p:cNvPicPr>
            <a:picLocks noChangeAspect="1"/>
          </p:cNvPicPr>
          <p:nvPr/>
        </p:nvPicPr>
        <p:blipFill>
          <a:blip r:embed="rId2">
            <a:extLst>
              <a:ext uri="{28A0092B-C50C-407E-A947-70E740481C1C}">
                <a14:useLocalDpi xmlns:a14="http://schemas.microsoft.com/office/drawing/2010/main" val="0"/>
              </a:ext>
            </a:extLst>
          </a:blip>
          <a:srcRect l="7867" r="786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4AB08-8B1C-E85B-2A43-1032930D7C4E}"/>
              </a:ext>
            </a:extLst>
          </p:cNvPr>
          <p:cNvSpPr>
            <a:spLocks noGrp="1"/>
          </p:cNvSpPr>
          <p:nvPr>
            <p:ph type="ctrTitle"/>
          </p:nvPr>
        </p:nvSpPr>
        <p:spPr>
          <a:xfrm>
            <a:off x="477981" y="1122363"/>
            <a:ext cx="4023360" cy="3204134"/>
          </a:xfrm>
        </p:spPr>
        <p:txBody>
          <a:bodyPr anchor="b">
            <a:normAutofit/>
          </a:bodyPr>
          <a:lstStyle/>
          <a:p>
            <a:pPr algn="l"/>
            <a:r>
              <a:rPr lang="pt-BR" sz="4800">
                <a:latin typeface="Arial" panose="020B0604020202020204" pitchFamily="34" charset="0"/>
                <a:cs typeface="Arial" panose="020B0604020202020204" pitchFamily="34" charset="0"/>
              </a:rPr>
              <a:t>Setor Real</a:t>
            </a:r>
          </a:p>
        </p:txBody>
      </p:sp>
      <p:sp>
        <p:nvSpPr>
          <p:cNvPr id="3" name="Subtítulo 2">
            <a:extLst>
              <a:ext uri="{FF2B5EF4-FFF2-40B4-BE49-F238E27FC236}">
                <a16:creationId xmlns:a16="http://schemas.microsoft.com/office/drawing/2014/main" id="{713F6894-5622-F33B-9CE9-8558C1386625}"/>
              </a:ext>
            </a:extLst>
          </p:cNvPr>
          <p:cNvSpPr>
            <a:spLocks noGrp="1"/>
          </p:cNvSpPr>
          <p:nvPr>
            <p:ph type="subTitle" idx="1"/>
          </p:nvPr>
        </p:nvSpPr>
        <p:spPr>
          <a:xfrm>
            <a:off x="477980" y="4872922"/>
            <a:ext cx="4023359" cy="1208141"/>
          </a:xfrm>
        </p:spPr>
        <p:txBody>
          <a:bodyPr>
            <a:normAutofit/>
          </a:bodyPr>
          <a:lstStyle/>
          <a:p>
            <a:pPr algn="l"/>
            <a:endParaRPr lang="pt-BR"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31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Via de Exportação</a:t>
            </a:r>
          </a:p>
        </p:txBody>
      </p:sp>
      <p:sp>
        <p:nvSpPr>
          <p:cNvPr id="153" name="Rectangle 15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Concluindo a análise sobre comércio externo, apresentamos as vias pelo qual os Estados mais exportam e importam. Como são Estados que possuem portos devido a presença de litoral, a principal forma de exportação dos produtos são por via marítima.</a:t>
            </a:r>
          </a:p>
          <a:p>
            <a:r>
              <a:rPr lang="en-US" sz="1100" noProof="1">
                <a:latin typeface="Arial" panose="020B0604020202020204" pitchFamily="34" charset="0"/>
                <a:cs typeface="Arial" panose="020B0604020202020204" pitchFamily="34" charset="0"/>
              </a:rPr>
              <a:t>Para todos os Estados, exceto o Rio de Janeiro, a via rodoviária é a segunda mais importante e a Terceira mais importante é a via aérea. Essa ordem é inversa para o Estado do Rio de Janeiro.</a:t>
            </a:r>
          </a:p>
          <a:p>
            <a:r>
              <a:rPr lang="en-US" sz="1100" noProof="1">
                <a:latin typeface="Arial" panose="020B0604020202020204" pitchFamily="34" charset="0"/>
                <a:cs typeface="Arial" panose="020B0604020202020204" pitchFamily="34" charset="0"/>
              </a:rPr>
              <a:t>A via marítima corresponde pelo menos 75% do total das exportações para todos os Estados, sendo acima de 80% para todos os Estados se desconsideramos São Paulo.</a:t>
            </a:r>
          </a:p>
        </p:txBody>
      </p:sp>
      <p:graphicFrame>
        <p:nvGraphicFramePr>
          <p:cNvPr id="3" name="Tabela 4">
            <a:extLst>
              <a:ext uri="{FF2B5EF4-FFF2-40B4-BE49-F238E27FC236}">
                <a16:creationId xmlns:a16="http://schemas.microsoft.com/office/drawing/2014/main" id="{F9963441-7E8B-4AD3-EB77-4FEADF1354C7}"/>
              </a:ext>
            </a:extLst>
          </p:cNvPr>
          <p:cNvGraphicFramePr>
            <a:graphicFrameLocks noGrp="1"/>
          </p:cNvGraphicFramePr>
          <p:nvPr>
            <p:extLst>
              <p:ext uri="{D42A27DB-BD31-4B8C-83A1-F6EECF244321}">
                <p14:modId xmlns:p14="http://schemas.microsoft.com/office/powerpoint/2010/main" val="1991971762"/>
              </p:ext>
            </p:extLst>
          </p:nvPr>
        </p:nvGraphicFramePr>
        <p:xfrm>
          <a:off x="4813539" y="633619"/>
          <a:ext cx="7032894" cy="5484688"/>
        </p:xfrm>
        <a:graphic>
          <a:graphicData uri="http://schemas.openxmlformats.org/drawingml/2006/table">
            <a:tbl>
              <a:tblPr firstRow="1" bandRow="1">
                <a:effectLst>
                  <a:innerShdw blurRad="63500" dist="50800" dir="2700000">
                    <a:prstClr val="black">
                      <a:alpha val="50000"/>
                    </a:prstClr>
                  </a:innerShdw>
                </a:effectLst>
                <a:tableStyleId>{85BE263C-DBD7-4A20-BB59-AAB30ACAA65A}</a:tableStyleId>
              </a:tblPr>
              <a:tblGrid>
                <a:gridCol w="2344298">
                  <a:extLst>
                    <a:ext uri="{9D8B030D-6E8A-4147-A177-3AD203B41FA5}">
                      <a16:colId xmlns:a16="http://schemas.microsoft.com/office/drawing/2014/main" val="3801302255"/>
                    </a:ext>
                  </a:extLst>
                </a:gridCol>
                <a:gridCol w="2344298">
                  <a:extLst>
                    <a:ext uri="{9D8B030D-6E8A-4147-A177-3AD203B41FA5}">
                      <a16:colId xmlns:a16="http://schemas.microsoft.com/office/drawing/2014/main" val="2296575587"/>
                    </a:ext>
                  </a:extLst>
                </a:gridCol>
                <a:gridCol w="2344298">
                  <a:extLst>
                    <a:ext uri="{9D8B030D-6E8A-4147-A177-3AD203B41FA5}">
                      <a16:colId xmlns:a16="http://schemas.microsoft.com/office/drawing/2014/main" val="1338868948"/>
                    </a:ext>
                  </a:extLst>
                </a:gridCol>
              </a:tblGrid>
              <a:tr h="358447">
                <a:tc>
                  <a:txBody>
                    <a:bodyPr/>
                    <a:lstStyle/>
                    <a:p>
                      <a:pPr algn="ctr">
                        <a:lnSpc>
                          <a:spcPct val="100000"/>
                        </a:lnSpc>
                      </a:pPr>
                      <a:r>
                        <a:rPr lang="pt-BR" sz="1200" dirty="0">
                          <a:latin typeface="Arial" panose="020B0604020202020204" pitchFamily="34" charset="0"/>
                          <a:cs typeface="Arial" panose="020B0604020202020204" pitchFamily="34" charset="0"/>
                        </a:rPr>
                        <a:t>Estado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País</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Dólares (em milhões)</a:t>
                      </a:r>
                    </a:p>
                  </a:txBody>
                  <a:tcPr anchor="ctr"/>
                </a:tc>
                <a:extLst>
                  <a:ext uri="{0D108BD9-81ED-4DB2-BD59-A6C34878D82A}">
                    <a16:rowId xmlns:a16="http://schemas.microsoft.com/office/drawing/2014/main" val="3543007467"/>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12717.93</a:t>
                      </a:r>
                    </a:p>
                  </a:txBody>
                  <a:tcPr anchor="ctr">
                    <a:lnB>
                      <a:noFill/>
                    </a:lnB>
                  </a:tcPr>
                </a:tc>
                <a:extLst>
                  <a:ext uri="{0D108BD9-81ED-4DB2-BD59-A6C34878D82A}">
                    <a16:rowId xmlns:a16="http://schemas.microsoft.com/office/drawing/2014/main" val="89012710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Rodoviária</a:t>
                      </a:r>
                    </a:p>
                  </a:txBody>
                  <a:tcPr anchor="ctr">
                    <a:lnR>
                      <a:noFill/>
                    </a:lnR>
                  </a:tcPr>
                </a:tc>
                <a:tc>
                  <a:txBody>
                    <a:bodyPr/>
                    <a:lstStyle/>
                    <a:p>
                      <a:pPr algn="ctr">
                        <a:lnSpc>
                          <a:spcPct val="150000"/>
                        </a:lnSpc>
                      </a:pPr>
                      <a:r>
                        <a:rPr lang="pt-BR" sz="800" b="0" dirty="0">
                          <a:latin typeface="Arial" panose="020B0604020202020204" pitchFamily="34" charset="0"/>
                          <a:cs typeface="Arial" panose="020B0604020202020204" pitchFamily="34" charset="0"/>
                        </a:rPr>
                        <a:t>1827.19</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7054122"/>
                  </a:ext>
                </a:extLst>
              </a:tr>
              <a:tr h="321637">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281.44</a:t>
                      </a:r>
                    </a:p>
                  </a:txBody>
                  <a:tcPr anchor="ctr">
                    <a:lnT>
                      <a:noFill/>
                    </a:lnT>
                  </a:tcPr>
                </a:tc>
                <a:extLst>
                  <a:ext uri="{0D108BD9-81ED-4DB2-BD59-A6C34878D82A}">
                    <a16:rowId xmlns:a16="http://schemas.microsoft.com/office/drawing/2014/main" val="99987122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11734.16</a:t>
                      </a:r>
                    </a:p>
                  </a:txBody>
                  <a:tcPr anchor="ctr"/>
                </a:tc>
                <a:extLst>
                  <a:ext uri="{0D108BD9-81ED-4DB2-BD59-A6C34878D82A}">
                    <a16:rowId xmlns:a16="http://schemas.microsoft.com/office/drawing/2014/main" val="1928163799"/>
                  </a:ext>
                </a:extLst>
              </a:tr>
              <a:tr h="35776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Rodoviária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2050.26</a:t>
                      </a:r>
                    </a:p>
                  </a:txBody>
                  <a:tcPr anchor="ctr"/>
                </a:tc>
                <a:extLst>
                  <a:ext uri="{0D108BD9-81ED-4DB2-BD59-A6C34878D82A}">
                    <a16:rowId xmlns:a16="http://schemas.microsoft.com/office/drawing/2014/main" val="302524733"/>
                  </a:ext>
                </a:extLst>
              </a:tr>
              <a:tr h="390434">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551.07</a:t>
                      </a:r>
                    </a:p>
                  </a:txBody>
                  <a:tcPr anchor="ctr"/>
                </a:tc>
                <a:extLst>
                  <a:ext uri="{0D108BD9-81ED-4DB2-BD59-A6C34878D82A}">
                    <a16:rowId xmlns:a16="http://schemas.microsoft.com/office/drawing/2014/main" val="147001043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26156.03</a:t>
                      </a:r>
                    </a:p>
                  </a:txBody>
                  <a:tcPr anchor="ctr"/>
                </a:tc>
                <a:extLst>
                  <a:ext uri="{0D108BD9-81ED-4DB2-BD59-A6C34878D82A}">
                    <a16:rowId xmlns:a16="http://schemas.microsoft.com/office/drawing/2014/main" val="246348484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755.14</a:t>
                      </a:r>
                    </a:p>
                  </a:txBody>
                  <a:tcPr anchor="ctr"/>
                </a:tc>
                <a:extLst>
                  <a:ext uri="{0D108BD9-81ED-4DB2-BD59-A6C34878D82A}">
                    <a16:rowId xmlns:a16="http://schemas.microsoft.com/office/drawing/2014/main" val="961474208"/>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Rodoviária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484.57</a:t>
                      </a:r>
                    </a:p>
                  </a:txBody>
                  <a:tcPr anchor="ctr"/>
                </a:tc>
                <a:extLst>
                  <a:ext uri="{0D108BD9-81ED-4DB2-BD59-A6C34878D82A}">
                    <a16:rowId xmlns:a16="http://schemas.microsoft.com/office/drawing/2014/main" val="1588889486"/>
                  </a:ext>
                </a:extLst>
              </a:tr>
              <a:tr h="288567">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6721.40</a:t>
                      </a:r>
                    </a:p>
                  </a:txBody>
                  <a:tcPr anchor="ctr"/>
                </a:tc>
                <a:extLst>
                  <a:ext uri="{0D108BD9-81ED-4DB2-BD59-A6C34878D82A}">
                    <a16:rowId xmlns:a16="http://schemas.microsoft.com/office/drawing/2014/main" val="45590332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Rodoviária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1226.11</a:t>
                      </a:r>
                    </a:p>
                  </a:txBody>
                  <a:tcPr anchor="ctr"/>
                </a:tc>
                <a:extLst>
                  <a:ext uri="{0D108BD9-81ED-4DB2-BD59-A6C34878D82A}">
                    <a16:rowId xmlns:a16="http://schemas.microsoft.com/office/drawing/2014/main" val="162195978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220.51</a:t>
                      </a:r>
                    </a:p>
                  </a:txBody>
                  <a:tcPr anchor="ctr"/>
                </a:tc>
                <a:extLst>
                  <a:ext uri="{0D108BD9-81ED-4DB2-BD59-A6C34878D82A}">
                    <a16:rowId xmlns:a16="http://schemas.microsoft.com/office/drawing/2014/main" val="3909094300"/>
                  </a:ext>
                </a:extLst>
              </a:tr>
              <a:tr h="424512">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33988.57</a:t>
                      </a:r>
                    </a:p>
                  </a:txBody>
                  <a:tcPr anchor="ctr"/>
                </a:tc>
                <a:extLst>
                  <a:ext uri="{0D108BD9-81ED-4DB2-BD59-A6C34878D82A}">
                    <a16:rowId xmlns:a16="http://schemas.microsoft.com/office/drawing/2014/main" val="1502433529"/>
                  </a:ext>
                </a:extLst>
              </a:tr>
              <a:tr h="446835">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Rodoviária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5872.19</a:t>
                      </a:r>
                    </a:p>
                  </a:txBody>
                  <a:tcPr anchor="ctr"/>
                </a:tc>
                <a:extLst>
                  <a:ext uri="{0D108BD9-81ED-4DB2-BD59-A6C34878D82A}">
                    <a16:rowId xmlns:a16="http://schemas.microsoft.com/office/drawing/2014/main" val="4053858995"/>
                  </a:ext>
                </a:extLst>
              </a:tr>
              <a:tr h="517628">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4902.97</a:t>
                      </a:r>
                    </a:p>
                  </a:txBody>
                  <a:tcPr anchor="ctr"/>
                </a:tc>
                <a:extLst>
                  <a:ext uri="{0D108BD9-81ED-4DB2-BD59-A6C34878D82A}">
                    <a16:rowId xmlns:a16="http://schemas.microsoft.com/office/drawing/2014/main" val="2348095869"/>
                  </a:ext>
                </a:extLst>
              </a:tr>
            </a:tbl>
          </a:graphicData>
        </a:graphic>
      </p:graphicFrame>
    </p:spTree>
    <p:extLst>
      <p:ext uri="{BB962C8B-B14F-4D97-AF65-F5344CB8AC3E}">
        <p14:creationId xmlns:p14="http://schemas.microsoft.com/office/powerpoint/2010/main" val="242871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Via de Importação</a:t>
            </a:r>
          </a:p>
        </p:txBody>
      </p:sp>
      <p:sp>
        <p:nvSpPr>
          <p:cNvPr id="153" name="Rectangle 15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O escoamento de importações é realizado, principalmente, por via marítima. Já destacado à importância da localização desses Estados – possuírem litoral – e da existência de portos, está justificada à importância dessa via.</a:t>
            </a:r>
          </a:p>
          <a:p>
            <a:r>
              <a:rPr lang="en-US" sz="1100" noProof="1">
                <a:latin typeface="Arial" panose="020B0604020202020204" pitchFamily="34" charset="0"/>
                <a:cs typeface="Arial" panose="020B0604020202020204" pitchFamily="34" charset="0"/>
              </a:rPr>
              <a:t>A via rodoviária é a segunda mais importante para os Estados do Paraná, Rio Grande do Sul e Santa Catarina. A via aérea, por outro lado, é a segunda mais importante para os Estados do Rio de Janeiro e São Paulo.</a:t>
            </a:r>
          </a:p>
          <a:p>
            <a:r>
              <a:rPr lang="en-US" sz="1100" noProof="1">
                <a:latin typeface="Arial" panose="020B0604020202020204" pitchFamily="34" charset="0"/>
                <a:cs typeface="Arial" panose="020B0604020202020204" pitchFamily="34" charset="0"/>
              </a:rPr>
              <a:t>Para o Rio de Janeiro, é válido destacar a presença de uma via chamada conduto/Rede de Transmissão, que não está presente entre as três principais para os outros Estados.</a:t>
            </a:r>
          </a:p>
        </p:txBody>
      </p:sp>
      <p:graphicFrame>
        <p:nvGraphicFramePr>
          <p:cNvPr id="3" name="Tabela 4">
            <a:extLst>
              <a:ext uri="{FF2B5EF4-FFF2-40B4-BE49-F238E27FC236}">
                <a16:creationId xmlns:a16="http://schemas.microsoft.com/office/drawing/2014/main" id="{F9963441-7E8B-4AD3-EB77-4FEADF1354C7}"/>
              </a:ext>
            </a:extLst>
          </p:cNvPr>
          <p:cNvGraphicFramePr>
            <a:graphicFrameLocks noGrp="1"/>
          </p:cNvGraphicFramePr>
          <p:nvPr>
            <p:extLst>
              <p:ext uri="{D42A27DB-BD31-4B8C-83A1-F6EECF244321}">
                <p14:modId xmlns:p14="http://schemas.microsoft.com/office/powerpoint/2010/main" val="738644576"/>
              </p:ext>
            </p:extLst>
          </p:nvPr>
        </p:nvGraphicFramePr>
        <p:xfrm>
          <a:off x="4813539" y="633619"/>
          <a:ext cx="7032894" cy="5484688"/>
        </p:xfrm>
        <a:graphic>
          <a:graphicData uri="http://schemas.openxmlformats.org/drawingml/2006/table">
            <a:tbl>
              <a:tblPr firstRow="1" bandRow="1">
                <a:effectLst>
                  <a:innerShdw blurRad="63500" dist="50800" dir="2700000">
                    <a:prstClr val="black">
                      <a:alpha val="50000"/>
                    </a:prstClr>
                  </a:innerShdw>
                </a:effectLst>
                <a:tableStyleId>{85BE263C-DBD7-4A20-BB59-AAB30ACAA65A}</a:tableStyleId>
              </a:tblPr>
              <a:tblGrid>
                <a:gridCol w="2344298">
                  <a:extLst>
                    <a:ext uri="{9D8B030D-6E8A-4147-A177-3AD203B41FA5}">
                      <a16:colId xmlns:a16="http://schemas.microsoft.com/office/drawing/2014/main" val="3801302255"/>
                    </a:ext>
                  </a:extLst>
                </a:gridCol>
                <a:gridCol w="2344298">
                  <a:extLst>
                    <a:ext uri="{9D8B030D-6E8A-4147-A177-3AD203B41FA5}">
                      <a16:colId xmlns:a16="http://schemas.microsoft.com/office/drawing/2014/main" val="2296575587"/>
                    </a:ext>
                  </a:extLst>
                </a:gridCol>
                <a:gridCol w="2344298">
                  <a:extLst>
                    <a:ext uri="{9D8B030D-6E8A-4147-A177-3AD203B41FA5}">
                      <a16:colId xmlns:a16="http://schemas.microsoft.com/office/drawing/2014/main" val="1338868948"/>
                    </a:ext>
                  </a:extLst>
                </a:gridCol>
              </a:tblGrid>
              <a:tr h="358447">
                <a:tc>
                  <a:txBody>
                    <a:bodyPr/>
                    <a:lstStyle/>
                    <a:p>
                      <a:pPr algn="ctr">
                        <a:lnSpc>
                          <a:spcPct val="100000"/>
                        </a:lnSpc>
                      </a:pPr>
                      <a:r>
                        <a:rPr lang="pt-BR" sz="1200" dirty="0">
                          <a:latin typeface="Arial" panose="020B0604020202020204" pitchFamily="34" charset="0"/>
                          <a:cs typeface="Arial" panose="020B0604020202020204" pitchFamily="34" charset="0"/>
                        </a:rPr>
                        <a:t>Estado</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País</a:t>
                      </a:r>
                    </a:p>
                  </a:txBody>
                  <a:tcPr anchor="ctr"/>
                </a:tc>
                <a:tc>
                  <a:txBody>
                    <a:bodyPr/>
                    <a:lstStyle/>
                    <a:p>
                      <a:pPr algn="ctr">
                        <a:lnSpc>
                          <a:spcPct val="100000"/>
                        </a:lnSpc>
                      </a:pPr>
                      <a:r>
                        <a:rPr lang="pt-BR" sz="1200" dirty="0">
                          <a:latin typeface="Arial" panose="020B0604020202020204" pitchFamily="34" charset="0"/>
                          <a:cs typeface="Arial" panose="020B0604020202020204" pitchFamily="34" charset="0"/>
                        </a:rPr>
                        <a:t>Dólares (em milhões)</a:t>
                      </a:r>
                    </a:p>
                  </a:txBody>
                  <a:tcPr anchor="ctr"/>
                </a:tc>
                <a:extLst>
                  <a:ext uri="{0D108BD9-81ED-4DB2-BD59-A6C34878D82A}">
                    <a16:rowId xmlns:a16="http://schemas.microsoft.com/office/drawing/2014/main" val="3543007467"/>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12856.36</a:t>
                      </a:r>
                    </a:p>
                  </a:txBody>
                  <a:tcPr anchor="ctr">
                    <a:lnB>
                      <a:noFill/>
                    </a:lnB>
                  </a:tcPr>
                </a:tc>
                <a:extLst>
                  <a:ext uri="{0D108BD9-81ED-4DB2-BD59-A6C34878D82A}">
                    <a16:rowId xmlns:a16="http://schemas.microsoft.com/office/drawing/2014/main" val="89012710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Rodoviária</a:t>
                      </a:r>
                    </a:p>
                  </a:txBody>
                  <a:tcPr anchor="ctr">
                    <a:lnR>
                      <a:noFill/>
                    </a:lnR>
                  </a:tcPr>
                </a:tc>
                <a:tc>
                  <a:txBody>
                    <a:bodyPr/>
                    <a:lstStyle/>
                    <a:p>
                      <a:pPr algn="ctr">
                        <a:lnSpc>
                          <a:spcPct val="150000"/>
                        </a:lnSpc>
                      </a:pPr>
                      <a:r>
                        <a:rPr lang="pt-BR" sz="800" b="0" dirty="0">
                          <a:latin typeface="Arial" panose="020B0604020202020204" pitchFamily="34" charset="0"/>
                          <a:cs typeface="Arial" panose="020B0604020202020204" pitchFamily="34" charset="0"/>
                        </a:rPr>
                        <a:t>1004.22</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7054122"/>
                  </a:ext>
                </a:extLst>
              </a:tr>
              <a:tr h="321637">
                <a:tc>
                  <a:txBody>
                    <a:bodyPr/>
                    <a:lstStyle/>
                    <a:p>
                      <a:pPr algn="ctr">
                        <a:lnSpc>
                          <a:spcPct val="150000"/>
                        </a:lnSpc>
                      </a:pPr>
                      <a:r>
                        <a:rPr lang="pt-BR" sz="800" b="0" dirty="0">
                          <a:latin typeface="Arial" panose="020B0604020202020204" pitchFamily="34" charset="0"/>
                          <a:cs typeface="Arial" panose="020B0604020202020204" pitchFamily="34" charset="0"/>
                        </a:rPr>
                        <a:t>Paraná</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946.90</a:t>
                      </a:r>
                    </a:p>
                  </a:txBody>
                  <a:tcPr anchor="ctr">
                    <a:lnT>
                      <a:noFill/>
                    </a:lnT>
                  </a:tcPr>
                </a:tc>
                <a:extLst>
                  <a:ext uri="{0D108BD9-81ED-4DB2-BD59-A6C34878D82A}">
                    <a16:rowId xmlns:a16="http://schemas.microsoft.com/office/drawing/2014/main" val="999871220"/>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7447.80</a:t>
                      </a:r>
                    </a:p>
                  </a:txBody>
                  <a:tcPr anchor="ctr"/>
                </a:tc>
                <a:extLst>
                  <a:ext uri="{0D108BD9-81ED-4DB2-BD59-A6C34878D82A}">
                    <a16:rowId xmlns:a16="http://schemas.microsoft.com/office/drawing/2014/main" val="1928163799"/>
                  </a:ext>
                </a:extLst>
              </a:tr>
              <a:tr h="357766">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Rodoviária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1544.54</a:t>
                      </a:r>
                    </a:p>
                  </a:txBody>
                  <a:tcPr anchor="ctr"/>
                </a:tc>
                <a:extLst>
                  <a:ext uri="{0D108BD9-81ED-4DB2-BD59-A6C34878D82A}">
                    <a16:rowId xmlns:a16="http://schemas.microsoft.com/office/drawing/2014/main" val="302524733"/>
                  </a:ext>
                </a:extLst>
              </a:tr>
              <a:tr h="390434">
                <a:tc>
                  <a:txBody>
                    <a:bodyPr/>
                    <a:lstStyle/>
                    <a:p>
                      <a:pPr algn="ctr">
                        <a:lnSpc>
                          <a:spcPct val="150000"/>
                        </a:lnSpc>
                      </a:pPr>
                      <a:r>
                        <a:rPr lang="pt-BR" sz="800" b="0" dirty="0">
                          <a:latin typeface="Arial" panose="020B0604020202020204" pitchFamily="34" charset="0"/>
                          <a:cs typeface="Arial" panose="020B0604020202020204" pitchFamily="34" charset="0"/>
                        </a:rPr>
                        <a:t>Rio Grande do Sul</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539.71</a:t>
                      </a:r>
                    </a:p>
                  </a:txBody>
                  <a:tcPr anchor="ctr"/>
                </a:tc>
                <a:extLst>
                  <a:ext uri="{0D108BD9-81ED-4DB2-BD59-A6C34878D82A}">
                    <a16:rowId xmlns:a16="http://schemas.microsoft.com/office/drawing/2014/main" val="147001043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10065.08</a:t>
                      </a:r>
                    </a:p>
                  </a:txBody>
                  <a:tcPr anchor="ctr"/>
                </a:tc>
                <a:extLst>
                  <a:ext uri="{0D108BD9-81ED-4DB2-BD59-A6C34878D82A}">
                    <a16:rowId xmlns:a16="http://schemas.microsoft.com/office/drawing/2014/main" val="2463484844"/>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5532.08</a:t>
                      </a:r>
                    </a:p>
                  </a:txBody>
                  <a:tcPr anchor="ctr"/>
                </a:tc>
                <a:extLst>
                  <a:ext uri="{0D108BD9-81ED-4DB2-BD59-A6C34878D82A}">
                    <a16:rowId xmlns:a16="http://schemas.microsoft.com/office/drawing/2014/main" val="961474208"/>
                  </a:ext>
                </a:extLst>
              </a:tr>
              <a:tr h="299806">
                <a:tc>
                  <a:txBody>
                    <a:bodyPr/>
                    <a:lstStyle/>
                    <a:p>
                      <a:pPr algn="ctr">
                        <a:lnSpc>
                          <a:spcPct val="150000"/>
                        </a:lnSpc>
                      </a:pPr>
                      <a:r>
                        <a:rPr lang="pt-BR" sz="800" b="0" dirty="0">
                          <a:latin typeface="Arial" panose="020B0604020202020204" pitchFamily="34" charset="0"/>
                          <a:cs typeface="Arial" panose="020B0604020202020204" pitchFamily="34" charset="0"/>
                        </a:rPr>
                        <a:t>Rio de Janeiro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Conduto / Rede de Transmissão</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859.82</a:t>
                      </a:r>
                    </a:p>
                  </a:txBody>
                  <a:tcPr anchor="ctr"/>
                </a:tc>
                <a:extLst>
                  <a:ext uri="{0D108BD9-81ED-4DB2-BD59-A6C34878D82A}">
                    <a16:rowId xmlns:a16="http://schemas.microsoft.com/office/drawing/2014/main" val="1588889486"/>
                  </a:ext>
                </a:extLst>
              </a:tr>
              <a:tr h="288567">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15887.20</a:t>
                      </a:r>
                    </a:p>
                  </a:txBody>
                  <a:tcPr anchor="ctr"/>
                </a:tc>
                <a:extLst>
                  <a:ext uri="{0D108BD9-81ED-4DB2-BD59-A6C34878D82A}">
                    <a16:rowId xmlns:a16="http://schemas.microsoft.com/office/drawing/2014/main" val="45590332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Rodoviária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1635.60</a:t>
                      </a:r>
                    </a:p>
                  </a:txBody>
                  <a:tcPr anchor="ctr"/>
                </a:tc>
                <a:extLst>
                  <a:ext uri="{0D108BD9-81ED-4DB2-BD59-A6C34878D82A}">
                    <a16:rowId xmlns:a16="http://schemas.microsoft.com/office/drawing/2014/main" val="1621959789"/>
                  </a:ext>
                </a:extLst>
              </a:tr>
              <a:tr h="290013">
                <a:tc>
                  <a:txBody>
                    <a:bodyPr/>
                    <a:lstStyle/>
                    <a:p>
                      <a:pPr algn="ctr">
                        <a:lnSpc>
                          <a:spcPct val="150000"/>
                        </a:lnSpc>
                      </a:pPr>
                      <a:r>
                        <a:rPr lang="pt-BR" sz="800" b="0" dirty="0">
                          <a:latin typeface="Arial" panose="020B0604020202020204" pitchFamily="34" charset="0"/>
                          <a:cs typeface="Arial" panose="020B0604020202020204" pitchFamily="34" charset="0"/>
                        </a:rPr>
                        <a:t>Santa Catarina</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1187.98</a:t>
                      </a:r>
                    </a:p>
                  </a:txBody>
                  <a:tcPr anchor="ctr"/>
                </a:tc>
                <a:extLst>
                  <a:ext uri="{0D108BD9-81ED-4DB2-BD59-A6C34878D82A}">
                    <a16:rowId xmlns:a16="http://schemas.microsoft.com/office/drawing/2014/main" val="3909094300"/>
                  </a:ext>
                </a:extLst>
              </a:tr>
              <a:tr h="424512">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Marítima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38731.25</a:t>
                      </a:r>
                    </a:p>
                  </a:txBody>
                  <a:tcPr anchor="ctr"/>
                </a:tc>
                <a:extLst>
                  <a:ext uri="{0D108BD9-81ED-4DB2-BD59-A6C34878D82A}">
                    <a16:rowId xmlns:a16="http://schemas.microsoft.com/office/drawing/2014/main" val="1502433529"/>
                  </a:ext>
                </a:extLst>
              </a:tr>
              <a:tr h="446835">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Aérea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13481.25</a:t>
                      </a:r>
                    </a:p>
                  </a:txBody>
                  <a:tcPr anchor="ctr"/>
                </a:tc>
                <a:extLst>
                  <a:ext uri="{0D108BD9-81ED-4DB2-BD59-A6C34878D82A}">
                    <a16:rowId xmlns:a16="http://schemas.microsoft.com/office/drawing/2014/main" val="4053858995"/>
                  </a:ext>
                </a:extLst>
              </a:tr>
              <a:tr h="517628">
                <a:tc>
                  <a:txBody>
                    <a:bodyPr/>
                    <a:lstStyle/>
                    <a:p>
                      <a:pPr algn="ctr">
                        <a:lnSpc>
                          <a:spcPct val="150000"/>
                        </a:lnSpc>
                      </a:pPr>
                      <a:r>
                        <a:rPr lang="pt-BR" sz="800" b="0" dirty="0">
                          <a:latin typeface="Arial" panose="020B0604020202020204" pitchFamily="34" charset="0"/>
                          <a:cs typeface="Arial" panose="020B0604020202020204" pitchFamily="34" charset="0"/>
                        </a:rPr>
                        <a:t>São Paulo</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800" b="0" dirty="0">
                          <a:latin typeface="Arial" panose="020B0604020202020204" pitchFamily="34" charset="0"/>
                          <a:cs typeface="Arial" panose="020B0604020202020204" pitchFamily="34" charset="0"/>
                        </a:rPr>
                        <a:t>Rodoviária</a:t>
                      </a:r>
                    </a:p>
                  </a:txBody>
                  <a:tcPr anchor="ctr"/>
                </a:tc>
                <a:tc>
                  <a:txBody>
                    <a:bodyPr/>
                    <a:lstStyle/>
                    <a:p>
                      <a:pPr algn="ctr">
                        <a:lnSpc>
                          <a:spcPct val="150000"/>
                        </a:lnSpc>
                      </a:pPr>
                      <a:r>
                        <a:rPr lang="pt-BR" sz="800" b="0" dirty="0">
                          <a:latin typeface="Arial" panose="020B0604020202020204" pitchFamily="34" charset="0"/>
                          <a:cs typeface="Arial" panose="020B0604020202020204" pitchFamily="34" charset="0"/>
                        </a:rPr>
                        <a:t>1730.81</a:t>
                      </a:r>
                    </a:p>
                  </a:txBody>
                  <a:tcPr anchor="ctr"/>
                </a:tc>
                <a:extLst>
                  <a:ext uri="{0D108BD9-81ED-4DB2-BD59-A6C34878D82A}">
                    <a16:rowId xmlns:a16="http://schemas.microsoft.com/office/drawing/2014/main" val="2348095869"/>
                  </a:ext>
                </a:extLst>
              </a:tr>
            </a:tbl>
          </a:graphicData>
        </a:graphic>
      </p:graphicFrame>
    </p:spTree>
    <p:extLst>
      <p:ext uri="{BB962C8B-B14F-4D97-AF65-F5344CB8AC3E}">
        <p14:creationId xmlns:p14="http://schemas.microsoft.com/office/powerpoint/2010/main" val="355524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0217F165-4331-78D5-D6D4-A361FBB9AF52}"/>
              </a:ext>
            </a:extLst>
          </p:cNvPr>
          <p:cNvPicPr>
            <a:picLocks noChangeAspect="1"/>
          </p:cNvPicPr>
          <p:nvPr/>
        </p:nvPicPr>
        <p:blipFill>
          <a:blip r:embed="rId2">
            <a:extLst>
              <a:ext uri="{28A0092B-C50C-407E-A947-70E740481C1C}">
                <a14:useLocalDpi xmlns:a14="http://schemas.microsoft.com/office/drawing/2010/main" val="0"/>
              </a:ext>
            </a:extLst>
          </a:blip>
          <a:srcRect l="7867" r="786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4AB08-8B1C-E85B-2A43-1032930D7C4E}"/>
              </a:ext>
            </a:extLst>
          </p:cNvPr>
          <p:cNvSpPr>
            <a:spLocks noGrp="1"/>
          </p:cNvSpPr>
          <p:nvPr>
            <p:ph type="ctrTitle"/>
          </p:nvPr>
        </p:nvSpPr>
        <p:spPr>
          <a:xfrm>
            <a:off x="477981" y="1122363"/>
            <a:ext cx="4023360" cy="3204134"/>
          </a:xfrm>
        </p:spPr>
        <p:txBody>
          <a:bodyPr anchor="b">
            <a:normAutofit/>
          </a:bodyPr>
          <a:lstStyle/>
          <a:p>
            <a:pPr algn="l"/>
            <a:r>
              <a:rPr lang="pt-BR" sz="4800" dirty="0">
                <a:latin typeface="Arial" panose="020B0604020202020204" pitchFamily="34" charset="0"/>
                <a:cs typeface="Arial" panose="020B0604020202020204" pitchFamily="34" charset="0"/>
              </a:rPr>
              <a:t>Crédito</a:t>
            </a:r>
          </a:p>
        </p:txBody>
      </p:sp>
      <p:sp>
        <p:nvSpPr>
          <p:cNvPr id="3" name="Subtítulo 2">
            <a:extLst>
              <a:ext uri="{FF2B5EF4-FFF2-40B4-BE49-F238E27FC236}">
                <a16:creationId xmlns:a16="http://schemas.microsoft.com/office/drawing/2014/main" id="{713F6894-5622-F33B-9CE9-8558C1386625}"/>
              </a:ext>
            </a:extLst>
          </p:cNvPr>
          <p:cNvSpPr>
            <a:spLocks noGrp="1"/>
          </p:cNvSpPr>
          <p:nvPr>
            <p:ph type="subTitle" idx="1"/>
          </p:nvPr>
        </p:nvSpPr>
        <p:spPr>
          <a:xfrm>
            <a:off x="477980" y="4872922"/>
            <a:ext cx="4023359" cy="1208141"/>
          </a:xfrm>
        </p:spPr>
        <p:txBody>
          <a:bodyPr>
            <a:normAutofit/>
          </a:bodyPr>
          <a:lstStyle/>
          <a:p>
            <a:pPr algn="l"/>
            <a:endParaRPr lang="pt-BR"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136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2" name="Rectangle 16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Operações de Crédito</a:t>
            </a:r>
          </a:p>
        </p:txBody>
      </p:sp>
      <p:sp>
        <p:nvSpPr>
          <p:cNvPr id="164" name="Rectangle 16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6" name="Rectangle 16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O saldo de operações de crédito é um indicador de quanto as pessoas ou corporações estão utilizando crédito em determinada região. Valores mais altos indicam que, para essa região, as instituições financeiras estão fornecendo mais crédito. Valores menores podem indicar que as instituições financeiras enfrentam maior taxa de inadimplência e, portanto, recusam crédito em determinada região.</a:t>
            </a:r>
          </a:p>
          <a:p>
            <a:r>
              <a:rPr lang="en-US" sz="1100" noProof="1">
                <a:latin typeface="Arial" panose="020B0604020202020204" pitchFamily="34" charset="0"/>
                <a:cs typeface="Arial" panose="020B0604020202020204" pitchFamily="34" charset="0"/>
              </a:rPr>
              <a:t>Primeiro olhamos para as operações de crédito para pessoa física. Os Estados apresentaram relativa estabilidade entre 2015 e 2019. O Rio de Janeiro é o Estado onde ocorrem menos operações de crédito, enquanto os Estados do Paraná e Rio Grande do Sul lideram.</a:t>
            </a:r>
          </a:p>
        </p:txBody>
      </p:sp>
      <p:pic>
        <p:nvPicPr>
          <p:cNvPr id="5" name="Imagem 4" descr="Gráfico, Gráfico de barras&#10;&#10;Descrição gerada automaticamente">
            <a:extLst>
              <a:ext uri="{FF2B5EF4-FFF2-40B4-BE49-F238E27FC236}">
                <a16:creationId xmlns:a16="http://schemas.microsoft.com/office/drawing/2014/main" id="{8ED5C7D7-6515-E104-DAE5-D6FFF95D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396221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4" name="Rectangle 18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Operações de Crédito</a:t>
            </a:r>
          </a:p>
        </p:txBody>
      </p:sp>
      <p:sp>
        <p:nvSpPr>
          <p:cNvPr id="186" name="Rectangle 18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8" name="Rectangle 18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Content Placeholder 123">
            <a:extLst>
              <a:ext uri="{FF2B5EF4-FFF2-40B4-BE49-F238E27FC236}">
                <a16:creationId xmlns:a16="http://schemas.microsoft.com/office/drawing/2014/main" id="{CB01D8E0-4AAE-CACF-71A2-7EC0BDA6BE90}"/>
              </a:ext>
            </a:extLst>
          </p:cNvPr>
          <p:cNvSpPr>
            <a:spLocks noGrp="1"/>
          </p:cNvSpPr>
          <p:nvPr>
            <p:ph idx="1"/>
          </p:nvPr>
        </p:nvSpPr>
        <p:spPr>
          <a:xfrm>
            <a:off x="841248" y="2252870"/>
            <a:ext cx="3412219" cy="3560251"/>
          </a:xfrm>
        </p:spPr>
        <p:txBody>
          <a:bodyPr>
            <a:normAutofit/>
          </a:bodyPr>
          <a:lstStyle/>
          <a:p>
            <a:r>
              <a:rPr lang="en-US" sz="1100" noProof="1">
                <a:latin typeface="Arial" panose="020B0604020202020204" pitchFamily="34" charset="0"/>
                <a:cs typeface="Arial" panose="020B0604020202020204" pitchFamily="34" charset="0"/>
              </a:rPr>
              <a:t>Para corporações observamos um cenário distinto. Em geral, de 2015 para 2019 as corporações diminuiram o saldo de operações de crédito em proporção do PIB. O Rio de Janeiro apresentava o maior volume de operações em relação ao PIB em 2015 e continua sendo o maior em 2019, porém diminui de 46,1% para 28,6%. A diferença para Santa Catarina, que era o segundo Estado com maior saldo, era de 16 p.p. em 2015 e passa a ser de 4 p.p em 2019.</a:t>
            </a:r>
          </a:p>
          <a:p>
            <a:r>
              <a:rPr lang="en-US" sz="1100" noProof="1">
                <a:latin typeface="Arial" panose="020B0604020202020204" pitchFamily="34" charset="0"/>
                <a:cs typeface="Arial" panose="020B0604020202020204" pitchFamily="34" charset="0"/>
              </a:rPr>
              <a:t>O Estado do Rio Grande do Sul segue sendo o Estado com o menor saldo de operações de crédito para corporações em proporção do PIB passando de 21,8% para 17,3%, uma queda de 4,5 pontos percentuais.</a:t>
            </a:r>
          </a:p>
        </p:txBody>
      </p:sp>
      <p:pic>
        <p:nvPicPr>
          <p:cNvPr id="7" name="Imagem 6" descr="Gráfico, Gráfico de barras&#10;&#10;Descrição gerada automaticamente">
            <a:extLst>
              <a:ext uri="{FF2B5EF4-FFF2-40B4-BE49-F238E27FC236}">
                <a16:creationId xmlns:a16="http://schemas.microsoft.com/office/drawing/2014/main" id="{4F6F598D-46B5-08BE-49BE-9AA897284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2426318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7" name="Rectangle 19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Inadimplência</a:t>
            </a:r>
          </a:p>
        </p:txBody>
      </p:sp>
      <p:sp>
        <p:nvSpPr>
          <p:cNvPr id="199" name="Rectangle 19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1" name="Rectangle 20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2" name="Content Placeholder 191">
            <a:extLst>
              <a:ext uri="{FF2B5EF4-FFF2-40B4-BE49-F238E27FC236}">
                <a16:creationId xmlns:a16="http://schemas.microsoft.com/office/drawing/2014/main" id="{A6F01E1A-822D-C155-B539-8257F3AFE5FB}"/>
              </a:ext>
            </a:extLst>
          </p:cNvPr>
          <p:cNvSpPr>
            <a:spLocks noGrp="1"/>
          </p:cNvSpPr>
          <p:nvPr>
            <p:ph idx="1"/>
          </p:nvPr>
        </p:nvSpPr>
        <p:spPr>
          <a:xfrm>
            <a:off x="841248" y="2252870"/>
            <a:ext cx="3412219" cy="3560251"/>
          </a:xfrm>
        </p:spPr>
        <p:txBody>
          <a:bodyPr>
            <a:normAutofit/>
          </a:bodyPr>
          <a:lstStyle/>
          <a:p>
            <a:r>
              <a:rPr lang="en-US" sz="1100" dirty="0">
                <a:latin typeface="Arial" panose="020B0604020202020204" pitchFamily="34" charset="0"/>
                <a:cs typeface="Arial" panose="020B0604020202020204" pitchFamily="34" charset="0"/>
              </a:rPr>
              <a:t>Por </a:t>
            </a:r>
            <a:r>
              <a:rPr lang="en-US" sz="1100" dirty="0" err="1">
                <a:latin typeface="Arial" panose="020B0604020202020204" pitchFamily="34" charset="0"/>
                <a:cs typeface="Arial" panose="020B0604020202020204" pitchFamily="34" charset="0"/>
              </a:rPr>
              <a:t>fim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podemos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olhar</a:t>
            </a:r>
            <a:r>
              <a:rPr lang="en-US" sz="1100" dirty="0">
                <a:latin typeface="Arial" panose="020B0604020202020204" pitchFamily="34" charset="0"/>
                <a:cs typeface="Arial" panose="020B0604020202020204" pitchFamily="34" charset="0"/>
              </a:rPr>
              <a:t> para a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para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analisados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Começando</a:t>
            </a:r>
            <a:r>
              <a:rPr lang="en-US" sz="1100" dirty="0">
                <a:latin typeface="Arial" panose="020B0604020202020204" pitchFamily="34" charset="0"/>
                <a:cs typeface="Arial" panose="020B0604020202020204" pitchFamily="34" charset="0"/>
              </a:rPr>
              <a:t> pela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para </a:t>
            </a:r>
            <a:r>
              <a:rPr lang="en-US" sz="1100" dirty="0" err="1">
                <a:latin typeface="Arial" panose="020B0604020202020204" pitchFamily="34" charset="0"/>
                <a:cs typeface="Arial" panose="020B0604020202020204" pitchFamily="34" charset="0"/>
              </a:rPr>
              <a:t>pessoa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física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observamos</a:t>
            </a:r>
            <a:r>
              <a:rPr lang="en-US" sz="1100" dirty="0">
                <a:latin typeface="Arial" panose="020B0604020202020204" pitchFamily="34" charset="0"/>
                <a:cs typeface="Arial" panose="020B0604020202020204" pitchFamily="34" charset="0"/>
              </a:rPr>
              <a:t> que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apresentavam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queda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na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até</a:t>
            </a:r>
            <a:r>
              <a:rPr lang="en-US" sz="1100" dirty="0">
                <a:latin typeface="Arial" panose="020B0604020202020204" pitchFamily="34" charset="0"/>
                <a:cs typeface="Arial" panose="020B0604020202020204" pitchFamily="34" charset="0"/>
              </a:rPr>
              <a:t> o </a:t>
            </a:r>
            <a:r>
              <a:rPr lang="en-US" sz="1100" dirty="0" err="1">
                <a:latin typeface="Arial" panose="020B0604020202020204" pitchFamily="34" charset="0"/>
                <a:cs typeface="Arial" panose="020B0604020202020204" pitchFamily="34" charset="0"/>
              </a:rPr>
              <a:t>início</a:t>
            </a:r>
            <a:r>
              <a:rPr lang="en-US" sz="1100" dirty="0">
                <a:latin typeface="Arial" panose="020B0604020202020204" pitchFamily="34" charset="0"/>
                <a:cs typeface="Arial" panose="020B0604020202020204" pitchFamily="34" charset="0"/>
              </a:rPr>
              <a:t> da crise do COVID-19. Com a crise </a:t>
            </a:r>
            <a:r>
              <a:rPr lang="en-US" sz="1100" dirty="0" err="1">
                <a:latin typeface="Arial" panose="020B0604020202020204" pitchFamily="34" charset="0"/>
                <a:cs typeface="Arial" panose="020B0604020202020204" pitchFamily="34" charset="0"/>
              </a:rPr>
              <a:t>econômica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provocada</a:t>
            </a:r>
            <a:r>
              <a:rPr lang="en-US" sz="1100" dirty="0">
                <a:latin typeface="Arial" panose="020B0604020202020204" pitchFamily="34" charset="0"/>
                <a:cs typeface="Arial" panose="020B0604020202020204" pitchFamily="34" charset="0"/>
              </a:rPr>
              <a:t> pela </a:t>
            </a:r>
            <a:r>
              <a:rPr lang="en-US" sz="1100" dirty="0" err="1">
                <a:latin typeface="Arial" panose="020B0604020202020204" pitchFamily="34" charset="0"/>
                <a:cs typeface="Arial" panose="020B0604020202020204" pitchFamily="34" charset="0"/>
              </a:rPr>
              <a:t>pandemia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níveis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voltaram</a:t>
            </a:r>
            <a:r>
              <a:rPr lang="en-US" sz="1100" dirty="0">
                <a:latin typeface="Arial" panose="020B0604020202020204" pitchFamily="34" charset="0"/>
                <a:cs typeface="Arial" panose="020B0604020202020204" pitchFamily="34" charset="0"/>
              </a:rPr>
              <a:t> a </a:t>
            </a:r>
            <a:r>
              <a:rPr lang="en-US" sz="1100" dirty="0" err="1">
                <a:latin typeface="Arial" panose="020B0604020202020204" pitchFamily="34" charset="0"/>
                <a:cs typeface="Arial" panose="020B0604020202020204" pitchFamily="34" charset="0"/>
              </a:rPr>
              <a:t>subir</a:t>
            </a:r>
            <a:r>
              <a:rPr lang="en-US" sz="1100" dirty="0">
                <a:latin typeface="Arial" panose="020B0604020202020204" pitchFamily="34" charset="0"/>
                <a:cs typeface="Arial" panose="020B0604020202020204" pitchFamily="34" charset="0"/>
              </a:rPr>
              <a:t>.</a:t>
            </a:r>
          </a:p>
          <a:p>
            <a:r>
              <a:rPr lang="en-US" sz="1100" dirty="0">
                <a:latin typeface="Arial" panose="020B0604020202020204" pitchFamily="34" charset="0"/>
                <a:cs typeface="Arial" panose="020B0604020202020204" pitchFamily="34" charset="0"/>
              </a:rPr>
              <a:t>O Rio de Janeiro era o Estado com </a:t>
            </a:r>
            <a:r>
              <a:rPr lang="en-US" sz="1100" dirty="0" err="1">
                <a:latin typeface="Arial" panose="020B0604020202020204" pitchFamily="34" charset="0"/>
                <a:cs typeface="Arial" panose="020B0604020202020204" pitchFamily="34" charset="0"/>
              </a:rPr>
              <a:t>maior</a:t>
            </a:r>
            <a:r>
              <a:rPr lang="en-US" sz="1100" dirty="0">
                <a:latin typeface="Arial" panose="020B0604020202020204" pitchFamily="34" charset="0"/>
                <a:cs typeface="Arial" panose="020B0604020202020204" pitchFamily="34" charset="0"/>
              </a:rPr>
              <a:t> taxa </a:t>
            </a:r>
            <a:r>
              <a:rPr lang="en-US" sz="1100" dirty="0" err="1">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2015 e segue </a:t>
            </a:r>
            <a:r>
              <a:rPr lang="en-US" sz="1100" dirty="0" err="1">
                <a:latin typeface="Arial" panose="020B0604020202020204" pitchFamily="34" charset="0"/>
                <a:cs typeface="Arial" panose="020B0604020202020204" pitchFamily="34" charset="0"/>
              </a:rPr>
              <a:t>sendo</a:t>
            </a:r>
            <a:r>
              <a:rPr lang="en-US" sz="1100" dirty="0">
                <a:latin typeface="Arial" panose="020B0604020202020204" pitchFamily="34" charset="0"/>
                <a:cs typeface="Arial" panose="020B0604020202020204" pitchFamily="34" charset="0"/>
              </a:rPr>
              <a:t> o </a:t>
            </a:r>
            <a:r>
              <a:rPr lang="en-US" sz="1100" dirty="0" err="1">
                <a:latin typeface="Arial" panose="020B0604020202020204" pitchFamily="34" charset="0"/>
                <a:cs typeface="Arial" panose="020B0604020202020204" pitchFamily="34" charset="0"/>
              </a:rPr>
              <a:t>maior</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2022 com 5,19%.O Rio é o </a:t>
            </a:r>
            <a:r>
              <a:rPr lang="en-US" sz="1100" dirty="0" err="1">
                <a:latin typeface="Arial" panose="020B0604020202020204" pitchFamily="34" charset="0"/>
                <a:cs typeface="Arial" panose="020B0604020202020204" pitchFamily="34" charset="0"/>
              </a:rPr>
              <a:t>único</a:t>
            </a:r>
            <a:r>
              <a:rPr lang="en-US" sz="1100" dirty="0">
                <a:latin typeface="Arial" panose="020B0604020202020204" pitchFamily="34" charset="0"/>
                <a:cs typeface="Arial" panose="020B0604020202020204" pitchFamily="34" charset="0"/>
              </a:rPr>
              <a:t> Estado entre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cinco</a:t>
            </a:r>
            <a:r>
              <a:rPr lang="en-US" sz="1100" dirty="0">
                <a:latin typeface="Arial" panose="020B0604020202020204" pitchFamily="34" charset="0"/>
                <a:cs typeface="Arial" panose="020B0604020202020204" pitchFamily="34" charset="0"/>
              </a:rPr>
              <a:t> que </a:t>
            </a:r>
            <a:r>
              <a:rPr lang="en-US" sz="1100" dirty="0" err="1">
                <a:latin typeface="Arial" panose="020B0604020202020204" pitchFamily="34" charset="0"/>
                <a:cs typeface="Arial" panose="020B0604020202020204" pitchFamily="34" charset="0"/>
              </a:rPr>
              <a:t>apresenta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crescimento</a:t>
            </a:r>
            <a:r>
              <a:rPr lang="en-US" sz="1100" dirty="0">
                <a:latin typeface="Arial" panose="020B0604020202020204" pitchFamily="34" charset="0"/>
                <a:cs typeface="Arial" panose="020B0604020202020204" pitchFamily="34" charset="0"/>
              </a:rPr>
              <a:t> de </a:t>
            </a:r>
            <a:r>
              <a:rPr lang="en-US" sz="1100" dirty="0" err="1">
                <a:latin typeface="Arial" panose="020B0604020202020204" pitchFamily="34" charset="0"/>
                <a:cs typeface="Arial" panose="020B0604020202020204" pitchFamily="34" charset="0"/>
              </a:rPr>
              <a:t>inadimplentes</a:t>
            </a:r>
            <a:r>
              <a:rPr lang="en-US" sz="1100" dirty="0">
                <a:latin typeface="Arial" panose="020B0604020202020204" pitchFamily="34" charset="0"/>
                <a:cs typeface="Arial" panose="020B0604020202020204" pitchFamily="34" charset="0"/>
              </a:rPr>
              <a:t>.</a:t>
            </a:r>
          </a:p>
          <a:p>
            <a:r>
              <a:rPr lang="en-US" sz="1100" dirty="0" err="1">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segundo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lugar</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vem</a:t>
            </a:r>
            <a:r>
              <a:rPr lang="en-US" sz="1100" dirty="0">
                <a:latin typeface="Arial" panose="020B0604020202020204" pitchFamily="34" charset="0"/>
                <a:cs typeface="Arial" panose="020B0604020202020204" pitchFamily="34" charset="0"/>
              </a:rPr>
              <a:t> o Estado de São Paulo com 2,94% de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seguido</a:t>
            </a:r>
            <a:r>
              <a:rPr lang="en-US" sz="1100" dirty="0">
                <a:latin typeface="Arial" panose="020B0604020202020204" pitchFamily="34" charset="0"/>
                <a:cs typeface="Arial" panose="020B0604020202020204" pitchFamily="34" charset="0"/>
              </a:rPr>
              <a:t> do Estado do Paraná.</a:t>
            </a:r>
          </a:p>
          <a:p>
            <a:r>
              <a:rPr lang="en-US" sz="1100" dirty="0">
                <a:latin typeface="Arial" panose="020B0604020202020204" pitchFamily="34" charset="0"/>
                <a:cs typeface="Arial" panose="020B0604020202020204" pitchFamily="34" charset="0"/>
              </a:rPr>
              <a:t>Por </a:t>
            </a:r>
            <a:r>
              <a:rPr lang="en-US" sz="1100" dirty="0" err="1">
                <a:latin typeface="Arial" panose="020B0604020202020204" pitchFamily="34" charset="0"/>
                <a:cs typeface="Arial" panose="020B0604020202020204" pitchFamily="34" charset="0"/>
              </a:rPr>
              <a:t>fim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do Rio Grande do Sul e Santa Catarina </a:t>
            </a:r>
            <a:r>
              <a:rPr lang="en-US" sz="1100" dirty="0" err="1">
                <a:latin typeface="Arial" panose="020B0604020202020204" pitchFamily="34" charset="0"/>
                <a:cs typeface="Arial" panose="020B0604020202020204" pitchFamily="34" charset="0"/>
              </a:rPr>
              <a:t>apresentam</a:t>
            </a:r>
            <a:r>
              <a:rPr lang="en-US" sz="1100" dirty="0">
                <a:latin typeface="Arial" panose="020B0604020202020204" pitchFamily="34" charset="0"/>
                <a:cs typeface="Arial" panose="020B0604020202020204" pitchFamily="34" charset="0"/>
              </a:rPr>
              <a:t> a </a:t>
            </a:r>
            <a:r>
              <a:rPr lang="en-US" sz="1100" dirty="0" err="1">
                <a:latin typeface="Arial" panose="020B0604020202020204" pitchFamily="34" charset="0"/>
                <a:cs typeface="Arial" panose="020B0604020202020204" pitchFamily="34" charset="0"/>
              </a:rPr>
              <a:t>menor</a:t>
            </a:r>
            <a:r>
              <a:rPr lang="en-US" sz="1100" dirty="0">
                <a:latin typeface="Arial" panose="020B0604020202020204" pitchFamily="34" charset="0"/>
                <a:cs typeface="Arial" panose="020B0604020202020204" pitchFamily="34" charset="0"/>
              </a:rPr>
              <a:t> e </a:t>
            </a:r>
            <a:r>
              <a:rPr lang="en-US" sz="1100" dirty="0" err="1">
                <a:latin typeface="Arial" panose="020B0604020202020204" pitchFamily="34" charset="0"/>
                <a:cs typeface="Arial" panose="020B0604020202020204" pitchFamily="34" charset="0"/>
              </a:rPr>
              <a:t>segunda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menor</a:t>
            </a:r>
            <a:r>
              <a:rPr lang="en-US" sz="1100" dirty="0">
                <a:latin typeface="Arial" panose="020B0604020202020204" pitchFamily="34" charset="0"/>
                <a:cs typeface="Arial" panose="020B0604020202020204" pitchFamily="34" charset="0"/>
              </a:rPr>
              <a:t>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respectivamente</a:t>
            </a:r>
            <a:r>
              <a:rPr lang="en-US" sz="1100" dirty="0">
                <a:latin typeface="Arial" panose="020B0604020202020204" pitchFamily="34" charset="0"/>
                <a:cs typeface="Arial" panose="020B0604020202020204" pitchFamily="34" charset="0"/>
              </a:rPr>
              <a:t>.</a:t>
            </a:r>
          </a:p>
        </p:txBody>
      </p:sp>
      <p:pic>
        <p:nvPicPr>
          <p:cNvPr id="4" name="Espaço Reservado para Conteúdo 3" descr="Gráfico, Gráfico de linhas&#10;&#10;Descrição gerada automaticamente">
            <a:extLst>
              <a:ext uri="{FF2B5EF4-FFF2-40B4-BE49-F238E27FC236}">
                <a16:creationId xmlns:a16="http://schemas.microsoft.com/office/drawing/2014/main" id="{DD89FBBE-F910-6A45-E8D1-B1C32351D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2340359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0" name="Rectangle 20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400" dirty="0">
                <a:latin typeface="Arial" panose="020B0604020202020204" pitchFamily="34" charset="0"/>
                <a:cs typeface="Arial" panose="020B0604020202020204" pitchFamily="34" charset="0"/>
              </a:rPr>
              <a:t>Inadimplência</a:t>
            </a:r>
            <a:endParaRPr lang="pt-BR" sz="2800" dirty="0">
              <a:latin typeface="Arial" panose="020B0604020202020204" pitchFamily="34" charset="0"/>
              <a:cs typeface="Arial" panose="020B0604020202020204" pitchFamily="34" charset="0"/>
            </a:endParaRPr>
          </a:p>
        </p:txBody>
      </p:sp>
      <p:sp>
        <p:nvSpPr>
          <p:cNvPr id="212" name="Rectangle 21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4" name="Rectangle 21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 name="Content Placeholder 204">
            <a:extLst>
              <a:ext uri="{FF2B5EF4-FFF2-40B4-BE49-F238E27FC236}">
                <a16:creationId xmlns:a16="http://schemas.microsoft.com/office/drawing/2014/main" id="{34C5620A-1C09-D052-CDE7-0AF1FE14FC6F}"/>
              </a:ext>
            </a:extLst>
          </p:cNvPr>
          <p:cNvSpPr>
            <a:spLocks noGrp="1"/>
          </p:cNvSpPr>
          <p:nvPr>
            <p:ph idx="1"/>
          </p:nvPr>
        </p:nvSpPr>
        <p:spPr>
          <a:xfrm>
            <a:off x="841248" y="2252870"/>
            <a:ext cx="3412219" cy="3560251"/>
          </a:xfrm>
        </p:spPr>
        <p:txBody>
          <a:bodyPr>
            <a:normAutofit lnSpcReduction="10000"/>
          </a:bodyPr>
          <a:lstStyle/>
          <a:p>
            <a:r>
              <a:rPr lang="en-US" sz="1100" dirty="0">
                <a:latin typeface="Arial" panose="020B0604020202020204" pitchFamily="34" charset="0"/>
                <a:cs typeface="Arial" panose="020B0604020202020204" pitchFamily="34" charset="0"/>
              </a:rPr>
              <a:t>O panorama </a:t>
            </a:r>
            <a:r>
              <a:rPr lang="en-US" sz="1100" dirty="0" err="1">
                <a:latin typeface="Arial" panose="020B0604020202020204" pitchFamily="34" charset="0"/>
                <a:cs typeface="Arial" panose="020B0604020202020204" pitchFamily="34" charset="0"/>
              </a:rPr>
              <a:t>muda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quanto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olhamos</a:t>
            </a:r>
            <a:r>
              <a:rPr lang="en-US" sz="1100" dirty="0">
                <a:latin typeface="Arial" panose="020B0604020202020204" pitchFamily="34" charset="0"/>
                <a:cs typeface="Arial" panose="020B0604020202020204" pitchFamily="34" charset="0"/>
              </a:rPr>
              <a:t> para a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das </a:t>
            </a:r>
            <a:r>
              <a:rPr lang="en-US" sz="1100" dirty="0" err="1">
                <a:latin typeface="Arial" panose="020B0604020202020204" pitchFamily="34" charset="0"/>
                <a:cs typeface="Arial" panose="020B0604020202020204" pitchFamily="34" charset="0"/>
              </a:rPr>
              <a:t>corporações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apresentaram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crescimento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na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de 2015 </a:t>
            </a:r>
            <a:r>
              <a:rPr lang="en-US" sz="1100" dirty="0" err="1">
                <a:latin typeface="Arial" panose="020B0604020202020204" pitchFamily="34" charset="0"/>
                <a:cs typeface="Arial" panose="020B0604020202020204" pitchFamily="34" charset="0"/>
              </a:rPr>
              <a:t>até</a:t>
            </a:r>
            <a:r>
              <a:rPr lang="en-US" sz="1100" dirty="0">
                <a:latin typeface="Arial" panose="020B0604020202020204" pitchFamily="34" charset="0"/>
                <a:cs typeface="Arial" panose="020B0604020202020204" pitchFamily="34" charset="0"/>
              </a:rPr>
              <a:t> 2017 e </a:t>
            </a:r>
            <a:r>
              <a:rPr lang="en-US" sz="1100" dirty="0" err="1">
                <a:latin typeface="Arial" panose="020B0604020202020204" pitchFamily="34" charset="0"/>
                <a:cs typeface="Arial" panose="020B0604020202020204" pitchFamily="34" charset="0"/>
              </a:rPr>
              <a:t>após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esse</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período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registraram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queda</a:t>
            </a:r>
            <a:r>
              <a:rPr lang="en-US" sz="1100" dirty="0">
                <a:latin typeface="Arial" panose="020B0604020202020204" pitchFamily="34" charset="0"/>
                <a:cs typeface="Arial" panose="020B0604020202020204" pitchFamily="34" charset="0"/>
              </a:rPr>
              <a:t> – </a:t>
            </a:r>
            <a:r>
              <a:rPr lang="en-US" sz="1100" dirty="0" err="1">
                <a:latin typeface="Arial" panose="020B0604020202020204" pitchFamily="34" charset="0"/>
                <a:cs typeface="Arial" panose="020B0604020202020204" pitchFamily="34" charset="0"/>
              </a:rPr>
              <a:t>exceto</a:t>
            </a:r>
            <a:r>
              <a:rPr lang="en-US" sz="1100" dirty="0">
                <a:latin typeface="Arial" panose="020B0604020202020204" pitchFamily="34" charset="0"/>
                <a:cs typeface="Arial" panose="020B0604020202020204" pitchFamily="34" charset="0"/>
              </a:rPr>
              <a:t> Santa Catarina que </a:t>
            </a:r>
            <a:r>
              <a:rPr lang="en-US" sz="1100" dirty="0" err="1">
                <a:latin typeface="Arial" panose="020B0604020202020204" pitchFamily="34" charset="0"/>
                <a:cs typeface="Arial" panose="020B0604020202020204" pitchFamily="34" charset="0"/>
              </a:rPr>
              <a:t>registrara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queda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desde</a:t>
            </a:r>
            <a:r>
              <a:rPr lang="en-US" sz="1100" dirty="0">
                <a:latin typeface="Arial" panose="020B0604020202020204" pitchFamily="34" charset="0"/>
                <a:cs typeface="Arial" panose="020B0604020202020204" pitchFamily="34" charset="0"/>
              </a:rPr>
              <a:t> 2016.</a:t>
            </a:r>
          </a:p>
          <a:p>
            <a:r>
              <a:rPr lang="en-US" sz="1100" dirty="0">
                <a:latin typeface="Arial" panose="020B0604020202020204" pitchFamily="34" charset="0"/>
                <a:cs typeface="Arial" panose="020B0604020202020204" pitchFamily="34" charset="0"/>
              </a:rPr>
              <a:t>Com a crise do COVID-19 as </a:t>
            </a:r>
            <a:r>
              <a:rPr lang="en-US" sz="1100" dirty="0" err="1">
                <a:latin typeface="Arial" panose="020B0604020202020204" pitchFamily="34" charset="0"/>
                <a:cs typeface="Arial" panose="020B0604020202020204" pitchFamily="34" charset="0"/>
              </a:rPr>
              <a:t>empresas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obtiveram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resultados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relativamente</a:t>
            </a:r>
            <a:r>
              <a:rPr lang="en-US" sz="1100" dirty="0">
                <a:latin typeface="Arial" panose="020B0604020202020204" pitchFamily="34" charset="0"/>
                <a:cs typeface="Arial" panose="020B0604020202020204" pitchFamily="34" charset="0"/>
              </a:rPr>
              <a:t> bons, </a:t>
            </a:r>
            <a:r>
              <a:rPr lang="en-US" sz="1100" dirty="0" err="1">
                <a:latin typeface="Arial" panose="020B0604020202020204" pitchFamily="34" charset="0"/>
                <a:cs typeface="Arial" panose="020B0604020202020204" pitchFamily="34" charset="0"/>
              </a:rPr>
              <a:t>sendo</a:t>
            </a:r>
            <a:r>
              <a:rPr lang="en-US" sz="1100" dirty="0">
                <a:latin typeface="Arial" panose="020B0604020202020204" pitchFamily="34" charset="0"/>
                <a:cs typeface="Arial" panose="020B0604020202020204" pitchFamily="34" charset="0"/>
              </a:rPr>
              <a:t> que </a:t>
            </a:r>
            <a:r>
              <a:rPr lang="en-US" sz="1100" dirty="0" err="1">
                <a:latin typeface="Arial" panose="020B0604020202020204" pitchFamily="34" charset="0"/>
                <a:cs typeface="Arial" panose="020B0604020202020204" pitchFamily="34" charset="0"/>
              </a:rPr>
              <a:t>apenas</a:t>
            </a:r>
            <a:r>
              <a:rPr lang="en-US" sz="1100" dirty="0">
                <a:latin typeface="Arial" panose="020B0604020202020204" pitchFamily="34" charset="0"/>
                <a:cs typeface="Arial" panose="020B0604020202020204" pitchFamily="34" charset="0"/>
              </a:rPr>
              <a:t> o Rio de Janeiro </a:t>
            </a:r>
            <a:r>
              <a:rPr lang="en-US" sz="1100" dirty="0" err="1">
                <a:latin typeface="Arial" panose="020B0604020202020204" pitchFamily="34" charset="0"/>
                <a:cs typeface="Arial" panose="020B0604020202020204" pitchFamily="34" charset="0"/>
              </a:rPr>
              <a:t>apresentou</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aumento</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nas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empresas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inadimplentes</a:t>
            </a:r>
            <a:r>
              <a:rPr lang="en-US" sz="1100" dirty="0">
                <a:latin typeface="Arial" panose="020B0604020202020204" pitchFamily="34" charset="0"/>
                <a:cs typeface="Arial" panose="020B0604020202020204" pitchFamily="34" charset="0"/>
              </a:rPr>
              <a:t> no </a:t>
            </a:r>
            <a:r>
              <a:rPr lang="en-US" sz="1100" dirty="0" err="1">
                <a:latin typeface="Arial" panose="020B0604020202020204" pitchFamily="34" charset="0"/>
                <a:cs typeface="Arial" panose="020B0604020202020204" pitchFamily="34" charset="0"/>
              </a:rPr>
              <a:t>período</a:t>
            </a:r>
            <a:r>
              <a:rPr lang="en-US" sz="1100" dirty="0">
                <a:latin typeface="Arial" panose="020B0604020202020204" pitchFamily="34" charset="0"/>
                <a:cs typeface="Arial" panose="020B0604020202020204" pitchFamily="34" charset="0"/>
              </a:rPr>
              <a:t>.</a:t>
            </a:r>
          </a:p>
          <a:p>
            <a:r>
              <a:rPr lang="en-US" sz="1100" dirty="0">
                <a:latin typeface="Arial" panose="020B0604020202020204" pitchFamily="34" charset="0"/>
                <a:cs typeface="Arial" panose="020B0604020202020204" pitchFamily="34" charset="0"/>
              </a:rPr>
              <a:t>De 2015 </a:t>
            </a:r>
            <a:r>
              <a:rPr lang="en-US" sz="1100" dirty="0" err="1">
                <a:latin typeface="Arial" panose="020B0604020202020204" pitchFamily="34" charset="0"/>
                <a:cs typeface="Arial" panose="020B0604020202020204" pitchFamily="34" charset="0"/>
              </a:rPr>
              <a:t>até</a:t>
            </a:r>
            <a:r>
              <a:rPr lang="en-US" sz="1100" dirty="0">
                <a:latin typeface="Arial" panose="020B0604020202020204" pitchFamily="34" charset="0"/>
                <a:cs typeface="Arial" panose="020B0604020202020204" pitchFamily="34" charset="0"/>
              </a:rPr>
              <a:t> 2022 </a:t>
            </a:r>
            <a:r>
              <a:rPr lang="en-US" sz="1100" dirty="0" err="1">
                <a:latin typeface="Arial" panose="020B0604020202020204" pitchFamily="34" charset="0"/>
                <a:cs typeface="Arial" panose="020B0604020202020204" pitchFamily="34" charset="0"/>
              </a:rPr>
              <a:t>todos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registraram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queda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na</a:t>
            </a:r>
            <a:r>
              <a:rPr lang="en-US" sz="1100" dirty="0">
                <a:latin typeface="Arial" panose="020B0604020202020204" pitchFamily="34" charset="0"/>
                <a:cs typeface="Arial" panose="020B0604020202020204" pitchFamily="34" charset="0"/>
              </a:rPr>
              <a:t>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das </a:t>
            </a:r>
            <a:r>
              <a:rPr lang="en-US" sz="1100" dirty="0" err="1">
                <a:latin typeface="Arial" panose="020B0604020202020204" pitchFamily="34" charset="0"/>
                <a:cs typeface="Arial" panose="020B0604020202020204" pitchFamily="34" charset="0"/>
              </a:rPr>
              <a:t>corporações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exceto</a:t>
            </a:r>
            <a:r>
              <a:rPr lang="en-US" sz="1100" dirty="0">
                <a:latin typeface="Arial" panose="020B0604020202020204" pitchFamily="34" charset="0"/>
                <a:cs typeface="Arial" panose="020B0604020202020204" pitchFamily="34" charset="0"/>
              </a:rPr>
              <a:t> o Rio de Janeiro que </a:t>
            </a:r>
            <a:r>
              <a:rPr lang="en-US" sz="1100" dirty="0" err="1">
                <a:latin typeface="Arial" panose="020B0604020202020204" pitchFamily="34" charset="0"/>
                <a:cs typeface="Arial" panose="020B0604020202020204" pitchFamily="34" charset="0"/>
              </a:rPr>
              <a:t>apresentou</a:t>
            </a:r>
            <a:r>
              <a:rPr lang="en-US" sz="1100" dirty="0">
                <a:latin typeface="Arial" panose="020B0604020202020204" pitchFamily="34" charset="0"/>
                <a:cs typeface="Arial" panose="020B0604020202020204" pitchFamily="34" charset="0"/>
              </a:rPr>
              <a:t> um </a:t>
            </a:r>
            <a:r>
              <a:rPr lang="en-US" sz="1100" dirty="0" err="1">
                <a:latin typeface="Arial" panose="020B0604020202020204" pitchFamily="34" charset="0"/>
                <a:cs typeface="Arial" panose="020B0604020202020204" pitchFamily="34" charset="0"/>
              </a:rPr>
              <a:t>leve</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crescimento</a:t>
            </a:r>
            <a:r>
              <a:rPr lang="en-US" sz="1100" dirty="0">
                <a:latin typeface="Arial" panose="020B0604020202020204" pitchFamily="34" charset="0"/>
                <a:cs typeface="Arial" panose="020B0604020202020204" pitchFamily="34" charset="0"/>
              </a:rPr>
              <a:t>. O Rio era o Estado com </a:t>
            </a:r>
            <a:r>
              <a:rPr lang="en-US" sz="1100" dirty="0" err="1">
                <a:latin typeface="Arial" panose="020B0604020202020204" pitchFamily="34" charset="0"/>
                <a:cs typeface="Arial" panose="020B0604020202020204" pitchFamily="34" charset="0"/>
              </a:rPr>
              <a:t>menor</a:t>
            </a:r>
            <a:r>
              <a:rPr lang="en-US" sz="1100" dirty="0">
                <a:latin typeface="Arial" panose="020B0604020202020204" pitchFamily="34" charset="0"/>
                <a:cs typeface="Arial" panose="020B0604020202020204" pitchFamily="34" charset="0"/>
              </a:rPr>
              <a:t> taxa </a:t>
            </a:r>
            <a:r>
              <a:rPr lang="en-US" sz="1100" dirty="0" err="1">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2015 e </a:t>
            </a:r>
            <a:r>
              <a:rPr lang="en-US" sz="1100" dirty="0" err="1">
                <a:latin typeface="Arial" panose="020B0604020202020204" pitchFamily="34" charset="0"/>
                <a:cs typeface="Arial" panose="020B0604020202020204" pitchFamily="34" charset="0"/>
              </a:rPr>
              <a:t>passa</a:t>
            </a:r>
            <a:r>
              <a:rPr lang="en-US" sz="1100" dirty="0">
                <a:latin typeface="Arial" panose="020B0604020202020204" pitchFamily="34" charset="0"/>
                <a:cs typeface="Arial" panose="020B0604020202020204" pitchFamily="34" charset="0"/>
              </a:rPr>
              <a:t> a ser o Estado com a </a:t>
            </a:r>
            <a:r>
              <a:rPr lang="en-US" sz="1100" dirty="0" err="1">
                <a:latin typeface="Arial" panose="020B0604020202020204" pitchFamily="34" charset="0"/>
                <a:cs typeface="Arial" panose="020B0604020202020204" pitchFamily="34" charset="0"/>
              </a:rPr>
              <a:t>maior</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quantidade</a:t>
            </a:r>
            <a:r>
              <a:rPr lang="en-US" sz="1100" dirty="0">
                <a:latin typeface="Arial" panose="020B0604020202020204" pitchFamily="34" charset="0"/>
                <a:cs typeface="Arial" panose="020B0604020202020204" pitchFamily="34" charset="0"/>
              </a:rPr>
              <a:t> de </a:t>
            </a:r>
            <a:r>
              <a:rPr lang="en-US" sz="1100" dirty="0" err="1">
                <a:latin typeface="Arial" panose="020B0604020202020204" pitchFamily="34" charset="0"/>
                <a:cs typeface="Arial" panose="020B0604020202020204" pitchFamily="34" charset="0"/>
              </a:rPr>
              <a:t>inadimplentes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2022.</a:t>
            </a:r>
          </a:p>
          <a:p>
            <a:r>
              <a:rPr lang="en-US" sz="1100" dirty="0">
                <a:latin typeface="Arial" panose="020B0604020202020204" pitchFamily="34" charset="0"/>
                <a:cs typeface="Arial" panose="020B0604020202020204" pitchFamily="34" charset="0"/>
              </a:rPr>
              <a:t>Santa Catarina é o Estado com </a:t>
            </a:r>
            <a:r>
              <a:rPr lang="en-US" sz="1100" dirty="0" err="1">
                <a:latin typeface="Arial" panose="020B0604020202020204" pitchFamily="34" charset="0"/>
                <a:cs typeface="Arial" panose="020B0604020202020204" pitchFamily="34" charset="0"/>
              </a:rPr>
              <a:t>menor</a:t>
            </a:r>
            <a:r>
              <a:rPr lang="en-US" sz="1100" dirty="0">
                <a:latin typeface="Arial" panose="020B0604020202020204" pitchFamily="34" charset="0"/>
                <a:cs typeface="Arial" panose="020B0604020202020204" pitchFamily="34" charset="0"/>
              </a:rPr>
              <a:t>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Estados</a:t>
            </a:r>
            <a:r>
              <a:rPr lang="en-US" sz="1100" dirty="0">
                <a:latin typeface="Arial" panose="020B0604020202020204" pitchFamily="34" charset="0"/>
                <a:cs typeface="Arial" panose="020B0604020202020204" pitchFamily="34" charset="0"/>
              </a:rPr>
              <a:t> do Rio Grande do Sul e Paraná </a:t>
            </a:r>
            <a:r>
              <a:rPr lang="en-US" sz="1100" dirty="0" err="1">
                <a:latin typeface="Arial" panose="020B0604020202020204" pitchFamily="34" charset="0"/>
                <a:cs typeface="Arial" panose="020B0604020202020204" pitchFamily="34" charset="0"/>
              </a:rPr>
              <a:t>também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tiveram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resultados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muito</a:t>
            </a:r>
            <a:r>
              <a:rPr lang="en-US" sz="1100" dirty="0">
                <a:latin typeface="Arial" panose="020B0604020202020204" pitchFamily="34" charset="0"/>
                <a:cs typeface="Arial" panose="020B0604020202020204" pitchFamily="34" charset="0"/>
              </a:rPr>
              <a:t> bons no </a:t>
            </a:r>
            <a:r>
              <a:rPr lang="en-US" sz="1100" dirty="0" err="1">
                <a:latin typeface="Arial" panose="020B0604020202020204" pitchFamily="34" charset="0"/>
                <a:cs typeface="Arial" panose="020B0604020202020204" pitchFamily="34" charset="0"/>
              </a:rPr>
              <a:t>período</a:t>
            </a:r>
            <a:r>
              <a:rPr lang="en-US" sz="1100" dirty="0">
                <a:latin typeface="Arial" panose="020B0604020202020204" pitchFamily="34" charset="0"/>
                <a:cs typeface="Arial" panose="020B0604020202020204" pitchFamily="34" charset="0"/>
              </a:rPr>
              <a:t> e </a:t>
            </a:r>
            <a:r>
              <a:rPr lang="en-US" sz="1100" dirty="0" err="1">
                <a:latin typeface="Arial" panose="020B0604020202020204" pitchFamily="34" charset="0"/>
                <a:cs typeface="Arial" panose="020B0604020202020204" pitchFamily="34" charset="0"/>
              </a:rPr>
              <a:t>reduziram</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sua</a:t>
            </a:r>
            <a:r>
              <a:rPr lang="en-US" sz="1100" dirty="0">
                <a:latin typeface="Arial" panose="020B0604020202020204" pitchFamily="34" charset="0"/>
                <a:cs typeface="Arial" panose="020B0604020202020204" pitchFamily="34" charset="0"/>
              </a:rPr>
              <a:t> taxa de </a:t>
            </a:r>
            <a:r>
              <a:rPr lang="en-US" sz="1100" dirty="0" err="1">
                <a:latin typeface="Arial" panose="020B0604020202020204" pitchFamily="34" charset="0"/>
                <a:cs typeface="Arial" panose="020B0604020202020204" pitchFamily="34" charset="0"/>
              </a:rPr>
              <a:t>inadimplência</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consideravelmente</a:t>
            </a:r>
            <a:r>
              <a:rPr lang="en-US" sz="1100" dirty="0">
                <a:latin typeface="Arial" panose="020B0604020202020204" pitchFamily="34" charset="0"/>
                <a:cs typeface="Arial" panose="020B0604020202020204" pitchFamily="34" charset="0"/>
              </a:rPr>
              <a:t>.</a:t>
            </a:r>
          </a:p>
        </p:txBody>
      </p:sp>
      <p:pic>
        <p:nvPicPr>
          <p:cNvPr id="5" name="Espaço Reservado para Conteúdo 4" descr="Gráfico, Gráfico de linhas&#10;&#10;Descrição gerada automaticamente">
            <a:extLst>
              <a:ext uri="{FF2B5EF4-FFF2-40B4-BE49-F238E27FC236}">
                <a16:creationId xmlns:a16="http://schemas.microsoft.com/office/drawing/2014/main" id="{40BA9F08-A34D-B8EA-C8EC-D16BB5118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89900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DC7CC-563E-68A0-E3CC-27F9BEE3F8DA}"/>
              </a:ext>
            </a:extLst>
          </p:cNvPr>
          <p:cNvSpPr>
            <a:spLocks noGrp="1"/>
          </p:cNvSpPr>
          <p:nvPr>
            <p:ph type="title"/>
          </p:nvPr>
        </p:nvSpPr>
        <p:spPr/>
        <p:txBody>
          <a:bodyPr>
            <a:normAutofit/>
          </a:bodyPr>
          <a:lstStyle/>
          <a:p>
            <a:pPr algn="ctr"/>
            <a:r>
              <a:rPr lang="pt-BR" sz="2400" dirty="0">
                <a:latin typeface="Arial" panose="020B0604020202020204" pitchFamily="34" charset="0"/>
                <a:cs typeface="Arial" panose="020B0604020202020204" pitchFamily="34" charset="0"/>
              </a:rPr>
              <a:t>Considerações Finais</a:t>
            </a:r>
          </a:p>
        </p:txBody>
      </p:sp>
      <p:sp>
        <p:nvSpPr>
          <p:cNvPr id="3" name="Espaço Reservado para Conteúdo 2">
            <a:extLst>
              <a:ext uri="{FF2B5EF4-FFF2-40B4-BE49-F238E27FC236}">
                <a16:creationId xmlns:a16="http://schemas.microsoft.com/office/drawing/2014/main" id="{E345EF8B-C41E-DD80-6FD2-252AA5B75660}"/>
              </a:ext>
            </a:extLst>
          </p:cNvPr>
          <p:cNvSpPr>
            <a:spLocks noGrp="1"/>
          </p:cNvSpPr>
          <p:nvPr>
            <p:ph idx="1"/>
          </p:nvPr>
        </p:nvSpPr>
        <p:spPr/>
        <p:txBody>
          <a:bodyPr>
            <a:normAutofit/>
          </a:bodyPr>
          <a:lstStyle/>
          <a:p>
            <a:pPr marL="0" indent="0" algn="just">
              <a:buNone/>
            </a:pPr>
            <a:endParaRPr lang="pt-BR" sz="2300" noProof="1">
              <a:latin typeface="Arial" panose="020B0604020202020204" pitchFamily="34" charset="0"/>
              <a:cs typeface="Arial" panose="020B0604020202020204" pitchFamily="34" charset="0"/>
            </a:endParaRPr>
          </a:p>
          <a:p>
            <a:pPr algn="just"/>
            <a:r>
              <a:rPr lang="pt-BR" sz="1600" dirty="0">
                <a:latin typeface="Arial" panose="020B0604020202020204" pitchFamily="34" charset="0"/>
                <a:cs typeface="Arial" panose="020B0604020202020204" pitchFamily="34" charset="0"/>
              </a:rPr>
              <a:t>O período de 2015 até 2022 foi um dos períodos mais difíceis para a economia brasileira em toda a história. Primeiro passamos por uma crise econômica que foi acentuada nos anos de 2015 e 2016 e iniciando uma tímida recuperação em 2017. Nesse período o país enfrentou um processo de impeachment, o segundo de sua história.</a:t>
            </a:r>
          </a:p>
          <a:p>
            <a:pPr algn="just"/>
            <a:r>
              <a:rPr lang="pt-BR" sz="1600" dirty="0">
                <a:latin typeface="Arial" panose="020B0604020202020204" pitchFamily="34" charset="0"/>
                <a:cs typeface="Arial" panose="020B0604020202020204" pitchFamily="34" charset="0"/>
              </a:rPr>
              <a:t>Em 2020 o mundo é acometido por uma pandemia global, a mais severa em 100 anos. Todo o planeta enfrentou uma recessão fruto das restrições impostas pela pandemia. Em especial o ano de 2020 foi muito restritivo devido às medidas de isolamento social. Em 2021 as restrições se tornam menos severas e o planeta começa a se recuperar da crise econômica. O ano de 2022 segue a recuperação da crise mas ainda com dificuldades devido a guerra da Ucrânia.</a:t>
            </a:r>
          </a:p>
          <a:p>
            <a:pPr algn="just"/>
            <a:r>
              <a:rPr lang="pt-BR" sz="1600" dirty="0">
                <a:latin typeface="Arial" panose="020B0604020202020204" pitchFamily="34" charset="0"/>
                <a:cs typeface="Arial" panose="020B0604020202020204" pitchFamily="34" charset="0"/>
              </a:rPr>
              <a:t>Apesar das dificuldades enfrentadas pelo Brasil, alguns Estados se saíram melhores que outros antes da pandemia e também após a pandemia, resultado de diferentes estratégias adotadas pelos governos dos diferentes Estados brasileiros.</a:t>
            </a:r>
          </a:p>
          <a:p>
            <a:pPr algn="just"/>
            <a:r>
              <a:rPr lang="pt-BR" sz="1600" dirty="0">
                <a:latin typeface="Arial" panose="020B0604020202020204" pitchFamily="34" charset="0"/>
                <a:cs typeface="Arial" panose="020B0604020202020204" pitchFamily="34" charset="0"/>
              </a:rPr>
              <a:t>Aqui concentramos nossa análise em cinco Estados brasileiros: Santa Catarina, Rio Grande do Sul, Paraná, São Paulo e Rio de Janeiro. O período analisado foi de 2015 até 2022 para algumas variáveis, para outras o período máximo foi de 2019 devido a defasagem com que dados sobre o PIB dos Estados são anunciados.</a:t>
            </a:r>
          </a:p>
          <a:p>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4832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DC7CC-563E-68A0-E3CC-27F9BEE3F8DA}"/>
              </a:ext>
            </a:extLst>
          </p:cNvPr>
          <p:cNvSpPr>
            <a:spLocks noGrp="1"/>
          </p:cNvSpPr>
          <p:nvPr>
            <p:ph type="title"/>
          </p:nvPr>
        </p:nvSpPr>
        <p:spPr/>
        <p:txBody>
          <a:bodyPr>
            <a:normAutofit/>
          </a:bodyPr>
          <a:lstStyle/>
          <a:p>
            <a:pPr algn="ctr"/>
            <a:r>
              <a:rPr lang="pt-BR" sz="2400" dirty="0">
                <a:latin typeface="Arial" panose="020B0604020202020204" pitchFamily="34" charset="0"/>
                <a:cs typeface="Arial" panose="020B0604020202020204" pitchFamily="34" charset="0"/>
              </a:rPr>
              <a:t>Considerações Finais</a:t>
            </a:r>
          </a:p>
        </p:txBody>
      </p:sp>
      <p:sp>
        <p:nvSpPr>
          <p:cNvPr id="3" name="Espaço Reservado para Conteúdo 2">
            <a:extLst>
              <a:ext uri="{FF2B5EF4-FFF2-40B4-BE49-F238E27FC236}">
                <a16:creationId xmlns:a16="http://schemas.microsoft.com/office/drawing/2014/main" id="{E345EF8B-C41E-DD80-6FD2-252AA5B75660}"/>
              </a:ext>
            </a:extLst>
          </p:cNvPr>
          <p:cNvSpPr>
            <a:spLocks noGrp="1"/>
          </p:cNvSpPr>
          <p:nvPr>
            <p:ph idx="1"/>
          </p:nvPr>
        </p:nvSpPr>
        <p:spPr/>
        <p:txBody>
          <a:bodyPr>
            <a:normAutofit/>
          </a:bodyPr>
          <a:lstStyle/>
          <a:p>
            <a:pPr marL="0" indent="0" algn="just">
              <a:buNone/>
            </a:pPr>
            <a:endParaRPr lang="pt-BR" sz="2300" noProof="1">
              <a:latin typeface="Arial" panose="020B0604020202020204" pitchFamily="34" charset="0"/>
              <a:cs typeface="Arial" panose="020B0604020202020204" pitchFamily="34" charset="0"/>
            </a:endParaRPr>
          </a:p>
          <a:p>
            <a:pPr algn="just"/>
            <a:r>
              <a:rPr lang="pt-BR" sz="1600" dirty="0">
                <a:latin typeface="Arial" panose="020B0604020202020204" pitchFamily="34" charset="0"/>
                <a:cs typeface="Arial" panose="020B0604020202020204" pitchFamily="34" charset="0"/>
              </a:rPr>
              <a:t>No setor real da economia, Santa Catarina foi o de melhor destaque registrando maior criação de empregos em relação a sua população. O Estado ainda apresentou bom desempenho nos índices de atividade econômica, inclusive o índice IBC-BR. O Rio de Janeiro foi o Estado que, em geral, apresentou o pior desempenho em criação de empregos e no índice do IBC-BR. O Estado do Rio Grande do Sul também apresentou um desempenho ruim no período.</a:t>
            </a:r>
          </a:p>
          <a:p>
            <a:pPr algn="just"/>
            <a:endParaRPr lang="pt-BR" sz="1600" dirty="0">
              <a:latin typeface="Arial" panose="020B0604020202020204" pitchFamily="34" charset="0"/>
              <a:cs typeface="Arial" panose="020B0604020202020204" pitchFamily="34" charset="0"/>
            </a:endParaRPr>
          </a:p>
          <a:p>
            <a:pPr algn="just"/>
            <a:r>
              <a:rPr lang="pt-BR" sz="1600" dirty="0">
                <a:latin typeface="Arial" panose="020B0604020202020204" pitchFamily="34" charset="0"/>
                <a:cs typeface="Arial" panose="020B0604020202020204" pitchFamily="34" charset="0"/>
              </a:rPr>
              <a:t>Em finanças públicas, o Paraná certamente é o Estado que mais se destacou positivamente entre os cinco analisados. O Estado apresentou os menores níveis de endividamento líquido em relação ao PIB até 2019 e nos anos recentes o endividamento apresentou forte queda. Por outro lado, os Estados do Rio de Janeiro e Rio Grande do Sul, novamente, apresentaram os piores desempenhos. Os níveis de endividamento líquido são os mais altos, consideravelmente acima dos demais, e os anos recentes não apresentam um sinal claro de reverter esse cenário.</a:t>
            </a:r>
          </a:p>
          <a:p>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74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DC7CC-563E-68A0-E3CC-27F9BEE3F8DA}"/>
              </a:ext>
            </a:extLst>
          </p:cNvPr>
          <p:cNvSpPr>
            <a:spLocks noGrp="1"/>
          </p:cNvSpPr>
          <p:nvPr>
            <p:ph type="title"/>
          </p:nvPr>
        </p:nvSpPr>
        <p:spPr/>
        <p:txBody>
          <a:bodyPr>
            <a:normAutofit/>
          </a:bodyPr>
          <a:lstStyle/>
          <a:p>
            <a:pPr algn="ctr"/>
            <a:r>
              <a:rPr lang="pt-BR" sz="2400" dirty="0">
                <a:latin typeface="Arial" panose="020B0604020202020204" pitchFamily="34" charset="0"/>
                <a:cs typeface="Arial" panose="020B0604020202020204" pitchFamily="34" charset="0"/>
              </a:rPr>
              <a:t>Considerações Finais</a:t>
            </a:r>
          </a:p>
        </p:txBody>
      </p:sp>
      <p:sp>
        <p:nvSpPr>
          <p:cNvPr id="3" name="Espaço Reservado para Conteúdo 2">
            <a:extLst>
              <a:ext uri="{FF2B5EF4-FFF2-40B4-BE49-F238E27FC236}">
                <a16:creationId xmlns:a16="http://schemas.microsoft.com/office/drawing/2014/main" id="{E345EF8B-C41E-DD80-6FD2-252AA5B75660}"/>
              </a:ext>
            </a:extLst>
          </p:cNvPr>
          <p:cNvSpPr>
            <a:spLocks noGrp="1"/>
          </p:cNvSpPr>
          <p:nvPr>
            <p:ph idx="1"/>
          </p:nvPr>
        </p:nvSpPr>
        <p:spPr/>
        <p:txBody>
          <a:bodyPr>
            <a:normAutofit/>
          </a:bodyPr>
          <a:lstStyle/>
          <a:p>
            <a:pPr marL="0" indent="0" algn="just">
              <a:buNone/>
            </a:pPr>
            <a:endParaRPr lang="pt-BR" sz="2300" noProof="1">
              <a:latin typeface="Arial" panose="020B0604020202020204" pitchFamily="34" charset="0"/>
              <a:cs typeface="Arial" panose="020B0604020202020204" pitchFamily="34" charset="0"/>
            </a:endParaRPr>
          </a:p>
          <a:p>
            <a:pPr algn="just"/>
            <a:r>
              <a:rPr lang="pt-BR" sz="1600" dirty="0">
                <a:latin typeface="Arial" panose="020B0604020202020204" pitchFamily="34" charset="0"/>
                <a:cs typeface="Arial" panose="020B0604020202020204" pitchFamily="34" charset="0"/>
              </a:rPr>
              <a:t>Para comércio exterior, destaca-se o Estado de Santa Catarina com o maior grau de abertura comercial entre os cinco Estados. Apesar de apresentar déficit comercial de 2015 até 2019, o Estado se beneficia ao ser a região com maior volume de recursos transacionados em relação ao PIB. O Estado do Rio de Janeiro obteve superávit comercial em quatro dos cinco anos da análise e conseguiu elevar seu coeficiente de abertura comercial no período, sendo, portanto, outro destaque positivo na análise de comércio exterior. </a:t>
            </a:r>
          </a:p>
          <a:p>
            <a:pPr algn="just"/>
            <a:r>
              <a:rPr lang="pt-BR" sz="1600" dirty="0">
                <a:latin typeface="Arial" panose="020B0604020202020204" pitchFamily="34" charset="0"/>
                <a:cs typeface="Arial" panose="020B0604020202020204" pitchFamily="34" charset="0"/>
              </a:rPr>
              <a:t>Por fim, o Paraná apresentou superávit comercial em todos os anos da análise e ainda se manteve em segundo, entre os cinco Estados, com maior grau de abertura comercial, elevando seu coeficiente entre 2015 e 2019. No geral, o desempenho desses Estados foi satisfatório em relação ao comércio exterior, podemos considerar apenas que o Estado de São Paulo apresentou um desempenho insatisfatório.</a:t>
            </a:r>
          </a:p>
          <a:p>
            <a:pPr algn="just"/>
            <a:r>
              <a:rPr lang="pt-BR" sz="1600" dirty="0">
                <a:latin typeface="Arial" panose="020B0604020202020204" pitchFamily="34" charset="0"/>
                <a:cs typeface="Arial" panose="020B0604020202020204" pitchFamily="34" charset="0"/>
              </a:rPr>
              <a:t>Na análise de crédito para pessoa física, os Estados de Santa Catarina, Paraná e Rio Grande do Sul apresentaram os melhores resultados com maiores saldos de operações de crédito e menores taxas de inadimplência. O Rio de Janeiro apresentou o inverso com menor saldo e maior inadimplência. Para corporações o desempenho do Rio de Janeiro também não foi bom, reduzindo bastante o saldo de operações de crédito e sendo o único estado crescendo em inadimplência entre as empresas. Os outros Estados apresentaram bom desempenho, em geral, para os indicadores de crédito para empresas.</a:t>
            </a:r>
          </a:p>
        </p:txBody>
      </p:sp>
    </p:spTree>
    <p:extLst>
      <p:ext uri="{BB962C8B-B14F-4D97-AF65-F5344CB8AC3E}">
        <p14:creationId xmlns:p14="http://schemas.microsoft.com/office/powerpoint/2010/main" val="281229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3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Empregos</a:t>
            </a:r>
            <a:endParaRPr lang="pt-BR" sz="280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200660-59C2-E9E0-3D23-ADBE440DB586}"/>
              </a:ext>
            </a:extLst>
          </p:cNvPr>
          <p:cNvSpPr>
            <a:spLocks noGrp="1"/>
          </p:cNvSpPr>
          <p:nvPr>
            <p:ph idx="1"/>
          </p:nvPr>
        </p:nvSpPr>
        <p:spPr>
          <a:xfrm>
            <a:off x="841248" y="2252870"/>
            <a:ext cx="3412219" cy="3560251"/>
          </a:xfrm>
        </p:spPr>
        <p:txBody>
          <a:bodyPr>
            <a:normAutofit/>
          </a:bodyPr>
          <a:lstStyle/>
          <a:p>
            <a:pPr algn="just"/>
            <a:r>
              <a:rPr lang="pt-BR" sz="1100" noProof="1">
                <a:latin typeface="Arial" panose="020B0604020202020204" pitchFamily="34" charset="0"/>
                <a:cs typeface="Arial" panose="020B0604020202020204" pitchFamily="34" charset="0"/>
              </a:rPr>
              <a:t>Em 2015 e 2016 todos os Estados apresentaram destruição de empregos, fruto da crise econômica do período.</a:t>
            </a:r>
          </a:p>
          <a:p>
            <a:pPr algn="just"/>
            <a:r>
              <a:rPr lang="pt-BR" sz="1100" noProof="1">
                <a:latin typeface="Arial" panose="020B0604020202020204" pitchFamily="34" charset="0"/>
                <a:cs typeface="Arial" panose="020B0604020202020204" pitchFamily="34" charset="0"/>
              </a:rPr>
              <a:t>Em 2017 alguns Estados começam a se recuperar, é o caso do Paraná e Santa Catarina que terminam o ano com um saldo positivo de empregos.</a:t>
            </a:r>
          </a:p>
          <a:p>
            <a:pPr algn="just"/>
            <a:r>
              <a:rPr lang="pt-BR" sz="1100" noProof="1">
                <a:latin typeface="Arial" panose="020B0604020202020204" pitchFamily="34" charset="0"/>
                <a:cs typeface="Arial" panose="020B0604020202020204" pitchFamily="34" charset="0"/>
              </a:rPr>
              <a:t>Os anos de 2018 e 2019 seguem apresentando melhora. Todos os Estados registram um saldo positivo de empregos, exceto o Rio de Janeiro em 2018.</a:t>
            </a:r>
          </a:p>
          <a:p>
            <a:pPr algn="just"/>
            <a:r>
              <a:rPr lang="pt-BR" sz="1100" noProof="1">
                <a:latin typeface="Arial" panose="020B0604020202020204" pitchFamily="34" charset="0"/>
                <a:cs typeface="Arial" panose="020B0604020202020204" pitchFamily="34" charset="0"/>
              </a:rPr>
              <a:t>Com a crise do COVID-19, o ano de 2020 registra dificuldade e destruição de empregos para o Rio Grande do Sul, São Paulo e principalmente Rio de Janeiro. O Paraná e Santa Catarina continuaram criando empregos nesse período.</a:t>
            </a:r>
          </a:p>
        </p:txBody>
      </p:sp>
      <p:pic>
        <p:nvPicPr>
          <p:cNvPr id="4" name="Imagem 3" descr="Gráfico, Gráfico de cascata&#10;&#10;Descrição gerada automaticamente">
            <a:extLst>
              <a:ext uri="{FF2B5EF4-FFF2-40B4-BE49-F238E27FC236}">
                <a16:creationId xmlns:a16="http://schemas.microsoft.com/office/drawing/2014/main" id="{541A4175-935F-5FDB-9896-2C715DB7B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1980296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0217F165-4331-78D5-D6D4-A361FBB9AF52}"/>
              </a:ext>
            </a:extLst>
          </p:cNvPr>
          <p:cNvPicPr>
            <a:picLocks noChangeAspect="1"/>
          </p:cNvPicPr>
          <p:nvPr/>
        </p:nvPicPr>
        <p:blipFill>
          <a:blip r:embed="rId2">
            <a:extLst>
              <a:ext uri="{28A0092B-C50C-407E-A947-70E740481C1C}">
                <a14:useLocalDpi xmlns:a14="http://schemas.microsoft.com/office/drawing/2010/main" val="0"/>
              </a:ext>
            </a:extLst>
          </a:blip>
          <a:srcRect l="7867" r="786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4AB08-8B1C-E85B-2A43-1032930D7C4E}"/>
              </a:ext>
            </a:extLst>
          </p:cNvPr>
          <p:cNvSpPr>
            <a:spLocks noGrp="1"/>
          </p:cNvSpPr>
          <p:nvPr>
            <p:ph type="ctrTitle"/>
          </p:nvPr>
        </p:nvSpPr>
        <p:spPr>
          <a:xfrm>
            <a:off x="477981" y="1122363"/>
            <a:ext cx="4023360" cy="3204134"/>
          </a:xfrm>
        </p:spPr>
        <p:txBody>
          <a:bodyPr anchor="b">
            <a:normAutofit/>
          </a:bodyPr>
          <a:lstStyle/>
          <a:p>
            <a:pPr algn="l"/>
            <a:r>
              <a:rPr lang="pt-BR" sz="4800" dirty="0">
                <a:latin typeface="Arial" panose="020B0604020202020204" pitchFamily="34" charset="0"/>
                <a:cs typeface="Arial" panose="020B0604020202020204" pitchFamily="34" charset="0"/>
              </a:rPr>
              <a:t>Fim</a:t>
            </a:r>
          </a:p>
        </p:txBody>
      </p:sp>
      <p:sp>
        <p:nvSpPr>
          <p:cNvPr id="3" name="Subtítulo 2">
            <a:extLst>
              <a:ext uri="{FF2B5EF4-FFF2-40B4-BE49-F238E27FC236}">
                <a16:creationId xmlns:a16="http://schemas.microsoft.com/office/drawing/2014/main" id="{713F6894-5622-F33B-9CE9-8558C1386625}"/>
              </a:ext>
            </a:extLst>
          </p:cNvPr>
          <p:cNvSpPr>
            <a:spLocks noGrp="1"/>
          </p:cNvSpPr>
          <p:nvPr>
            <p:ph type="subTitle" idx="1"/>
          </p:nvPr>
        </p:nvSpPr>
        <p:spPr>
          <a:xfrm>
            <a:off x="477980" y="4872922"/>
            <a:ext cx="4023359" cy="1208141"/>
          </a:xfrm>
        </p:spPr>
        <p:txBody>
          <a:bodyPr>
            <a:normAutofit/>
          </a:bodyPr>
          <a:lstStyle/>
          <a:p>
            <a:pPr algn="l"/>
            <a:endParaRPr lang="pt-BR"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22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Empregos</a:t>
            </a:r>
            <a:endParaRPr lang="pt-BR" sz="2800">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200660-59C2-E9E0-3D23-ADBE440DB586}"/>
              </a:ext>
            </a:extLst>
          </p:cNvPr>
          <p:cNvSpPr>
            <a:spLocks noGrp="1"/>
          </p:cNvSpPr>
          <p:nvPr>
            <p:ph idx="1"/>
          </p:nvPr>
        </p:nvSpPr>
        <p:spPr>
          <a:xfrm>
            <a:off x="841248" y="2252870"/>
            <a:ext cx="3412219" cy="3560251"/>
          </a:xfrm>
        </p:spPr>
        <p:txBody>
          <a:bodyPr>
            <a:normAutofit/>
          </a:bodyPr>
          <a:lstStyle/>
          <a:p>
            <a:pPr algn="just"/>
            <a:r>
              <a:rPr lang="pt-BR" sz="1100" noProof="1">
                <a:latin typeface="Arial" panose="020B0604020202020204" pitchFamily="34" charset="0"/>
                <a:cs typeface="Arial" panose="020B0604020202020204" pitchFamily="34" charset="0"/>
              </a:rPr>
              <a:t>Para os anos mais recentes podemos observar que todos os Estados se recuperam da crise do COVID-19 registrando um saldo positivo na criação de empregos.</a:t>
            </a:r>
          </a:p>
          <a:p>
            <a:pPr algn="just"/>
            <a:r>
              <a:rPr lang="pt-BR" sz="1100" noProof="1">
                <a:latin typeface="Arial" panose="020B0604020202020204" pitchFamily="34" charset="0"/>
                <a:cs typeface="Arial" panose="020B0604020202020204" pitchFamily="34" charset="0"/>
              </a:rPr>
              <a:t>Entretanto, alguns Estados se saem melhor que outros. Em 2021, em relação ao tamanho da população, os Estados de SC e SP apresentaram um desempenho superior comparado aos demais.</a:t>
            </a:r>
          </a:p>
          <a:p>
            <a:pPr algn="just"/>
            <a:r>
              <a:rPr lang="pt-BR" sz="1100" noProof="1">
                <a:latin typeface="Arial" panose="020B0604020202020204" pitchFamily="34" charset="0"/>
                <a:cs typeface="Arial" panose="020B0604020202020204" pitchFamily="34" charset="0"/>
              </a:rPr>
              <a:t>Em 2022 novamente os Estados seguem criando empregos. O desempenho de Santa Catarina é destacável pois apesar de ter 7,76% da população desse grupo registrou 14,31% do total de empregos registrados.</a:t>
            </a:r>
          </a:p>
          <a:p>
            <a:pPr algn="just"/>
            <a:r>
              <a:rPr lang="pt-BR" sz="1100" noProof="1">
                <a:latin typeface="Arial" panose="020B0604020202020204" pitchFamily="34" charset="0"/>
                <a:cs typeface="Arial" panose="020B0604020202020204" pitchFamily="34" charset="0"/>
              </a:rPr>
              <a:t>O estado do Rio de Janeiro é o destaque negativo. Enquanto possui 18,48% da população total do grupo, registrou 11,81% dos empregos criados nos meses de 2022 até o mês de abril de 2022.</a:t>
            </a:r>
          </a:p>
        </p:txBody>
      </p:sp>
      <p:pic>
        <p:nvPicPr>
          <p:cNvPr id="5" name="Imagem 4" descr="Gráfico, Gráfico de pizza&#10;&#10;Descrição gerada automaticamente">
            <a:extLst>
              <a:ext uri="{FF2B5EF4-FFF2-40B4-BE49-F238E27FC236}">
                <a16:creationId xmlns:a16="http://schemas.microsoft.com/office/drawing/2014/main" id="{DA141D68-2E52-9563-ECA7-9FE90FAFC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39212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Atividade Econômica</a:t>
            </a:r>
          </a:p>
        </p:txBody>
      </p:sp>
      <p:sp>
        <p:nvSpPr>
          <p:cNvPr id="63" name="Rectangle 6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6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200660-59C2-E9E0-3D23-ADBE440DB586}"/>
              </a:ext>
            </a:extLst>
          </p:cNvPr>
          <p:cNvSpPr>
            <a:spLocks noGrp="1"/>
          </p:cNvSpPr>
          <p:nvPr>
            <p:ph idx="1"/>
          </p:nvPr>
        </p:nvSpPr>
        <p:spPr>
          <a:xfrm>
            <a:off x="841248" y="2252870"/>
            <a:ext cx="3412219" cy="3560251"/>
          </a:xfrm>
        </p:spPr>
        <p:txBody>
          <a:bodyPr>
            <a:normAutofit lnSpcReduction="10000"/>
          </a:bodyPr>
          <a:lstStyle/>
          <a:p>
            <a:pPr algn="just"/>
            <a:r>
              <a:rPr lang="pt-BR" sz="1100" noProof="1">
                <a:latin typeface="Arial" panose="020B0604020202020204" pitchFamily="34" charset="0"/>
                <a:cs typeface="Arial" panose="020B0604020202020204" pitchFamily="34" charset="0"/>
              </a:rPr>
              <a:t>Os índices da produção de serviços e produção industrial são indicadores da atividade econômica nos Estados.</a:t>
            </a:r>
          </a:p>
          <a:p>
            <a:pPr algn="just"/>
            <a:r>
              <a:rPr lang="pt-BR" sz="1100" noProof="1">
                <a:latin typeface="Arial" panose="020B0604020202020204" pitchFamily="34" charset="0"/>
                <a:cs typeface="Arial" panose="020B0604020202020204" pitchFamily="34" charset="0"/>
              </a:rPr>
              <a:t>Em 2015 os Estados se encontravam em situação semelhante no índice de produção de serviços. No decorrer do período até o início da crise do COVID-19 houve queda em todos os Estados, sendo que apenas o Estado de São Paulo conseguiu se recuperar.</a:t>
            </a:r>
          </a:p>
          <a:p>
            <a:pPr algn="just"/>
            <a:r>
              <a:rPr lang="pt-BR" sz="1100" noProof="1">
                <a:latin typeface="Arial" panose="020B0604020202020204" pitchFamily="34" charset="0"/>
                <a:cs typeface="Arial" panose="020B0604020202020204" pitchFamily="34" charset="0"/>
              </a:rPr>
              <a:t>Com o COVID-19 verificou-se uma queda acentuada no índice e no período seguinte os Estados apresentam uma recuperação. O Estado de SP é o único que está em um nível superior ao registrado em 2015 enquanto o Estado do RJ apresentou a pior performance.</a:t>
            </a:r>
          </a:p>
          <a:p>
            <a:pPr algn="just"/>
            <a:r>
              <a:rPr lang="pt-BR" sz="1100" noProof="1">
                <a:latin typeface="Arial" panose="020B0604020202020204" pitchFamily="34" charset="0"/>
                <a:cs typeface="Arial" panose="020B0604020202020204" pitchFamily="34" charset="0"/>
              </a:rPr>
              <a:t>Para o índice de produção industrial, em 2015 os estados também estavam em uma situação semelhante. Até a COVID-19 foi verificada uma relativa estabilidade. Posterior a queda causada pela crise da COVID, os Estados registram recuperação e começam a estar próximos ao nível registrado em 2015, com o Estado do RJ já tendo ultrapassado esse patamar.</a:t>
            </a:r>
          </a:p>
        </p:txBody>
      </p:sp>
      <p:pic>
        <p:nvPicPr>
          <p:cNvPr id="4" name="Imagem 3" descr="Gráfico&#10;&#10;Descrição gerada automaticamente">
            <a:extLst>
              <a:ext uri="{FF2B5EF4-FFF2-40B4-BE49-F238E27FC236}">
                <a16:creationId xmlns:a16="http://schemas.microsoft.com/office/drawing/2014/main" id="{F1B0397E-787E-56D0-8DE7-38993E87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332321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Atividade Econômica</a:t>
            </a:r>
          </a:p>
        </p:txBody>
      </p:sp>
      <p:sp>
        <p:nvSpPr>
          <p:cNvPr id="74" name="Rectangle 7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6" name="Rectangle 7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200660-59C2-E9E0-3D23-ADBE440DB586}"/>
              </a:ext>
            </a:extLst>
          </p:cNvPr>
          <p:cNvSpPr>
            <a:spLocks noGrp="1"/>
          </p:cNvSpPr>
          <p:nvPr>
            <p:ph idx="1"/>
          </p:nvPr>
        </p:nvSpPr>
        <p:spPr>
          <a:xfrm>
            <a:off x="841248" y="2252870"/>
            <a:ext cx="3412219" cy="3560251"/>
          </a:xfrm>
        </p:spPr>
        <p:txBody>
          <a:bodyPr>
            <a:normAutofit/>
          </a:bodyPr>
          <a:lstStyle/>
          <a:p>
            <a:pPr algn="just"/>
            <a:r>
              <a:rPr lang="pt-BR" sz="1100" noProof="1">
                <a:latin typeface="Arial" panose="020B0604020202020204" pitchFamily="34" charset="0"/>
                <a:cs typeface="Arial" panose="020B0604020202020204" pitchFamily="34" charset="0"/>
              </a:rPr>
              <a:t>O índice de vendas é mais um indicativo de atividade econômica. Aqui os Estados não registravam uma situação muito semelhante em 2015. O Estado de Santa Catarina e Paraná estavam em um nível superior aos demais enquanto o Estado do RS apresentava a pior situação.</a:t>
            </a:r>
          </a:p>
          <a:p>
            <a:pPr algn="just"/>
            <a:r>
              <a:rPr lang="pt-BR" sz="1100" noProof="1">
                <a:latin typeface="Arial" panose="020B0604020202020204" pitchFamily="34" charset="0"/>
                <a:cs typeface="Arial" panose="020B0604020202020204" pitchFamily="34" charset="0"/>
              </a:rPr>
              <a:t>Com o decorrer dos anos até o COVID-19 os Estados registraram uma tendência de crescimento. É possível observar que o índice apresenta crescimento abrupto sempre no final do ano devido as vendas que crescem no período.</a:t>
            </a:r>
          </a:p>
          <a:p>
            <a:pPr algn="just"/>
            <a:r>
              <a:rPr lang="pt-BR" sz="1100" noProof="1">
                <a:latin typeface="Arial" panose="020B0604020202020204" pitchFamily="34" charset="0"/>
                <a:cs typeface="Arial" panose="020B0604020202020204" pitchFamily="34" charset="0"/>
              </a:rPr>
              <a:t>Após a crise do COVID os Estados estão se recuperando e o índice novamente registra alta. Relativamente ao ano de 2015, Santa Catarina e Rio Grande do Sul estão em um nível superior ao registrado anteriormente. São Paulo retorna ao patamar daquele ano. Os Estados do Paraná e Rio de Janeiro ainda estão distantes do nível registrado em 2015. </a:t>
            </a:r>
          </a:p>
        </p:txBody>
      </p:sp>
      <p:pic>
        <p:nvPicPr>
          <p:cNvPr id="5" name="Imagem 4" descr="Gráfico&#10;&#10;Descrição gerada automaticamente">
            <a:extLst>
              <a:ext uri="{FF2B5EF4-FFF2-40B4-BE49-F238E27FC236}">
                <a16:creationId xmlns:a16="http://schemas.microsoft.com/office/drawing/2014/main" id="{48107014-51C8-95BC-B0F8-7F0113FBD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236660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Atividade Econômica</a:t>
            </a:r>
          </a:p>
        </p:txBody>
      </p:sp>
      <p:sp>
        <p:nvSpPr>
          <p:cNvPr id="85" name="Rectangle 8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7" name="Rectangle 8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200660-59C2-E9E0-3D23-ADBE440DB586}"/>
              </a:ext>
            </a:extLst>
          </p:cNvPr>
          <p:cNvSpPr>
            <a:spLocks noGrp="1"/>
          </p:cNvSpPr>
          <p:nvPr>
            <p:ph idx="1"/>
          </p:nvPr>
        </p:nvSpPr>
        <p:spPr>
          <a:xfrm>
            <a:off x="841248" y="2252870"/>
            <a:ext cx="3412219" cy="3560251"/>
          </a:xfrm>
        </p:spPr>
        <p:txBody>
          <a:bodyPr>
            <a:normAutofit/>
          </a:bodyPr>
          <a:lstStyle/>
          <a:p>
            <a:pPr algn="just"/>
            <a:r>
              <a:rPr lang="pt-BR" sz="1100" noProof="1">
                <a:latin typeface="Arial" panose="020B0604020202020204" pitchFamily="34" charset="0"/>
                <a:cs typeface="Arial" panose="020B0604020202020204" pitchFamily="34" charset="0"/>
              </a:rPr>
              <a:t>Para finalizar a análise sobre atividade econômica, observamos o índice IBC-BR que é um índice que mede a atividade econômica e serve como um indicador do crescimento do PIB – a taxa de crescimento oficial do PIB para os Estados possui uma defasagem de três anos.</a:t>
            </a:r>
          </a:p>
          <a:p>
            <a:pPr algn="just"/>
            <a:r>
              <a:rPr lang="pt-BR" sz="1100" noProof="1">
                <a:latin typeface="Arial" panose="020B0604020202020204" pitchFamily="34" charset="0"/>
                <a:cs typeface="Arial" panose="020B0604020202020204" pitchFamily="34" charset="0"/>
              </a:rPr>
              <a:t>No período após a crise de 2015 os Estados apresentam comportamento distinto. Os Estados do Paraná, Santa Catarina e Rio de Janeiro cresceram até o início da crise do COVID-19. São Paulo apresentou estabilidade. Por fim, o Rio Grande do Sul apresentou queda no índice nesse período.</a:t>
            </a:r>
          </a:p>
          <a:p>
            <a:pPr algn="just"/>
            <a:r>
              <a:rPr lang="pt-BR" sz="1100" noProof="1">
                <a:latin typeface="Arial" panose="020B0604020202020204" pitchFamily="34" charset="0"/>
                <a:cs typeface="Arial" panose="020B0604020202020204" pitchFamily="34" charset="0"/>
              </a:rPr>
              <a:t>Com a crise do COVID todos os Estados registraram queda no índice e o período subsequente é de recuperação. Relativo ao início da comparação, todos os Estados exceto o Rio Grande do Sul já ultrapassaram o nível de 2015. O Rio Grande de Sul chegou no nível registrado em 2015 durante 2021 mas regrediu nos últimos meses do mesmo ano.</a:t>
            </a:r>
          </a:p>
        </p:txBody>
      </p:sp>
      <p:pic>
        <p:nvPicPr>
          <p:cNvPr id="4" name="Imagem 3" descr="Gráfico, Gráfico de linhas&#10;&#10;Descrição gerada automaticamente">
            <a:extLst>
              <a:ext uri="{FF2B5EF4-FFF2-40B4-BE49-F238E27FC236}">
                <a16:creationId xmlns:a16="http://schemas.microsoft.com/office/drawing/2014/main" id="{B9FB6A76-BDB0-E33C-6AF4-1CD65A5EF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144980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0217F165-4331-78D5-D6D4-A361FBB9AF52}"/>
              </a:ext>
            </a:extLst>
          </p:cNvPr>
          <p:cNvPicPr>
            <a:picLocks noChangeAspect="1"/>
          </p:cNvPicPr>
          <p:nvPr/>
        </p:nvPicPr>
        <p:blipFill>
          <a:blip r:embed="rId2">
            <a:extLst>
              <a:ext uri="{28A0092B-C50C-407E-A947-70E740481C1C}">
                <a14:useLocalDpi xmlns:a14="http://schemas.microsoft.com/office/drawing/2010/main" val="0"/>
              </a:ext>
            </a:extLst>
          </a:blip>
          <a:srcRect l="7867" r="786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4AB08-8B1C-E85B-2A43-1032930D7C4E}"/>
              </a:ext>
            </a:extLst>
          </p:cNvPr>
          <p:cNvSpPr>
            <a:spLocks noGrp="1"/>
          </p:cNvSpPr>
          <p:nvPr>
            <p:ph type="ctrTitle"/>
          </p:nvPr>
        </p:nvSpPr>
        <p:spPr>
          <a:xfrm>
            <a:off x="477981" y="1122363"/>
            <a:ext cx="4023360" cy="3204134"/>
          </a:xfrm>
        </p:spPr>
        <p:txBody>
          <a:bodyPr anchor="b">
            <a:normAutofit/>
          </a:bodyPr>
          <a:lstStyle/>
          <a:p>
            <a:pPr algn="l"/>
            <a:r>
              <a:rPr lang="pt-BR" sz="4800" dirty="0">
                <a:latin typeface="Arial" panose="020B0604020202020204" pitchFamily="34" charset="0"/>
                <a:cs typeface="Arial" panose="020B0604020202020204" pitchFamily="34" charset="0"/>
              </a:rPr>
              <a:t>Finanças Públicas</a:t>
            </a:r>
          </a:p>
        </p:txBody>
      </p:sp>
      <p:sp>
        <p:nvSpPr>
          <p:cNvPr id="3" name="Subtítulo 2">
            <a:extLst>
              <a:ext uri="{FF2B5EF4-FFF2-40B4-BE49-F238E27FC236}">
                <a16:creationId xmlns:a16="http://schemas.microsoft.com/office/drawing/2014/main" id="{713F6894-5622-F33B-9CE9-8558C1386625}"/>
              </a:ext>
            </a:extLst>
          </p:cNvPr>
          <p:cNvSpPr>
            <a:spLocks noGrp="1"/>
          </p:cNvSpPr>
          <p:nvPr>
            <p:ph type="subTitle" idx="1"/>
          </p:nvPr>
        </p:nvSpPr>
        <p:spPr>
          <a:xfrm>
            <a:off x="477980" y="4872922"/>
            <a:ext cx="4023359" cy="1208141"/>
          </a:xfrm>
        </p:spPr>
        <p:txBody>
          <a:bodyPr>
            <a:normAutofit/>
          </a:bodyPr>
          <a:lstStyle/>
          <a:p>
            <a:pPr algn="l"/>
            <a:endParaRPr lang="pt-BR"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376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D95D46-CB8A-7947-D7E3-85053939B2CF}"/>
              </a:ext>
            </a:extLst>
          </p:cNvPr>
          <p:cNvSpPr>
            <a:spLocks noGrp="1"/>
          </p:cNvSpPr>
          <p:nvPr>
            <p:ph type="title"/>
          </p:nvPr>
        </p:nvSpPr>
        <p:spPr>
          <a:xfrm>
            <a:off x="841247" y="978619"/>
            <a:ext cx="3410712" cy="1106424"/>
          </a:xfrm>
        </p:spPr>
        <p:txBody>
          <a:bodyPr>
            <a:normAutofit/>
          </a:bodyPr>
          <a:lstStyle/>
          <a:p>
            <a:pPr algn="ctr"/>
            <a:r>
              <a:rPr lang="pt-BR" sz="2000">
                <a:latin typeface="Arial" panose="020B0604020202020204" pitchFamily="34" charset="0"/>
                <a:cs typeface="Arial" panose="020B0604020202020204" pitchFamily="34" charset="0"/>
              </a:rPr>
              <a:t>Finanças</a:t>
            </a:r>
            <a:r>
              <a:rPr lang="pt-BR" sz="2400">
                <a:latin typeface="Arial" panose="020B0604020202020204" pitchFamily="34" charset="0"/>
                <a:cs typeface="Arial" panose="020B0604020202020204" pitchFamily="34" charset="0"/>
              </a:rPr>
              <a:t> </a:t>
            </a:r>
            <a:r>
              <a:rPr lang="pt-BR" sz="2000">
                <a:latin typeface="Arial" panose="020B0604020202020204" pitchFamily="34" charset="0"/>
                <a:cs typeface="Arial" panose="020B0604020202020204" pitchFamily="34" charset="0"/>
              </a:rPr>
              <a:t>Públicas</a:t>
            </a:r>
            <a:endParaRPr lang="pt-BR" sz="240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8" name="Rectangle 9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200660-59C2-E9E0-3D23-ADBE440DB586}"/>
              </a:ext>
            </a:extLst>
          </p:cNvPr>
          <p:cNvSpPr>
            <a:spLocks noGrp="1"/>
          </p:cNvSpPr>
          <p:nvPr>
            <p:ph idx="1"/>
          </p:nvPr>
        </p:nvSpPr>
        <p:spPr>
          <a:xfrm>
            <a:off x="841248" y="2252870"/>
            <a:ext cx="3412219" cy="3560251"/>
          </a:xfrm>
        </p:spPr>
        <p:txBody>
          <a:bodyPr>
            <a:normAutofit lnSpcReduction="10000"/>
          </a:bodyPr>
          <a:lstStyle/>
          <a:p>
            <a:pPr algn="just"/>
            <a:r>
              <a:rPr lang="pt-BR" sz="1100" noProof="1">
                <a:latin typeface="Arial" panose="020B0604020202020204" pitchFamily="34" charset="0"/>
                <a:cs typeface="Arial" panose="020B0604020202020204" pitchFamily="34" charset="0"/>
              </a:rPr>
              <a:t>Seguiremos falando de finanças públicas. A figura à direita apresenta o nível da dívida pública líquida dos Estados relativo ao tamanho do PIB. Em 2015 e por todo o período os Estados apresentam níveis de divída pública distintos.</a:t>
            </a:r>
          </a:p>
          <a:p>
            <a:pPr algn="just"/>
            <a:r>
              <a:rPr lang="pt-BR" sz="1100" noProof="1">
                <a:latin typeface="Arial" panose="020B0604020202020204" pitchFamily="34" charset="0"/>
                <a:cs typeface="Arial" panose="020B0604020202020204" pitchFamily="34" charset="0"/>
              </a:rPr>
              <a:t>A dívida líquida desconta do endividamento bruto os ativos em posse do Estado.</a:t>
            </a:r>
          </a:p>
          <a:p>
            <a:pPr algn="just"/>
            <a:r>
              <a:rPr lang="pt-BR" sz="1100" noProof="1">
                <a:latin typeface="Arial" panose="020B0604020202020204" pitchFamily="34" charset="0"/>
                <a:cs typeface="Arial" panose="020B0604020202020204" pitchFamily="34" charset="0"/>
              </a:rPr>
              <a:t>Os Estados do Rio Grande do Sul e Rio de Janeiro são os mais endividados enquanto os Estados de Santa Catarina e Paraná possuem um nível de endividamento menor.</a:t>
            </a:r>
          </a:p>
          <a:p>
            <a:pPr algn="just"/>
            <a:r>
              <a:rPr lang="pt-BR" sz="1100" noProof="1">
                <a:latin typeface="Arial" panose="020B0604020202020204" pitchFamily="34" charset="0"/>
                <a:cs typeface="Arial" panose="020B0604020202020204" pitchFamily="34" charset="0"/>
              </a:rPr>
              <a:t>De 2015 até 2019 os Estados apresentam, em geral, crescimento no endividamento. Essa é a situação do Rio de Janeiro, Rio Grande do Sul e Santa Catarina. São Paulo e Paraná registraram diminuição na dívida.</a:t>
            </a:r>
          </a:p>
          <a:p>
            <a:pPr algn="just"/>
            <a:r>
              <a:rPr lang="pt-BR" sz="1100" noProof="1">
                <a:latin typeface="Arial" panose="020B0604020202020204" pitchFamily="34" charset="0"/>
                <a:cs typeface="Arial" panose="020B0604020202020204" pitchFamily="34" charset="0"/>
              </a:rPr>
              <a:t>Em 2019 o Estado do Paraná registrou uma dívida líquida de apenas 2,51% do PIB, sendo o melhor resultado entre os cinco Estados. O Rio de Janeiro apresenta o pior resultado com 22% de dívida pública em relação ao PIB.</a:t>
            </a:r>
          </a:p>
        </p:txBody>
      </p:sp>
      <p:pic>
        <p:nvPicPr>
          <p:cNvPr id="5" name="Imagem 4" descr="Gráfico, Gráfico de barras&#10;&#10;Descrição gerada automaticamente">
            <a:extLst>
              <a:ext uri="{FF2B5EF4-FFF2-40B4-BE49-F238E27FC236}">
                <a16:creationId xmlns:a16="http://schemas.microsoft.com/office/drawing/2014/main" id="{0C9BA2ED-85CF-2501-65EA-D6362F362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381659"/>
            <a:ext cx="6656832" cy="3994098"/>
          </a:xfrm>
          <a:prstGeom prst="rect">
            <a:avLst/>
          </a:prstGeom>
        </p:spPr>
      </p:pic>
    </p:spTree>
    <p:extLst>
      <p:ext uri="{BB962C8B-B14F-4D97-AF65-F5344CB8AC3E}">
        <p14:creationId xmlns:p14="http://schemas.microsoft.com/office/powerpoint/2010/main" val="106333020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4206</Words>
  <Application>Microsoft Office PowerPoint</Application>
  <PresentationFormat>Widescreen</PresentationFormat>
  <Paragraphs>413</Paragraphs>
  <Slides>30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30</vt:i4>
      </vt:variant>
    </vt:vector>
  </HeadingPairs>
  <TitlesOfParts>
    <vt:vector size="34" baseType="lpstr">
      <vt:lpstr>Arial</vt:lpstr>
      <vt:lpstr>Calibri</vt:lpstr>
      <vt:lpstr>Calibri Light</vt:lpstr>
      <vt:lpstr>Tema do Office</vt:lpstr>
      <vt:lpstr>Análise Econômica</vt:lpstr>
      <vt:lpstr>Setor Real</vt:lpstr>
      <vt:lpstr>Empregos</vt:lpstr>
      <vt:lpstr>Empregos</vt:lpstr>
      <vt:lpstr>Atividade Econômica</vt:lpstr>
      <vt:lpstr>Atividade Econômica</vt:lpstr>
      <vt:lpstr>Atividade Econômica</vt:lpstr>
      <vt:lpstr>Finanças Públicas</vt:lpstr>
      <vt:lpstr>Finanças Públicas</vt:lpstr>
      <vt:lpstr>Finanças Públicas</vt:lpstr>
      <vt:lpstr>Finanças Públicas</vt:lpstr>
      <vt:lpstr>Finanças Públicas</vt:lpstr>
      <vt:lpstr>Comércio Exterior</vt:lpstr>
      <vt:lpstr>Balança Comercial</vt:lpstr>
      <vt:lpstr>Abertura Comercial</vt:lpstr>
      <vt:lpstr>Pauta de Exportação</vt:lpstr>
      <vt:lpstr>Pauta de Importação</vt:lpstr>
      <vt:lpstr>Países de Destino</vt:lpstr>
      <vt:lpstr>Países de Origem</vt:lpstr>
      <vt:lpstr>Via de Exportação</vt:lpstr>
      <vt:lpstr>Via de Importação</vt:lpstr>
      <vt:lpstr>Crédito</vt:lpstr>
      <vt:lpstr>Operações de Crédito</vt:lpstr>
      <vt:lpstr>Operações de Crédito</vt:lpstr>
      <vt:lpstr>Inadimplência</vt:lpstr>
      <vt:lpstr>Inadimplência</vt:lpstr>
      <vt:lpstr>Considerações Finais</vt:lpstr>
      <vt:lpstr>Considerações Finais</vt:lpstr>
      <vt:lpstr>Considerações Finais</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Econômica</dc:title>
  <dc:creator>Tharik Ferreira</dc:creator>
  <cp:lastModifiedBy>Tharik de Oliveira Ferreira</cp:lastModifiedBy>
  <cp:revision>58</cp:revision>
  <dcterms:created xsi:type="dcterms:W3CDTF">2022-09-09T14:29:17Z</dcterms:created>
  <dcterms:modified xsi:type="dcterms:W3CDTF">2022-12-16T18:33:29Z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2022-09-09T14:29:58Z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c6b79914-3b81-4ffa-898d-97e11c7362c5</vt:lpwstr>
  </property>
  <property fmtid="{D5CDD505-2E9C-101B-9397-08002B2CF9AE}" pid="7" name="MSIP_Label_defa4170-0d19-0005-0004-bc88714345d2_ActionId">
    <vt:lpwstr>1edf4aa5-8085-4ce9-b9cd-763e967520a9</vt:lpwstr>
  </property>
  <property fmtid="{D5CDD505-2E9C-101B-9397-08002B2CF9AE}" pid="8" name="MSIP_Label_defa4170-0d19-0005-0004-bc88714345d2_ContentBits">
    <vt:lpwstr>0</vt:lpwstr>
  </property>
</Properties>
</file>