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6"/>
  </p:notesMasterIdLst>
  <p:sldIdLst>
    <p:sldId id="256" r:id="rId2"/>
    <p:sldId id="272" r:id="rId3"/>
    <p:sldId id="274" r:id="rId4"/>
    <p:sldId id="275" r:id="rId5"/>
    <p:sldId id="257" r:id="rId6"/>
    <p:sldId id="258" r:id="rId7"/>
    <p:sldId id="259" r:id="rId8"/>
    <p:sldId id="260" r:id="rId9"/>
    <p:sldId id="261" r:id="rId10"/>
    <p:sldId id="276" r:id="rId11"/>
    <p:sldId id="263" r:id="rId12"/>
    <p:sldId id="292" r:id="rId13"/>
    <p:sldId id="265" r:id="rId14"/>
    <p:sldId id="266" r:id="rId15"/>
    <p:sldId id="267" r:id="rId16"/>
    <p:sldId id="268" r:id="rId17"/>
    <p:sldId id="269" r:id="rId18"/>
    <p:sldId id="270" r:id="rId19"/>
    <p:sldId id="277" r:id="rId20"/>
    <p:sldId id="302" r:id="rId21"/>
    <p:sldId id="262" r:id="rId22"/>
    <p:sldId id="301" r:id="rId23"/>
    <p:sldId id="303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291" r:id="rId44"/>
    <p:sldId id="29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DEA7E-0B01-480F-8B7C-3052C99FC989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318E0-D236-4DD5-98CF-81CD51EF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2EE7-F306-455B-BB26-4D60E2B57744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7612-65E4-4DD6-8F74-7CC837877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2EE7-F306-455B-BB26-4D60E2B57744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7612-65E4-4DD6-8F74-7CC837877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2EE7-F306-455B-BB26-4D60E2B57744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7612-65E4-4DD6-8F74-7CC837877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2EE7-F306-455B-BB26-4D60E2B57744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7612-65E4-4DD6-8F74-7CC837877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2EE7-F306-455B-BB26-4D60E2B57744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7612-65E4-4DD6-8F74-7CC837877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2EE7-F306-455B-BB26-4D60E2B57744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7612-65E4-4DD6-8F74-7CC837877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2EE7-F306-455B-BB26-4D60E2B57744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7612-65E4-4DD6-8F74-7CC837877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2EE7-F306-455B-BB26-4D60E2B57744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7612-65E4-4DD6-8F74-7CC837877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2EE7-F306-455B-BB26-4D60E2B57744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7612-65E4-4DD6-8F74-7CC8378771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2EE7-F306-455B-BB26-4D60E2B57744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7612-65E4-4DD6-8F74-7CC8378771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2EE7-F306-455B-BB26-4D60E2B57744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417612-65E4-4DD6-8F74-7CC8378771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8417612-65E4-4DD6-8F74-7CC8378771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BA2EE7-F306-455B-BB26-4D60E2B57744}" type="datetimeFigureOut">
              <a:rPr lang="en-US" smtClean="0"/>
              <a:t>11/26/2013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cla.edu/~yanovsky/Teaching/Math151B/handouts/GramSchmidt.pdf" TargetMode="External"/><Relationship Id="rId2" Type="http://schemas.openxmlformats.org/officeDocument/2006/relationships/hyperlink" Target="http://www.cse.ust.hk/~csclchan/paper/dld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t.eecs.berkeley.edu/~ee127a/book/login/l_lineqs_solving.html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772400" cy="147002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31" y="49530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b="1" dirty="0" smtClean="0"/>
              <a:t>Group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066800"/>
            <a:ext cx="6206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QR DECOMPOSITION</a:t>
            </a:r>
            <a:endParaRPr lang="en-US" sz="5400" b="1" i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1" y="2400319"/>
            <a:ext cx="3719003" cy="2552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90" y="4495800"/>
            <a:ext cx="3174603" cy="15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3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If solving a set of linear </a:t>
            </a:r>
            <a:r>
              <a:rPr lang="en-US" sz="5100" dirty="0" smtClean="0"/>
              <a:t>equations       </a:t>
            </a:r>
            <a:r>
              <a:rPr lang="en-US" sz="7000" dirty="0"/>
              <a:t>[A][X] = [C]</a:t>
            </a:r>
          </a:p>
          <a:p>
            <a:endParaRPr lang="en-US" sz="4200" dirty="0" smtClean="0"/>
          </a:p>
          <a:p>
            <a:r>
              <a:rPr lang="en-US" sz="5100" dirty="0"/>
              <a:t>If  [A] = </a:t>
            </a:r>
            <a:r>
              <a:rPr lang="en-US" sz="5100" dirty="0" smtClean="0"/>
              <a:t>[Q][R]  then                   </a:t>
            </a:r>
            <a:r>
              <a:rPr lang="en-US" sz="7000" dirty="0" smtClean="0"/>
              <a:t>[Q] [R]  [X ] = [C]                        </a:t>
            </a:r>
            <a:endParaRPr lang="en-US" sz="7000" dirty="0"/>
          </a:p>
          <a:p>
            <a:pPr marL="114300" indent="0">
              <a:buNone/>
            </a:pPr>
            <a:r>
              <a:rPr lang="en-US" sz="4200" dirty="0" smtClean="0"/>
              <a:t>    </a:t>
            </a:r>
          </a:p>
          <a:p>
            <a:pPr>
              <a:buClr>
                <a:srgbClr val="A9A57C"/>
              </a:buClr>
            </a:pPr>
            <a:r>
              <a:rPr lang="en-US" sz="5100" dirty="0" smtClean="0"/>
              <a:t>Multiply by </a:t>
            </a:r>
            <a:r>
              <a:rPr lang="en-US" sz="5100" dirty="0"/>
              <a:t>[Q]</a:t>
            </a:r>
            <a:r>
              <a:rPr lang="en-US" sz="5100" baseline="30000" dirty="0"/>
              <a:t>-</a:t>
            </a:r>
            <a:r>
              <a:rPr lang="en-US" sz="5100" baseline="30000" dirty="0" smtClean="0"/>
              <a:t>1                                 </a:t>
            </a:r>
            <a:r>
              <a:rPr lang="pt-BR" sz="5900" dirty="0">
                <a:solidFill>
                  <a:srgbClr val="2F2B20"/>
                </a:solidFill>
              </a:rPr>
              <a:t>[Q]-1 [Q] [R] [X] =[C] [Q]-</a:t>
            </a:r>
            <a:r>
              <a:rPr lang="pt-BR" sz="5900" dirty="0" smtClean="0">
                <a:solidFill>
                  <a:srgbClr val="2F2B20"/>
                </a:solidFill>
              </a:rPr>
              <a:t>1</a:t>
            </a:r>
            <a:endParaRPr lang="en-US" sz="59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5100" dirty="0" smtClean="0">
                <a:solidFill>
                  <a:srgbClr val="2F2B20"/>
                </a:solidFill>
              </a:rPr>
              <a:t>    Which gives      </a:t>
            </a:r>
          </a:p>
          <a:p>
            <a:endParaRPr lang="en-US" sz="4200" dirty="0" smtClean="0"/>
          </a:p>
          <a:p>
            <a:r>
              <a:rPr lang="pt-BR" sz="5100" dirty="0" smtClean="0">
                <a:solidFill>
                  <a:srgbClr val="2F2B20"/>
                </a:solidFill>
              </a:rPr>
              <a:t>[</a:t>
            </a:r>
            <a:r>
              <a:rPr lang="pt-BR" sz="5100" dirty="0">
                <a:solidFill>
                  <a:srgbClr val="2F2B20"/>
                </a:solidFill>
              </a:rPr>
              <a:t>Q]-1 [Q] </a:t>
            </a:r>
            <a:r>
              <a:rPr lang="pt-BR" sz="5100" dirty="0" smtClean="0">
                <a:solidFill>
                  <a:srgbClr val="2F2B20"/>
                </a:solidFill>
              </a:rPr>
              <a:t>=</a:t>
            </a:r>
            <a:r>
              <a:rPr lang="en-US" sz="5100" i="1" dirty="0">
                <a:latin typeface="Georgia"/>
                <a:ea typeface="Calibri"/>
                <a:cs typeface="Latha"/>
              </a:rPr>
              <a:t>I     </a:t>
            </a:r>
            <a:r>
              <a:rPr lang="en-US" sz="5100" i="1" dirty="0" smtClean="0">
                <a:latin typeface="Georgia"/>
                <a:ea typeface="Calibri"/>
                <a:cs typeface="Latha"/>
              </a:rPr>
              <a:t>So</a:t>
            </a:r>
            <a:r>
              <a:rPr lang="en-US" sz="4200" i="1" dirty="0" smtClean="0">
                <a:latin typeface="Georgia"/>
                <a:ea typeface="Calibri"/>
                <a:cs typeface="Latha"/>
              </a:rPr>
              <a:t>,                         </a:t>
            </a:r>
            <a:r>
              <a:rPr lang="en-US" sz="5100" i="1" dirty="0">
                <a:solidFill>
                  <a:srgbClr val="2F2B20"/>
                </a:solidFill>
                <a:latin typeface="Georgia"/>
                <a:ea typeface="Calibri"/>
                <a:cs typeface="Latha"/>
              </a:rPr>
              <a:t>I</a:t>
            </a:r>
            <a:r>
              <a:rPr lang="en-US" sz="5900" i="1" dirty="0" smtClean="0">
                <a:ea typeface="Calibri"/>
                <a:cs typeface="Latha"/>
              </a:rPr>
              <a:t>  </a:t>
            </a:r>
            <a:r>
              <a:rPr lang="pt-BR" sz="5900" i="1" dirty="0">
                <a:ea typeface="Calibri"/>
                <a:cs typeface="Latha"/>
              </a:rPr>
              <a:t>[R] [X] =[C] [Q]-</a:t>
            </a:r>
            <a:r>
              <a:rPr lang="pt-BR" sz="5900" i="1" dirty="0" smtClean="0">
                <a:ea typeface="Calibri"/>
                <a:cs typeface="Latha"/>
              </a:rPr>
              <a:t>1</a:t>
            </a:r>
          </a:p>
          <a:p>
            <a:pPr marL="114300" indent="0">
              <a:buNone/>
            </a:pPr>
            <a:r>
              <a:rPr lang="pt-BR" sz="2400" i="1" dirty="0">
                <a:latin typeface="Georgia"/>
                <a:ea typeface="Calibri"/>
                <a:cs typeface="Latha"/>
              </a:rPr>
              <a:t> </a:t>
            </a:r>
            <a:r>
              <a:rPr lang="pt-BR" sz="2400" i="1" dirty="0" smtClean="0">
                <a:latin typeface="Georgia"/>
                <a:ea typeface="Calibri"/>
                <a:cs typeface="Latha"/>
              </a:rPr>
              <a:t>                                                                 </a:t>
            </a:r>
          </a:p>
          <a:p>
            <a:pPr marL="114300" indent="0">
              <a:buNone/>
            </a:pPr>
            <a:r>
              <a:rPr lang="pt-BR" sz="4200" i="1" dirty="0">
                <a:latin typeface="Georgia"/>
                <a:ea typeface="Calibri"/>
                <a:cs typeface="Latha"/>
              </a:rPr>
              <a:t>                                                         </a:t>
            </a:r>
            <a:r>
              <a:rPr lang="pt-BR" sz="4200" i="1" dirty="0" smtClean="0">
                <a:latin typeface="Georgia"/>
                <a:ea typeface="Calibri"/>
                <a:cs typeface="Latha"/>
              </a:rPr>
              <a:t>        </a:t>
            </a:r>
          </a:p>
          <a:p>
            <a:pPr marL="114300" indent="0">
              <a:buNone/>
            </a:pPr>
            <a:r>
              <a:rPr lang="pt-BR" sz="5900" b="1" i="1" dirty="0" smtClean="0">
                <a:latin typeface="Georgia"/>
                <a:ea typeface="Calibri"/>
                <a:cs typeface="Latha"/>
              </a:rPr>
              <a:t>                           </a:t>
            </a:r>
            <a:r>
              <a:rPr lang="pt-BR" sz="5900" b="1" i="1" dirty="0" smtClean="0">
                <a:ea typeface="Calibri"/>
                <a:cs typeface="Latha"/>
              </a:rPr>
              <a:t>[</a:t>
            </a:r>
            <a:r>
              <a:rPr lang="pt-BR" sz="5900" b="1" i="1" dirty="0">
                <a:ea typeface="Calibri"/>
                <a:cs typeface="Latha"/>
              </a:rPr>
              <a:t>R] [X] =[C] [Q]-1</a:t>
            </a:r>
          </a:p>
          <a:p>
            <a:endParaRPr lang="pt-BR" sz="2400" i="1" dirty="0">
              <a:latin typeface="Georgia"/>
              <a:ea typeface="Calibri"/>
              <a:cs typeface="Latha"/>
            </a:endParaRPr>
          </a:p>
          <a:p>
            <a:endParaRPr lang="en-US" sz="2400" i="1" dirty="0">
              <a:latin typeface="Georgia"/>
              <a:ea typeface="Calibri"/>
              <a:cs typeface="Latha"/>
            </a:endParaRPr>
          </a:p>
          <a:p>
            <a:endParaRPr lang="en-US" sz="1400" i="1" dirty="0">
              <a:ea typeface="Calibri"/>
              <a:cs typeface="Latha"/>
            </a:endParaRP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086600" cy="1295400"/>
          </a:xfrm>
        </p:spPr>
        <p:txBody>
          <a:bodyPr/>
          <a:lstStyle/>
          <a:p>
            <a:r>
              <a:rPr lang="en-US" sz="4800" dirty="0" smtClean="0"/>
              <a:t>Convergence of QR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0010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Convergence theorem for basic QR iteration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Theorem 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Let y € G L</a:t>
            </a:r>
            <a:r>
              <a:rPr lang="en-US" sz="2400" baseline="-25000" dirty="0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(R) such that the moduli of the eigenvalues 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|</a:t>
            </a:r>
            <a:r>
              <a:rPr lang="el-GR" sz="2400" dirty="0" smtClean="0">
                <a:solidFill>
                  <a:schemeClr val="tx1"/>
                </a:solidFill>
              </a:rPr>
              <a:t>λ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|, | </a:t>
            </a:r>
            <a:r>
              <a:rPr lang="el-GR" sz="2400" dirty="0" smtClean="0">
                <a:solidFill>
                  <a:schemeClr val="tx1"/>
                </a:solidFill>
              </a:rPr>
              <a:t>λ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|……|</a:t>
            </a:r>
            <a:r>
              <a:rPr lang="el-GR" sz="2400" dirty="0" smtClean="0">
                <a:solidFill>
                  <a:schemeClr val="tx1"/>
                </a:solidFill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| (&gt;0).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Let A=Y</a:t>
            </a:r>
            <a:r>
              <a:rPr lang="en-US" sz="2400" baseline="30000" dirty="0" smtClean="0">
                <a:solidFill>
                  <a:schemeClr val="tx1"/>
                </a:solidFill>
              </a:rPr>
              <a:t>-1</a:t>
            </a:r>
            <a:r>
              <a:rPr lang="en-US" sz="2400" dirty="0" smtClean="0">
                <a:solidFill>
                  <a:schemeClr val="tx1"/>
                </a:solidFill>
              </a:rPr>
              <a:t> DY where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D:=diag(</a:t>
            </a:r>
            <a:r>
              <a:rPr lang="el-GR" sz="2400" dirty="0" smtClean="0">
                <a:solidFill>
                  <a:schemeClr val="tx1"/>
                </a:solidFill>
              </a:rPr>
              <a:t>λ</a:t>
            </a:r>
            <a:r>
              <a:rPr lang="en-US" sz="2400" baseline="-25000" dirty="0" smtClean="0">
                <a:solidFill>
                  <a:schemeClr val="tx1"/>
                </a:solidFill>
              </a:rPr>
              <a:t>1,…….,</a:t>
            </a:r>
            <a:r>
              <a:rPr lang="el-GR" sz="2400" dirty="0" smtClean="0">
                <a:solidFill>
                  <a:schemeClr val="tx1"/>
                </a:solidFill>
              </a:rPr>
              <a:t>λ</a:t>
            </a:r>
            <a:r>
              <a:rPr lang="en-US" sz="2400" baseline="-25000" dirty="0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).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Suppose Y=LU, where L is unit lower triangular and U is upper triangular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The strictly lower triangular part of A</a:t>
            </a:r>
            <a:r>
              <a:rPr lang="en-US" sz="2400" baseline="30000" dirty="0" smtClean="0">
                <a:solidFill>
                  <a:schemeClr val="tx1"/>
                </a:solidFill>
              </a:rPr>
              <a:t>(k) </a:t>
            </a:r>
            <a:r>
              <a:rPr lang="en-US" sz="2400" dirty="0" smtClean="0">
                <a:solidFill>
                  <a:schemeClr val="tx1"/>
                </a:solidFill>
              </a:rPr>
              <a:t> converges to zero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The diagonal part of A</a:t>
            </a:r>
            <a:r>
              <a:rPr lang="en-US" sz="2400" baseline="30000" dirty="0" smtClean="0">
                <a:solidFill>
                  <a:schemeClr val="tx1"/>
                </a:solidFill>
              </a:rPr>
              <a:t>(k) </a:t>
            </a:r>
            <a:r>
              <a:rPr lang="en-US" sz="2400" dirty="0" smtClean="0">
                <a:solidFill>
                  <a:schemeClr val="tx1"/>
                </a:solidFill>
              </a:rPr>
              <a:t> converge to D in O(</a:t>
            </a:r>
            <a:r>
              <a:rPr lang="en-US" sz="2400" dirty="0" err="1" smtClean="0">
                <a:solidFill>
                  <a:schemeClr val="tx1"/>
                </a:solidFill>
              </a:rPr>
              <a:t>t</a:t>
            </a:r>
            <a:r>
              <a:rPr lang="en-US" sz="2400" baseline="30000" dirty="0" err="1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),where,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t:max{|</a:t>
            </a:r>
            <a:r>
              <a:rPr lang="el-GR" sz="2400" dirty="0" smtClean="0">
                <a:solidFill>
                  <a:schemeClr val="tx1"/>
                </a:solidFill>
              </a:rPr>
              <a:t>λ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l-GR" sz="2400" dirty="0" smtClean="0">
                <a:solidFill>
                  <a:schemeClr val="tx1"/>
                </a:solidFill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|,…..|</a:t>
            </a:r>
            <a:r>
              <a:rPr lang="el-GR" sz="2400" dirty="0" smtClean="0">
                <a:solidFill>
                  <a:schemeClr val="tx1"/>
                </a:solidFill>
              </a:rPr>
              <a:t>λ</a:t>
            </a:r>
            <a:r>
              <a:rPr lang="en-US" sz="2400" baseline="-25000" dirty="0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l-GR" sz="2400" dirty="0" smtClean="0">
                <a:solidFill>
                  <a:schemeClr val="tx1"/>
                </a:solidFill>
              </a:rPr>
              <a:t>λ</a:t>
            </a:r>
            <a:r>
              <a:rPr lang="en-US" sz="2400" baseline="-25000" dirty="0" smtClean="0">
                <a:solidFill>
                  <a:schemeClr val="tx1"/>
                </a:solidFill>
              </a:rPr>
              <a:t>n-1</a:t>
            </a:r>
            <a:r>
              <a:rPr lang="en-US" sz="2400" dirty="0" smtClean="0">
                <a:solidFill>
                  <a:schemeClr val="tx1"/>
                </a:solidFill>
              </a:rPr>
              <a:t>|}&lt;1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H="1" flipV="1">
            <a:off x="533400" y="26894"/>
            <a:ext cx="7315200" cy="1116106"/>
          </a:xfrm>
        </p:spPr>
        <p:txBody>
          <a:bodyPr>
            <a:normAutofit/>
          </a:bodyPr>
          <a:lstStyle/>
          <a:p>
            <a:r>
              <a:rPr lang="en-US" dirty="0" smtClean="0"/>
              <a:t>Convergence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upper triangular entries may fail to converge 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Under the assumption of the above theorem , all eigenvalues are real.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So basic QR iteration inefficient because slow convergence in general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00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Accelerate the convergence of QR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Eigenvalues of A-</a:t>
            </a:r>
            <a:r>
              <a:rPr lang="el-GR" sz="2400" dirty="0" smtClean="0"/>
              <a:t>μ</a:t>
            </a:r>
            <a:r>
              <a:rPr lang="en-US" sz="2400" dirty="0" smtClean="0"/>
              <a:t>I are </a:t>
            </a:r>
            <a:r>
              <a:rPr lang="el-GR" sz="2400" dirty="0" smtClean="0"/>
              <a:t>λ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-</a:t>
            </a:r>
            <a:r>
              <a:rPr lang="el-GR" sz="2400" dirty="0" smtClean="0"/>
              <a:t>μ</a:t>
            </a:r>
            <a:r>
              <a:rPr lang="en-US" sz="2400" dirty="0" smtClean="0"/>
              <a:t>,… </a:t>
            </a:r>
            <a:r>
              <a:rPr lang="el-GR" sz="2400" dirty="0" smtClean="0"/>
              <a:t>λ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-</a:t>
            </a:r>
            <a:r>
              <a:rPr lang="el-GR" sz="2400" dirty="0" smtClean="0"/>
              <a:t>μ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Introduce shift to accelerate the convergence:</a:t>
            </a:r>
          </a:p>
          <a:p>
            <a:pPr marL="914400" lvl="2" indent="0">
              <a:buNone/>
            </a:pPr>
            <a:r>
              <a:rPr lang="en-US" sz="2800" dirty="0" smtClean="0"/>
              <a:t>  A</a:t>
            </a:r>
            <a:r>
              <a:rPr lang="en-US" sz="2800" baseline="30000" dirty="0" smtClean="0"/>
              <a:t>(k-1)</a:t>
            </a:r>
            <a:r>
              <a:rPr lang="en-US" sz="2800" dirty="0" smtClean="0"/>
              <a:t> –</a:t>
            </a:r>
            <a:r>
              <a:rPr lang="el-GR" sz="2800" dirty="0" smtClean="0"/>
              <a:t>μ</a:t>
            </a:r>
            <a:r>
              <a:rPr lang="en-US" sz="2800" baseline="30000" dirty="0" smtClean="0"/>
              <a:t>(k)</a:t>
            </a:r>
            <a:r>
              <a:rPr lang="en-US" sz="2800" dirty="0" smtClean="0"/>
              <a:t>I  =  Q</a:t>
            </a:r>
            <a:r>
              <a:rPr lang="en-US" sz="2800" baseline="30000" dirty="0" smtClean="0"/>
              <a:t>(k)</a:t>
            </a:r>
            <a:r>
              <a:rPr lang="en-US" sz="2800" dirty="0" smtClean="0"/>
              <a:t> R</a:t>
            </a:r>
            <a:r>
              <a:rPr lang="en-US" sz="2800" baseline="30000" dirty="0" smtClean="0"/>
              <a:t>(k)</a:t>
            </a:r>
            <a:endParaRPr lang="en-US" sz="2800" dirty="0" smtClean="0"/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sz="2400" dirty="0"/>
              <a:t> </a:t>
            </a:r>
            <a:r>
              <a:rPr lang="en-US" sz="2400" dirty="0" smtClean="0"/>
              <a:t>A</a:t>
            </a:r>
            <a:r>
              <a:rPr lang="en-US" sz="2400" baseline="30000" dirty="0" smtClean="0"/>
              <a:t>(k-)</a:t>
            </a:r>
            <a:r>
              <a:rPr lang="en-US" sz="2400" dirty="0" smtClean="0"/>
              <a:t>   =  R</a:t>
            </a:r>
            <a:r>
              <a:rPr lang="en-US" sz="2400" baseline="30000" dirty="0" smtClean="0"/>
              <a:t>(k)</a:t>
            </a:r>
            <a:r>
              <a:rPr lang="en-US" sz="2400" dirty="0" smtClean="0"/>
              <a:t> Q</a:t>
            </a:r>
            <a:r>
              <a:rPr lang="en-US" sz="2400" baseline="30000" dirty="0" smtClean="0"/>
              <a:t>(k)</a:t>
            </a:r>
            <a:r>
              <a:rPr lang="en-US" sz="2400" dirty="0" smtClean="0"/>
              <a:t>+</a:t>
            </a:r>
            <a:r>
              <a:rPr lang="el-GR" sz="2400" dirty="0" smtClean="0"/>
              <a:t> μ</a:t>
            </a:r>
            <a:r>
              <a:rPr lang="en-US" sz="2400" baseline="30000" dirty="0" smtClean="0"/>
              <a:t>(k)</a:t>
            </a:r>
            <a:r>
              <a:rPr lang="en-US" sz="2400" dirty="0" smtClean="0"/>
              <a:t> I</a:t>
            </a:r>
          </a:p>
          <a:p>
            <a:pPr marL="514350" lvl="1" indent="0">
              <a:buNone/>
            </a:pPr>
            <a:r>
              <a:rPr lang="en-US" sz="2400" dirty="0" smtClean="0"/>
              <a:t>      </a:t>
            </a:r>
          </a:p>
          <a:p>
            <a:pPr marL="514350" lvl="1" indent="0">
              <a:buNone/>
            </a:pPr>
            <a:r>
              <a:rPr lang="en-US" sz="2400" dirty="0" smtClean="0"/>
              <a:t>A</a:t>
            </a:r>
            <a:r>
              <a:rPr lang="en-US" sz="2400" baseline="30000" dirty="0" smtClean="0"/>
              <a:t>(k)</a:t>
            </a:r>
            <a:r>
              <a:rPr lang="en-US" sz="2400" dirty="0" smtClean="0"/>
              <a:t> =(Q</a:t>
            </a:r>
            <a:r>
              <a:rPr lang="en-US" sz="2400" baseline="30000" dirty="0" smtClean="0"/>
              <a:t>(k)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 A</a:t>
            </a:r>
            <a:r>
              <a:rPr lang="en-US" sz="2400" baseline="30000" dirty="0" smtClean="0"/>
              <a:t>k-1</a:t>
            </a:r>
            <a:r>
              <a:rPr lang="en-US" sz="2400" dirty="0" smtClean="0"/>
              <a:t> Q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=(Q</a:t>
            </a:r>
            <a:r>
              <a:rPr lang="en-US" sz="2400" baseline="30000" dirty="0" smtClean="0"/>
              <a:t>(1)……..</a:t>
            </a:r>
            <a:r>
              <a:rPr lang="en-US" sz="2400" dirty="0" smtClean="0"/>
              <a:t> Q</a:t>
            </a:r>
            <a:r>
              <a:rPr lang="en-US" sz="2400" baseline="30000" dirty="0" smtClean="0"/>
              <a:t>(k)</a:t>
            </a:r>
            <a:r>
              <a:rPr lang="en-US" sz="2400" dirty="0" smtClean="0"/>
              <a:t>)</a:t>
            </a:r>
            <a:r>
              <a:rPr lang="en-US" sz="2400" baseline="30000" dirty="0"/>
              <a:t>T</a:t>
            </a:r>
            <a:r>
              <a:rPr lang="en-US" sz="2400" dirty="0" smtClean="0"/>
              <a:t> A (Q</a:t>
            </a:r>
            <a:r>
              <a:rPr lang="en-US" sz="2400" baseline="30000" dirty="0" smtClean="0"/>
              <a:t>(1)</a:t>
            </a:r>
            <a:r>
              <a:rPr lang="en-US" sz="2400" dirty="0" smtClean="0"/>
              <a:t>………Q</a:t>
            </a:r>
            <a:r>
              <a:rPr lang="en-US" sz="2400" baseline="30000" dirty="0" smtClean="0"/>
              <a:t>(k)</a:t>
            </a:r>
            <a:r>
              <a:rPr lang="en-US" sz="2400" dirty="0" smtClean="0"/>
              <a:t> 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771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4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Accelerate the convergence of QR Iteration 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791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Rayleigh quotient shift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μ</a:t>
            </a:r>
            <a:r>
              <a:rPr lang="en-US" baseline="30000" dirty="0" smtClean="0"/>
              <a:t>(k)</a:t>
            </a:r>
            <a:r>
              <a:rPr lang="en-US" dirty="0" smtClean="0"/>
              <a:t> = (</a:t>
            </a:r>
            <a:r>
              <a:rPr lang="en-US" dirty="0"/>
              <a:t>q</a:t>
            </a:r>
            <a:r>
              <a:rPr lang="en-US" baseline="30000" dirty="0" smtClean="0"/>
              <a:t> 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 (k)</a:t>
            </a:r>
            <a:r>
              <a:rPr lang="en-US" dirty="0" smtClean="0"/>
              <a:t> )</a:t>
            </a:r>
            <a:r>
              <a:rPr lang="en-US" baseline="30000" dirty="0" smtClean="0"/>
              <a:t>T</a:t>
            </a:r>
            <a:r>
              <a:rPr lang="en-US" dirty="0" smtClean="0"/>
              <a:t>  A q k 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(k)</a:t>
            </a:r>
            <a:r>
              <a:rPr lang="en-US" dirty="0" smtClean="0"/>
              <a:t> /(q 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(k)</a:t>
            </a:r>
            <a:r>
              <a:rPr lang="en-US" dirty="0" smtClean="0"/>
              <a:t>)</a:t>
            </a:r>
            <a:r>
              <a:rPr lang="en-US" baseline="30000" dirty="0" smtClean="0"/>
              <a:t>T</a:t>
            </a:r>
            <a:r>
              <a:rPr lang="en-US" dirty="0" smtClean="0"/>
              <a:t> q 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(k)</a:t>
            </a:r>
            <a:r>
              <a:rPr lang="en-US" dirty="0" smtClean="0"/>
              <a:t> =(q 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(k)</a:t>
            </a:r>
            <a:r>
              <a:rPr lang="en-US" baseline="-25000" dirty="0" smtClean="0"/>
              <a:t> </a:t>
            </a:r>
            <a:r>
              <a:rPr lang="en-US" dirty="0" smtClean="0"/>
              <a:t>) A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n</a:t>
            </a:r>
            <a:r>
              <a:rPr lang="en-US" baseline="30000" dirty="0" smtClean="0"/>
              <a:t>(k)</a:t>
            </a:r>
          </a:p>
          <a:p>
            <a:pPr marL="457200" lvl="1" indent="0">
              <a:buNone/>
            </a:pPr>
            <a:endParaRPr lang="en-US" baseline="30000" dirty="0"/>
          </a:p>
          <a:p>
            <a:pPr marL="457200" lvl="1" indent="0">
              <a:buNone/>
            </a:pPr>
            <a:r>
              <a:rPr lang="en-US" baseline="30000" dirty="0" smtClean="0"/>
              <a:t>	</a:t>
            </a:r>
            <a:r>
              <a:rPr lang="en-US" dirty="0" smtClean="0"/>
              <a:t>where q 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(k)</a:t>
            </a:r>
            <a:r>
              <a:rPr lang="en-US" dirty="0" smtClean="0"/>
              <a:t> is the last column of Q</a:t>
            </a:r>
            <a:r>
              <a:rPr lang="en-US" baseline="30000" dirty="0" smtClean="0"/>
              <a:t>(1)</a:t>
            </a:r>
            <a:r>
              <a:rPr lang="en-US" dirty="0" smtClean="0"/>
              <a:t>……….Q</a:t>
            </a:r>
            <a:r>
              <a:rPr lang="en-US" baseline="30000" dirty="0" smtClean="0"/>
              <a:t>(k)</a:t>
            </a:r>
            <a:r>
              <a:rPr lang="en-US" dirty="0" smtClean="0"/>
              <a:t> .</a:t>
            </a:r>
          </a:p>
          <a:p>
            <a:pPr marL="457200" lvl="1" indent="0">
              <a:buNone/>
            </a:pPr>
            <a:r>
              <a:rPr lang="en-US" dirty="0" smtClean="0"/>
              <a:t>In fact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the (n ,n ) entry of A</a:t>
            </a:r>
            <a:r>
              <a:rPr lang="en-US" baseline="30000" dirty="0" smtClean="0"/>
              <a:t>(k)</a:t>
            </a:r>
          </a:p>
          <a:p>
            <a:pPr marL="457200" lvl="1" indent="0">
              <a:buNone/>
            </a:pPr>
            <a:r>
              <a:rPr lang="en-US" dirty="0" smtClean="0"/>
              <a:t>The convergence of a </a:t>
            </a:r>
            <a:r>
              <a:rPr lang="en-US" baseline="-25000" dirty="0" smtClean="0"/>
              <a:t>n , n</a:t>
            </a:r>
            <a:r>
              <a:rPr lang="en-US" baseline="30000" dirty="0" smtClean="0"/>
              <a:t>(k)</a:t>
            </a:r>
            <a:r>
              <a:rPr lang="en-US" dirty="0" smtClean="0"/>
              <a:t>  → 0 is quadratic in sense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|a</a:t>
            </a:r>
            <a:r>
              <a:rPr lang="en-US" baseline="-25000" dirty="0" smtClean="0"/>
              <a:t>n,n-1,</a:t>
            </a:r>
            <a:r>
              <a:rPr lang="en-US" baseline="30000" dirty="0" smtClean="0"/>
              <a:t>(k+1)</a:t>
            </a:r>
            <a:r>
              <a:rPr lang="en-US" dirty="0" smtClean="0"/>
              <a:t>| / || A ||</a:t>
            </a:r>
            <a:r>
              <a:rPr lang="en-US" baseline="-25000" dirty="0" smtClean="0"/>
              <a:t>2 </a:t>
            </a:r>
            <a:r>
              <a:rPr lang="en-US" dirty="0" smtClean="0"/>
              <a:t> = O(</a:t>
            </a:r>
            <a:r>
              <a:rPr lang="el-GR" dirty="0" smtClean="0"/>
              <a:t>η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where |a</a:t>
            </a:r>
            <a:r>
              <a:rPr lang="en-US" baseline="-25000" dirty="0" smtClean="0"/>
              <a:t>n,n-1</a:t>
            </a:r>
            <a:r>
              <a:rPr lang="en-US" baseline="30000" dirty="0" smtClean="0"/>
              <a:t>(k)</a:t>
            </a:r>
            <a:r>
              <a:rPr lang="en-US" dirty="0" smtClean="0"/>
              <a:t>|/|| A ||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l-GR" dirty="0" smtClean="0"/>
              <a:t>η</a:t>
            </a:r>
            <a:r>
              <a:rPr lang="en-US" baseline="-25000" dirty="0" smtClean="0"/>
              <a:t>k </a:t>
            </a:r>
            <a:r>
              <a:rPr lang="en-US" dirty="0" smtClean="0"/>
              <a:t> &lt; 1 for some k.</a:t>
            </a:r>
          </a:p>
          <a:p>
            <a:pPr marL="457200" lvl="1" indent="0">
              <a:buNone/>
            </a:pPr>
            <a:r>
              <a:rPr lang="en-US" dirty="0" smtClean="0"/>
              <a:t>In practice a</a:t>
            </a:r>
            <a:r>
              <a:rPr lang="en-US" baseline="-25000" dirty="0" smtClean="0"/>
              <a:t>n,n-1</a:t>
            </a:r>
            <a:r>
              <a:rPr lang="en-US" baseline="30000" dirty="0" smtClean="0"/>
              <a:t>(k)  </a:t>
            </a:r>
            <a:r>
              <a:rPr lang="en-US" dirty="0" smtClean="0"/>
              <a:t> is set to zero if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|a</a:t>
            </a:r>
            <a:r>
              <a:rPr lang="en-US" baseline="-25000" dirty="0" smtClean="0"/>
              <a:t>n,n-1</a:t>
            </a:r>
            <a:r>
              <a:rPr lang="en-US" baseline="30000" dirty="0" smtClean="0"/>
              <a:t>(k)</a:t>
            </a:r>
            <a:r>
              <a:rPr lang="en-US" dirty="0" smtClean="0"/>
              <a:t>| &lt;=</a:t>
            </a:r>
            <a:r>
              <a:rPr lang="el-GR" dirty="0" smtClean="0"/>
              <a:t>ε</a:t>
            </a:r>
            <a:r>
              <a:rPr lang="en-US" dirty="0" smtClean="0"/>
              <a:t>(|a</a:t>
            </a:r>
            <a:r>
              <a:rPr lang="en-US" baseline="-25000" dirty="0" smtClean="0"/>
              <a:t>n,n-1</a:t>
            </a:r>
            <a:r>
              <a:rPr lang="en-US" baseline="30000" dirty="0" smtClean="0"/>
              <a:t>(k)</a:t>
            </a:r>
            <a:r>
              <a:rPr lang="en-US" dirty="0" smtClean="0"/>
              <a:t>| + |a</a:t>
            </a:r>
            <a:r>
              <a:rPr lang="en-US" baseline="-25000" dirty="0" smtClean="0"/>
              <a:t>n , n</a:t>
            </a:r>
            <a:r>
              <a:rPr lang="en-US" baseline="30000" dirty="0" smtClean="0"/>
              <a:t>(k)</a:t>
            </a:r>
            <a:r>
              <a:rPr lang="en-US" dirty="0" smtClean="0"/>
              <a:t>|), k&gt;=0</a:t>
            </a:r>
          </a:p>
          <a:p>
            <a:pPr marL="457200" lvl="1" indent="0">
              <a:buNone/>
            </a:pPr>
            <a:r>
              <a:rPr lang="en-US" dirty="0" smtClean="0"/>
              <a:t>For prescribed  of the order of u.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994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Accelerate the convergence of QR Iteration cont.….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This can implement using MATLAB </a:t>
            </a:r>
          </a:p>
          <a:p>
            <a:pPr marL="457200" lvl="1" indent="0">
              <a:buNone/>
            </a:pPr>
            <a:r>
              <a:rPr lang="en-US" dirty="0" smtClean="0"/>
              <a:t>QR iteration with  single shift</a:t>
            </a:r>
          </a:p>
          <a:p>
            <a:pPr marL="457200" lvl="1" indent="0">
              <a:buNone/>
            </a:pPr>
            <a:r>
              <a:rPr lang="en-US" dirty="0" smtClean="0"/>
              <a:t>toll=tolerance </a:t>
            </a:r>
            <a:r>
              <a:rPr lang="el-GR" dirty="0" smtClean="0"/>
              <a:t>ε</a:t>
            </a:r>
            <a:r>
              <a:rPr lang="en-US" dirty="0" smtClean="0"/>
              <a:t>, </a:t>
            </a:r>
            <a:r>
              <a:rPr lang="en-US" dirty="0" err="1" smtClean="0"/>
              <a:t>itmax</a:t>
            </a:r>
            <a:r>
              <a:rPr lang="en-US" dirty="0" smtClean="0"/>
              <a:t> = max admissible number of iterations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function [</a:t>
            </a:r>
            <a:r>
              <a:rPr lang="en-US" sz="2800" dirty="0" err="1"/>
              <a:t>T,iter</a:t>
            </a:r>
            <a:r>
              <a:rPr lang="en-US" sz="2800" dirty="0"/>
              <a:t>]=</a:t>
            </a:r>
            <a:r>
              <a:rPr lang="en-US" sz="2800" dirty="0" err="1"/>
              <a:t>qrshift</a:t>
            </a:r>
            <a:r>
              <a:rPr lang="en-US" sz="2800" dirty="0"/>
              <a:t>(</a:t>
            </a:r>
            <a:r>
              <a:rPr lang="en-US" sz="2800" dirty="0" err="1"/>
              <a:t>A,toll,itmax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 smtClean="0"/>
              <a:t>n=max(size(A));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/>
              <a:t>iter</a:t>
            </a:r>
            <a:r>
              <a:rPr lang="en-US" sz="2800" dirty="0"/>
              <a:t>=0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en-US" sz="2800" dirty="0" smtClean="0"/>
              <a:t>[T,Q]=</a:t>
            </a:r>
            <a:r>
              <a:rPr lang="en-US" sz="2800" dirty="0" err="1" smtClean="0"/>
              <a:t>houshess</a:t>
            </a:r>
            <a:r>
              <a:rPr lang="en-US" sz="2800" dirty="0" smtClean="0"/>
              <a:t>(A);</a:t>
            </a:r>
          </a:p>
          <a:p>
            <a:pPr marL="0" indent="0">
              <a:buNone/>
            </a:pPr>
            <a:r>
              <a:rPr lang="en-US" sz="2800" dirty="0" smtClean="0"/>
              <a:t> 	for k=n:-1:2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048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Accelerate the convergence of QR Iteration cont.…..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I=eye(k);</a:t>
            </a:r>
          </a:p>
          <a:p>
            <a:pPr marL="0" indent="0">
              <a:buNone/>
            </a:pPr>
            <a:r>
              <a:rPr lang="de-DE" dirty="0" smtClean="0"/>
              <a:t>while abs(T(k,k-1)) &gt; toll*(abs(T(k,k))+abs(T(k-1,k-1)))</a:t>
            </a:r>
          </a:p>
          <a:p>
            <a:pPr marL="0" indent="0">
              <a:buNone/>
            </a:pPr>
            <a:r>
              <a:rPr lang="en-US" dirty="0" err="1" smtClean="0"/>
              <a:t>iter</a:t>
            </a:r>
            <a:r>
              <a:rPr lang="en-US" dirty="0" smtClean="0"/>
              <a:t>=iter+1;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iter</a:t>
            </a:r>
            <a:r>
              <a:rPr lang="en-US" dirty="0" smtClean="0"/>
              <a:t> &gt; </a:t>
            </a:r>
            <a:r>
              <a:rPr lang="en-US" dirty="0" err="1" smtClean="0"/>
              <a:t>itmax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return</a:t>
            </a:r>
          </a:p>
          <a:p>
            <a:pPr marL="0" indent="0">
              <a:buNone/>
            </a:pPr>
            <a:r>
              <a:rPr lang="en-US" dirty="0" smtClean="0"/>
              <a:t>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4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Accelerate the convergence of QR Iteration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mu=T(</a:t>
            </a:r>
            <a:r>
              <a:rPr lang="en-US" dirty="0" err="1" smtClean="0"/>
              <a:t>k,k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[</a:t>
            </a:r>
            <a:r>
              <a:rPr lang="en-US" dirty="0" err="1" smtClean="0"/>
              <a:t>Q,R,c,s</a:t>
            </a:r>
            <a:r>
              <a:rPr lang="en-US" dirty="0" smtClean="0"/>
              <a:t>]=</a:t>
            </a:r>
            <a:r>
              <a:rPr lang="en-US" dirty="0" err="1" smtClean="0"/>
              <a:t>qrgivens</a:t>
            </a:r>
            <a:r>
              <a:rPr lang="en-US" dirty="0" smtClean="0"/>
              <a:t>(T(1:k,1:k)-mu*I);</a:t>
            </a:r>
          </a:p>
          <a:p>
            <a:pPr marL="0" indent="0">
              <a:buNone/>
            </a:pPr>
            <a:r>
              <a:rPr lang="en-US" dirty="0" smtClean="0"/>
              <a:t> T(1:k,1:k)=R*</a:t>
            </a:r>
            <a:r>
              <a:rPr lang="en-US" dirty="0" err="1" smtClean="0"/>
              <a:t>Q+mu</a:t>
            </a:r>
            <a:r>
              <a:rPr lang="en-US" dirty="0" smtClean="0"/>
              <a:t>*I;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pPr marL="0" indent="0">
              <a:buNone/>
            </a:pPr>
            <a:r>
              <a:rPr lang="en-US" dirty="0" smtClean="0"/>
              <a:t>(k,k-1)=0;</a:t>
            </a:r>
          </a:p>
          <a:p>
            <a:pPr marL="0" indent="0">
              <a:buNone/>
            </a:pPr>
            <a:r>
              <a:rPr lang="en-US" dirty="0" smtClean="0"/>
              <a:t> end</a:t>
            </a:r>
          </a:p>
          <a:p>
            <a:pPr marL="0" indent="0">
              <a:buNone/>
            </a:pPr>
            <a:r>
              <a:rPr lang="en-US" dirty="0" smtClean="0"/>
              <a:t>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2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Accelerate the convergence of QR Iteration cont.…..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How ever shift complicate the convergence analysis</a:t>
            </a:r>
          </a:p>
          <a:p>
            <a:endParaRPr lang="en-US" sz="2800" dirty="0" smtClean="0"/>
          </a:p>
          <a:p>
            <a:r>
              <a:rPr lang="en-US" sz="2800" dirty="0" smtClean="0"/>
              <a:t>No one has been able to prove that the QR iterations with some specific evidently successful shifting strategy always converges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58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401762"/>
          </a:xfrm>
        </p:spPr>
        <p:txBody>
          <a:bodyPr/>
          <a:lstStyle/>
          <a:p>
            <a:r>
              <a:rPr lang="en-US" sz="4000" dirty="0" smtClean="0"/>
              <a:t>Special Cases of QR   Decomposition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is used in many terms of mathematics </a:t>
            </a:r>
            <a:r>
              <a:rPr lang="en-US" sz="2400" dirty="0" smtClean="0"/>
              <a:t>because </a:t>
            </a:r>
            <a:r>
              <a:rPr lang="en-US" sz="2400" dirty="0"/>
              <a:t>this is numerically </a:t>
            </a:r>
            <a:r>
              <a:rPr lang="en-US" sz="2400" dirty="0" smtClean="0"/>
              <a:t>stable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reduce </a:t>
            </a:r>
            <a:r>
              <a:rPr lang="en-US" sz="2400" dirty="0" smtClean="0"/>
              <a:t>hardware complexity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QR </a:t>
            </a:r>
            <a:r>
              <a:rPr lang="en-US" sz="2400" dirty="0"/>
              <a:t>decomposition used to produce </a:t>
            </a:r>
            <a:r>
              <a:rPr lang="en-US" sz="2400" dirty="0" smtClean="0"/>
              <a:t>eigenvalue </a:t>
            </a:r>
            <a:r>
              <a:rPr lang="en-US" sz="2400" dirty="0"/>
              <a:t>and eigenvector those are very important in </a:t>
            </a:r>
            <a:r>
              <a:rPr lang="en-US" sz="2400" dirty="0" smtClean="0"/>
              <a:t>engineering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can be up- dated recursively with each new set of </a:t>
            </a:r>
            <a:r>
              <a:rPr lang="en-US" sz="2400" dirty="0" smtClean="0"/>
              <a:t>data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This performs lowest </a:t>
            </a:r>
            <a:r>
              <a:rPr lang="en-US" sz="2400" dirty="0"/>
              <a:t>execution time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1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What is QR Decomposition ?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0" y="1981200"/>
            <a:ext cx="9144000" cy="4724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b="1" dirty="0">
                <a:solidFill>
                  <a:schemeClr val="tx1"/>
                </a:solidFill>
              </a:rPr>
              <a:t>QR decomposition  </a:t>
            </a:r>
            <a:r>
              <a:rPr lang="en-US" sz="2400" dirty="0" smtClean="0">
                <a:solidFill>
                  <a:schemeClr val="tx1"/>
                </a:solidFill>
              </a:rPr>
              <a:t>is  method </a:t>
            </a:r>
            <a:r>
              <a:rPr lang="en-US" sz="2400" dirty="0">
                <a:solidFill>
                  <a:schemeClr val="tx1"/>
                </a:solidFill>
              </a:rPr>
              <a:t>to solve a set of </a:t>
            </a:r>
            <a:r>
              <a:rPr lang="en-US" sz="2400" dirty="0" smtClean="0">
                <a:solidFill>
                  <a:schemeClr val="tx1"/>
                </a:solidFill>
              </a:rPr>
              <a:t>simultaneous </a:t>
            </a:r>
            <a:r>
              <a:rPr lang="en-US" sz="2400" dirty="0">
                <a:solidFill>
                  <a:schemeClr val="tx1"/>
                </a:solidFill>
              </a:rPr>
              <a:t>linear equations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Also </a:t>
            </a:r>
            <a:r>
              <a:rPr lang="en-US" sz="2400" dirty="0">
                <a:solidFill>
                  <a:schemeClr val="tx1"/>
                </a:solidFill>
              </a:rPr>
              <a:t>called a </a:t>
            </a:r>
            <a:r>
              <a:rPr lang="en-US" sz="2400" b="1" dirty="0">
                <a:solidFill>
                  <a:schemeClr val="tx1"/>
                </a:solidFill>
              </a:rPr>
              <a:t>QR </a:t>
            </a:r>
            <a:r>
              <a:rPr lang="en-US" sz="2400" b="1" dirty="0" smtClean="0">
                <a:solidFill>
                  <a:schemeClr val="tx1"/>
                </a:solidFill>
              </a:rPr>
              <a:t>factorization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 QR decomposition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dirty="0">
                <a:solidFill>
                  <a:schemeClr val="tx1"/>
                </a:solidFill>
              </a:rPr>
              <a:t>a matrix is a decomposition of a matrix A into a product </a:t>
            </a:r>
            <a:r>
              <a:rPr lang="en-US" sz="2400" dirty="0" smtClean="0">
                <a:solidFill>
                  <a:schemeClr val="tx1"/>
                </a:solidFill>
              </a:rPr>
              <a:t> of </a:t>
            </a: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chemeClr val="tx1"/>
                </a:solidFill>
              </a:rPr>
              <a:t>orthogonal matrix </a:t>
            </a:r>
            <a:r>
              <a:rPr lang="en-US" sz="2400" dirty="0">
                <a:solidFill>
                  <a:schemeClr val="tx1"/>
                </a:solidFill>
              </a:rPr>
              <a:t>Q and an </a:t>
            </a:r>
            <a:r>
              <a:rPr lang="en-US" sz="2400" b="1" dirty="0">
                <a:solidFill>
                  <a:schemeClr val="tx1"/>
                </a:solidFill>
              </a:rPr>
              <a:t>upper triangular matrix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(A = QR)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                                     [A] [X]= [C]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                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    [</a:t>
            </a:r>
            <a:r>
              <a:rPr lang="en-US" sz="2800" dirty="0" smtClean="0">
                <a:solidFill>
                  <a:schemeClr val="tx1"/>
                </a:solidFill>
              </a:rPr>
              <a:t>Q] [R] [X]=[C]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71800" y="5219700"/>
            <a:ext cx="152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6600" y="5219700"/>
            <a:ext cx="152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7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Possible real world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3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Dimension Reduction in Data mining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problem of dimension reduction has recently received broad attention in areas such as </a:t>
            </a:r>
            <a:r>
              <a:rPr lang="en-US" sz="2800" dirty="0" smtClean="0"/>
              <a:t>databases, data </a:t>
            </a:r>
            <a:r>
              <a:rPr lang="en-US" sz="2800" dirty="0"/>
              <a:t>mining, machine learning, and information retrieval 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Efficient storage </a:t>
            </a:r>
            <a:r>
              <a:rPr lang="en-US" sz="2800" dirty="0" smtClean="0"/>
              <a:t>and retrieval </a:t>
            </a:r>
            <a:r>
              <a:rPr lang="en-US" sz="2800" dirty="0"/>
              <a:t>of high-dimensional data is one of the central issues in </a:t>
            </a:r>
            <a:r>
              <a:rPr lang="en-US" sz="2800" dirty="0" smtClean="0"/>
              <a:t>database </a:t>
            </a:r>
            <a:r>
              <a:rPr lang="en-US" sz="2800" dirty="0"/>
              <a:t>and data mining </a:t>
            </a:r>
            <a:r>
              <a:rPr lang="en-US" sz="2800" dirty="0" smtClean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5634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standard approach to overcome this problem is dimension reduction, which transforms the original high-dimensional data into a lower-dimensional space with limited loss of information.</a:t>
            </a:r>
          </a:p>
          <a:p>
            <a:r>
              <a:rPr lang="en-US" sz="2400" dirty="0"/>
              <a:t> Once the high-dimensional data is mapped into a low dimensional space, indexing techniques can be effectively applied to organize this low dimensional space and facilitate efficient retrieval of data . </a:t>
            </a:r>
          </a:p>
          <a:p>
            <a:r>
              <a:rPr lang="en-US" sz="2400" dirty="0"/>
              <a:t>A further advantage of such dimension reduction is that it can improve data quality through the removal of noise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cer\Desktop\cutcaster-photo-100438498-Floral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" y="9098"/>
            <a:ext cx="9115567" cy="684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0965">
            <a:off x="583599" y="3310991"/>
            <a:ext cx="4270547" cy="2611740"/>
          </a:xfrm>
        </p:spPr>
      </p:pic>
      <p:pic>
        <p:nvPicPr>
          <p:cNvPr id="1027" name="Picture 3" descr="C:\Users\acer\Desktop\watermark-thick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16" y="381000"/>
            <a:ext cx="403769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8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 smtClean="0"/>
              <a:t>Blind Double Color </a:t>
            </a:r>
            <a:r>
              <a:rPr lang="en-US" sz="2800" b="1" u="sng" dirty="0"/>
              <a:t>I</a:t>
            </a:r>
            <a:r>
              <a:rPr lang="en-US" sz="2800" b="1" u="sng" dirty="0" smtClean="0"/>
              <a:t>mage Watermarking Algorithm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953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600" b="1" dirty="0"/>
              <a:t>A blind double color image watermarking algorithm based on QR </a:t>
            </a:r>
            <a:r>
              <a:rPr lang="en-US" sz="2600" b="1" dirty="0" smtClean="0"/>
              <a:t>decomposition</a:t>
            </a:r>
          </a:p>
          <a:p>
            <a:pPr marL="114300" indent="0">
              <a:buNone/>
            </a:pPr>
            <a:endParaRPr lang="en-US" sz="2600" b="1" dirty="0" smtClean="0"/>
          </a:p>
          <a:p>
            <a:r>
              <a:rPr lang="en-US" sz="2600" dirty="0" smtClean="0"/>
              <a:t>Novel </a:t>
            </a:r>
            <a:r>
              <a:rPr lang="en-US" sz="2600" dirty="0"/>
              <a:t>blind image watermarking scheme based on QR </a:t>
            </a:r>
            <a:r>
              <a:rPr lang="en-US" sz="2600" dirty="0" smtClean="0"/>
              <a:t>    decomposition </a:t>
            </a:r>
            <a:r>
              <a:rPr lang="en-US" sz="2600" dirty="0"/>
              <a:t>is proposed to </a:t>
            </a:r>
            <a:r>
              <a:rPr lang="en-US" sz="2600" dirty="0" smtClean="0"/>
              <a:t>embed</a:t>
            </a:r>
          </a:p>
          <a:p>
            <a:pPr marL="114300" indent="0">
              <a:buNone/>
            </a:pPr>
            <a:endParaRPr lang="en-US" sz="2600" dirty="0"/>
          </a:p>
          <a:p>
            <a:r>
              <a:rPr lang="en-US" sz="2600" dirty="0" smtClean="0"/>
              <a:t>Color </a:t>
            </a:r>
            <a:r>
              <a:rPr lang="en-US" sz="2600" dirty="0"/>
              <a:t>watermark image into color host image</a:t>
            </a:r>
            <a:r>
              <a:rPr lang="en-US" sz="2600" dirty="0" smtClean="0"/>
              <a:t>,</a:t>
            </a:r>
          </a:p>
          <a:p>
            <a:endParaRPr lang="en-US" sz="2600" dirty="0"/>
          </a:p>
          <a:p>
            <a:r>
              <a:rPr lang="en-US" sz="2600" dirty="0"/>
              <a:t>E</a:t>
            </a:r>
            <a:r>
              <a:rPr lang="en-US" sz="2600" dirty="0" smtClean="0"/>
              <a:t>mbedding watermark</a:t>
            </a:r>
          </a:p>
          <a:p>
            <a:pPr marL="114300" indent="0">
              <a:buNone/>
            </a:pPr>
            <a:endParaRPr lang="en-US" sz="2600" dirty="0"/>
          </a:p>
          <a:p>
            <a:r>
              <a:rPr lang="en-US" sz="2600" dirty="0" smtClean="0"/>
              <a:t>The </a:t>
            </a:r>
            <a:r>
              <a:rPr lang="en-US" sz="2600" dirty="0"/>
              <a:t>24-bits color host image with size of 512?×?512 is divided into non-overlapping </a:t>
            </a:r>
            <a:r>
              <a:rPr lang="en-US" sz="2600" dirty="0" smtClean="0"/>
              <a:t>4×4 </a:t>
            </a:r>
            <a:r>
              <a:rPr lang="en-US" sz="2600" dirty="0"/>
              <a:t>pixel blocks </a:t>
            </a:r>
            <a:r>
              <a:rPr lang="en-US" sz="2600" dirty="0" smtClean="0"/>
              <a:t>and</a:t>
            </a:r>
          </a:p>
          <a:p>
            <a:pPr marL="114300" indent="0">
              <a:buNone/>
            </a:pPr>
            <a:endParaRPr lang="en-US" sz="2600" dirty="0"/>
          </a:p>
          <a:p>
            <a:r>
              <a:rPr lang="en-US" sz="2600" dirty="0"/>
              <a:t> </a:t>
            </a:r>
            <a:r>
              <a:rPr lang="en-US" sz="2600" dirty="0" smtClean="0"/>
              <a:t>Each </a:t>
            </a:r>
            <a:r>
              <a:rPr lang="en-US" sz="2600" dirty="0"/>
              <a:t>pixel block is decomposed by QR.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3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 with a worked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Temperature Distribution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57200" y="1230868"/>
            <a:ext cx="3656808" cy="3253264"/>
            <a:chOff x="1371600" y="1230868"/>
            <a:chExt cx="3656808" cy="3253264"/>
          </a:xfrm>
        </p:grpSpPr>
        <p:grpSp>
          <p:nvGrpSpPr>
            <p:cNvPr id="43" name="Group 42"/>
            <p:cNvGrpSpPr/>
            <p:nvPr/>
          </p:nvGrpSpPr>
          <p:grpSpPr>
            <a:xfrm>
              <a:off x="1371600" y="1230868"/>
              <a:ext cx="3656808" cy="3253264"/>
              <a:chOff x="1410096" y="1230868"/>
              <a:chExt cx="3656808" cy="325326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905000" y="1655814"/>
                <a:ext cx="2667000" cy="2430235"/>
                <a:chOff x="1295400" y="914400"/>
                <a:chExt cx="5410200" cy="426720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295400" y="914400"/>
                  <a:ext cx="5410200" cy="1371600"/>
                  <a:chOff x="1295400" y="914400"/>
                  <a:chExt cx="5410200" cy="13716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1295400" y="914400"/>
                    <a:ext cx="1752600" cy="13716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3124200" y="914400"/>
                    <a:ext cx="1752600" cy="13716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0" y="914400"/>
                    <a:ext cx="1752600" cy="13716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1295400" y="2362200"/>
                  <a:ext cx="5410200" cy="1371600"/>
                  <a:chOff x="1295400" y="914400"/>
                  <a:chExt cx="5410200" cy="1371600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1295400" y="914400"/>
                    <a:ext cx="1752600" cy="13716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124200" y="914400"/>
                    <a:ext cx="1752600" cy="13716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4953000" y="914400"/>
                    <a:ext cx="1752600" cy="13716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95400" y="3810000"/>
                  <a:ext cx="5410200" cy="1371600"/>
                  <a:chOff x="1295400" y="914400"/>
                  <a:chExt cx="5410200" cy="13716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1295400" y="914400"/>
                    <a:ext cx="1752600" cy="13716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124200" y="914400"/>
                    <a:ext cx="1752600" cy="13716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4953000" y="914400"/>
                    <a:ext cx="1752600" cy="13716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42" name="Group 41"/>
              <p:cNvGrpSpPr/>
              <p:nvPr/>
            </p:nvGrpSpPr>
            <p:grpSpPr>
              <a:xfrm>
                <a:off x="1410096" y="1230868"/>
                <a:ext cx="3656808" cy="3253264"/>
                <a:chOff x="1410096" y="1230868"/>
                <a:chExt cx="3656808" cy="3253264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410096" y="268626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25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029148" y="1230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20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029148" y="41148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30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738949" y="2057400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x2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839216" y="2067629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x1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806521" y="2889750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x3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752568" y="2870931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x4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48200" y="268626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20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2667000" y="2329934"/>
              <a:ext cx="1148149" cy="1023904"/>
              <a:chOff x="2667000" y="2329934"/>
              <a:chExt cx="1148149" cy="102390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600168" y="2344627"/>
                <a:ext cx="152400" cy="18466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686816" y="3169172"/>
                <a:ext cx="152400" cy="18466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662749" y="3169172"/>
                <a:ext cx="152400" cy="18466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667000" y="2329934"/>
                <a:ext cx="152400" cy="18466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3638937" y="1230868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we have the following system of linear equations:</a:t>
            </a:r>
          </a:p>
        </p:txBody>
      </p:sp>
      <p:pic>
        <p:nvPicPr>
          <p:cNvPr id="1026" name="Picture 2" descr="C:\Users\HP-STEMD\Desktop\image0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729" y="2252389"/>
            <a:ext cx="3110703" cy="285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374739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which after simplification gives:</a:t>
            </a:r>
          </a:p>
        </p:txBody>
      </p:sp>
      <p:pic>
        <p:nvPicPr>
          <p:cNvPr id="2050" name="Picture 2" descr="C:\Users\HP-STEMD\Desktop\image0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7" y="923924"/>
            <a:ext cx="2832497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39184" y="2666999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 matrix form of the system is </a:t>
            </a:r>
            <a:r>
              <a:rPr lang="en-US" i="1" dirty="0">
                <a:solidFill>
                  <a:prstClr val="black"/>
                </a:solidFill>
              </a:rPr>
              <a:t>AX=b</a:t>
            </a:r>
            <a:r>
              <a:rPr lang="en-US" dirty="0">
                <a:solidFill>
                  <a:prstClr val="black"/>
                </a:solidFill>
              </a:rPr>
              <a:t>, where</a:t>
            </a:r>
          </a:p>
        </p:txBody>
      </p:sp>
      <p:pic>
        <p:nvPicPr>
          <p:cNvPr id="2051" name="Picture 3" descr="C:\Users\HP-STEMD\Desktop\image0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28" y="3352800"/>
            <a:ext cx="480290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52286" y="381000"/>
            <a:ext cx="5053314" cy="1117614"/>
            <a:chOff x="1652286" y="609600"/>
            <a:chExt cx="5053314" cy="1117614"/>
          </a:xfrm>
        </p:grpSpPr>
        <p:grpSp>
          <p:nvGrpSpPr>
            <p:cNvPr id="7" name="Group 6"/>
            <p:cNvGrpSpPr/>
            <p:nvPr/>
          </p:nvGrpSpPr>
          <p:grpSpPr>
            <a:xfrm>
              <a:off x="2392681" y="609600"/>
              <a:ext cx="4312919" cy="1117614"/>
              <a:chOff x="762000" y="838200"/>
              <a:chExt cx="4312919" cy="1117614"/>
            </a:xfrm>
          </p:grpSpPr>
          <p:sp>
            <p:nvSpPr>
              <p:cNvPr id="5" name="Left Bracket 4"/>
              <p:cNvSpPr/>
              <p:nvPr/>
            </p:nvSpPr>
            <p:spPr>
              <a:xfrm>
                <a:off x="762000" y="838200"/>
                <a:ext cx="45719" cy="1117614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Right Bracket 5"/>
              <p:cNvSpPr/>
              <p:nvPr/>
            </p:nvSpPr>
            <p:spPr>
              <a:xfrm>
                <a:off x="5029200" y="838200"/>
                <a:ext cx="45719" cy="1117614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652286" y="609600"/>
              <a:ext cx="4977114" cy="1117614"/>
              <a:chOff x="1652286" y="838200"/>
              <a:chExt cx="4977114" cy="11176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2362200" y="838200"/>
                    <a:ext cx="4267200" cy="11176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0.9428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−0.2046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−0.2280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0.1313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0.2357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−0.9355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0.0162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0.2626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0.2357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0.1169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0.2626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0.2626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0.2631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0.9191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0.9191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838200"/>
                    <a:ext cx="4267200" cy="111761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1652286" y="1212341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Q =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652286" y="1828800"/>
            <a:ext cx="5053314" cy="1117614"/>
            <a:chOff x="1652286" y="609600"/>
            <a:chExt cx="5053314" cy="1117614"/>
          </a:xfrm>
        </p:grpSpPr>
        <p:grpSp>
          <p:nvGrpSpPr>
            <p:cNvPr id="12" name="Group 11"/>
            <p:cNvGrpSpPr/>
            <p:nvPr/>
          </p:nvGrpSpPr>
          <p:grpSpPr>
            <a:xfrm>
              <a:off x="2392681" y="609600"/>
              <a:ext cx="4312919" cy="1117614"/>
              <a:chOff x="762000" y="838200"/>
              <a:chExt cx="4312919" cy="1117614"/>
            </a:xfrm>
          </p:grpSpPr>
          <p:sp>
            <p:nvSpPr>
              <p:cNvPr id="16" name="Left Bracket 15"/>
              <p:cNvSpPr/>
              <p:nvPr/>
            </p:nvSpPr>
            <p:spPr>
              <a:xfrm>
                <a:off x="762000" y="838200"/>
                <a:ext cx="45719" cy="1117614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ight Bracket 16"/>
              <p:cNvSpPr/>
              <p:nvPr/>
            </p:nvSpPr>
            <p:spPr>
              <a:xfrm>
                <a:off x="5029200" y="838200"/>
                <a:ext cx="45719" cy="1117614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652286" y="609600"/>
              <a:ext cx="4977114" cy="1117614"/>
              <a:chOff x="1652286" y="838200"/>
              <a:chExt cx="4977114" cy="11176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362200" y="838200"/>
                    <a:ext cx="4267200" cy="11176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4.2426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1.8856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1.8856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−0.4714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−3.8005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0.4092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1.8710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−3.7784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2.0846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3.1513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838200"/>
                    <a:ext cx="4267200" cy="111761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/>
              <p:cNvSpPr txBox="1"/>
              <p:nvPr/>
            </p:nvSpPr>
            <p:spPr>
              <a:xfrm>
                <a:off x="1652286" y="1212341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R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=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84418" y="3374246"/>
            <a:ext cx="8222764" cy="2721754"/>
            <a:chOff x="533400" y="585862"/>
            <a:chExt cx="8222764" cy="2721754"/>
          </a:xfrm>
        </p:grpSpPr>
        <p:sp>
          <p:nvSpPr>
            <p:cNvPr id="19" name="TextBox 18"/>
            <p:cNvSpPr txBox="1"/>
            <p:nvPr/>
          </p:nvSpPr>
          <p:spPr>
            <a:xfrm>
              <a:off x="533400" y="585862"/>
              <a:ext cx="82227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</a:rPr>
                <a:t>When the QR decomposition  has been done  Ax = b can be solved as follows:</a:t>
              </a:r>
            </a:p>
            <a:p>
              <a:r>
                <a:rPr lang="en-US" sz="2000" dirty="0" smtClean="0">
                  <a:solidFill>
                    <a:prstClr val="black"/>
                  </a:solidFill>
                </a:rPr>
                <a:t>		Ax = b			</a:t>
              </a:r>
            </a:p>
            <a:p>
              <a:r>
                <a:rPr lang="en-US" sz="2000" dirty="0" smtClean="0">
                  <a:solidFill>
                    <a:prstClr val="black"/>
                  </a:solidFill>
                </a:rPr>
                <a:t>		</a:t>
              </a:r>
              <a:r>
                <a:rPr lang="en-US" sz="2000" dirty="0" err="1" smtClean="0">
                  <a:solidFill>
                    <a:prstClr val="black"/>
                  </a:solidFill>
                </a:rPr>
                <a:t>QRx</a:t>
              </a:r>
              <a:r>
                <a:rPr lang="en-US" sz="2000" dirty="0" smtClean="0">
                  <a:solidFill>
                    <a:prstClr val="black"/>
                  </a:solidFill>
                </a:rPr>
                <a:t> =b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400" y="1676400"/>
              <a:ext cx="77724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</a:rPr>
                <a:t>First the system can be solved for z as follows:</a:t>
              </a:r>
            </a:p>
            <a:p>
              <a:r>
                <a:rPr lang="en-US" sz="2000" dirty="0" smtClean="0">
                  <a:solidFill>
                    <a:prstClr val="black"/>
                  </a:solidFill>
                </a:rPr>
                <a:t>		</a:t>
              </a:r>
              <a:r>
                <a:rPr lang="en-US" sz="2000" dirty="0" err="1">
                  <a:solidFill>
                    <a:prstClr val="black"/>
                  </a:solidFill>
                </a:rPr>
                <a:t>Q</a:t>
              </a:r>
              <a:r>
                <a:rPr lang="en-US" sz="2000" dirty="0" err="1" smtClean="0">
                  <a:solidFill>
                    <a:prstClr val="black"/>
                  </a:solidFill>
                </a:rPr>
                <a:t>z</a:t>
              </a:r>
              <a:r>
                <a:rPr lang="en-US" sz="2000" dirty="0" smtClean="0">
                  <a:solidFill>
                    <a:prstClr val="black"/>
                  </a:solidFill>
                </a:rPr>
                <a:t> = b</a:t>
              </a:r>
            </a:p>
            <a:p>
              <a:endParaRPr lang="en-US" sz="2000" dirty="0" smtClean="0">
                <a:solidFill>
                  <a:prstClr val="black"/>
                </a:solidFill>
              </a:endParaRPr>
            </a:p>
            <a:p>
              <a:r>
                <a:rPr lang="en-US" sz="2000" dirty="0" smtClean="0">
                  <a:solidFill>
                    <a:prstClr val="black"/>
                  </a:solidFill>
                </a:rPr>
                <a:t>Then the system can be solved for x as follows:</a:t>
              </a:r>
            </a:p>
            <a:p>
              <a:r>
                <a:rPr lang="en-US" sz="2000" dirty="0" smtClean="0">
                  <a:solidFill>
                    <a:prstClr val="black"/>
                  </a:solidFill>
                </a:rPr>
                <a:t>		</a:t>
              </a:r>
              <a:r>
                <a:rPr lang="en-US" sz="2000" dirty="0">
                  <a:solidFill>
                    <a:prstClr val="black"/>
                  </a:solidFill>
                </a:rPr>
                <a:t>R</a:t>
              </a:r>
              <a:r>
                <a:rPr lang="en-US" sz="2000" dirty="0" smtClean="0">
                  <a:solidFill>
                    <a:prstClr val="black"/>
                  </a:solidFill>
                </a:rPr>
                <a:t>x = z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06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3185" y="68580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Answer … 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199" y="1447800"/>
            <a:ext cx="128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X1 = 23.125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X2 = 21.875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X3 = 25.625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X4 = 24.375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75" name="Picture 3" descr="C:\Users\HP-STEMD\Desktop\nuclear-transport-infrared-clo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8" y="3068846"/>
            <a:ext cx="4788959" cy="35917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HP-STEMD\Desktop\irca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85800"/>
            <a:ext cx="3276600" cy="3276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79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</a:t>
            </a:r>
            <a:r>
              <a:rPr lang="en-US" sz="4000" dirty="0"/>
              <a:t>is </a:t>
            </a:r>
            <a:r>
              <a:rPr lang="en-US" sz="4000" dirty="0" smtClean="0"/>
              <a:t>an orthogonal </a:t>
            </a:r>
            <a:r>
              <a:rPr lang="en-US" sz="4000" dirty="0"/>
              <a:t>matrix </a:t>
            </a:r>
            <a:r>
              <a:rPr lang="en-US" sz="4000" dirty="0" smtClean="0"/>
              <a:t>?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7620000" cy="44196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matrix Q is orthogonal if its transpose is equal to </a:t>
            </a:r>
            <a:r>
              <a:rPr lang="en-US" sz="2400" dirty="0" smtClean="0"/>
              <a:t>its inverse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r>
              <a:rPr lang="en-US" dirty="0" smtClean="0"/>
              <a:t>                    </a:t>
            </a:r>
            <a:r>
              <a:rPr lang="en-US" sz="2800" i="1" dirty="0" smtClean="0">
                <a:latin typeface="Georgia" pitchFamily="18" charset="0"/>
              </a:rPr>
              <a:t>Q</a:t>
            </a:r>
            <a:r>
              <a:rPr lang="en-US" sz="2800" i="1" baseline="30000" dirty="0" smtClean="0">
                <a:latin typeface="Georgia" pitchFamily="18" charset="0"/>
              </a:rPr>
              <a:t>T</a:t>
            </a:r>
            <a:r>
              <a:rPr lang="en-US" sz="2800" i="1" dirty="0" smtClean="0">
                <a:latin typeface="Georgia" pitchFamily="18" charset="0"/>
              </a:rPr>
              <a:t>=Q</a:t>
            </a:r>
            <a:r>
              <a:rPr lang="en-US" sz="2800" i="1" baseline="30000" dirty="0" smtClean="0">
                <a:latin typeface="Georgia" pitchFamily="18" charset="0"/>
              </a:rPr>
              <a:t>-1</a:t>
            </a:r>
            <a:endParaRPr lang="en-US" sz="2800" i="1" dirty="0">
              <a:latin typeface="Georgia" pitchFamily="18" charset="0"/>
            </a:endParaRPr>
          </a:p>
          <a:p>
            <a:r>
              <a:rPr lang="en-US" dirty="0"/>
              <a:t> </a:t>
            </a:r>
            <a:r>
              <a:rPr lang="en-US" sz="2400" dirty="0" smtClean="0"/>
              <a:t>which entails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 smtClean="0"/>
              <a:t>                     </a:t>
            </a:r>
            <a:r>
              <a:rPr lang="en-US" sz="2400" dirty="0" smtClean="0">
                <a:latin typeface="Georgia"/>
                <a:ea typeface="Calibri"/>
                <a:cs typeface="Latha"/>
              </a:rPr>
              <a:t>Q</a:t>
            </a:r>
            <a:r>
              <a:rPr lang="en-US" sz="2400" baseline="30000" dirty="0" smtClean="0">
                <a:latin typeface="Georgia"/>
                <a:ea typeface="Calibri"/>
                <a:cs typeface="Latha"/>
              </a:rPr>
              <a:t>T</a:t>
            </a:r>
            <a:r>
              <a:rPr lang="en-US" sz="2400" dirty="0" smtClean="0">
                <a:latin typeface="Georgia"/>
                <a:ea typeface="Calibri"/>
                <a:cs typeface="Latha"/>
              </a:rPr>
              <a:t>Q </a:t>
            </a:r>
            <a:r>
              <a:rPr lang="en-US" sz="2400" dirty="0">
                <a:latin typeface="Georgia"/>
                <a:ea typeface="Calibri"/>
                <a:cs typeface="Latha"/>
              </a:rPr>
              <a:t>= QQ</a:t>
            </a:r>
            <a:r>
              <a:rPr lang="en-US" sz="2400" baseline="30000" dirty="0">
                <a:latin typeface="Georgia"/>
                <a:ea typeface="Calibri"/>
                <a:cs typeface="Latha"/>
              </a:rPr>
              <a:t>T </a:t>
            </a:r>
            <a:r>
              <a:rPr lang="en-US" sz="2400" dirty="0" smtClean="0">
                <a:latin typeface="Georgia"/>
                <a:ea typeface="Calibri"/>
                <a:cs typeface="Latha"/>
              </a:rPr>
              <a:t>= </a:t>
            </a:r>
            <a:r>
              <a:rPr lang="en-US" sz="2400" i="1" dirty="0" smtClean="0">
                <a:latin typeface="Georgia"/>
                <a:ea typeface="Calibri"/>
                <a:cs typeface="Latha"/>
              </a:rPr>
              <a:t>I</a:t>
            </a:r>
            <a:endParaRPr lang="en-US" sz="1400" i="1" dirty="0">
              <a:ea typeface="Calibri"/>
              <a:cs typeface="Latha"/>
            </a:endParaRPr>
          </a:p>
          <a:p>
            <a:r>
              <a:rPr lang="en-US" sz="2400" dirty="0" smtClean="0"/>
              <a:t>where </a:t>
            </a:r>
            <a:r>
              <a:rPr lang="en-US" sz="2400" i="1" dirty="0">
                <a:solidFill>
                  <a:srgbClr val="2F2B20"/>
                </a:solidFill>
                <a:latin typeface="Georgia"/>
                <a:ea typeface="Calibri"/>
                <a:cs typeface="Latha"/>
              </a:rPr>
              <a:t>I</a:t>
            </a:r>
            <a:r>
              <a:rPr lang="en-US" sz="2400" dirty="0" smtClean="0"/>
              <a:t> </a:t>
            </a:r>
            <a:r>
              <a:rPr lang="en-US" sz="2400" dirty="0"/>
              <a:t>is the identity </a:t>
            </a:r>
            <a:r>
              <a:rPr lang="en-US" sz="2400" dirty="0" smtClean="0"/>
              <a:t>matrix.</a:t>
            </a:r>
          </a:p>
        </p:txBody>
      </p:sp>
    </p:spTree>
    <p:extLst>
      <p:ext uri="{BB962C8B-B14F-4D97-AF65-F5344CB8AC3E}">
        <p14:creationId xmlns:p14="http://schemas.microsoft.com/office/powerpoint/2010/main" val="217774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76400"/>
            <a:ext cx="7772400" cy="2689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Comparison of QR Algorithm  with Other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Mainly three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LU Decomposition</a:t>
            </a:r>
          </a:p>
          <a:p>
            <a:r>
              <a:rPr lang="en-US" sz="2800" dirty="0" smtClean="0"/>
              <a:t>QR Decomposition </a:t>
            </a:r>
          </a:p>
          <a:p>
            <a:r>
              <a:rPr lang="en-US" sz="2800" dirty="0" smtClean="0"/>
              <a:t>Singular value decomposition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077200" cy="48006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sz="3200" dirty="0" smtClean="0"/>
                  <a:t>A=LU (L is unit lower and U is an upper triangular).</a:t>
                </a:r>
              </a:p>
              <a:p>
                <a:pPr marL="114300" indent="0">
                  <a:buNone/>
                </a:pPr>
                <a:r>
                  <a:rPr lang="en-US" sz="2400" dirty="0" smtClean="0"/>
                  <a:t>Complexity  of  performing  the LU decomposition of matrix A    which is  </a:t>
                </a:r>
                <a:r>
                  <a:rPr lang="en-US" sz="2400" dirty="0" err="1" smtClean="0"/>
                  <a:t>n</a:t>
                </a:r>
                <a:r>
                  <a:rPr lang="en-US" sz="1600" dirty="0" err="1" smtClean="0"/>
                  <a:t>x</a:t>
                </a:r>
                <a:r>
                  <a:rPr lang="en-US" sz="2400" dirty="0" err="1" smtClean="0"/>
                  <a:t>n</a:t>
                </a:r>
                <a:r>
                  <a:rPr lang="en-US" sz="2400" dirty="0" smtClean="0"/>
                  <a:t>  is 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baseline="3000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 smtClean="0"/>
                  <a:t>    That is O(n</a:t>
                </a:r>
                <a:r>
                  <a:rPr lang="en-US" sz="2400" baseline="30000" dirty="0" smtClean="0"/>
                  <a:t>3</a:t>
                </a:r>
                <a:r>
                  <a:rPr lang="en-US" sz="2400" dirty="0" smtClean="0"/>
                  <a:t>)</a:t>
                </a:r>
              </a:p>
              <a:p>
                <a:pPr marL="1371600" lvl="3" indent="0">
                  <a:buNone/>
                </a:pPr>
                <a:endParaRPr lang="en-US" dirty="0"/>
              </a:p>
              <a:p>
                <a:pPr marL="1371600" lvl="3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77200" cy="4800600"/>
              </a:xfrm>
              <a:blipFill rotWithShape="1">
                <a:blip r:embed="rId2"/>
                <a:stretch>
                  <a:fillRect l="-226" r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dirty="0" smtClean="0"/>
              <a:t>QR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Graham Schmidt  method is more efficient  than the other two methods.</a:t>
            </a:r>
          </a:p>
          <a:p>
            <a:pPr marL="914400" lvl="2" indent="0">
              <a:buNone/>
            </a:pPr>
            <a:r>
              <a:rPr lang="en-US" sz="2400" dirty="0" smtClean="0"/>
              <a:t> Number of operations are in </a:t>
            </a:r>
            <a:r>
              <a:rPr lang="en-US" sz="2400" dirty="0" err="1" smtClean="0"/>
              <a:t>k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 step as followed 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Multiplications = 2(n-k+1)</a:t>
            </a:r>
            <a:r>
              <a:rPr lang="en-US" sz="2400" baseline="30000" dirty="0" smtClean="0"/>
              <a:t>2    </a:t>
            </a:r>
          </a:p>
          <a:p>
            <a:pPr marL="914400" lvl="2" indent="0">
              <a:buNone/>
            </a:pPr>
            <a:r>
              <a:rPr lang="en-US" sz="2400" baseline="30000" dirty="0"/>
              <a:t>	</a:t>
            </a:r>
            <a:r>
              <a:rPr lang="en-US" sz="2400" dirty="0" smtClean="0"/>
              <a:t>Additions = (n-k+1)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+(n-k+1)(n-k+1)(n-k)+2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Divisions=1</a:t>
            </a:r>
          </a:p>
          <a:p>
            <a:pPr marL="914400" lvl="2" indent="0">
              <a:buNone/>
            </a:pPr>
            <a:r>
              <a:rPr lang="en-US" sz="2400" dirty="0" smtClean="0"/>
              <a:t>	Square root=1</a:t>
            </a:r>
          </a:p>
          <a:p>
            <a:pPr marL="914400" lvl="2" indent="0">
              <a:buNone/>
            </a:pPr>
            <a:r>
              <a:rPr lang="en-US" sz="2400" dirty="0" smtClean="0"/>
              <a:t>Over n-1 steps , the complexity =O(n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464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decomposition(SVD)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620000" cy="3276600"/>
          </a:xfrm>
        </p:spPr>
        <p:txBody>
          <a:bodyPr/>
          <a:lstStyle/>
          <a:p>
            <a:r>
              <a:rPr lang="en-US" dirty="0" smtClean="0"/>
              <a:t>In the first step matrix reduce for bi-diagonal matrix .It is about O(</a:t>
            </a:r>
            <a:r>
              <a:rPr lang="en-US" dirty="0" err="1" smtClean="0"/>
              <a:t>mn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en-US" dirty="0" smtClean="0"/>
              <a:t>)  (m&gt;n).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In second step compute the SVD of </a:t>
            </a:r>
            <a:r>
              <a:rPr lang="en-US" dirty="0" err="1" smtClean="0"/>
              <a:t>bidiagonal</a:t>
            </a:r>
            <a:r>
              <a:rPr lang="en-US" dirty="0" smtClean="0"/>
              <a:t> matrix. This is  O(n) order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620000" cy="1524000"/>
          </a:xfrm>
        </p:spPr>
        <p:txBody>
          <a:bodyPr/>
          <a:lstStyle/>
          <a:p>
            <a:r>
              <a:rPr lang="en-US" sz="3600" dirty="0"/>
              <a:t>The graph below shows the comparison of three decompositions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7924799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6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demo with a Special functions and scenario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63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scenario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Our software demo is mainly target practical scenario </a:t>
            </a:r>
          </a:p>
          <a:p>
            <a:pPr marL="0" indent="0">
              <a:buNone/>
            </a:pPr>
            <a:r>
              <a:rPr lang="en-US" sz="2400" b="1" dirty="0" smtClean="0"/>
              <a:t>“find the temperature distribution of a metal sphere“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199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keep some levels of spheres inside the main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Using basic physics of temperature distributions theorem, get a set of linear equations.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Set them into QR decomposition and get result.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Indicate result with a meaningful method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985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implementation it may looks like..</a:t>
            </a:r>
            <a:endParaRPr lang="en-US" dirty="0"/>
          </a:p>
        </p:txBody>
      </p:sp>
      <p:pic>
        <p:nvPicPr>
          <p:cNvPr id="1027" name="Picture 3" descr="K:\uni accedemics\2nd year\2nd sem\numerical\assignment\pics\1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72270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the </a:t>
            </a:r>
            <a:r>
              <a:rPr lang="en-US" sz="4800" dirty="0"/>
              <a:t>orthogonal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Mainly There  are 2 methods for calculate Q(orthogonal matrix)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b="1" i="1" dirty="0" smtClean="0"/>
              <a:t>1.  Gram–Schmidt process</a:t>
            </a:r>
          </a:p>
          <a:p>
            <a:pPr marL="114300" indent="0">
              <a:buNone/>
            </a:pPr>
            <a:endParaRPr lang="en-US" sz="2800" b="1" i="1" dirty="0" smtClean="0"/>
          </a:p>
          <a:p>
            <a:pPr marL="114300" indent="0">
              <a:buNone/>
            </a:pPr>
            <a:r>
              <a:rPr lang="en-US" sz="2800" b="1" i="1" dirty="0" smtClean="0"/>
              <a:t>2.   Householder reflections Method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43455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LU and QR decompositions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set up some data set( smallest to highest )</a:t>
            </a:r>
          </a:p>
          <a:p>
            <a:r>
              <a:rPr lang="en-US" sz="2800" dirty="0" smtClean="0"/>
              <a:t>Give all them separately to LU and QR decompositions and collect the running time of each one.</a:t>
            </a:r>
          </a:p>
          <a:p>
            <a:r>
              <a:rPr lang="en-US" sz="2800" dirty="0" smtClean="0"/>
              <a:t>For representative purpose, create a graph including those data</a:t>
            </a:r>
          </a:p>
          <a:p>
            <a:r>
              <a:rPr lang="en-US" sz="2800" dirty="0" smtClean="0"/>
              <a:t>It may be a good picture to show the best decomposition in runtime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for software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Web2py as main framework to create web project using python</a:t>
            </a:r>
          </a:p>
          <a:p>
            <a:endParaRPr lang="en-US" sz="2800" dirty="0" smtClean="0"/>
          </a:p>
          <a:p>
            <a:r>
              <a:rPr lang="en-US" sz="2800" dirty="0" smtClean="0"/>
              <a:t>Use Three.js as 3-D object creating framework</a:t>
            </a:r>
          </a:p>
          <a:p>
            <a:endParaRPr lang="en-US" sz="2800" dirty="0" smtClean="0"/>
          </a:p>
          <a:p>
            <a:r>
              <a:rPr lang="en-US" sz="2800" dirty="0" smtClean="0"/>
              <a:t>Use Highchart.js as graph creating library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06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Wikipedia / google /IEEE research papers </a:t>
            </a:r>
          </a:p>
          <a:p>
            <a:r>
              <a:rPr lang="en-US" sz="2800" dirty="0" smtClean="0"/>
              <a:t>Research papers </a:t>
            </a:r>
          </a:p>
          <a:p>
            <a:pPr lvl="1"/>
            <a:r>
              <a:rPr lang="en-US" sz="2800" dirty="0" smtClean="0"/>
              <a:t>Face recognition with QR decomposition </a:t>
            </a:r>
            <a:r>
              <a:rPr lang="en-US" sz="2800" dirty="0" smtClean="0">
                <a:hlinkClick r:id="rId2"/>
              </a:rPr>
              <a:t>http://www.cse.ust.hk/~csclchan/paper/dlda.pdf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>
                <a:hlinkClick r:id="rId3"/>
              </a:rPr>
              <a:t>http://www.math.ucla.edu/~</a:t>
            </a:r>
            <a:r>
              <a:rPr lang="en-US" sz="2800" dirty="0" smtClean="0">
                <a:hlinkClick r:id="rId3"/>
              </a:rPr>
              <a:t>yanovsky/Teaching/Math151B/handouts/GramSchmidt.pdf</a:t>
            </a:r>
            <a:endParaRPr lang="en-US" sz="2800" dirty="0" smtClean="0"/>
          </a:p>
          <a:p>
            <a:pPr lvl="1"/>
            <a:endParaRPr lang="en-US" sz="2800" dirty="0"/>
          </a:p>
          <a:p>
            <a:pPr lvl="1"/>
            <a:r>
              <a:rPr lang="en-US" sz="2800" dirty="0">
                <a:hlinkClick r:id="rId4"/>
              </a:rPr>
              <a:t>https://inst.eecs.berkeley.edu/~ee127a/book/login/l_lineqs_solving.html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15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cer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9"/>
            <a:ext cx="9144000" cy="147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cer\Desktop\Artwork_F8Themes_FireWork_13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87" y="1477431"/>
            <a:ext cx="9189488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 descr="C:\Users\acer\Desktop\9259_10201935893934550_795689789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3611">
            <a:off x="202036" y="1943668"/>
            <a:ext cx="2942633" cy="196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cer\Desktop\525450_137071643148420_1992032779_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9209">
            <a:off x="838200" y="4038600"/>
            <a:ext cx="3281892" cy="24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cer\Desktop\1391973_430206490419040_828119134_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561" y="1634514"/>
            <a:ext cx="2808039" cy="255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cer\Desktop\946362_4700128000271_311722773_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192" y="4191000"/>
            <a:ext cx="2857920" cy="214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cer\Desktop\305219_1857527897045_14501367_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4302">
            <a:off x="6667406" y="2124853"/>
            <a:ext cx="2177899" cy="277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58200" cy="6858001"/>
          </a:xfrm>
        </p:spPr>
      </p:pic>
    </p:spTree>
    <p:extLst>
      <p:ext uri="{BB962C8B-B14F-4D97-AF65-F5344CB8AC3E}">
        <p14:creationId xmlns:p14="http://schemas.microsoft.com/office/powerpoint/2010/main" val="9999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4582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5867400" cy="762000"/>
          </a:xfrm>
        </p:spPr>
        <p:txBody>
          <a:bodyPr>
            <a:normAutofit fontScale="77500" lnSpcReduction="20000"/>
          </a:bodyPr>
          <a:lstStyle/>
          <a:p>
            <a:r>
              <a:rPr lang="en-US" sz="5900" spc="-100" dirty="0" smtClean="0">
                <a:solidFill>
                  <a:srgbClr val="675E47"/>
                </a:solidFill>
                <a:latin typeface="+mj-lt"/>
                <a:ea typeface="+mj-ea"/>
                <a:cs typeface="+mj-cs"/>
              </a:rPr>
              <a:t>Gram–Schmidt </a:t>
            </a:r>
            <a:r>
              <a:rPr lang="en-US" sz="5900" spc="-100" dirty="0">
                <a:solidFill>
                  <a:srgbClr val="675E47"/>
                </a:solidFill>
                <a:latin typeface="+mj-lt"/>
                <a:ea typeface="+mj-ea"/>
                <a:cs typeface="+mj-cs"/>
              </a:rPr>
              <a:t>process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6595" y="1600200"/>
                <a:ext cx="7086600" cy="432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A</a:t>
                </a:r>
                <a:r>
                  <a:rPr lang="en-US" sz="3600" baseline="-25000" dirty="0" smtClean="0"/>
                  <a:t>1</a:t>
                </a:r>
                <a:r>
                  <a:rPr lang="en-US" sz="3600" dirty="0" smtClean="0"/>
                  <a:t>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360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sz="3600" dirty="0" smtClean="0"/>
              </a:p>
              <a:p>
                <a:endParaRPr lang="en-US" sz="3600" dirty="0" smtClean="0"/>
              </a:p>
              <a:p>
                <a:r>
                  <a:rPr lang="en-US" sz="3600" dirty="0" smtClean="0"/>
                  <a:t> with the column vectors  </a:t>
                </a:r>
              </a:p>
              <a:p>
                <a:r>
                  <a:rPr lang="en-US" sz="3600" dirty="0" smtClean="0"/>
                  <a:t> a</a:t>
                </a:r>
                <a:r>
                  <a:rPr lang="en-US" sz="3600" baseline="-25000" dirty="0" smtClean="0"/>
                  <a:t>1</a:t>
                </a:r>
                <a:r>
                  <a:rPr lang="en-US" sz="3600" dirty="0" smtClean="0"/>
                  <a:t> = (1  1  0)</a:t>
                </a:r>
                <a:r>
                  <a:rPr lang="en-US" sz="3600" baseline="30000" dirty="0" smtClean="0"/>
                  <a:t>T</a:t>
                </a:r>
              </a:p>
              <a:p>
                <a:r>
                  <a:rPr lang="en-US" sz="3600" dirty="0" smtClean="0"/>
                  <a:t> a</a:t>
                </a:r>
                <a:r>
                  <a:rPr lang="en-US" sz="3600" baseline="-25000" dirty="0" smtClean="0"/>
                  <a:t>2</a:t>
                </a:r>
                <a:r>
                  <a:rPr lang="en-US" sz="3600" dirty="0" smtClean="0"/>
                  <a:t> = (1</a:t>
                </a:r>
                <a:r>
                  <a:rPr lang="en-US" sz="3600" dirty="0"/>
                  <a:t> </a:t>
                </a:r>
                <a:r>
                  <a:rPr lang="en-US" sz="3600" dirty="0" smtClean="0"/>
                  <a:t> 0  1)</a:t>
                </a:r>
                <a:r>
                  <a:rPr lang="en-US" sz="3600" baseline="30000" dirty="0" smtClean="0"/>
                  <a:t>T</a:t>
                </a:r>
              </a:p>
              <a:p>
                <a:r>
                  <a:rPr lang="en-US" sz="3600" dirty="0" smtClean="0"/>
                  <a:t> a</a:t>
                </a:r>
                <a:r>
                  <a:rPr lang="en-US" sz="3600" baseline="-25000" dirty="0" smtClean="0"/>
                  <a:t>3</a:t>
                </a:r>
                <a:r>
                  <a:rPr lang="en-US" sz="3600" dirty="0" smtClean="0"/>
                  <a:t> = (0  1  1)</a:t>
                </a:r>
                <a:r>
                  <a:rPr lang="en-US" sz="3600" baseline="30000" dirty="0" smtClean="0"/>
                  <a:t>T</a:t>
                </a:r>
                <a:r>
                  <a:rPr lang="en-US" sz="3600" dirty="0" smtClean="0"/>
                  <a:t>  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5" y="1600200"/>
                <a:ext cx="7086600" cy="4327338"/>
              </a:xfrm>
              <a:prstGeom prst="rect">
                <a:avLst/>
              </a:prstGeom>
              <a:blipFill rotWithShape="1">
                <a:blip r:embed="rId2"/>
                <a:stretch>
                  <a:fillRect l="-2668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94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28600"/>
                <a:ext cx="8686800" cy="60198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Proj</a:t>
                </a:r>
                <a:r>
                  <a:rPr lang="en-US" baseline="-25000" dirty="0" smtClean="0"/>
                  <a:t>e</a:t>
                </a:r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e</a:t>
                </a:r>
              </a:p>
              <a:p>
                <a:r>
                  <a:rPr lang="en-US" dirty="0" smtClean="0"/>
                  <a:t>Then:</a:t>
                </a:r>
              </a:p>
              <a:p>
                <a:pPr lvl="1"/>
                <a:r>
                  <a:rPr lang="en-US" dirty="0" smtClean="0"/>
                  <a:t>U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=a</a:t>
                </a:r>
                <a:r>
                  <a:rPr lang="en-US" baseline="-25000" dirty="0" smtClean="0"/>
                  <a:t>1                                                                      </a:t>
                </a:r>
                <a:r>
                  <a:rPr lang="en-US" dirty="0" smtClean="0"/>
                  <a:t>e</a:t>
                </a:r>
                <a:r>
                  <a:rPr lang="en-US" baseline="-25000" dirty="0" smtClean="0"/>
                  <a:t>1=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               </a:t>
                </a:r>
              </a:p>
              <a:p>
                <a:pPr lvl="1"/>
                <a:r>
                  <a:rPr lang="en-US" dirty="0" smtClean="0"/>
                  <a:t>U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=a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- Proj</a:t>
                </a:r>
                <a:r>
                  <a:rPr lang="en-US" baseline="-25000" dirty="0" smtClean="0"/>
                  <a:t>e1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                             e</a:t>
                </a:r>
                <a:r>
                  <a:rPr lang="en-US" baseline="-25000" dirty="0" smtClean="0"/>
                  <a:t>2=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U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=a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- Proj</a:t>
                </a:r>
                <a:r>
                  <a:rPr lang="en-US" baseline="-25000" dirty="0" smtClean="0"/>
                  <a:t>e1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– Proj</a:t>
                </a:r>
                <a:r>
                  <a:rPr lang="en-US" baseline="-25000" dirty="0" smtClean="0"/>
                  <a:t>e2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3                  </a:t>
                </a:r>
                <a:r>
                  <a:rPr lang="en-US" dirty="0" smtClean="0"/>
                  <a:t>e</a:t>
                </a:r>
                <a:r>
                  <a:rPr lang="en-US" baseline="-25000" dirty="0" smtClean="0"/>
                  <a:t>3=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err="1" smtClean="0"/>
                  <a:t>U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 smtClean="0"/>
                          <m:t>Proj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e</m:t>
                        </m:r>
                        <m:r>
                          <m:rPr>
                            <m:nor/>
                          </m:rPr>
                          <a:rPr lang="en-US" dirty="0" smtClean="0"/>
                          <m:t>a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 </m:t>
                        </m:r>
                      </m:e>
                    </m:nary>
                  </m:oMath>
                </a14:m>
                <a:r>
                  <a:rPr lang="en-US" baseline="-25000" dirty="0" smtClean="0"/>
                  <a:t>                                </a:t>
                </a:r>
                <a:r>
                  <a:rPr lang="en-US" dirty="0" smtClean="0"/>
                  <a:t>e</a:t>
                </a:r>
                <a:r>
                  <a:rPr lang="en-US" baseline="-25000" dirty="0" smtClean="0"/>
                  <a:t>k=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𝑈𝑘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 </a:t>
                </a:r>
              </a:p>
              <a:p>
                <a:pPr marL="41148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We </a:t>
                </a:r>
                <a:r>
                  <a:rPr lang="en-US" dirty="0"/>
                  <a:t>then rearrange the equations above so that the s are on the left, </a:t>
                </a:r>
                <a:r>
                  <a:rPr lang="en-US" dirty="0" smtClean="0"/>
                  <a:t>using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the fact that the  are unit vectors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=&lt;e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&gt;e</a:t>
                </a:r>
                <a:r>
                  <a:rPr lang="en-US" baseline="-25000" dirty="0" smtClean="0"/>
                  <a:t>1</a:t>
                </a:r>
              </a:p>
              <a:p>
                <a:pPr marL="457200" lvl="1" indent="0">
                  <a:buNone/>
                </a:pPr>
                <a:r>
                  <a:rPr lang="en-US" dirty="0"/>
                  <a:t>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=&lt;e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&gt;e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+&lt;e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&gt;e</a:t>
                </a:r>
                <a:r>
                  <a:rPr lang="en-US" baseline="-25000" dirty="0" smtClean="0"/>
                  <a:t>2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A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=&lt;e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,a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&gt;e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+ &lt;e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,a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&gt;e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+&lt;e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,a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&gt;e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  <a:p>
                <a:pPr marL="457200" lvl="1" indent="0">
                  <a:buNone/>
                </a:pPr>
                <a:endParaRPr lang="en-US" baseline="-25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28600"/>
                <a:ext cx="8686800" cy="6019800"/>
              </a:xfrm>
              <a:prstGeom prst="rect">
                <a:avLst/>
              </a:prstGeom>
              <a:blipFill rotWithShape="1">
                <a:blip r:embed="rId2"/>
                <a:stretch>
                  <a:fillRect t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3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632460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This can be written in matrix form:</a:t>
            </a:r>
          </a:p>
          <a:p>
            <a:r>
              <a:rPr lang="en-US" sz="2800" dirty="0" smtClean="0"/>
              <a:t>A=QR</a:t>
            </a:r>
          </a:p>
          <a:p>
            <a:r>
              <a:rPr lang="en-US" sz="2800" dirty="0" smtClean="0"/>
              <a:t>Where: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6" name="Picture 2" descr="C:\Users\acer\Desktop\5e37e7f1daa0637dfce30cae744a6a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41534"/>
            <a:ext cx="8077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0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acer\Desktop\qqqq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582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5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3074" name="Picture 2" descr="C:\Users\acer\Desktop\qqqq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2296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3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1456</Words>
  <Application>Microsoft Office PowerPoint</Application>
  <PresentationFormat>On-screen Show (4:3)</PresentationFormat>
  <Paragraphs>259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Adjacency</vt:lpstr>
      <vt:lpstr> </vt:lpstr>
      <vt:lpstr>What is QR Decomposition ?</vt:lpstr>
      <vt:lpstr>What is an orthogonal matrix ? </vt:lpstr>
      <vt:lpstr>Deriving the orthogonal matrix </vt:lpstr>
      <vt:lpstr> </vt:lpstr>
      <vt:lpstr>PowerPoint Presentation</vt:lpstr>
      <vt:lpstr>PowerPoint Presentation</vt:lpstr>
      <vt:lpstr>PowerPoint Presentation</vt:lpstr>
      <vt:lpstr>PowerPoint Presentation</vt:lpstr>
      <vt:lpstr>Procedure</vt:lpstr>
      <vt:lpstr>Convergence of QR</vt:lpstr>
      <vt:lpstr>Convergence cont..</vt:lpstr>
      <vt:lpstr>Accelerate the convergence of QR Iteration</vt:lpstr>
      <vt:lpstr>Accelerate the convergence of QR Iteration cont.…</vt:lpstr>
      <vt:lpstr>Accelerate the convergence of QR Iteration cont.….</vt:lpstr>
      <vt:lpstr>Accelerate the convergence of QR Iteration cont.…..</vt:lpstr>
      <vt:lpstr>Accelerate the convergence of QR Iteration cont. </vt:lpstr>
      <vt:lpstr>Accelerate the convergence of QR Iteration cont.…..</vt:lpstr>
      <vt:lpstr>Special Cases of QR   Decomposition</vt:lpstr>
      <vt:lpstr>Possible real world Applications</vt:lpstr>
      <vt:lpstr>Dimension Reduction in Data mining</vt:lpstr>
      <vt:lpstr>cont….</vt:lpstr>
      <vt:lpstr>PowerPoint Presentation</vt:lpstr>
      <vt:lpstr>Blind Double Color Image Watermarking Algorithm</vt:lpstr>
      <vt:lpstr>Scenario with a worked Example</vt:lpstr>
      <vt:lpstr>PowerPoint Presentation</vt:lpstr>
      <vt:lpstr>PowerPoint Presentation</vt:lpstr>
      <vt:lpstr>PowerPoint Presentation</vt:lpstr>
      <vt:lpstr>PowerPoint Presentation</vt:lpstr>
      <vt:lpstr>  Comparison of QR Algorithm  with Other Algorithms</vt:lpstr>
      <vt:lpstr>Mainly three algorithms</vt:lpstr>
      <vt:lpstr>LU Decomposition</vt:lpstr>
      <vt:lpstr>QR Decomposition</vt:lpstr>
      <vt:lpstr>Singular value decomposition(SVD)</vt:lpstr>
      <vt:lpstr>The graph below shows the comparison of three decompositions  </vt:lpstr>
      <vt:lpstr>Extra works</vt:lpstr>
      <vt:lpstr>Special scenario </vt:lpstr>
      <vt:lpstr>Methodology </vt:lpstr>
      <vt:lpstr>After implementation it may looks like..</vt:lpstr>
      <vt:lpstr>Analyzing LU and QR decompositions </vt:lpstr>
      <vt:lpstr>References for software demo </vt:lpstr>
      <vt:lpstr>References </vt:lpstr>
      <vt:lpstr>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Kaveen</dc:creator>
  <cp:lastModifiedBy>ismail - [2010]</cp:lastModifiedBy>
  <cp:revision>34</cp:revision>
  <dcterms:created xsi:type="dcterms:W3CDTF">2013-11-21T16:19:20Z</dcterms:created>
  <dcterms:modified xsi:type="dcterms:W3CDTF">2013-11-26T09:53:47Z</dcterms:modified>
</cp:coreProperties>
</file>