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6" r:id="rId4"/>
    <p:sldId id="260" r:id="rId5"/>
    <p:sldId id="349" r:id="rId6"/>
    <p:sldId id="350" r:id="rId7"/>
    <p:sldId id="351" r:id="rId8"/>
    <p:sldId id="352" r:id="rId9"/>
    <p:sldId id="362" r:id="rId10"/>
    <p:sldId id="355" r:id="rId11"/>
    <p:sldId id="363" r:id="rId12"/>
    <p:sldId id="364" r:id="rId13"/>
    <p:sldId id="354" r:id="rId14"/>
    <p:sldId id="356" r:id="rId15"/>
    <p:sldId id="359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84" autoAdjust="0"/>
  </p:normalViewPr>
  <p:slideViewPr>
    <p:cSldViewPr snapToGrid="0" showGuides="1">
      <p:cViewPr varScale="1">
        <p:scale>
          <a:sx n="66" d="100"/>
          <a:sy n="66" d="100"/>
        </p:scale>
        <p:origin x="1050" y="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NN.2004.832719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42E9FF9-3DE7-4909-A404-73806975B054}"/>
              </a:ext>
            </a:extLst>
          </p:cNvPr>
          <p:cNvSpPr txBox="1"/>
          <p:nvPr/>
        </p:nvSpPr>
        <p:spPr>
          <a:xfrm>
            <a:off x="7588969" y="4853613"/>
            <a:ext cx="3541689" cy="8913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E/17/286</a:t>
            </a:r>
          </a:p>
          <a:p>
            <a:pPr>
              <a:lnSpc>
                <a:spcPts val="3300"/>
              </a:lnSpc>
            </a:pPr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RATHNAYAKA R.M.T.N.K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E6852-83C9-3577-3428-5D040621315E}"/>
              </a:ext>
            </a:extLst>
          </p:cNvPr>
          <p:cNvSpPr txBox="1"/>
          <p:nvPr/>
        </p:nvSpPr>
        <p:spPr>
          <a:xfrm>
            <a:off x="851233" y="541289"/>
            <a:ext cx="1114723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CONFIGURABLE NEUROMORPHIC PROCESSOR ARCHITECTURE FOR SPIKING NEURAL NETWORKS</a:t>
            </a:r>
          </a:p>
        </p:txBody>
      </p:sp>
      <p:sp>
        <p:nvSpPr>
          <p:cNvPr id="3" name="Google Shape;133;p28">
            <a:extLst>
              <a:ext uri="{FF2B5EF4-FFF2-40B4-BE49-F238E27FC236}">
                <a16:creationId xmlns:a16="http://schemas.microsoft.com/office/drawing/2014/main" id="{E1CAF334-61B3-324A-72A0-CEF55786477B}"/>
              </a:ext>
            </a:extLst>
          </p:cNvPr>
          <p:cNvSpPr txBox="1">
            <a:spLocks/>
          </p:cNvSpPr>
          <p:nvPr/>
        </p:nvSpPr>
        <p:spPr>
          <a:xfrm>
            <a:off x="7588969" y="5744947"/>
            <a:ext cx="4860609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GB" sz="1600" b="1" dirty="0">
                <a:solidFill>
                  <a:srgbClr val="0070C0"/>
                </a:solidFill>
              </a:rPr>
              <a:t>Supervised by Dr </a:t>
            </a:r>
            <a:r>
              <a:rPr lang="en-GB" sz="1600" b="1" dirty="0" err="1">
                <a:solidFill>
                  <a:srgbClr val="0070C0"/>
                </a:solidFill>
              </a:rPr>
              <a:t>Isuru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r>
              <a:rPr lang="en-GB" sz="1600" b="1" dirty="0" err="1">
                <a:solidFill>
                  <a:srgbClr val="0070C0"/>
                </a:solidFill>
              </a:rPr>
              <a:t>Nawainne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4" name="Google Shape;133;p28">
            <a:extLst>
              <a:ext uri="{FF2B5EF4-FFF2-40B4-BE49-F238E27FC236}">
                <a16:creationId xmlns:a16="http://schemas.microsoft.com/office/drawing/2014/main" id="{C64CEF6A-8FB9-93F7-5CBB-B41FE5E67AB6}"/>
              </a:ext>
            </a:extLst>
          </p:cNvPr>
          <p:cNvSpPr txBox="1">
            <a:spLocks/>
          </p:cNvSpPr>
          <p:nvPr/>
        </p:nvSpPr>
        <p:spPr>
          <a:xfrm>
            <a:off x="4221903" y="121589"/>
            <a:ext cx="541591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>
                <a:solidFill>
                  <a:srgbClr val="0070C0"/>
                </a:solidFill>
              </a:rPr>
              <a:t>ME 420 – Mechanical Engineering Individual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66727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97" y="284292"/>
            <a:ext cx="11573197" cy="724247"/>
          </a:xfrm>
        </p:spPr>
        <p:txBody>
          <a:bodyPr/>
          <a:lstStyle/>
          <a:p>
            <a:r>
              <a:rPr lang="en-US" sz="4400" dirty="0"/>
              <a:t>LEARNING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997888" y="4752519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292A4-DFC9-A72B-382A-8EEEF9A97460}"/>
              </a:ext>
            </a:extLst>
          </p:cNvPr>
          <p:cNvGrpSpPr/>
          <p:nvPr/>
        </p:nvGrpSpPr>
        <p:grpSpPr>
          <a:xfrm>
            <a:off x="4852718" y="2819099"/>
            <a:ext cx="2057141" cy="1856303"/>
            <a:chOff x="3741176" y="2237322"/>
            <a:chExt cx="4709648" cy="37238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38ABDD-B706-9902-BA1E-F5E000A14692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2F9B1618-15F8-7F8B-E9FA-3232EBF77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EA700E9-6170-2CC9-129F-6129EA363F3C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13" name="Rounded Rectangle 10">
                  <a:extLst>
                    <a:ext uri="{FF2B5EF4-FFF2-40B4-BE49-F238E27FC236}">
                      <a16:creationId xmlns:a16="http://schemas.microsoft.com/office/drawing/2014/main" id="{3E2FF1E4-E921-A511-EA5E-98A8026BD6A9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D3E2A3A-C46C-2C91-ECC7-1BF342E1B822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Chord 14">
                  <a:extLst>
                    <a:ext uri="{FF2B5EF4-FFF2-40B4-BE49-F238E27FC236}">
                      <a16:creationId xmlns:a16="http://schemas.microsoft.com/office/drawing/2014/main" id="{24D07501-6329-EA58-2352-1B1DF15CA7F1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0ECBD3CC-7A5D-E23B-00DC-43A1870C40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6" name="Graphic 33">
              <a:extLst>
                <a:ext uri="{FF2B5EF4-FFF2-40B4-BE49-F238E27FC236}">
                  <a16:creationId xmlns:a16="http://schemas.microsoft.com/office/drawing/2014/main" id="{42B7A8F1-23E8-0232-9C80-1A06A380EC00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FAAD041-0874-1247-AB61-79CC4227773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2F45E25-FB77-3CC5-622F-02A3E2DB7C9A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CEEA5-9261-7C05-B90D-3B1DE56B8FA7}"/>
              </a:ext>
            </a:extLst>
          </p:cNvPr>
          <p:cNvSpPr/>
          <p:nvPr/>
        </p:nvSpPr>
        <p:spPr>
          <a:xfrm>
            <a:off x="7997888" y="4712691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A41F7-FAA1-F3E1-BE9E-F0ABC11F0D64}"/>
              </a:ext>
            </a:extLst>
          </p:cNvPr>
          <p:cNvSpPr txBox="1"/>
          <p:nvPr/>
        </p:nvSpPr>
        <p:spPr>
          <a:xfrm>
            <a:off x="182528" y="1514195"/>
            <a:ext cx="4191292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become familiar with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instruction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set architecture and its implementation in 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5A9F6-B6E2-0CEE-5B1A-C049E3C691B4}"/>
              </a:ext>
            </a:extLst>
          </p:cNvPr>
          <p:cNvSpPr txBox="1"/>
          <p:nvPr/>
        </p:nvSpPr>
        <p:spPr>
          <a:xfrm>
            <a:off x="182527" y="4965000"/>
            <a:ext cx="4191293" cy="147732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gain a deep understanding of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principles and concepts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of spiking neural networks and neuromorphic computing. 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6B38F-D58C-DA72-A93C-3AB088B3369D}"/>
              </a:ext>
            </a:extLst>
          </p:cNvPr>
          <p:cNvSpPr txBox="1"/>
          <p:nvPr/>
        </p:nvSpPr>
        <p:spPr>
          <a:xfrm>
            <a:off x="7371146" y="1911032"/>
            <a:ext cx="4667248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gain experience in developing and testing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SNN applications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2B76A-7367-5448-E9A9-462DB364FA19}"/>
              </a:ext>
            </a:extLst>
          </p:cNvPr>
          <p:cNvSpPr txBox="1"/>
          <p:nvPr/>
        </p:nvSpPr>
        <p:spPr>
          <a:xfrm>
            <a:off x="7188528" y="5027371"/>
            <a:ext cx="4667248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To understand the trade-offs between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power consumption, performance, and area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processor architecture design</a:t>
            </a:r>
            <a:r>
              <a:rPr lang="en-US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314BA-8992-5BBA-E02B-5E5C246CDB9A}"/>
              </a:ext>
            </a:extLst>
          </p:cNvPr>
          <p:cNvSpPr/>
          <p:nvPr/>
        </p:nvSpPr>
        <p:spPr>
          <a:xfrm>
            <a:off x="6794261" y="2678733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5B9801-7C10-2E60-0D80-C6AB1E638EFF}"/>
              </a:ext>
            </a:extLst>
          </p:cNvPr>
          <p:cNvSpPr/>
          <p:nvPr/>
        </p:nvSpPr>
        <p:spPr>
          <a:xfrm>
            <a:off x="4471931" y="4565683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C6356EB2-4143-5594-05FB-D9521BC49F78}"/>
              </a:ext>
            </a:extLst>
          </p:cNvPr>
          <p:cNvSpPr txBox="1">
            <a:spLocks/>
          </p:cNvSpPr>
          <p:nvPr/>
        </p:nvSpPr>
        <p:spPr>
          <a:xfrm>
            <a:off x="4462406" y="462365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6E7C8F-078F-6125-1AC1-962C747964AA}"/>
              </a:ext>
            </a:extLst>
          </p:cNvPr>
          <p:cNvSpPr/>
          <p:nvPr/>
        </p:nvSpPr>
        <p:spPr>
          <a:xfrm>
            <a:off x="6802053" y="457044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E6C5710-270D-7874-63CE-DC3835DA5390}"/>
              </a:ext>
            </a:extLst>
          </p:cNvPr>
          <p:cNvSpPr txBox="1">
            <a:spLocks/>
          </p:cNvSpPr>
          <p:nvPr/>
        </p:nvSpPr>
        <p:spPr>
          <a:xfrm>
            <a:off x="6792528" y="462841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FCB7EFBD-9946-D713-ED4B-D25D46CD60FE}"/>
              </a:ext>
            </a:extLst>
          </p:cNvPr>
          <p:cNvSpPr txBox="1">
            <a:spLocks/>
          </p:cNvSpPr>
          <p:nvPr/>
        </p:nvSpPr>
        <p:spPr>
          <a:xfrm>
            <a:off x="6794261" y="27327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B33F4-6692-6A72-57FB-AD0AF581A8E4}"/>
              </a:ext>
            </a:extLst>
          </p:cNvPr>
          <p:cNvSpPr/>
          <p:nvPr/>
        </p:nvSpPr>
        <p:spPr>
          <a:xfrm>
            <a:off x="4466577" y="2624733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Text Placeholder 12">
            <a:extLst>
              <a:ext uri="{FF2B5EF4-FFF2-40B4-BE49-F238E27FC236}">
                <a16:creationId xmlns:a16="http://schemas.microsoft.com/office/drawing/2014/main" id="{E1FADD5A-1BA4-87EA-4006-EC7EFA3A724A}"/>
              </a:ext>
            </a:extLst>
          </p:cNvPr>
          <p:cNvSpPr txBox="1">
            <a:spLocks/>
          </p:cNvSpPr>
          <p:nvPr/>
        </p:nvSpPr>
        <p:spPr>
          <a:xfrm>
            <a:off x="4466577" y="267873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36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7677-F07D-8B85-3622-33F4D44DAFDF}"/>
              </a:ext>
            </a:extLst>
          </p:cNvPr>
          <p:cNvSpPr txBox="1"/>
          <p:nvPr/>
        </p:nvSpPr>
        <p:spPr>
          <a:xfrm>
            <a:off x="505852" y="1557814"/>
            <a:ext cx="1001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research methodology consists of two main stages:</a:t>
            </a:r>
          </a:p>
          <a:p>
            <a:pPr algn="just" defTabSz="406400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3E22A-4C83-43DB-E066-6F0BB3B0D073}"/>
              </a:ext>
            </a:extLst>
          </p:cNvPr>
          <p:cNvSpPr txBox="1"/>
          <p:nvPr/>
        </p:nvSpPr>
        <p:spPr>
          <a:xfrm>
            <a:off x="789367" y="1880979"/>
            <a:ext cx="11107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06400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RV32IM pipelined CPU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Verilog as a starting point for the design.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Completing the current RISC-v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NOC (Network on Chip) FPGA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implementation for spiking     neural networks (SNNs) and integrating it into the processor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80BAF-E9E3-F1B7-5688-3B9C73C207AC}"/>
              </a:ext>
            </a:extLst>
          </p:cNvPr>
          <p:cNvSpPr txBox="1"/>
          <p:nvPr/>
        </p:nvSpPr>
        <p:spPr>
          <a:xfrm>
            <a:off x="505852" y="3628519"/>
            <a:ext cx="6886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first stage, we will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Verilog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the hardware description language to implement the RV32IM pipelined CPU. This will serve as a foundation for the design and will allow us to build upon existing RISC-v architecture.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the second stage, we will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FPGA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implement the NOC for SNNs and integrate it into the processor architecture. This will enable us to develop a configurable neuromorphic processor architecture for spiking neural networks.</a:t>
            </a:r>
          </a:p>
          <a:p>
            <a:endParaRPr lang="en-US" dirty="0"/>
          </a:p>
        </p:txBody>
      </p:sp>
      <p:pic>
        <p:nvPicPr>
          <p:cNvPr id="1026" name="Picture 2" descr="Field-programmable gate array - Wikipedia">
            <a:extLst>
              <a:ext uri="{FF2B5EF4-FFF2-40B4-BE49-F238E27FC236}">
                <a16:creationId xmlns:a16="http://schemas.microsoft.com/office/drawing/2014/main" id="{C6A05383-B014-FB56-2F99-02E572C9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67" y="3681472"/>
            <a:ext cx="3428039" cy="22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4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6EA2A-E9B4-F4D8-BCA5-177EF0D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4" y="2011116"/>
            <a:ext cx="10410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REFFRENCES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0E4A-0285-F764-5B9C-CEFEE3761CB9}"/>
              </a:ext>
            </a:extLst>
          </p:cNvPr>
          <p:cNvSpPr txBox="1"/>
          <p:nvPr/>
        </p:nvSpPr>
        <p:spPr>
          <a:xfrm>
            <a:off x="1090411" y="2131239"/>
            <a:ext cx="10242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RISC-V Based Network on Chip Architecture for Spiking Neuron Processing -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Heshan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Dissanayake Buddhi Perera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Dinindu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Thilakarathne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Department of Computer Engineering University of Peradeniya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Izhikevich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E. M. (2004). Which Model to Use for Cortical Spiking Neurons? IEEE Transactions on Neural Networks, 15(5), 1063-1070. 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https://doi.org/10.1109/TNN.2004.832719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Izhikevich</a:t>
            </a:r>
            <a:r>
              <a:rPr lang="en-US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E. M. (2003). Simple Model of Spiking Neurons. IEEE Transactions on Neural Networks, 14(6), 1569-1572. https://doi.org/10.1109/TNN.2003.820440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1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096000" y="1525322"/>
            <a:ext cx="4968254" cy="499909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237517" y="399798"/>
            <a:ext cx="3944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CONTENT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53CA4-F980-2D04-BA0D-DE3241270814}"/>
              </a:ext>
            </a:extLst>
          </p:cNvPr>
          <p:cNvGrpSpPr/>
          <p:nvPr/>
        </p:nvGrpSpPr>
        <p:grpSpPr>
          <a:xfrm>
            <a:off x="1392720" y="2068833"/>
            <a:ext cx="3434079" cy="2679765"/>
            <a:chOff x="3741176" y="2237322"/>
            <a:chExt cx="4709648" cy="37238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2E855A-E999-8BFA-3E05-5EC8EF26E039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F6ECE12-9A93-9448-F17C-4759D9B98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BF55BBB-51E7-57B4-E94D-FFBA8AE51558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22" name="Rounded Rectangle 10">
                  <a:extLst>
                    <a:ext uri="{FF2B5EF4-FFF2-40B4-BE49-F238E27FC236}">
                      <a16:creationId xmlns:a16="http://schemas.microsoft.com/office/drawing/2014/main" id="{96AEEFB0-4958-5DC8-CCE9-1B0EA4EB96C6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Rounded Rectangle 13">
                  <a:extLst>
                    <a:ext uri="{FF2B5EF4-FFF2-40B4-BE49-F238E27FC236}">
                      <a16:creationId xmlns:a16="http://schemas.microsoft.com/office/drawing/2014/main" id="{D8BE50F7-199D-B652-C75A-379151EFF9E6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580F506E-F46F-F53C-B9A6-87323CE91D25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24205889-9F55-3AEF-32A9-D49FDDA91B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16" name="Graphic 33">
              <a:extLst>
                <a:ext uri="{FF2B5EF4-FFF2-40B4-BE49-F238E27FC236}">
                  <a16:creationId xmlns:a16="http://schemas.microsoft.com/office/drawing/2014/main" id="{7A079887-D282-25A7-6D90-0DD93DAC6E7A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1465AE-08E6-24C0-1074-BD178117CDFF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67D931-84C5-5604-9543-2B64140D77DB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E87CA9-6921-329E-C399-A99786EB99FC}"/>
              </a:ext>
            </a:extLst>
          </p:cNvPr>
          <p:cNvSpPr txBox="1"/>
          <p:nvPr/>
        </p:nvSpPr>
        <p:spPr>
          <a:xfrm>
            <a:off x="6463801" y="1929710"/>
            <a:ext cx="558943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AIM of the project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Learning outcomes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Timeline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Reference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8F12EEA-31E2-E8A2-F996-64E2F988FE8E}"/>
              </a:ext>
            </a:extLst>
          </p:cNvPr>
          <p:cNvSpPr/>
          <p:nvPr/>
        </p:nvSpPr>
        <p:spPr>
          <a:xfrm>
            <a:off x="5427149" y="614646"/>
            <a:ext cx="668851" cy="5186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458" y="286969"/>
            <a:ext cx="11573197" cy="724247"/>
          </a:xfrm>
        </p:spPr>
        <p:txBody>
          <a:bodyPr/>
          <a:lstStyle/>
          <a:p>
            <a:r>
              <a:rPr lang="en-US" sz="4000" dirty="0"/>
              <a:t>INTRODUCTION-SNN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464235" y="2011680"/>
            <a:ext cx="5880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Spiking neural networks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SNN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s) are a type of neural network that simulate the behavior of biological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neurons and synapses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significance of SNNs lies in their ability to mimic the behavior of biological neural networks and in their potential for improving machine learning and artificial intelligence.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basic components of an SNN include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neurons, synapses, and input/output spikes.</a:t>
            </a:r>
          </a:p>
          <a:p>
            <a:pPr algn="just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030" name="Picture 6" descr="Introduction - Neural Networks and Deep Learning Tutorial | Study Glance">
            <a:extLst>
              <a:ext uri="{FF2B5EF4-FFF2-40B4-BE49-F238E27FC236}">
                <a16:creationId xmlns:a16="http://schemas.microsoft.com/office/drawing/2014/main" id="{B74EF00E-BC5E-63BF-1C88-47643419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66" y="1646533"/>
            <a:ext cx="5149887" cy="23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1E26E9B-F2AF-69C5-6FF7-D1188F25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581" y="4337641"/>
            <a:ext cx="5384656" cy="23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INTRODUCTION-SNN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08847" y="1925159"/>
            <a:ext cx="5519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Unlike traditional artificial neural networks (ANNs), which use abstract mathematical models, SNNs process information through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timing and frequency of spikes.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SNNs can be used for a variety of applications, such as speech recognition, image processing, and robotics.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Compared to ANNs, SNNs offer potential advantages such as better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energy efficiency and higher accuracy.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2052" name="Picture 4" descr="PDF] Efficient and Accurate Conversion of Spiking Neural Network with Burst  Spikes | Semantic Scholar">
            <a:extLst>
              <a:ext uri="{FF2B5EF4-FFF2-40B4-BE49-F238E27FC236}">
                <a16:creationId xmlns:a16="http://schemas.microsoft.com/office/drawing/2014/main" id="{B90B38AD-18AA-814C-1C8B-67A345D8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73" y="1666960"/>
            <a:ext cx="5240787" cy="25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03A1B-878B-AD2A-4758-BF58A4D1EF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7218" y="4325816"/>
            <a:ext cx="4191499" cy="25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Neuromorphic computing 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76775" y="1659988"/>
            <a:ext cx="61897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Neuromorphic computing is an approach to computing that uses hardware and software inspired by the principles of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human brain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goal of neuromorphic computing is to develop computers that can perform complex tasks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energy efficiency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and robustness similar to that of biological neural networks.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Compared to traditional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von Neumann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architecture, neuromorphic computing offers potential advantages such as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lower power consumption, faster processing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and more efficient use of memory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5AB16-5CA6-7236-86DC-27213C6D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3"/>
          <a:stretch/>
        </p:blipFill>
        <p:spPr>
          <a:xfrm>
            <a:off x="8145786" y="1587873"/>
            <a:ext cx="2807011" cy="222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ACB9A-3643-4F3A-8B0B-A377CDDDD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3"/>
          <a:stretch/>
        </p:blipFill>
        <p:spPr>
          <a:xfrm>
            <a:off x="8179117" y="4159533"/>
            <a:ext cx="2773680" cy="22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Neuromorphic computing 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4F68A-BB94-580D-A34A-E0679E4A1B58}"/>
              </a:ext>
            </a:extLst>
          </p:cNvPr>
          <p:cNvSpPr txBox="1"/>
          <p:nvPr/>
        </p:nvSpPr>
        <p:spPr>
          <a:xfrm>
            <a:off x="576775" y="1659988"/>
            <a:ext cx="6189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Neuromorphic computing can be implemented using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digital, analog, or mixed-signal circuits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as well as with specialized hardware such as memristors.</a:t>
            </a: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Neuromorphic computing has potential applications in areas such as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machine learning, robotics, and brain-computer interfaces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The significance of neuromorphic computing lies in its potential to revolutionize computing by enabling machines to process information in ways that are more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natural and human-like.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DBFA4-764C-1009-9F1F-47C4BA2B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20" y="1855396"/>
            <a:ext cx="3966505" cy="48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9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699812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9DCD1-A8B5-2F23-B1B6-A2A2E63578DB}"/>
              </a:ext>
            </a:extLst>
          </p:cNvPr>
          <p:cNvSpPr txBox="1"/>
          <p:nvPr/>
        </p:nvSpPr>
        <p:spPr>
          <a:xfrm>
            <a:off x="407251" y="1691639"/>
            <a:ext cx="419129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spiking neural network designs can be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difficult to use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non-experts.</a:t>
            </a:r>
          </a:p>
          <a:p>
            <a:pPr algn="just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F4FAB-E51D-0555-5C01-9C52ECF81485}"/>
              </a:ext>
            </a:extLst>
          </p:cNvPr>
          <p:cNvSpPr txBox="1"/>
          <p:nvPr/>
        </p:nvSpPr>
        <p:spPr>
          <a:xfrm>
            <a:off x="396784" y="4975535"/>
            <a:ext cx="4191293" cy="147732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Gap by developing a configurable neuromorphic processor architecture that uses RISC-V and is easy to use for programmers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various skill levels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C6D64-4593-F8B8-8E9F-2410E1C956A3}"/>
              </a:ext>
            </a:extLst>
          </p:cNvPr>
          <p:cNvSpPr txBox="1"/>
          <p:nvPr/>
        </p:nvSpPr>
        <p:spPr>
          <a:xfrm>
            <a:off x="7229478" y="1494537"/>
            <a:ext cx="4667248" cy="17543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there are existing hardware designs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specific architecture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accelerators for SNNs,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there is a gap in the literature regarding the development of configurable neuromorphic processor architectures based on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BB958-4694-81B2-FC37-667629A4BFC8}"/>
              </a:ext>
            </a:extLst>
          </p:cNvPr>
          <p:cNvSpPr txBox="1"/>
          <p:nvPr/>
        </p:nvSpPr>
        <p:spPr>
          <a:xfrm>
            <a:off x="7025346" y="4899660"/>
            <a:ext cx="4667248" cy="1477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Effectiveness of using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developing configurable neuromorphic architectures and provides a platform accessible to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wider range of users and researchers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96" name="Graphic 175">
            <a:extLst>
              <a:ext uri="{FF2B5EF4-FFF2-40B4-BE49-F238E27FC236}">
                <a16:creationId xmlns:a16="http://schemas.microsoft.com/office/drawing/2014/main" id="{33FE58B9-A836-64A6-AED1-60DFCC164A44}"/>
              </a:ext>
            </a:extLst>
          </p:cNvPr>
          <p:cNvGrpSpPr/>
          <p:nvPr/>
        </p:nvGrpSpPr>
        <p:grpSpPr>
          <a:xfrm>
            <a:off x="4411521" y="2644753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6BC36D7-C579-10CF-E7A5-029F2AF5782E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8" name="Graphic 175">
              <a:extLst>
                <a:ext uri="{FF2B5EF4-FFF2-40B4-BE49-F238E27FC236}">
                  <a16:creationId xmlns:a16="http://schemas.microsoft.com/office/drawing/2014/main" id="{395BF0BE-753E-1640-4139-6AE002860B25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D8852BA-6B7B-DEB1-D967-44575D787E1F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D153CD5-3797-62A5-6E6B-8FC682A870EF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D70E6CF-1340-324B-BD9C-6A6BB19B855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DF015AF-DBAF-74A1-6BC1-7A0E3CF331B0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903BB11-F2FB-0C8D-AE49-C33806C02635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E3FFB3E-663B-817A-7DFF-4CFFE7C06452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B7703A-1368-095D-215F-EA438E5AE9FA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922F0A7-1B05-A20D-5B87-3B471470869D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E5D1C0-E43C-D69B-BA9E-5368EBBA9853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181FA2F-83FC-60D2-B6A7-C867007096D9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C8C0F64-252F-5E66-B2E0-23B4D44CBEF8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44D64A6-9EAA-2660-35F8-90536C72F8D9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DB1C35A-61F0-67C2-5287-3AC28CD6859A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4F8C5D2-776C-66FF-6A22-81EB144A300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A354022-5A3F-BAD3-6F7C-A52236C35A74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2E4258E-E8CD-D1BC-9AFC-B92FC3D2AA63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66E602F-5071-A6E1-E4F0-24F4D3BD59B4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9C27439-1A77-CBB0-2AD2-6452CE5CC4DE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1AA7773-7C1A-FFD9-14C9-7D2BB03A47BF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ACDCE2B-3060-EF4C-076E-4D6B4B1FABC2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E3A877B-867C-EB45-CABE-121D829A6172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812DF1D-1EDA-C14E-929C-D0DB9509A982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560E53-272A-98D8-638E-D1E71162E41B}"/>
              </a:ext>
            </a:extLst>
          </p:cNvPr>
          <p:cNvSpPr/>
          <p:nvPr/>
        </p:nvSpPr>
        <p:spPr>
          <a:xfrm>
            <a:off x="6652593" y="266585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150D75-8FAB-CA2F-28CE-C286A37698B2}"/>
              </a:ext>
            </a:extLst>
          </p:cNvPr>
          <p:cNvSpPr/>
          <p:nvPr/>
        </p:nvSpPr>
        <p:spPr>
          <a:xfrm>
            <a:off x="4330263" y="4552804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6" name="Text Placeholder 12">
            <a:extLst>
              <a:ext uri="{FF2B5EF4-FFF2-40B4-BE49-F238E27FC236}">
                <a16:creationId xmlns:a16="http://schemas.microsoft.com/office/drawing/2014/main" id="{6B825782-D9D4-EC6C-F512-5517E52A6B19}"/>
              </a:ext>
            </a:extLst>
          </p:cNvPr>
          <p:cNvSpPr txBox="1">
            <a:spLocks/>
          </p:cNvSpPr>
          <p:nvPr/>
        </p:nvSpPr>
        <p:spPr>
          <a:xfrm>
            <a:off x="4320738" y="461077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CE7A5F-0AAB-652A-A743-2F40125F6CF2}"/>
              </a:ext>
            </a:extLst>
          </p:cNvPr>
          <p:cNvSpPr/>
          <p:nvPr/>
        </p:nvSpPr>
        <p:spPr>
          <a:xfrm>
            <a:off x="6660385" y="4557563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Text Placeholder 12">
            <a:extLst>
              <a:ext uri="{FF2B5EF4-FFF2-40B4-BE49-F238E27FC236}">
                <a16:creationId xmlns:a16="http://schemas.microsoft.com/office/drawing/2014/main" id="{BB64015D-7AEE-973E-C340-572B9D345B4B}"/>
              </a:ext>
            </a:extLst>
          </p:cNvPr>
          <p:cNvSpPr txBox="1">
            <a:spLocks/>
          </p:cNvSpPr>
          <p:nvPr/>
        </p:nvSpPr>
        <p:spPr>
          <a:xfrm>
            <a:off x="6650860" y="461553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49" name="Text Placeholder 12">
            <a:extLst>
              <a:ext uri="{FF2B5EF4-FFF2-40B4-BE49-F238E27FC236}">
                <a16:creationId xmlns:a16="http://schemas.microsoft.com/office/drawing/2014/main" id="{149FE93C-B785-0DE7-4C05-419A28889E71}"/>
              </a:ext>
            </a:extLst>
          </p:cNvPr>
          <p:cNvSpPr txBox="1">
            <a:spLocks/>
          </p:cNvSpPr>
          <p:nvPr/>
        </p:nvSpPr>
        <p:spPr>
          <a:xfrm>
            <a:off x="6652593" y="271985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77818E1-C4E9-EB47-9873-5F5CF830FC8F}"/>
              </a:ext>
            </a:extLst>
          </p:cNvPr>
          <p:cNvSpPr/>
          <p:nvPr/>
        </p:nvSpPr>
        <p:spPr>
          <a:xfrm>
            <a:off x="4324909" y="2611854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1" name="Text Placeholder 12">
            <a:extLst>
              <a:ext uri="{FF2B5EF4-FFF2-40B4-BE49-F238E27FC236}">
                <a16:creationId xmlns:a16="http://schemas.microsoft.com/office/drawing/2014/main" id="{D5CD780F-8F27-D4EE-3F46-833B8AEE438E}"/>
              </a:ext>
            </a:extLst>
          </p:cNvPr>
          <p:cNvSpPr txBox="1">
            <a:spLocks/>
          </p:cNvSpPr>
          <p:nvPr/>
        </p:nvSpPr>
        <p:spPr>
          <a:xfrm>
            <a:off x="4324909" y="266585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136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8F46B-5E27-18C9-95D8-91DDA06C16E7}"/>
              </a:ext>
            </a:extLst>
          </p:cNvPr>
          <p:cNvSpPr/>
          <p:nvPr/>
        </p:nvSpPr>
        <p:spPr>
          <a:xfrm>
            <a:off x="7856220" y="4739640"/>
            <a:ext cx="277368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8F2F9-F6F8-FDA5-F9D1-BF97DE98D700}"/>
              </a:ext>
            </a:extLst>
          </p:cNvPr>
          <p:cNvSpPr txBox="1"/>
          <p:nvPr/>
        </p:nvSpPr>
        <p:spPr>
          <a:xfrm>
            <a:off x="323529" y="3065975"/>
            <a:ext cx="7532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aim of our research is to develop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configurable neuromorphic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processor architecture for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spiking neural networks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uses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RISC-V 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nstruction set architecture, and to demonstrate that architecture is both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high-performing and low-power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making it an attractive solution for a range of applications.</a:t>
            </a:r>
          </a:p>
        </p:txBody>
      </p:sp>
      <p:pic>
        <p:nvPicPr>
          <p:cNvPr id="1026" name="Picture 2" descr="Aim - Free marketing icons">
            <a:extLst>
              <a:ext uri="{FF2B5EF4-FFF2-40B4-BE49-F238E27FC236}">
                <a16:creationId xmlns:a16="http://schemas.microsoft.com/office/drawing/2014/main" id="{9DC9897E-9691-D1B7-6FDC-6E217A571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24" y="1863413"/>
            <a:ext cx="3131173" cy="313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7D0E1F57-9085-D3FD-C46B-AF9A627CB4A3}"/>
              </a:ext>
            </a:extLst>
          </p:cNvPr>
          <p:cNvGrpSpPr/>
          <p:nvPr/>
        </p:nvGrpSpPr>
        <p:grpSpPr>
          <a:xfrm>
            <a:off x="323529" y="4739640"/>
            <a:ext cx="1865816" cy="1927552"/>
            <a:chOff x="548226" y="342079"/>
            <a:chExt cx="5440770" cy="6257605"/>
          </a:xfrm>
          <a:solidFill>
            <a:schemeClr val="accent4"/>
          </a:solidFill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930E8C8-1ADE-D9A6-66C0-13AC9F55F74A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D9323AC-363D-1529-35F1-2AB370DF9B2A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E039E5FD-CFB1-AC53-26CA-4332F7F7B71A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39AA33F5-BCBE-7505-1279-33EEDC5246C8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CA40C910-AC22-F88F-0030-DD931E60A823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DCC1C4C2-6F32-E9DE-AEAA-C8262F5818CF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E6EAF4F3-F38A-3790-EEFA-7BDCA88A9F48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43C5FEDB-9918-3DB2-9C1E-93731EB0F49E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A3CB882C-B2D6-FC96-D60A-02751C03A60E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94D804F-511E-ACCE-C945-1B98799C2879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D119F0E-E691-948F-B26F-AD8C4B7426AF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046CC1C-1209-E58D-DADA-17086B786A64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F9C1F852-4772-EAD8-84BC-8729E93C9139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13AAE0D2-6530-989E-4F93-40A6C22820C6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D4C703FD-2914-2EAA-420F-D592B1715934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F958D7DC-A00F-7430-84D2-40F66BEE6E52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8FB03AE-BFF4-DBC8-72C2-3476289D84C9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E206AC-A59A-4A3B-6B1D-A9076D73E36C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8533B21D-71F5-BA88-C67D-D60F78E7FD0F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BD58D556-F9B1-2231-1E50-66E4328743A5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2BB6B5CA-F7E8-6D12-3361-5C9FE9135DD3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983E9104-1C2F-2C45-0355-C0DFA61CF895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AD829BAE-4B4A-0257-F1D7-7D86DB1E4D38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EFC109C2-8F59-5A60-F20D-07D817661924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E0A0706E-E8AB-04D9-E854-2FBA25595C7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D57940-8430-46E8-562B-0C051A470D53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281979C-B704-5D6C-5197-B36D71DACC0B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8DD63E0-F146-5A41-1168-54A565C21106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82CB0FB-2153-683C-DC89-00537D116126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F35F8CEB-730A-C565-B196-7841335AF03D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EE74CA-8B6A-20CD-D92D-B71BB5870461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6F9934A8-0237-FC11-2989-6ABD5B53D80C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0AA22DD1-B65B-427A-BEAC-F67844AD408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26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29F5815-9EE9-CA76-D05E-215CE8F63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126B18-E2D4-D875-9774-953E88323866}"/>
              </a:ext>
            </a:extLst>
          </p:cNvPr>
          <p:cNvGrpSpPr/>
          <p:nvPr/>
        </p:nvGrpSpPr>
        <p:grpSpPr>
          <a:xfrm>
            <a:off x="5108049" y="5245739"/>
            <a:ext cx="1990240" cy="1340848"/>
            <a:chOff x="-548507" y="477868"/>
            <a:chExt cx="11570449" cy="635717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1126D61-9FC4-2A83-F6A1-46FA5EEAB8A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D3013F2-C274-29F0-9AD9-AFA1250CF2C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BDFFFA-F977-C955-26E5-2E30FA58FDA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63F5E8-4FA7-04DF-AE6C-E39D4A4E6BA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AC55D63-F7E0-D1F7-6BCD-5365B0FD47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607C22-B631-D288-1579-4D08F354963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99DEED8-5998-AAB8-5941-1A22C607C5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0F915339-8520-8091-4F6B-F8F5C3046A1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41754BB-11AF-B254-30BF-8FB849BA502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90B6353-6262-C756-6AB5-680CDB039A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57E7AC84-7FA1-5664-E778-7E961F0CD9F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44CD2EE-F7FA-2620-925F-A96F8E610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8892E-3949-764B-699A-8BB5E26FE2AF}"/>
              </a:ext>
            </a:extLst>
          </p:cNvPr>
          <p:cNvSpPr/>
          <p:nvPr/>
        </p:nvSpPr>
        <p:spPr>
          <a:xfrm>
            <a:off x="5398552" y="5340160"/>
            <a:ext cx="1403023" cy="1072482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자유형: 도형 56">
            <a:extLst>
              <a:ext uri="{FF2B5EF4-FFF2-40B4-BE49-F238E27FC236}">
                <a16:creationId xmlns:a16="http://schemas.microsoft.com/office/drawing/2014/main" id="{A1A7CB49-7959-48B2-2578-BB14CFBCD6B3}"/>
              </a:ext>
            </a:extLst>
          </p:cNvPr>
          <p:cNvSpPr/>
          <p:nvPr/>
        </p:nvSpPr>
        <p:spPr>
          <a:xfrm>
            <a:off x="5377548" y="4856692"/>
            <a:ext cx="1424028" cy="1435934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자유형: 도형 55">
            <a:extLst>
              <a:ext uri="{FF2B5EF4-FFF2-40B4-BE49-F238E27FC236}">
                <a16:creationId xmlns:a16="http://schemas.microsoft.com/office/drawing/2014/main" id="{86F38E43-57F9-8705-7F66-5746550D26A8}"/>
              </a:ext>
            </a:extLst>
          </p:cNvPr>
          <p:cNvSpPr/>
          <p:nvPr/>
        </p:nvSpPr>
        <p:spPr>
          <a:xfrm>
            <a:off x="5383985" y="4508771"/>
            <a:ext cx="1424029" cy="1777970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8" name="Oval 17">
            <a:extLst>
              <a:ext uri="{FF2B5EF4-FFF2-40B4-BE49-F238E27FC236}">
                <a16:creationId xmlns:a16="http://schemas.microsoft.com/office/drawing/2014/main" id="{AA055A7A-69F3-C873-DE23-B84BC7A094AF}"/>
              </a:ext>
            </a:extLst>
          </p:cNvPr>
          <p:cNvSpPr/>
          <p:nvPr/>
        </p:nvSpPr>
        <p:spPr>
          <a:xfrm>
            <a:off x="5843590" y="3609343"/>
            <a:ext cx="524545" cy="952206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E10B80-09E8-42F4-52FA-462D17D005A2}"/>
              </a:ext>
            </a:extLst>
          </p:cNvPr>
          <p:cNvSpPr txBox="1"/>
          <p:nvPr/>
        </p:nvSpPr>
        <p:spPr>
          <a:xfrm>
            <a:off x="5695515" y="5651374"/>
            <a:ext cx="817578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GO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 Placeholder 12">
            <a:extLst>
              <a:ext uri="{FF2B5EF4-FFF2-40B4-BE49-F238E27FC236}">
                <a16:creationId xmlns:a16="http://schemas.microsoft.com/office/drawing/2014/main" id="{2EABBA15-9436-D0D6-C3D7-21BF7AE94DBA}"/>
              </a:ext>
            </a:extLst>
          </p:cNvPr>
          <p:cNvSpPr txBox="1">
            <a:spLocks/>
          </p:cNvSpPr>
          <p:nvPr/>
        </p:nvSpPr>
        <p:spPr>
          <a:xfrm>
            <a:off x="3602488" y="3968163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1797EB-2ED7-8153-C6EA-852CC4B2AFC0}"/>
              </a:ext>
            </a:extLst>
          </p:cNvPr>
          <p:cNvSpPr/>
          <p:nvPr/>
        </p:nvSpPr>
        <p:spPr>
          <a:xfrm>
            <a:off x="7698341" y="3482326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282411-4369-01D8-CF50-19CDA26C9397}"/>
              </a:ext>
            </a:extLst>
          </p:cNvPr>
          <p:cNvSpPr/>
          <p:nvPr/>
        </p:nvSpPr>
        <p:spPr>
          <a:xfrm>
            <a:off x="4126909" y="5295752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Text Placeholder 12">
            <a:extLst>
              <a:ext uri="{FF2B5EF4-FFF2-40B4-BE49-F238E27FC236}">
                <a16:creationId xmlns:a16="http://schemas.microsoft.com/office/drawing/2014/main" id="{346EEBB7-8B5A-0350-89DC-2268889C9D3E}"/>
              </a:ext>
            </a:extLst>
          </p:cNvPr>
          <p:cNvSpPr txBox="1">
            <a:spLocks/>
          </p:cNvSpPr>
          <p:nvPr/>
        </p:nvSpPr>
        <p:spPr>
          <a:xfrm>
            <a:off x="4117384" y="535372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6565F7-F39D-8652-FC32-135E9116E705}"/>
              </a:ext>
            </a:extLst>
          </p:cNvPr>
          <p:cNvSpPr/>
          <p:nvPr/>
        </p:nvSpPr>
        <p:spPr>
          <a:xfrm>
            <a:off x="7683428" y="5279306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Text Placeholder 12">
            <a:extLst>
              <a:ext uri="{FF2B5EF4-FFF2-40B4-BE49-F238E27FC236}">
                <a16:creationId xmlns:a16="http://schemas.microsoft.com/office/drawing/2014/main" id="{B0E3BE65-6B91-8C80-C2C4-E1A06D33D30F}"/>
              </a:ext>
            </a:extLst>
          </p:cNvPr>
          <p:cNvSpPr txBox="1">
            <a:spLocks/>
          </p:cNvSpPr>
          <p:nvPr/>
        </p:nvSpPr>
        <p:spPr>
          <a:xfrm>
            <a:off x="7673903" y="5337279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87" name="Text Placeholder 12">
            <a:extLst>
              <a:ext uri="{FF2B5EF4-FFF2-40B4-BE49-F238E27FC236}">
                <a16:creationId xmlns:a16="http://schemas.microsoft.com/office/drawing/2014/main" id="{00BFB4AB-0ED3-8A29-4CD2-27476FF4A113}"/>
              </a:ext>
            </a:extLst>
          </p:cNvPr>
          <p:cNvSpPr txBox="1">
            <a:spLocks/>
          </p:cNvSpPr>
          <p:nvPr/>
        </p:nvSpPr>
        <p:spPr>
          <a:xfrm>
            <a:off x="7698341" y="3536326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6BBDA5-67B9-3BBD-A92C-E6FC9DFD7F22}"/>
              </a:ext>
            </a:extLst>
          </p:cNvPr>
          <p:cNvSpPr txBox="1"/>
          <p:nvPr/>
        </p:nvSpPr>
        <p:spPr>
          <a:xfrm>
            <a:off x="399836" y="5209523"/>
            <a:ext cx="331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design and implement a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Configurable neuromorphic processor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architecture for spiking neural networks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DC0A55-80AF-5489-F73F-82D12AED7878}"/>
              </a:ext>
            </a:extLst>
          </p:cNvPr>
          <p:cNvSpPr/>
          <p:nvPr/>
        </p:nvSpPr>
        <p:spPr>
          <a:xfrm>
            <a:off x="5950820" y="2999088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Text Placeholder 12">
            <a:extLst>
              <a:ext uri="{FF2B5EF4-FFF2-40B4-BE49-F238E27FC236}">
                <a16:creationId xmlns:a16="http://schemas.microsoft.com/office/drawing/2014/main" id="{A061C332-34EE-A66F-7106-A97B1D742521}"/>
              </a:ext>
            </a:extLst>
          </p:cNvPr>
          <p:cNvSpPr txBox="1">
            <a:spLocks/>
          </p:cNvSpPr>
          <p:nvPr/>
        </p:nvSpPr>
        <p:spPr>
          <a:xfrm>
            <a:off x="5950820" y="305459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4C6D5A-BAD0-019E-8BEC-C8FDB5933A5D}"/>
              </a:ext>
            </a:extLst>
          </p:cNvPr>
          <p:cNvSpPr/>
          <p:nvPr/>
        </p:nvSpPr>
        <p:spPr>
          <a:xfrm>
            <a:off x="4117384" y="347544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1C2B8C2B-32C1-58C9-EFF3-B51B9D779A16}"/>
              </a:ext>
            </a:extLst>
          </p:cNvPr>
          <p:cNvSpPr txBox="1">
            <a:spLocks/>
          </p:cNvSpPr>
          <p:nvPr/>
        </p:nvSpPr>
        <p:spPr>
          <a:xfrm>
            <a:off x="4117384" y="352944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368B60-FD52-7E3E-D37E-21F8E7AEB908}"/>
              </a:ext>
            </a:extLst>
          </p:cNvPr>
          <p:cNvSpPr txBox="1"/>
          <p:nvPr/>
        </p:nvSpPr>
        <p:spPr>
          <a:xfrm>
            <a:off x="573132" y="3070734"/>
            <a:ext cx="331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implement a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RV32IM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pipelined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CPU in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Verilog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as a starting point for the design.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387C76-75FF-CD1A-025C-B6B9F0AE0D9D}"/>
              </a:ext>
            </a:extLst>
          </p:cNvPr>
          <p:cNvSpPr txBox="1"/>
          <p:nvPr/>
        </p:nvSpPr>
        <p:spPr>
          <a:xfrm>
            <a:off x="4379267" y="1820245"/>
            <a:ext cx="331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complete the current RISC-v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NOC (Network on Chip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) FPGA implementation for SNNs and integrate it into the processor architecture.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9CB09A-0429-08BF-B8AF-49E2664F7E8D}"/>
              </a:ext>
            </a:extLst>
          </p:cNvPr>
          <p:cNvSpPr txBox="1"/>
          <p:nvPr/>
        </p:nvSpPr>
        <p:spPr>
          <a:xfrm>
            <a:off x="8413232" y="3197088"/>
            <a:ext cx="331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create a test SNN application to verify the functionality and performance of the processor architecture.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4EA6DE-0020-DED9-B5ED-61D92437ADDE}"/>
              </a:ext>
            </a:extLst>
          </p:cNvPr>
          <p:cNvSpPr txBox="1"/>
          <p:nvPr/>
        </p:nvSpPr>
        <p:spPr>
          <a:xfrm>
            <a:off x="8503524" y="5091571"/>
            <a:ext cx="331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To evaluate the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power consumption and speed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of the configurable neuromorphic processor architecture and compare it with existing solutions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3323805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883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tharindu rathnayaka</cp:lastModifiedBy>
  <cp:revision>68</cp:revision>
  <dcterms:created xsi:type="dcterms:W3CDTF">2020-01-20T05:08:25Z</dcterms:created>
  <dcterms:modified xsi:type="dcterms:W3CDTF">2023-08-08T08:14:02Z</dcterms:modified>
</cp:coreProperties>
</file>