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85ade2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585ade2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8aa052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58aa052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b15c639b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b15c639b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b15c639b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b15c639b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b15c639b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b15c639b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b15c639b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b15c639b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b15c639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b15c639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b15c639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b15c639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b15c639b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b15c639b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b15c639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b15c639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b15c639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b15c639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b15c639b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b15c639b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58aa052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58aa052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b15c639b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b15c639b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b15c639b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b15c639b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58aa052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58aa052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58aa052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58aa052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b15c639b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b15c639b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b15c639b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b15c639b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585ade28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585ade28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585ade28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585ade28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585ade28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585ade28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8aa05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58aa05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b15c639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b15c639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58aa052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58aa052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b15c639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b15c639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b15c639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b15c639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with RISC V 32IM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  <p:sp>
        <p:nvSpPr>
          <p:cNvPr id="68" name="Google Shape;68;p13"/>
          <p:cNvSpPr txBox="1"/>
          <p:nvPr>
            <p:ph idx="4294967295" type="body"/>
          </p:nvPr>
        </p:nvSpPr>
        <p:spPr>
          <a:xfrm>
            <a:off x="312200" y="3402450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E/17/286		Tharindu Ratnayake</a:t>
            </a:r>
            <a:endParaRPr sz="1400"/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E/17/064		Dhushintha Ramalingam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Communication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Chip Communication with concept of packet switching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based Communication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Protocols: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Globally Asynchronous and Locally Synchronous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088" y="155912"/>
            <a:ext cx="4951775" cy="32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956" y="3691500"/>
            <a:ext cx="5096083" cy="6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176850" y="4350775"/>
            <a:ext cx="3074700" cy="60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Point to Point Communication</a:t>
            </a:r>
            <a:endParaRPr b="1" sz="1500"/>
          </a:p>
        </p:txBody>
      </p:sp>
      <p:sp>
        <p:nvSpPr>
          <p:cNvPr id="143" name="Google Shape;143;p23"/>
          <p:cNvSpPr/>
          <p:nvPr/>
        </p:nvSpPr>
        <p:spPr>
          <a:xfrm>
            <a:off x="3417275" y="4350775"/>
            <a:ext cx="2482500" cy="60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Multicast Communication</a:t>
            </a:r>
            <a:endParaRPr sz="1500"/>
          </a:p>
        </p:txBody>
      </p:sp>
      <p:sp>
        <p:nvSpPr>
          <p:cNvPr id="144" name="Google Shape;144;p23"/>
          <p:cNvSpPr/>
          <p:nvPr/>
        </p:nvSpPr>
        <p:spPr>
          <a:xfrm>
            <a:off x="6137350" y="4350775"/>
            <a:ext cx="2482500" cy="60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Collective </a:t>
            </a:r>
            <a:r>
              <a:rPr lang="en" sz="1500"/>
              <a:t>Communication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Structure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Router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461050" y="1492850"/>
            <a:ext cx="3959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Main Function of a  router in NOC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Determining the route in which the packets      has to be forwarded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Flow controlling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Network Connectivity: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400" y="1235075"/>
            <a:ext cx="4260300" cy="267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Router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025" y="1362225"/>
            <a:ext cx="4046999" cy="28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310350" y="1683700"/>
            <a:ext cx="3959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Flow control mechanism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-Virtual channel flow control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Routing algorithm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North Last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Allocater /arbiter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- Round robin arbiter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Router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11250" y="1291900"/>
            <a:ext cx="43917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     Virtual channel flow contro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B050"/>
                </a:solidFill>
              </a:rPr>
              <a:t>Multiplex</a:t>
            </a:r>
            <a:r>
              <a:rPr lang="en"/>
              <a:t> a single physical channel among different virtual channels.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a separate buffer queue for each </a:t>
            </a:r>
            <a:r>
              <a:rPr lang="en">
                <a:solidFill>
                  <a:srgbClr val="0070C0"/>
                </a:solidFill>
              </a:rPr>
              <a:t>virtual channel</a:t>
            </a:r>
            <a:endParaRPr>
              <a:solidFill>
                <a:srgbClr val="0070C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physical channel split into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two virtual channels.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HoL blocking.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875" y="1485650"/>
            <a:ext cx="34956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Router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481125" y="1382300"/>
            <a:ext cx="306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Routing algorithm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North Last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105513" y="31389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Turns </a:t>
            </a:r>
            <a:r>
              <a:rPr b="1" lang="en" sz="2000"/>
              <a:t>Disallowed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305350" y="38174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-&gt; W, N -&gt; E</a:t>
            </a:r>
            <a:endParaRPr sz="1800"/>
          </a:p>
        </p:txBody>
      </p:sp>
      <p:sp>
        <p:nvSpPr>
          <p:cNvPr id="179" name="Google Shape;179;p28"/>
          <p:cNvSpPr txBox="1"/>
          <p:nvPr/>
        </p:nvSpPr>
        <p:spPr>
          <a:xfrm>
            <a:off x="5034125" y="11050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Allowed Turns</a:t>
            </a:r>
            <a:endParaRPr b="1" sz="2000"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350" y="1779450"/>
            <a:ext cx="26003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364500" y="2331275"/>
            <a:ext cx="42075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</a:rPr>
              <a:t>Provably</a:t>
            </a:r>
            <a:r>
              <a:rPr lang="en" sz="1800"/>
              <a:t> deadlock free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High </a:t>
            </a:r>
            <a:r>
              <a:rPr lang="en" sz="1700">
                <a:solidFill>
                  <a:srgbClr val="00B050"/>
                </a:solidFill>
              </a:rPr>
              <a:t>path diversity</a:t>
            </a:r>
            <a:r>
              <a:rPr lang="en" sz="1700"/>
              <a:t>, and </a:t>
            </a:r>
            <a:r>
              <a:rPr lang="en" sz="1700">
                <a:solidFill>
                  <a:srgbClr val="C00000"/>
                </a:solidFill>
              </a:rPr>
              <a:t>congestion avoidance capabil</a:t>
            </a:r>
            <a:r>
              <a:rPr lang="en" sz="2000">
                <a:solidFill>
                  <a:srgbClr val="C00000"/>
                </a:solidFill>
              </a:rPr>
              <a:t>ity</a:t>
            </a:r>
            <a:endParaRPr sz="20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Router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481125" y="1382300"/>
            <a:ext cx="714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Routing algorithm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North Last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350" y="2249875"/>
            <a:ext cx="4412127" cy="2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Router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511250" y="1291900"/>
            <a:ext cx="30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Allocater /arbiter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Round robin arbiter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13479" l="0" r="0" t="-13480"/>
          <a:stretch/>
        </p:blipFill>
        <p:spPr>
          <a:xfrm>
            <a:off x="4733675" y="809675"/>
            <a:ext cx="4098626" cy="29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311700" y="2046975"/>
            <a:ext cx="4187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 widely used arbitration scheme in network-on-chip (NoC) designs.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Provides fair and cyclic allocation of resources to requesting nodes.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Maintains a queue or list of requesting nodes waiting to access a shared resource.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Router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875" y="712175"/>
            <a:ext cx="3533376" cy="394200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310350" y="1683700"/>
            <a:ext cx="395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Five stages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pipelined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-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Buffer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-Route Computation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- Virtual channel Allocation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-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Switch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Allocation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- Switching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- V Pipelined CPU 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341800" y="1152425"/>
            <a:ext cx="4460400" cy="3725700"/>
          </a:xfrm>
          <a:prstGeom prst="roundRect">
            <a:avLst>
              <a:gd fmla="val 5833" name="adj"/>
            </a:avLst>
          </a:prstGeom>
          <a:solidFill>
            <a:srgbClr val="B3A77D">
              <a:alpha val="54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558300" y="1418200"/>
            <a:ext cx="1148700" cy="1572300"/>
          </a:xfrm>
          <a:prstGeom prst="rect">
            <a:avLst/>
          </a:prstGeom>
          <a:solidFill>
            <a:srgbClr val="EEFF41">
              <a:alpha val="68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Unit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553025" y="3219850"/>
            <a:ext cx="1148700" cy="613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 Select Module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558300" y="4091025"/>
            <a:ext cx="1148700" cy="61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Select Module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890500" y="1418200"/>
            <a:ext cx="681600" cy="6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890500" y="2265000"/>
            <a:ext cx="939300" cy="1324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File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890500" y="3767625"/>
            <a:ext cx="939300" cy="936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-5400000">
            <a:off x="4435375" y="2001400"/>
            <a:ext cx="1603800" cy="437400"/>
          </a:xfrm>
          <a:prstGeom prst="rect">
            <a:avLst/>
          </a:prstGeom>
          <a:solidFill>
            <a:srgbClr val="67D2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Cache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569875" y="3129700"/>
            <a:ext cx="1024800" cy="1572300"/>
          </a:xfrm>
          <a:prstGeom prst="rect">
            <a:avLst/>
          </a:prstGeom>
          <a:solidFill>
            <a:srgbClr val="FF9800">
              <a:alpha val="842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Memory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5569875" y="1418200"/>
            <a:ext cx="1024800" cy="1603800"/>
          </a:xfrm>
          <a:prstGeom prst="rect">
            <a:avLst/>
          </a:prstGeom>
          <a:solidFill>
            <a:srgbClr val="35C1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Memory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-5400000">
            <a:off x="4456375" y="3691900"/>
            <a:ext cx="1572300" cy="447900"/>
          </a:xfrm>
          <a:prstGeom prst="rect">
            <a:avLst/>
          </a:prstGeom>
          <a:solidFill>
            <a:srgbClr val="FF9800">
              <a:alpha val="50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Cache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Network Interface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702150" y="1633450"/>
            <a:ext cx="587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responsible for the interconnection of the node containing the CPU core and the local caches with the router,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responsible for the interconnection of the node containing the CPU core and the local caches with the router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Network Interface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12" y="1613375"/>
            <a:ext cx="4935975" cy="27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Network Interface</a:t>
            </a: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743400" y="1607350"/>
            <a:ext cx="6860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 node processing unit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for creation and disassembling the packet.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Packets will be created based on the signals coming from the network interface and when a packet is received to the local node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Memory Management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memory of size 17 kB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memory space of 1 kB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Controller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Serving memory requests from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Read &amp; Write from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Maintaining the cache coherency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075" y="1331150"/>
            <a:ext cx="623275" cy="34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</a:t>
            </a:r>
            <a:r>
              <a:rPr lang="en"/>
              <a:t>Challenges</a:t>
            </a:r>
            <a:r>
              <a:rPr lang="en"/>
              <a:t> and Problems E</a:t>
            </a:r>
            <a:r>
              <a:rPr lang="en"/>
              <a:t>ncountered 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Solutions to the Challenges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Solutions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52" name="Google Shape;252;p3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Q &amp; A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0" y="0"/>
            <a:ext cx="8602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Introduction &amp; (why NOC is better than Single core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Difficulty/ Complexity  in dev NOC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Big picture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Existing nodes router design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Difficulties &amp; issues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How to overcome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</a:t>
            </a:r>
            <a:r>
              <a:rPr lang="en" sz="4711"/>
              <a:t>N</a:t>
            </a:r>
            <a:r>
              <a:rPr lang="en"/>
              <a:t>etwork </a:t>
            </a:r>
            <a:r>
              <a:rPr lang="en" sz="5377"/>
              <a:t>o</a:t>
            </a:r>
            <a:r>
              <a:rPr lang="en"/>
              <a:t>n </a:t>
            </a:r>
            <a:r>
              <a:rPr lang="en" sz="4711"/>
              <a:t>C</a:t>
            </a:r>
            <a:r>
              <a:rPr lang="en"/>
              <a:t>hip?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NoC is a Communication Infrastructure that uses a packet switched network to connect multiple processing elements and memories within a Chip.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NoC?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0" y="1218063"/>
            <a:ext cx="5583074" cy="37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300" y="2309050"/>
            <a:ext cx="3428000" cy="16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Architecture 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075" y="1314900"/>
            <a:ext cx="4651649" cy="31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11875" y="187857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hardware components of the NoC,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● Nodes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● Routers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● Main memory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● Memory Controller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Architecture 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500" y="951125"/>
            <a:ext cx="4189150" cy="37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411875" y="1878575"/>
            <a:ext cx="4189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contains the following components,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● RV32IM 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● Router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● Network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● </a:t>
            </a:r>
            <a:r>
              <a:rPr lang="en"/>
              <a:t>Instruction</a:t>
            </a:r>
            <a:r>
              <a:rPr lang="en"/>
              <a:t>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● Data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RV32IM CPU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413" y="1222775"/>
            <a:ext cx="441717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RV32IM CPU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75" y="1264650"/>
            <a:ext cx="492768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 Design - RV32IM CPU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00" y="1204350"/>
            <a:ext cx="7408727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