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7" r:id="rId3"/>
    <p:sldId id="272" r:id="rId4"/>
    <p:sldId id="299" r:id="rId5"/>
    <p:sldId id="302" r:id="rId6"/>
    <p:sldId id="311" r:id="rId7"/>
    <p:sldId id="308" r:id="rId8"/>
    <p:sldId id="306" r:id="rId9"/>
    <p:sldId id="307" r:id="rId10"/>
    <p:sldId id="303" r:id="rId11"/>
    <p:sldId id="309" r:id="rId12"/>
    <p:sldId id="300" r:id="rId13"/>
    <p:sldId id="304" r:id="rId14"/>
    <p:sldId id="310" r:id="rId15"/>
    <p:sldId id="258" r:id="rId16"/>
    <p:sldId id="273" r:id="rId17"/>
    <p:sldId id="260" r:id="rId18"/>
    <p:sldId id="261" r:id="rId19"/>
    <p:sldId id="279" r:id="rId20"/>
    <p:sldId id="282" r:id="rId21"/>
    <p:sldId id="281" r:id="rId22"/>
    <p:sldId id="287" r:id="rId23"/>
    <p:sldId id="291" r:id="rId24"/>
    <p:sldId id="267" r:id="rId25"/>
    <p:sldId id="283" r:id="rId26"/>
    <p:sldId id="286" r:id="rId27"/>
    <p:sldId id="284" r:id="rId28"/>
    <p:sldId id="276" r:id="rId29"/>
    <p:sldId id="288" r:id="rId30"/>
    <p:sldId id="289" r:id="rId31"/>
    <p:sldId id="290" r:id="rId32"/>
    <p:sldId id="292" r:id="rId33"/>
    <p:sldId id="293" r:id="rId34"/>
    <p:sldId id="294" r:id="rId35"/>
    <p:sldId id="295" r:id="rId36"/>
    <p:sldId id="305" r:id="rId37"/>
    <p:sldId id="296" r:id="rId38"/>
    <p:sldId id="277" r:id="rId39"/>
    <p:sldId id="271" r:id="rId40"/>
    <p:sldId id="27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9" autoAdjust="0"/>
    <p:restoredTop sz="94660"/>
  </p:normalViewPr>
  <p:slideViewPr>
    <p:cSldViewPr snapToGrid="0">
      <p:cViewPr>
        <p:scale>
          <a:sx n="75" d="100"/>
          <a:sy n="75" d="100"/>
        </p:scale>
        <p:origin x="109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491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33082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23027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F54567-0DE4-3F47-BF90-CB84690072F9}" type="datetimeFigureOut">
              <a:rPr lang="en-US" smtClean="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4447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466211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72262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6984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7443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7722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6587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589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3/29/2023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1517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3/29/2023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6773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3/29/2023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6675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8631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33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3/29/2023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75398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ieeexplore.ieee.org/Xplorehelp/Help_Pubdates.html"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ieeexplore.ieee.org/document/9750390" TargetMode="Externa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hyperlink" Target="https://ieeexplore.ieee.org/author/3708658563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ieeexplore.ieee.org/Xplorehelp/Help_Pubdates.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67" y="1182717"/>
            <a:ext cx="9984761" cy="1646302"/>
          </a:xfrm>
        </p:spPr>
        <p:txBody>
          <a:bodyPr/>
          <a:lstStyle/>
          <a:p>
            <a:pPr algn="ctr"/>
            <a:r>
              <a:rPr lang="en-IN" sz="5500" b="1" dirty="0" smtClean="0">
                <a:solidFill>
                  <a:schemeClr val="tx1"/>
                </a:solidFill>
                <a:latin typeface="Times New Roman" panose="02020603050405020304" pitchFamily="18" charset="0"/>
                <a:cs typeface="Times New Roman" panose="02020603050405020304" pitchFamily="18" charset="0"/>
              </a:rPr>
              <a:t>AUTOMATED DEPRESSION PREDICTION </a:t>
            </a:r>
            <a:r>
              <a:rPr lang="en-IN" sz="5500" b="1" dirty="0">
                <a:solidFill>
                  <a:schemeClr val="tx1"/>
                </a:solidFill>
                <a:latin typeface="Times New Roman" panose="02020603050405020304" pitchFamily="18" charset="0"/>
                <a:cs typeface="Times New Roman" panose="02020603050405020304" pitchFamily="18" charset="0"/>
              </a:rPr>
              <a:t>USING NLP</a:t>
            </a:r>
            <a:br>
              <a:rPr lang="en-IN" sz="5500" b="1" dirty="0">
                <a:solidFill>
                  <a:schemeClr val="tx1"/>
                </a:solidFill>
                <a:latin typeface="Times New Roman" panose="02020603050405020304" pitchFamily="18" charset="0"/>
                <a:cs typeface="Times New Roman" panose="02020603050405020304" pitchFamily="18" charset="0"/>
              </a:rPr>
            </a:br>
            <a:r>
              <a:rPr lang="en-IN" sz="5500" dirty="0" smtClean="0"/>
              <a:t>     </a:t>
            </a:r>
            <a:endParaRPr lang="en-IN" sz="5500" dirty="0"/>
          </a:p>
        </p:txBody>
      </p:sp>
      <p:sp>
        <p:nvSpPr>
          <p:cNvPr id="4" name="TextBox 3"/>
          <p:cNvSpPr txBox="1"/>
          <p:nvPr/>
        </p:nvSpPr>
        <p:spPr>
          <a:xfrm>
            <a:off x="539261" y="3934616"/>
            <a:ext cx="7885724" cy="2185214"/>
          </a:xfrm>
          <a:prstGeom prst="rect">
            <a:avLst/>
          </a:prstGeom>
          <a:noFill/>
        </p:spPr>
        <p:txBody>
          <a:bodyPr wrap="square" rtlCol="0">
            <a:spAutoFit/>
          </a:bodyPr>
          <a:lstStyle/>
          <a:p>
            <a:r>
              <a:rPr lang="en-IN" sz="3400" dirty="0" smtClean="0">
                <a:latin typeface="Times New Roman" panose="02020603050405020304" pitchFamily="18" charset="0"/>
                <a:cs typeface="Times New Roman" panose="02020603050405020304" pitchFamily="18" charset="0"/>
              </a:rPr>
              <a:t>ARCHANA.K (211419104016)</a:t>
            </a:r>
          </a:p>
          <a:p>
            <a:r>
              <a:rPr lang="en-IN" sz="3400" dirty="0" smtClean="0">
                <a:latin typeface="Times New Roman" panose="02020603050405020304" pitchFamily="18" charset="0"/>
                <a:cs typeface="Times New Roman" panose="02020603050405020304" pitchFamily="18" charset="0"/>
              </a:rPr>
              <a:t>SWETHA.R (211419104285)</a:t>
            </a:r>
          </a:p>
          <a:p>
            <a:r>
              <a:rPr lang="en-IN" sz="3400" dirty="0" smtClean="0">
                <a:latin typeface="Times New Roman" panose="02020603050405020304" pitchFamily="18" charset="0"/>
                <a:cs typeface="Times New Roman" panose="02020603050405020304" pitchFamily="18" charset="0"/>
              </a:rPr>
              <a:t>THARINI ABHINAYA S.R (211419104289)</a:t>
            </a:r>
            <a:endParaRPr lang="en-IN" sz="3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39261" y="3048570"/>
            <a:ext cx="3712307" cy="707886"/>
          </a:xfrm>
          <a:prstGeom prst="rect">
            <a:avLst/>
          </a:prstGeom>
          <a:noFill/>
        </p:spPr>
        <p:txBody>
          <a:bodyPr wrap="square" rtlCol="0">
            <a:spAutoFit/>
          </a:bodyPr>
          <a:lstStyle/>
          <a:p>
            <a:r>
              <a:rPr lang="en-IN" sz="4000" dirty="0" smtClean="0">
                <a:latin typeface="Times New Roman" panose="02020603050405020304" pitchFamily="18" charset="0"/>
                <a:cs typeface="Times New Roman" panose="02020603050405020304" pitchFamily="18" charset="0"/>
              </a:rPr>
              <a:t>Team Members</a:t>
            </a:r>
            <a:endParaRPr lang="en-IN" sz="4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403696" y="3934616"/>
            <a:ext cx="6463323" cy="2185214"/>
          </a:xfrm>
          <a:prstGeom prst="rect">
            <a:avLst/>
          </a:prstGeom>
          <a:noFill/>
        </p:spPr>
        <p:txBody>
          <a:bodyPr wrap="square" rtlCol="0">
            <a:spAutoFit/>
          </a:bodyPr>
          <a:lstStyle/>
          <a:p>
            <a:r>
              <a:rPr lang="en-IN" sz="3400" dirty="0" err="1" smtClean="0">
                <a:latin typeface="Times New Roman" panose="02020603050405020304" pitchFamily="18" charset="0"/>
                <a:cs typeface="Times New Roman" panose="02020603050405020304" pitchFamily="18" charset="0"/>
              </a:rPr>
              <a:t>Dr.T.TAMILVIZHI</a:t>
            </a:r>
            <a:r>
              <a:rPr lang="en-IN" sz="3400" dirty="0" smtClean="0">
                <a:latin typeface="Times New Roman" panose="02020603050405020304" pitchFamily="18" charset="0"/>
                <a:cs typeface="Times New Roman" panose="02020603050405020304" pitchFamily="18" charset="0"/>
              </a:rPr>
              <a:t>, M.E, Ph.D.,</a:t>
            </a:r>
          </a:p>
          <a:p>
            <a:r>
              <a:rPr lang="en-IN" sz="3400" dirty="0" smtClean="0">
                <a:latin typeface="Times New Roman" panose="02020603050405020304" pitchFamily="18" charset="0"/>
                <a:cs typeface="Times New Roman" panose="02020603050405020304" pitchFamily="18" charset="0"/>
              </a:rPr>
              <a:t>DEPARTMENT OF CSE</a:t>
            </a:r>
          </a:p>
          <a:p>
            <a:r>
              <a:rPr lang="en-IN" sz="3400" dirty="0" smtClean="0">
                <a:latin typeface="Times New Roman" panose="02020603050405020304" pitchFamily="18" charset="0"/>
                <a:cs typeface="Times New Roman" panose="02020603050405020304" pitchFamily="18" charset="0"/>
              </a:rPr>
              <a:t>PANIMALAR ENGINEERING COLLEGE</a:t>
            </a:r>
            <a:endParaRPr lang="en-IN" sz="3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403696" y="3018158"/>
            <a:ext cx="4303986" cy="707886"/>
          </a:xfrm>
          <a:prstGeom prst="rect">
            <a:avLst/>
          </a:prstGeom>
          <a:noFill/>
        </p:spPr>
        <p:txBody>
          <a:bodyPr wrap="square" rtlCol="0">
            <a:spAutoFit/>
          </a:bodyPr>
          <a:lstStyle/>
          <a:p>
            <a:r>
              <a:rPr lang="en-IN" sz="4000" dirty="0" smtClean="0">
                <a:latin typeface="Times New Roman" panose="02020603050405020304" pitchFamily="18" charset="0"/>
                <a:cs typeface="Times New Roman" panose="02020603050405020304" pitchFamily="18" charset="0"/>
              </a:rPr>
              <a:t>Guided By</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02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96444278"/>
              </p:ext>
            </p:extLst>
          </p:nvPr>
        </p:nvGraphicFramePr>
        <p:xfrm>
          <a:off x="585265" y="505408"/>
          <a:ext cx="11047290" cy="5778675"/>
        </p:xfrm>
        <a:graphic>
          <a:graphicData uri="http://schemas.openxmlformats.org/drawingml/2006/table">
            <a:tbl>
              <a:tblPr firstRow="1" bandRow="1">
                <a:tableStyleId>{5C22544A-7EE6-4342-B048-85BDC9FD1C3A}</a:tableStyleId>
              </a:tblPr>
              <a:tblGrid>
                <a:gridCol w="965741"/>
                <a:gridCol w="1504710"/>
                <a:gridCol w="1724628"/>
                <a:gridCol w="2858947"/>
                <a:gridCol w="2419109"/>
                <a:gridCol w="1574155"/>
              </a:tblGrid>
              <a:tr h="644136">
                <a:tc>
                  <a:txBody>
                    <a:bodyPr/>
                    <a:lstStyle/>
                    <a:p>
                      <a:r>
                        <a:rPr lang="en-IN" sz="2000" dirty="0" smtClean="0">
                          <a:latin typeface="Times New Roman" panose="02020603050405020304" pitchFamily="18" charset="0"/>
                          <a:cs typeface="Times New Roman" panose="02020603050405020304" pitchFamily="18" charset="0"/>
                        </a:rPr>
                        <a:t>YEAR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AUTHOR </a:t>
                      </a:r>
                    </a:p>
                    <a:p>
                      <a:r>
                        <a:rPr lang="en-IN" sz="2000" dirty="0" smtClean="0">
                          <a:latin typeface="Times New Roman" panose="02020603050405020304" pitchFamily="18" charset="0"/>
                          <a:cs typeface="Times New Roman" panose="02020603050405020304" pitchFamily="18" charset="0"/>
                        </a:rPr>
                        <a:t>NAME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PAPER </a:t>
                      </a:r>
                    </a:p>
                    <a:p>
                      <a:r>
                        <a:rPr lang="en-IN" sz="2000" dirty="0" smtClean="0">
                          <a:latin typeface="Times New Roman" panose="02020603050405020304" pitchFamily="18" charset="0"/>
                          <a:cs typeface="Times New Roman" panose="02020603050405020304" pitchFamily="18" charset="0"/>
                        </a:rPr>
                        <a:t>DETAILS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METHODOLOGY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MERITS &amp;</a:t>
                      </a:r>
                      <a:r>
                        <a:rPr lang="en-IN" sz="2000" baseline="0" dirty="0" smtClean="0">
                          <a:latin typeface="Times New Roman" panose="02020603050405020304" pitchFamily="18" charset="0"/>
                          <a:cs typeface="Times New Roman" panose="02020603050405020304" pitchFamily="18" charset="0"/>
                        </a:rPr>
                        <a:t> </a:t>
                      </a:r>
                    </a:p>
                    <a:p>
                      <a:r>
                        <a:rPr lang="en-IN" sz="2000" baseline="0" dirty="0" smtClean="0">
                          <a:latin typeface="Times New Roman" panose="02020603050405020304" pitchFamily="18" charset="0"/>
                          <a:cs typeface="Times New Roman" panose="02020603050405020304" pitchFamily="18" charset="0"/>
                        </a:rPr>
                        <a:t>DEMERITS</a:t>
                      </a:r>
                    </a:p>
                  </a:txBody>
                  <a:tcPr/>
                </a:tc>
                <a:tc>
                  <a:txBody>
                    <a:bodyPr/>
                    <a:lstStyle/>
                    <a:p>
                      <a:r>
                        <a:rPr lang="en-IN" sz="2000" dirty="0" smtClean="0">
                          <a:latin typeface="Times New Roman" panose="02020603050405020304" pitchFamily="18" charset="0"/>
                          <a:cs typeface="Times New Roman" panose="02020603050405020304" pitchFamily="18" charset="0"/>
                        </a:rPr>
                        <a:t>FUTURE SCOPE</a:t>
                      </a:r>
                      <a:endParaRPr lang="en-IN" sz="2000" dirty="0">
                        <a:latin typeface="Times New Roman" panose="02020603050405020304" pitchFamily="18" charset="0"/>
                        <a:cs typeface="Times New Roman" panose="02020603050405020304" pitchFamily="18" charset="0"/>
                      </a:endParaRPr>
                    </a:p>
                  </a:txBody>
                  <a:tcPr/>
                </a:tc>
              </a:tr>
              <a:tr h="5077635">
                <a:tc>
                  <a:txBody>
                    <a:bodyPr/>
                    <a:lstStyle/>
                    <a:p>
                      <a:pPr algn="just"/>
                      <a:r>
                        <a:rPr lang="en-IN" sz="2000" dirty="0" smtClean="0">
                          <a:latin typeface="Times New Roman" panose="02020603050405020304" pitchFamily="18" charset="0"/>
                          <a:cs typeface="Times New Roman" panose="02020603050405020304" pitchFamily="18" charset="0"/>
                        </a:rPr>
                        <a:t>2021</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Konda </a:t>
                      </a:r>
                      <a:r>
                        <a:rPr lang="en-I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Vaishnavi</a:t>
                      </a: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p>
                    <a:p>
                      <a:pPr algn="just"/>
                      <a:r>
                        <a:rPr lang="en-I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Nikhitha</a:t>
                      </a: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 Kamath, </a:t>
                      </a:r>
                    </a:p>
                    <a:p>
                      <a:pPr algn="just"/>
                      <a:r>
                        <a:rPr lang="en-I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Ashwath</a:t>
                      </a: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 Rao and </a:t>
                      </a:r>
                    </a:p>
                    <a:p>
                      <a:pPr algn="just"/>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N V </a:t>
                      </a:r>
                      <a:r>
                        <a:rPr lang="en-I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Subba</a:t>
                      </a: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 Reddy</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2000" b="1" dirty="0" smtClean="0">
                          <a:latin typeface="Times New Roman" panose="02020603050405020304" pitchFamily="18" charset="0"/>
                          <a:cs typeface="Times New Roman" panose="02020603050405020304" pitchFamily="18" charset="0"/>
                        </a:rPr>
                        <a:t>Title: </a:t>
                      </a:r>
                    </a:p>
                    <a:p>
                      <a:pPr algn="just"/>
                      <a:r>
                        <a:rPr lang="en-US" sz="2000" dirty="0" smtClean="0">
                          <a:latin typeface="Times New Roman" panose="02020603050405020304" pitchFamily="18" charset="0"/>
                          <a:cs typeface="Times New Roman" panose="02020603050405020304" pitchFamily="18" charset="0"/>
                        </a:rPr>
                        <a:t>Predicting Mental Health Illness using Machine Learning Algorithm.</a:t>
                      </a:r>
                    </a:p>
                    <a:p>
                      <a:pPr algn="just"/>
                      <a:r>
                        <a:rPr lang="en-US" sz="2000" b="1" dirty="0" smtClean="0">
                          <a:latin typeface="Times New Roman" panose="02020603050405020304" pitchFamily="18" charset="0"/>
                          <a:cs typeface="Times New Roman" panose="02020603050405020304" pitchFamily="18" charset="0"/>
                        </a:rPr>
                        <a:t>Issue </a:t>
                      </a:r>
                      <a:r>
                        <a:rPr lang="en-US" sz="2000" b="1" dirty="0" smtClean="0">
                          <a:latin typeface="Times New Roman" panose="02020603050405020304" pitchFamily="18" charset="0"/>
                          <a:cs typeface="Times New Roman" panose="02020603050405020304" pitchFamily="18" charset="0"/>
                        </a:rPr>
                        <a:t>date:</a:t>
                      </a:r>
                    </a:p>
                    <a:p>
                      <a:pPr algn="just"/>
                      <a:r>
                        <a:rPr lang="en-IN" sz="2000" b="0" dirty="0" smtClean="0">
                          <a:latin typeface="Times New Roman" panose="02020603050405020304" pitchFamily="18" charset="0"/>
                          <a:cs typeface="Times New Roman" panose="02020603050405020304" pitchFamily="18" charset="0"/>
                        </a:rPr>
                        <a:t>12 </a:t>
                      </a:r>
                      <a:r>
                        <a:rPr lang="en-IN" sz="2000" b="0" baseline="0" dirty="0" smtClean="0">
                          <a:latin typeface="Times New Roman" panose="02020603050405020304" pitchFamily="18" charset="0"/>
                          <a:cs typeface="Times New Roman" panose="02020603050405020304" pitchFamily="18" charset="0"/>
                        </a:rPr>
                        <a:t> </a:t>
                      </a:r>
                      <a:r>
                        <a:rPr lang="en-IN" sz="2000" b="0" baseline="0" dirty="0" smtClean="0">
                          <a:latin typeface="Times New Roman" panose="02020603050405020304" pitchFamily="18" charset="0"/>
                          <a:cs typeface="Times New Roman" panose="02020603050405020304" pitchFamily="18" charset="0"/>
                        </a:rPr>
                        <a:t>Jan</a:t>
                      </a:r>
                      <a:r>
                        <a:rPr lang="en-IN" sz="2000" b="0" dirty="0" smtClean="0">
                          <a:latin typeface="Times New Roman" panose="02020603050405020304" pitchFamily="18" charset="0"/>
                          <a:cs typeface="Times New Roman" panose="02020603050405020304" pitchFamily="18" charset="0"/>
                        </a:rPr>
                        <a:t> 2022</a:t>
                      </a:r>
                      <a:endParaRPr lang="en-IN" sz="2000" b="0" dirty="0" smtClean="0">
                        <a:latin typeface="Times New Roman" panose="02020603050405020304" pitchFamily="18" charset="0"/>
                        <a:cs typeface="Times New Roman" panose="02020603050405020304" pitchFamily="18" charset="0"/>
                      </a:endParaRPr>
                    </a:p>
                    <a:p>
                      <a:pPr algn="just"/>
                      <a:r>
                        <a:rPr lang="en-IN" sz="2000" b="1" dirty="0" smtClean="0">
                          <a:latin typeface="Times New Roman" panose="02020603050405020304" pitchFamily="18" charset="0"/>
                          <a:cs typeface="Times New Roman" panose="02020603050405020304" pitchFamily="18" charset="0"/>
                        </a:rPr>
                        <a:t>Published</a:t>
                      </a:r>
                      <a:r>
                        <a:rPr lang="en-IN" sz="2000" b="1" baseline="0" dirty="0" smtClean="0">
                          <a:latin typeface="Times New Roman" panose="02020603050405020304" pitchFamily="18" charset="0"/>
                          <a:cs typeface="Times New Roman" panose="02020603050405020304" pitchFamily="18" charset="0"/>
                        </a:rPr>
                        <a:t> </a:t>
                      </a:r>
                      <a:r>
                        <a:rPr lang="en-IN" sz="2000" b="1" baseline="0" dirty="0" smtClean="0">
                          <a:latin typeface="Times New Roman" panose="02020603050405020304" pitchFamily="18" charset="0"/>
                          <a:cs typeface="Times New Roman" panose="02020603050405020304" pitchFamily="18" charset="0"/>
                        </a:rPr>
                        <a:t>In:</a:t>
                      </a:r>
                    </a:p>
                    <a:p>
                      <a:pPr algn="just"/>
                      <a:r>
                        <a:rPr lang="en-IN" sz="2000" b="0" baseline="0" dirty="0" err="1" smtClean="0">
                          <a:latin typeface="Times New Roman" panose="02020603050405020304" pitchFamily="18" charset="0"/>
                          <a:cs typeface="Times New Roman" panose="02020603050405020304" pitchFamily="18" charset="0"/>
                        </a:rPr>
                        <a:t>Iopscience</a:t>
                      </a:r>
                      <a:endParaRPr lang="en-IN" sz="2000" b="0" baseline="0" dirty="0" smtClean="0">
                        <a:latin typeface="Times New Roman" panose="02020603050405020304" pitchFamily="18" charset="0"/>
                        <a:cs typeface="Times New Roman" panose="02020603050405020304" pitchFamily="18" charset="0"/>
                      </a:endParaRPr>
                    </a:p>
                  </a:txBody>
                  <a:tcPr/>
                </a:tc>
                <a:tc>
                  <a:txBody>
                    <a:bodyPr/>
                    <a:lstStyle/>
                    <a:p>
                      <a:pPr algn="just"/>
                      <a:r>
                        <a:rPr lang="en-US" sz="2000" dirty="0" smtClean="0">
                          <a:latin typeface="Times New Roman" panose="02020603050405020304" pitchFamily="18" charset="0"/>
                          <a:cs typeface="Times New Roman" panose="02020603050405020304" pitchFamily="18" charset="0"/>
                        </a:rPr>
                        <a:t>This study identified five machine learning techniques and assessed their accuracy in identifying mental health issues using several accuracy criteria. The five machine learning techniques are Logistic Regression, K-NN Classifier, Decision Tree Classifier, Random Forest, and Stacking.</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IN" sz="2000" b="1" baseline="0" dirty="0" smtClean="0">
                          <a:latin typeface="Times New Roman" panose="02020603050405020304" pitchFamily="18" charset="0"/>
                          <a:cs typeface="Times New Roman" panose="02020603050405020304" pitchFamily="18" charset="0"/>
                        </a:rPr>
                        <a:t>Merits:</a:t>
                      </a:r>
                    </a:p>
                    <a:p>
                      <a:pPr algn="just"/>
                      <a:r>
                        <a:rPr lang="en-US" sz="2000" dirty="0" smtClean="0">
                          <a:latin typeface="Times New Roman" panose="02020603050405020304" pitchFamily="18" charset="0"/>
                          <a:cs typeface="Times New Roman" panose="02020603050405020304" pitchFamily="18" charset="0"/>
                        </a:rPr>
                        <a:t>the classifiers were more accurate in predicting the condition of mental health than other classifiers because the ROC area of all classifiers used is between 0.8 and 0.9.</a:t>
                      </a:r>
                    </a:p>
                    <a:p>
                      <a:pPr algn="just"/>
                      <a:r>
                        <a:rPr lang="en-US" sz="2000" b="1" baseline="0" dirty="0" smtClean="0">
                          <a:latin typeface="Times New Roman" panose="02020603050405020304" pitchFamily="18" charset="0"/>
                          <a:cs typeface="Times New Roman" panose="02020603050405020304" pitchFamily="18" charset="0"/>
                        </a:rPr>
                        <a:t>Demerits</a:t>
                      </a:r>
                      <a:r>
                        <a:rPr lang="en-US" sz="2000" b="1" baseline="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The data set used in the research is very minimal.</a:t>
                      </a:r>
                      <a:endParaRPr lang="en-US" sz="2000" baseline="0" dirty="0" smtClean="0">
                        <a:latin typeface="Times New Roman" panose="02020603050405020304" pitchFamily="18" charset="0"/>
                        <a:cs typeface="Times New Roman" panose="02020603050405020304" pitchFamily="18" charset="0"/>
                      </a:endParaRPr>
                    </a:p>
                  </a:txBody>
                  <a:tcPr/>
                </a:tc>
                <a:tc>
                  <a:txBody>
                    <a:bodyPr/>
                    <a:lstStyle/>
                    <a:p>
                      <a:pPr algn="just"/>
                      <a:r>
                        <a:rPr lang="en-US" sz="2000" dirty="0" smtClean="0">
                          <a:latin typeface="Times New Roman" panose="02020603050405020304" pitchFamily="18" charset="0"/>
                          <a:cs typeface="Times New Roman" panose="02020603050405020304" pitchFamily="18" charset="0"/>
                        </a:rPr>
                        <a:t>A large data set can be used and the research can be applied on the same for more accuracy.</a:t>
                      </a:r>
                      <a:endParaRPr lang="en-IN" sz="20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710005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10775596"/>
              </p:ext>
            </p:extLst>
          </p:nvPr>
        </p:nvGraphicFramePr>
        <p:xfrm>
          <a:off x="434023" y="555308"/>
          <a:ext cx="11280457" cy="5778675"/>
        </p:xfrm>
        <a:graphic>
          <a:graphicData uri="http://schemas.openxmlformats.org/drawingml/2006/table">
            <a:tbl>
              <a:tblPr firstRow="1" bandRow="1">
                <a:tableStyleId>{5C22544A-7EE6-4342-B048-85BDC9FD1C3A}</a:tableStyleId>
              </a:tblPr>
              <a:tblGrid>
                <a:gridCol w="937577"/>
                <a:gridCol w="1584960"/>
                <a:gridCol w="1672542"/>
                <a:gridCol w="2858947"/>
                <a:gridCol w="2682111"/>
                <a:gridCol w="1544320"/>
              </a:tblGrid>
              <a:tr h="644136">
                <a:tc>
                  <a:txBody>
                    <a:bodyPr/>
                    <a:lstStyle/>
                    <a:p>
                      <a:r>
                        <a:rPr lang="en-IN" sz="2000" dirty="0" smtClean="0">
                          <a:latin typeface="Times New Roman" panose="02020603050405020304" pitchFamily="18" charset="0"/>
                          <a:cs typeface="Times New Roman" panose="02020603050405020304" pitchFamily="18" charset="0"/>
                        </a:rPr>
                        <a:t>YEAR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AUTHOR </a:t>
                      </a:r>
                    </a:p>
                    <a:p>
                      <a:r>
                        <a:rPr lang="en-IN" sz="2000" dirty="0" smtClean="0">
                          <a:latin typeface="Times New Roman" panose="02020603050405020304" pitchFamily="18" charset="0"/>
                          <a:cs typeface="Times New Roman" panose="02020603050405020304" pitchFamily="18" charset="0"/>
                        </a:rPr>
                        <a:t>NAME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PAPER </a:t>
                      </a:r>
                    </a:p>
                    <a:p>
                      <a:r>
                        <a:rPr lang="en-IN" sz="2000" dirty="0" smtClean="0">
                          <a:latin typeface="Times New Roman" panose="02020603050405020304" pitchFamily="18" charset="0"/>
                          <a:cs typeface="Times New Roman" panose="02020603050405020304" pitchFamily="18" charset="0"/>
                        </a:rPr>
                        <a:t>DETAILS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METHODOLOGY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MERITS &amp;</a:t>
                      </a:r>
                      <a:r>
                        <a:rPr lang="en-IN" sz="2000" baseline="0" dirty="0" smtClean="0">
                          <a:latin typeface="Times New Roman" panose="02020603050405020304" pitchFamily="18" charset="0"/>
                          <a:cs typeface="Times New Roman" panose="02020603050405020304" pitchFamily="18" charset="0"/>
                        </a:rPr>
                        <a:t> </a:t>
                      </a:r>
                    </a:p>
                    <a:p>
                      <a:r>
                        <a:rPr lang="en-IN" sz="2000" baseline="0" dirty="0" smtClean="0">
                          <a:latin typeface="Times New Roman" panose="02020603050405020304" pitchFamily="18" charset="0"/>
                          <a:cs typeface="Times New Roman" panose="02020603050405020304" pitchFamily="18" charset="0"/>
                        </a:rPr>
                        <a:t>DEMERITS</a:t>
                      </a:r>
                    </a:p>
                  </a:txBody>
                  <a:tcPr/>
                </a:tc>
                <a:tc>
                  <a:txBody>
                    <a:bodyPr/>
                    <a:lstStyle/>
                    <a:p>
                      <a:r>
                        <a:rPr lang="en-IN" sz="2000" dirty="0" smtClean="0">
                          <a:latin typeface="Times New Roman" panose="02020603050405020304" pitchFamily="18" charset="0"/>
                          <a:cs typeface="Times New Roman" panose="02020603050405020304" pitchFamily="18" charset="0"/>
                        </a:rPr>
                        <a:t>FUTURE SCOPE</a:t>
                      </a:r>
                      <a:endParaRPr lang="en-IN" sz="2000" dirty="0">
                        <a:latin typeface="Times New Roman" panose="02020603050405020304" pitchFamily="18" charset="0"/>
                        <a:cs typeface="Times New Roman" panose="02020603050405020304" pitchFamily="18" charset="0"/>
                      </a:endParaRPr>
                    </a:p>
                  </a:txBody>
                  <a:tcPr/>
                </a:tc>
              </a:tr>
              <a:tr h="5077635">
                <a:tc>
                  <a:txBody>
                    <a:bodyPr/>
                    <a:lstStyle/>
                    <a:p>
                      <a:pPr algn="just"/>
                      <a:r>
                        <a:rPr lang="en-IN" sz="2000" dirty="0" smtClean="0">
                          <a:latin typeface="Times New Roman" panose="02020603050405020304" pitchFamily="18" charset="0"/>
                          <a:cs typeface="Times New Roman" panose="02020603050405020304" pitchFamily="18" charset="0"/>
                        </a:rPr>
                        <a:t>2021</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hangingPunct="0"/>
                      <a:r>
                        <a:rPr lang="en-IN" sz="2000" u="none" kern="1200" dirty="0" smtClean="0">
                          <a:solidFill>
                            <a:schemeClr val="dk1"/>
                          </a:solidFill>
                          <a:effectLst/>
                          <a:latin typeface="Times New Roman" panose="02020603050405020304" pitchFamily="18" charset="0"/>
                          <a:ea typeface="+mn-ea"/>
                          <a:cs typeface="Times New Roman" panose="02020603050405020304" pitchFamily="18" charset="0"/>
                        </a:rPr>
                        <a:t>Usman Ahmed,</a:t>
                      </a:r>
                    </a:p>
                    <a:p>
                      <a:pPr algn="just" hangingPunct="0"/>
                      <a:r>
                        <a:rPr lang="en-IN" sz="2000" u="none" kern="1200" dirty="0" smtClean="0">
                          <a:solidFill>
                            <a:schemeClr val="dk1"/>
                          </a:solidFill>
                          <a:effectLst/>
                          <a:latin typeface="Times New Roman" panose="02020603050405020304" pitchFamily="18" charset="0"/>
                          <a:ea typeface="+mn-ea"/>
                          <a:cs typeface="Times New Roman" panose="02020603050405020304" pitchFamily="18" charset="0"/>
                        </a:rPr>
                        <a:t> Jerry Chun-Wei Lin, and </a:t>
                      </a:r>
                      <a:r>
                        <a:rPr lang="en-IN" sz="2000" u="none" kern="1200" dirty="0" err="1" smtClean="0">
                          <a:solidFill>
                            <a:schemeClr val="dk1"/>
                          </a:solidFill>
                          <a:effectLst/>
                          <a:latin typeface="Times New Roman" panose="02020603050405020304" pitchFamily="18" charset="0"/>
                          <a:ea typeface="+mn-ea"/>
                          <a:cs typeface="Times New Roman" panose="02020603050405020304" pitchFamily="18" charset="0"/>
                        </a:rPr>
                        <a:t>Gautam</a:t>
                      </a:r>
                      <a:r>
                        <a:rPr lang="en-IN" sz="2000" u="none" kern="1200" dirty="0" smtClean="0">
                          <a:solidFill>
                            <a:schemeClr val="dk1"/>
                          </a:solidFill>
                          <a:effectLst/>
                          <a:latin typeface="Times New Roman" panose="02020603050405020304" pitchFamily="18" charset="0"/>
                          <a:ea typeface="+mn-ea"/>
                          <a:cs typeface="Times New Roman" panose="02020603050405020304" pitchFamily="18" charset="0"/>
                        </a:rPr>
                        <a:t> Srivastava.</a:t>
                      </a:r>
                      <a:endParaRPr lang="en-IN" sz="2000" u="none"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2000" b="1" dirty="0" smtClean="0">
                          <a:latin typeface="Times New Roman" panose="02020603050405020304" pitchFamily="18" charset="0"/>
                          <a:cs typeface="Times New Roman" panose="02020603050405020304" pitchFamily="18" charset="0"/>
                        </a:rPr>
                        <a:t>Title: </a:t>
                      </a:r>
                    </a:p>
                    <a:p>
                      <a:pPr algn="just"/>
                      <a:r>
                        <a:rPr lang="en-US" sz="2000" dirty="0" smtClean="0">
                          <a:latin typeface="Times New Roman" panose="02020603050405020304" pitchFamily="18" charset="0"/>
                          <a:cs typeface="Times New Roman" panose="02020603050405020304" pitchFamily="18" charset="0"/>
                        </a:rPr>
                        <a:t>Fuzzy Explainable Attention-based Deep Active</a:t>
                      </a:r>
                    </a:p>
                    <a:p>
                      <a:pPr algn="just"/>
                      <a:r>
                        <a:rPr lang="en-US" sz="2000" dirty="0" smtClean="0">
                          <a:latin typeface="Times New Roman" panose="02020603050405020304" pitchFamily="18" charset="0"/>
                          <a:cs typeface="Times New Roman" panose="02020603050405020304" pitchFamily="18" charset="0"/>
                        </a:rPr>
                        <a:t>Learning on Mental-Health Data.</a:t>
                      </a:r>
                    </a:p>
                    <a:p>
                      <a:pPr algn="just"/>
                      <a:r>
                        <a:rPr lang="en-US" sz="2000" b="1" dirty="0" smtClean="0">
                          <a:latin typeface="Times New Roman" panose="02020603050405020304" pitchFamily="18" charset="0"/>
                          <a:cs typeface="Times New Roman" panose="02020603050405020304" pitchFamily="18" charset="0"/>
                        </a:rPr>
                        <a:t>Issue </a:t>
                      </a:r>
                      <a:r>
                        <a:rPr lang="en-US" sz="2000" b="1" dirty="0" smtClean="0">
                          <a:latin typeface="Times New Roman" panose="02020603050405020304" pitchFamily="18" charset="0"/>
                          <a:cs typeface="Times New Roman" panose="02020603050405020304" pitchFamily="18" charset="0"/>
                        </a:rPr>
                        <a:t>date:</a:t>
                      </a:r>
                    </a:p>
                    <a:p>
                      <a:pPr algn="just"/>
                      <a:r>
                        <a:rPr lang="en-IN" sz="2000" b="0" i="0" kern="1200" dirty="0" smtClean="0">
                          <a:solidFill>
                            <a:schemeClr val="dk1"/>
                          </a:solidFill>
                          <a:effectLst/>
                          <a:latin typeface="Times New Roman" panose="02020603050405020304" pitchFamily="18" charset="0"/>
                          <a:ea typeface="+mn-ea"/>
                          <a:cs typeface="Times New Roman" panose="02020603050405020304" pitchFamily="18" charset="0"/>
                        </a:rPr>
                        <a:t>14</a:t>
                      </a:r>
                      <a:r>
                        <a:rPr lang="en-IN" sz="20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Jul</a:t>
                      </a:r>
                      <a:r>
                        <a:rPr lang="en-IN" sz="2000" b="0" i="0" kern="1200" dirty="0" smtClean="0">
                          <a:solidFill>
                            <a:schemeClr val="dk1"/>
                          </a:solidFill>
                          <a:effectLst/>
                          <a:latin typeface="Times New Roman" panose="02020603050405020304" pitchFamily="18" charset="0"/>
                          <a:ea typeface="+mn-ea"/>
                          <a:cs typeface="Times New Roman" panose="02020603050405020304" pitchFamily="18" charset="0"/>
                        </a:rPr>
                        <a:t> 2021</a:t>
                      </a:r>
                      <a:endParaRPr lang="en-IN" sz="2000" b="0" i="0" kern="1200" dirty="0" smtClean="0">
                        <a:solidFill>
                          <a:schemeClr val="dk1"/>
                        </a:solidFill>
                        <a:effectLst/>
                        <a:latin typeface="Times New Roman" panose="02020603050405020304" pitchFamily="18" charset="0"/>
                        <a:ea typeface="+mn-ea"/>
                        <a:cs typeface="Times New Roman" panose="02020603050405020304" pitchFamily="18" charset="0"/>
                      </a:endParaRPr>
                    </a:p>
                    <a:p>
                      <a:pPr algn="just"/>
                      <a:r>
                        <a:rPr lang="en-IN" sz="2000" b="1" dirty="0" smtClean="0">
                          <a:latin typeface="Times New Roman" panose="02020603050405020304" pitchFamily="18" charset="0"/>
                          <a:cs typeface="Times New Roman" panose="02020603050405020304" pitchFamily="18" charset="0"/>
                        </a:rPr>
                        <a:t>Published</a:t>
                      </a:r>
                      <a:r>
                        <a:rPr lang="en-IN" sz="2000" b="1" baseline="0" dirty="0" smtClean="0">
                          <a:latin typeface="Times New Roman" panose="02020603050405020304" pitchFamily="18" charset="0"/>
                          <a:cs typeface="Times New Roman" panose="02020603050405020304" pitchFamily="18" charset="0"/>
                        </a:rPr>
                        <a:t> In:</a:t>
                      </a:r>
                      <a:endParaRPr lang="en-IN" sz="2000" b="0" baseline="0" dirty="0" smtClean="0">
                        <a:latin typeface="Times New Roman" panose="02020603050405020304" pitchFamily="18" charset="0"/>
                        <a:cs typeface="Times New Roman" panose="02020603050405020304" pitchFamily="18" charset="0"/>
                      </a:endParaRPr>
                    </a:p>
                    <a:p>
                      <a:pPr algn="just"/>
                      <a:r>
                        <a:rPr lang="en-IN" sz="2000" b="0" baseline="0" dirty="0" smtClean="0">
                          <a:latin typeface="Times New Roman" panose="02020603050405020304" pitchFamily="18" charset="0"/>
                          <a:cs typeface="Times New Roman" panose="02020603050405020304" pitchFamily="18" charset="0"/>
                        </a:rPr>
                        <a:t>IEEE Access</a:t>
                      </a:r>
                      <a:endParaRPr lang="en-IN" sz="2000" b="1" baseline="0" dirty="0" smtClean="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IN" sz="2000" dirty="0" smtClean="0">
                          <a:latin typeface="Times New Roman" panose="02020603050405020304" pitchFamily="18" charset="0"/>
                          <a:cs typeface="Times New Roman" panose="02020603050405020304" pitchFamily="18" charset="0"/>
                        </a:rPr>
                        <a:t>The standard PHQ-9 question-</a:t>
                      </a:r>
                      <a:r>
                        <a:rPr lang="en-IN" sz="2000" dirty="0" err="1" smtClean="0">
                          <a:latin typeface="Times New Roman" panose="02020603050405020304" pitchFamily="18" charset="0"/>
                          <a:cs typeface="Times New Roman" panose="02020603050405020304" pitchFamily="18" charset="0"/>
                        </a:rPr>
                        <a:t>naire</a:t>
                      </a:r>
                      <a:r>
                        <a:rPr lang="en-IN" sz="2000" dirty="0" smtClean="0">
                          <a:latin typeface="Times New Roman" panose="02020603050405020304" pitchFamily="18" charset="0"/>
                          <a:cs typeface="Times New Roman" panose="02020603050405020304" pitchFamily="18" charset="0"/>
                        </a:rPr>
                        <a:t> for authored text from patients. PHQ-9 is a standard</a:t>
                      </a:r>
                      <a:r>
                        <a:rPr lang="en-IN" sz="2000" baseline="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procedure for measuring depression symptoms. The PHQ-9</a:t>
                      </a:r>
                    </a:p>
                    <a:p>
                      <a:pPr marL="0" marR="0" lvl="0" indent="0" algn="just" defTabSz="457200" rtl="0" eaLnBrk="1" fontAlgn="auto" latinLnBrk="0" hangingPunct="1">
                        <a:lnSpc>
                          <a:spcPct val="100000"/>
                        </a:lnSpc>
                        <a:spcBef>
                          <a:spcPts val="0"/>
                        </a:spcBef>
                        <a:spcAft>
                          <a:spcPts val="0"/>
                        </a:spcAft>
                        <a:buClrTx/>
                        <a:buSzTx/>
                        <a:buFontTx/>
                        <a:buNone/>
                        <a:tabLst/>
                        <a:defRPr/>
                      </a:pPr>
                      <a:r>
                        <a:rPr lang="en-IN" sz="2000" dirty="0" smtClean="0">
                          <a:latin typeface="Times New Roman" panose="02020603050405020304" pitchFamily="18" charset="0"/>
                          <a:cs typeface="Times New Roman" panose="02020603050405020304" pitchFamily="18" charset="0"/>
                        </a:rPr>
                        <a:t>method helps extract nine distinct behaviour types that </a:t>
                      </a:r>
                      <a:r>
                        <a:rPr lang="en-IN" sz="2000" dirty="0" err="1" smtClean="0">
                          <a:latin typeface="Times New Roman" panose="02020603050405020304" pitchFamily="18" charset="0"/>
                          <a:cs typeface="Times New Roman" panose="02020603050405020304" pitchFamily="18" charset="0"/>
                        </a:rPr>
                        <a:t>incor-porate</a:t>
                      </a:r>
                      <a:r>
                        <a:rPr lang="en-IN" sz="2000" dirty="0" smtClean="0">
                          <a:latin typeface="Times New Roman" panose="02020603050405020304" pitchFamily="18" charset="0"/>
                          <a:cs typeface="Times New Roman" panose="02020603050405020304" pitchFamily="18" charset="0"/>
                        </a:rPr>
                        <a:t> Diagnostic and Statistical Manual of Mental Disorders</a:t>
                      </a:r>
                      <a:r>
                        <a:rPr lang="en-IN" sz="2000" baseline="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5 (DSM-V)2.</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b="1" baseline="0" dirty="0" smtClean="0">
                          <a:latin typeface="Times New Roman" panose="02020603050405020304" pitchFamily="18" charset="0"/>
                          <a:cs typeface="Times New Roman" panose="02020603050405020304" pitchFamily="18" charset="0"/>
                        </a:rPr>
                        <a:t>Merits:</a:t>
                      </a:r>
                    </a:p>
                    <a:p>
                      <a:pPr algn="just"/>
                      <a:r>
                        <a:rPr lang="en-US" sz="2000" b="0" baseline="0" dirty="0" smtClean="0">
                          <a:latin typeface="Times New Roman" panose="02020603050405020304" pitchFamily="18" charset="0"/>
                          <a:cs typeface="Times New Roman" panose="02020603050405020304" pitchFamily="18" charset="0"/>
                        </a:rPr>
                        <a:t>It can handle</a:t>
                      </a:r>
                    </a:p>
                    <a:p>
                      <a:pPr algn="just"/>
                      <a:r>
                        <a:rPr lang="en-US" sz="2000" b="0" baseline="0" dirty="0" smtClean="0">
                          <a:latin typeface="Times New Roman" panose="02020603050405020304" pitchFamily="18" charset="0"/>
                          <a:cs typeface="Times New Roman" panose="02020603050405020304" pitchFamily="18" charset="0"/>
                        </a:rPr>
                        <a:t>the</a:t>
                      </a:r>
                      <a:r>
                        <a:rPr lang="en-US" sz="2000" b="1" baseline="0" dirty="0" smtClean="0">
                          <a:latin typeface="Times New Roman" panose="02020603050405020304" pitchFamily="18" charset="0"/>
                          <a:cs typeface="Times New Roman" panose="02020603050405020304" pitchFamily="18" charset="0"/>
                        </a:rPr>
                        <a:t> </a:t>
                      </a:r>
                      <a:r>
                        <a:rPr lang="en-US" sz="2000" b="0" baseline="0" dirty="0" smtClean="0">
                          <a:latin typeface="Times New Roman" panose="02020603050405020304" pitchFamily="18" charset="0"/>
                          <a:cs typeface="Times New Roman" panose="02020603050405020304" pitchFamily="18" charset="0"/>
                        </a:rPr>
                        <a:t>uncertainty and interpreted the embedding working.</a:t>
                      </a:r>
                    </a:p>
                    <a:p>
                      <a:pPr algn="just"/>
                      <a:r>
                        <a:rPr lang="en-US" sz="2000" b="1" baseline="0" dirty="0" smtClean="0">
                          <a:latin typeface="Times New Roman" panose="02020603050405020304" pitchFamily="18" charset="0"/>
                          <a:cs typeface="Times New Roman" panose="02020603050405020304" pitchFamily="18" charset="0"/>
                        </a:rPr>
                        <a:t>Demerits</a:t>
                      </a:r>
                      <a:r>
                        <a:rPr lang="en-US" sz="2000" b="1" baseline="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The</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main issue is that rule construction requires a piece of prior knowledge and expertise in the system.</a:t>
                      </a:r>
                      <a:endParaRPr lang="en-US" sz="2000" baseline="0" dirty="0" smtClean="0">
                        <a:latin typeface="Times New Roman" panose="02020603050405020304" pitchFamily="18" charset="0"/>
                        <a:cs typeface="Times New Roman" panose="02020603050405020304" pitchFamily="18" charset="0"/>
                      </a:endParaRPr>
                    </a:p>
                  </a:txBody>
                  <a:tcPr/>
                </a:tc>
                <a:tc>
                  <a:txBody>
                    <a:bodyPr/>
                    <a:lstStyle/>
                    <a:p>
                      <a:pPr algn="just"/>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Improving</a:t>
                      </a:r>
                      <a:r>
                        <a:rPr lang="en-IN" sz="2000" b="0" kern="1200" baseline="0" dirty="0" smtClean="0">
                          <a:solidFill>
                            <a:schemeClr val="dk1"/>
                          </a:solidFill>
                          <a:effectLst/>
                          <a:latin typeface="Times New Roman" panose="02020603050405020304" pitchFamily="18" charset="0"/>
                          <a:ea typeface="+mn-ea"/>
                          <a:cs typeface="Times New Roman" panose="02020603050405020304" pitchFamily="18" charset="0"/>
                        </a:rPr>
                        <a:t> the </a:t>
                      </a:r>
                      <a:r>
                        <a:rPr lang="en-IN" sz="2000" b="0" kern="1200" baseline="0" dirty="0" smtClean="0">
                          <a:solidFill>
                            <a:schemeClr val="dk1"/>
                          </a:solidFill>
                          <a:effectLst/>
                          <a:latin typeface="Times New Roman" panose="02020603050405020304" pitchFamily="18" charset="0"/>
                          <a:ea typeface="+mn-ea"/>
                          <a:cs typeface="Times New Roman" panose="02020603050405020304" pitchFamily="18" charset="0"/>
                        </a:rPr>
                        <a:t>accuracy to </a:t>
                      </a:r>
                      <a:r>
                        <a:rPr lang="en-US" sz="2000" b="0" kern="1200" baseline="0" dirty="0" smtClean="0">
                          <a:solidFill>
                            <a:schemeClr val="dk1"/>
                          </a:solidFill>
                          <a:effectLst/>
                          <a:latin typeface="Times New Roman" panose="02020603050405020304" pitchFamily="18" charset="0"/>
                          <a:ea typeface="+mn-ea"/>
                          <a:cs typeface="Times New Roman" panose="02020603050405020304" pitchFamily="18" charset="0"/>
                        </a:rPr>
                        <a:t>detects the triggering rules and highlights the focused</a:t>
                      </a:r>
                    </a:p>
                    <a:p>
                      <a:pPr algn="just"/>
                      <a:r>
                        <a:rPr lang="en-US" sz="2000" b="0" kern="1200" baseline="0" dirty="0" smtClean="0">
                          <a:solidFill>
                            <a:schemeClr val="dk1"/>
                          </a:solidFill>
                          <a:effectLst/>
                          <a:latin typeface="Times New Roman" panose="02020603050405020304" pitchFamily="18" charset="0"/>
                          <a:ea typeface="+mn-ea"/>
                          <a:cs typeface="Times New Roman" panose="02020603050405020304" pitchFamily="18" charset="0"/>
                        </a:rPr>
                        <a:t>words that help psychiatrists make notes and diagnosis.</a:t>
                      </a:r>
                      <a:r>
                        <a:rPr lang="en-IN" sz="2000" b="0" kern="1200" baseline="0" dirty="0" smtClean="0">
                          <a:solidFill>
                            <a:schemeClr val="dk1"/>
                          </a:solidFill>
                          <a:effectLst/>
                          <a:latin typeface="Times New Roman" panose="02020603050405020304" pitchFamily="18" charset="0"/>
                          <a:ea typeface="+mn-ea"/>
                          <a:cs typeface="Times New Roman" panose="02020603050405020304" pitchFamily="18" charset="0"/>
                        </a:rPr>
                        <a:t>.</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241147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48667527"/>
              </p:ext>
            </p:extLst>
          </p:nvPr>
        </p:nvGraphicFramePr>
        <p:xfrm>
          <a:off x="504243" y="605741"/>
          <a:ext cx="11047290" cy="5771909"/>
        </p:xfrm>
        <a:graphic>
          <a:graphicData uri="http://schemas.openxmlformats.org/drawingml/2006/table">
            <a:tbl>
              <a:tblPr firstRow="1" bandRow="1">
                <a:tableStyleId>{5C22544A-7EE6-4342-B048-85BDC9FD1C3A}</a:tableStyleId>
              </a:tblPr>
              <a:tblGrid>
                <a:gridCol w="965741"/>
                <a:gridCol w="1504710"/>
                <a:gridCol w="2071868"/>
                <a:gridCol w="2822541"/>
                <a:gridCol w="1841215"/>
                <a:gridCol w="1841215"/>
              </a:tblGrid>
              <a:tr h="754284">
                <a:tc>
                  <a:txBody>
                    <a:bodyPr/>
                    <a:lstStyle/>
                    <a:p>
                      <a:r>
                        <a:rPr lang="en-IN" sz="2000" dirty="0" smtClean="0">
                          <a:latin typeface="Times New Roman" panose="02020603050405020304" pitchFamily="18" charset="0"/>
                          <a:cs typeface="Times New Roman" panose="02020603050405020304" pitchFamily="18" charset="0"/>
                        </a:rPr>
                        <a:t>YEAR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AUTHOR </a:t>
                      </a:r>
                    </a:p>
                    <a:p>
                      <a:r>
                        <a:rPr lang="en-IN" sz="2000" dirty="0" smtClean="0">
                          <a:latin typeface="Times New Roman" panose="02020603050405020304" pitchFamily="18" charset="0"/>
                          <a:cs typeface="Times New Roman" panose="02020603050405020304" pitchFamily="18" charset="0"/>
                        </a:rPr>
                        <a:t>NAME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PAPER </a:t>
                      </a:r>
                    </a:p>
                    <a:p>
                      <a:r>
                        <a:rPr lang="en-IN" sz="2000" dirty="0" smtClean="0">
                          <a:latin typeface="Times New Roman" panose="02020603050405020304" pitchFamily="18" charset="0"/>
                          <a:cs typeface="Times New Roman" panose="02020603050405020304" pitchFamily="18" charset="0"/>
                        </a:rPr>
                        <a:t>DETAILS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METHODOLOGY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MERITS &amp;</a:t>
                      </a:r>
                      <a:r>
                        <a:rPr lang="en-IN" sz="2000" baseline="0" dirty="0" smtClean="0">
                          <a:latin typeface="Times New Roman" panose="02020603050405020304" pitchFamily="18" charset="0"/>
                          <a:cs typeface="Times New Roman" panose="02020603050405020304" pitchFamily="18" charset="0"/>
                        </a:rPr>
                        <a:t> </a:t>
                      </a:r>
                    </a:p>
                    <a:p>
                      <a:r>
                        <a:rPr lang="en-IN" sz="2000" baseline="0" dirty="0" smtClean="0">
                          <a:latin typeface="Times New Roman" panose="02020603050405020304" pitchFamily="18" charset="0"/>
                          <a:cs typeface="Times New Roman" panose="02020603050405020304" pitchFamily="18" charset="0"/>
                        </a:rPr>
                        <a:t>DEMERITS</a:t>
                      </a:r>
                    </a:p>
                  </a:txBody>
                  <a:tcPr/>
                </a:tc>
                <a:tc>
                  <a:txBody>
                    <a:bodyPr/>
                    <a:lstStyle/>
                    <a:p>
                      <a:r>
                        <a:rPr lang="en-IN" sz="2000" dirty="0" smtClean="0">
                          <a:latin typeface="Times New Roman" panose="02020603050405020304" pitchFamily="18" charset="0"/>
                          <a:cs typeface="Times New Roman" panose="02020603050405020304" pitchFamily="18" charset="0"/>
                        </a:rPr>
                        <a:t>FUTURE SCOPE</a:t>
                      </a:r>
                      <a:endParaRPr lang="en-IN" sz="2000" dirty="0">
                        <a:latin typeface="Times New Roman" panose="02020603050405020304" pitchFamily="18" charset="0"/>
                        <a:cs typeface="Times New Roman" panose="02020603050405020304" pitchFamily="18" charset="0"/>
                      </a:endParaRPr>
                    </a:p>
                  </a:txBody>
                  <a:tcPr/>
                </a:tc>
              </a:tr>
              <a:tr h="5017625">
                <a:tc>
                  <a:txBody>
                    <a:bodyPr/>
                    <a:lstStyle/>
                    <a:p>
                      <a:pPr algn="just"/>
                      <a:r>
                        <a:rPr lang="en-IN" sz="2000" dirty="0" smtClean="0">
                          <a:latin typeface="Times New Roman" panose="02020603050405020304" pitchFamily="18" charset="0"/>
                          <a:cs typeface="Times New Roman" panose="02020603050405020304" pitchFamily="18" charset="0"/>
                        </a:rPr>
                        <a:t>2020</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IN" sz="2000" kern="1200" dirty="0" smtClean="0">
                          <a:solidFill>
                            <a:schemeClr val="dk1"/>
                          </a:solidFill>
                          <a:effectLst/>
                          <a:latin typeface="Times New Roman" panose="02020603050405020304" pitchFamily="18" charset="0"/>
                          <a:ea typeface="+mn-ea"/>
                          <a:cs typeface="Times New Roman" panose="02020603050405020304" pitchFamily="18" charset="0"/>
                        </a:rPr>
                        <a:t>MEERA SHARMA, SONOK MAHAPATRA</a:t>
                      </a:r>
                      <a:r>
                        <a:rPr lang="en-IN" sz="200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IN" sz="2000" kern="1200" dirty="0" smtClean="0">
                          <a:solidFill>
                            <a:schemeClr val="dk1"/>
                          </a:solidFill>
                          <a:effectLst/>
                          <a:latin typeface="Times New Roman" panose="02020603050405020304" pitchFamily="18" charset="0"/>
                          <a:ea typeface="+mn-ea"/>
                          <a:cs typeface="Times New Roman" panose="02020603050405020304" pitchFamily="18" charset="0"/>
                        </a:rPr>
                        <a:t> ADEETHYIA SHANKAR</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2000" b="1" dirty="0" smtClean="0">
                          <a:latin typeface="Times New Roman" panose="02020603050405020304" pitchFamily="18" charset="0"/>
                          <a:cs typeface="Times New Roman" panose="02020603050405020304" pitchFamily="18" charset="0"/>
                        </a:rPr>
                        <a:t>Title: </a:t>
                      </a:r>
                    </a:p>
                    <a:p>
                      <a:pPr algn="just"/>
                      <a:r>
                        <a:rPr lang="en-IN" sz="2000" kern="1200" dirty="0" smtClean="0">
                          <a:solidFill>
                            <a:schemeClr val="dk1"/>
                          </a:solidFill>
                          <a:effectLst/>
                          <a:latin typeface="Times New Roman" panose="02020603050405020304" pitchFamily="18" charset="0"/>
                          <a:ea typeface="+mn-ea"/>
                          <a:cs typeface="Times New Roman" panose="02020603050405020304" pitchFamily="18" charset="0"/>
                        </a:rPr>
                        <a:t>Predicting the Utilization of Mental Health Treatment with Various Machine Learning Algorithms.</a:t>
                      </a:r>
                    </a:p>
                    <a:p>
                      <a:pPr algn="just"/>
                      <a:r>
                        <a:rPr lang="en-US" sz="2000" b="1" dirty="0" smtClean="0">
                          <a:latin typeface="Times New Roman" panose="02020603050405020304" pitchFamily="18" charset="0"/>
                          <a:cs typeface="Times New Roman" panose="02020603050405020304" pitchFamily="18" charset="0"/>
                        </a:rPr>
                        <a:t>Issue </a:t>
                      </a:r>
                      <a:r>
                        <a:rPr lang="en-US" sz="2000" b="1" dirty="0" smtClean="0">
                          <a:latin typeface="Times New Roman" panose="02020603050405020304" pitchFamily="18" charset="0"/>
                          <a:cs typeface="Times New Roman" panose="02020603050405020304" pitchFamily="18" charset="0"/>
                        </a:rPr>
                        <a:t>date:</a:t>
                      </a:r>
                    </a:p>
                    <a:p>
                      <a:pPr algn="just"/>
                      <a:r>
                        <a:rPr lang="en-IN" sz="2000" b="0" dirty="0" smtClean="0">
                          <a:latin typeface="Times New Roman" panose="02020603050405020304" pitchFamily="18" charset="0"/>
                          <a:cs typeface="Times New Roman" panose="02020603050405020304" pitchFamily="18" charset="0"/>
                        </a:rPr>
                        <a:t>31 Dec 2020</a:t>
                      </a:r>
                      <a:endParaRPr lang="en-IN" sz="2000" b="0" dirty="0" smtClean="0">
                        <a:latin typeface="Times New Roman" panose="02020603050405020304" pitchFamily="18" charset="0"/>
                        <a:cs typeface="Times New Roman" panose="02020603050405020304" pitchFamily="18" charset="0"/>
                      </a:endParaRPr>
                    </a:p>
                    <a:p>
                      <a:pPr algn="just"/>
                      <a:r>
                        <a:rPr lang="en-IN" sz="2000" b="1" dirty="0" smtClean="0">
                          <a:latin typeface="Times New Roman" panose="02020603050405020304" pitchFamily="18" charset="0"/>
                          <a:cs typeface="Times New Roman" panose="02020603050405020304" pitchFamily="18" charset="0"/>
                        </a:rPr>
                        <a:t>Published</a:t>
                      </a:r>
                      <a:r>
                        <a:rPr lang="en-IN" sz="2000" b="1" baseline="0" dirty="0" smtClean="0">
                          <a:latin typeface="Times New Roman" panose="02020603050405020304" pitchFamily="18" charset="0"/>
                          <a:cs typeface="Times New Roman" panose="02020603050405020304" pitchFamily="18" charset="0"/>
                        </a:rPr>
                        <a:t> In:</a:t>
                      </a:r>
                    </a:p>
                    <a:p>
                      <a:pPr algn="just"/>
                      <a:r>
                        <a:rPr lang="en-IN" sz="2000" b="0" baseline="0" dirty="0" smtClean="0">
                          <a:latin typeface="Times New Roman" panose="02020603050405020304" pitchFamily="18" charset="0"/>
                          <a:cs typeface="Times New Roman" panose="02020603050405020304" pitchFamily="18" charset="0"/>
                        </a:rPr>
                        <a:t>IEEE Access</a:t>
                      </a:r>
                      <a:endParaRPr lang="en-IN" sz="2000" b="0" baseline="0" dirty="0" smtClean="0">
                        <a:latin typeface="Times New Roman" panose="02020603050405020304" pitchFamily="18" charset="0"/>
                        <a:cs typeface="Times New Roman" panose="02020603050405020304" pitchFamily="18" charset="0"/>
                      </a:endParaRPr>
                    </a:p>
                    <a:p>
                      <a:pPr algn="just"/>
                      <a:endParaRPr lang="en-IN"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dirty="0" smtClean="0">
                          <a:latin typeface="Times New Roman" panose="02020603050405020304" pitchFamily="18" charset="0"/>
                          <a:cs typeface="Times New Roman" panose="02020603050405020304" pitchFamily="18" charset="0"/>
                        </a:rPr>
                        <a:t>Decision Tree model is an information-mapping method with a tree-like structure commonly used for a variety of purposes in machine learning. There are multiple types of decision trees, but the one we used on our research is a Classification and Regression Tree, commonly abbreviated as CART, to conduct binary classification on our data</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IN" sz="2000" b="1" baseline="0" dirty="0" smtClean="0">
                          <a:latin typeface="Times New Roman" panose="02020603050405020304" pitchFamily="18" charset="0"/>
                          <a:cs typeface="Times New Roman" panose="02020603050405020304" pitchFamily="18" charset="0"/>
                        </a:rPr>
                        <a:t>Merits:</a:t>
                      </a:r>
                    </a:p>
                    <a:p>
                      <a:pPr algn="just"/>
                      <a:r>
                        <a:rPr lang="en-US" sz="2000" dirty="0" smtClean="0">
                          <a:latin typeface="Times New Roman" panose="02020603050405020304" pitchFamily="18" charset="0"/>
                          <a:cs typeface="Times New Roman" panose="02020603050405020304" pitchFamily="18" charset="0"/>
                        </a:rPr>
                        <a:t>Fast way to predict a dataset</a:t>
                      </a:r>
                    </a:p>
                    <a:p>
                      <a:pPr algn="just"/>
                      <a:r>
                        <a:rPr lang="en-US" sz="2000" b="1" baseline="0" dirty="0" smtClean="0">
                          <a:latin typeface="Times New Roman" panose="02020603050405020304" pitchFamily="18" charset="0"/>
                          <a:cs typeface="Times New Roman" panose="02020603050405020304" pitchFamily="18" charset="0"/>
                        </a:rPr>
                        <a:t>Demerits:</a:t>
                      </a:r>
                    </a:p>
                    <a:p>
                      <a:pPr algn="just"/>
                      <a:r>
                        <a:rPr lang="en-US" sz="2000" baseline="0" dirty="0" smtClean="0">
                          <a:latin typeface="Times New Roman" panose="02020603050405020304" pitchFamily="18" charset="0"/>
                          <a:cs typeface="Times New Roman" panose="02020603050405020304" pitchFamily="18" charset="0"/>
                        </a:rPr>
                        <a:t>Cannot be implemented in any other languages. </a:t>
                      </a:r>
                      <a:endParaRPr lang="en-US" sz="2000" baseline="0" dirty="0" smtClean="0">
                        <a:latin typeface="Times New Roman" panose="02020603050405020304" pitchFamily="18" charset="0"/>
                        <a:cs typeface="Times New Roman" panose="02020603050405020304" pitchFamily="18" charset="0"/>
                      </a:endParaRPr>
                    </a:p>
                  </a:txBody>
                  <a:tcPr/>
                </a:tc>
                <a:tc>
                  <a:txBody>
                    <a:bodyPr/>
                    <a:lstStyle/>
                    <a:p>
                      <a:pPr algn="just"/>
                      <a:r>
                        <a:rPr lang="en-US" sz="2000" dirty="0" smtClean="0">
                          <a:latin typeface="Times New Roman" panose="02020603050405020304" pitchFamily="18" charset="0"/>
                          <a:cs typeface="Times New Roman" panose="02020603050405020304" pitchFamily="18" charset="0"/>
                        </a:rPr>
                        <a:t>Future research should seek to fill some of the shortcomings in the data by leveraging a larger, more recent sample across industries</a:t>
                      </a:r>
                      <a:endParaRPr lang="en-IN" sz="20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461393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51971416"/>
              </p:ext>
            </p:extLst>
          </p:nvPr>
        </p:nvGraphicFramePr>
        <p:xfrm>
          <a:off x="464503" y="595948"/>
          <a:ext cx="11280457" cy="5974080"/>
        </p:xfrm>
        <a:graphic>
          <a:graphicData uri="http://schemas.openxmlformats.org/drawingml/2006/table">
            <a:tbl>
              <a:tblPr firstRow="1" bandRow="1">
                <a:tableStyleId>{5C22544A-7EE6-4342-B048-85BDC9FD1C3A}</a:tableStyleId>
              </a:tblPr>
              <a:tblGrid>
                <a:gridCol w="965741"/>
                <a:gridCol w="1504710"/>
                <a:gridCol w="1724628"/>
                <a:gridCol w="2858947"/>
                <a:gridCol w="2682111"/>
                <a:gridCol w="1544320"/>
              </a:tblGrid>
              <a:tr h="644136">
                <a:tc>
                  <a:txBody>
                    <a:bodyPr/>
                    <a:lstStyle/>
                    <a:p>
                      <a:r>
                        <a:rPr lang="en-IN" sz="2000" dirty="0" smtClean="0">
                          <a:latin typeface="Times New Roman" panose="02020603050405020304" pitchFamily="18" charset="0"/>
                          <a:cs typeface="Times New Roman" panose="02020603050405020304" pitchFamily="18" charset="0"/>
                        </a:rPr>
                        <a:t>YEAR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AUTHOR </a:t>
                      </a:r>
                    </a:p>
                    <a:p>
                      <a:r>
                        <a:rPr lang="en-IN" sz="2000" dirty="0" smtClean="0">
                          <a:latin typeface="Times New Roman" panose="02020603050405020304" pitchFamily="18" charset="0"/>
                          <a:cs typeface="Times New Roman" panose="02020603050405020304" pitchFamily="18" charset="0"/>
                        </a:rPr>
                        <a:t>NAME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PAPER </a:t>
                      </a:r>
                    </a:p>
                    <a:p>
                      <a:r>
                        <a:rPr lang="en-IN" sz="2000" dirty="0" smtClean="0">
                          <a:latin typeface="Times New Roman" panose="02020603050405020304" pitchFamily="18" charset="0"/>
                          <a:cs typeface="Times New Roman" panose="02020603050405020304" pitchFamily="18" charset="0"/>
                        </a:rPr>
                        <a:t>DETAILS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METHODOLOGY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MERITS &amp;</a:t>
                      </a:r>
                      <a:r>
                        <a:rPr lang="en-IN" sz="2000" baseline="0" dirty="0" smtClean="0">
                          <a:latin typeface="Times New Roman" panose="02020603050405020304" pitchFamily="18" charset="0"/>
                          <a:cs typeface="Times New Roman" panose="02020603050405020304" pitchFamily="18" charset="0"/>
                        </a:rPr>
                        <a:t> </a:t>
                      </a:r>
                    </a:p>
                    <a:p>
                      <a:r>
                        <a:rPr lang="en-IN" sz="2000" baseline="0" dirty="0" smtClean="0">
                          <a:latin typeface="Times New Roman" panose="02020603050405020304" pitchFamily="18" charset="0"/>
                          <a:cs typeface="Times New Roman" panose="02020603050405020304" pitchFamily="18" charset="0"/>
                        </a:rPr>
                        <a:t>DEMERITS</a:t>
                      </a:r>
                    </a:p>
                  </a:txBody>
                  <a:tcPr/>
                </a:tc>
                <a:tc>
                  <a:txBody>
                    <a:bodyPr/>
                    <a:lstStyle/>
                    <a:p>
                      <a:r>
                        <a:rPr lang="en-IN" sz="2000" dirty="0" smtClean="0">
                          <a:latin typeface="Times New Roman" panose="02020603050405020304" pitchFamily="18" charset="0"/>
                          <a:cs typeface="Times New Roman" panose="02020603050405020304" pitchFamily="18" charset="0"/>
                        </a:rPr>
                        <a:t>FUTURE SCOPE</a:t>
                      </a:r>
                      <a:endParaRPr lang="en-IN" sz="2000" dirty="0">
                        <a:latin typeface="Times New Roman" panose="02020603050405020304" pitchFamily="18" charset="0"/>
                        <a:cs typeface="Times New Roman" panose="02020603050405020304" pitchFamily="18" charset="0"/>
                      </a:endParaRPr>
                    </a:p>
                  </a:txBody>
                  <a:tcPr/>
                </a:tc>
              </a:tr>
              <a:tr h="5077635">
                <a:tc>
                  <a:txBody>
                    <a:bodyPr/>
                    <a:lstStyle/>
                    <a:p>
                      <a:pPr algn="just"/>
                      <a:r>
                        <a:rPr lang="en-IN" sz="2000" dirty="0" smtClean="0">
                          <a:latin typeface="Times New Roman" panose="02020603050405020304" pitchFamily="18" charset="0"/>
                          <a:cs typeface="Times New Roman" panose="02020603050405020304" pitchFamily="18" charset="0"/>
                        </a:rPr>
                        <a:t>2019</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hangingPunct="0"/>
                      <a:r>
                        <a:rPr lang="en-GB" sz="2000" kern="1200" dirty="0" err="1" smtClean="0">
                          <a:solidFill>
                            <a:schemeClr val="dk1"/>
                          </a:solidFill>
                          <a:effectLst/>
                          <a:latin typeface="Times New Roman" panose="02020603050405020304" pitchFamily="18" charset="0"/>
                          <a:ea typeface="+mn-ea"/>
                          <a:cs typeface="Times New Roman" panose="02020603050405020304" pitchFamily="18" charset="0"/>
                        </a:rPr>
                        <a:t>Theodoros</a:t>
                      </a:r>
                      <a:r>
                        <a:rPr lang="en-GB" sz="20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GB" sz="2000" kern="1200" dirty="0" err="1" smtClean="0">
                          <a:solidFill>
                            <a:schemeClr val="dk1"/>
                          </a:solidFill>
                          <a:effectLst/>
                          <a:latin typeface="Times New Roman" panose="02020603050405020304" pitchFamily="18" charset="0"/>
                          <a:ea typeface="+mn-ea"/>
                          <a:cs typeface="Times New Roman" panose="02020603050405020304" pitchFamily="18" charset="0"/>
                        </a:rPr>
                        <a:t>Iliou</a:t>
                      </a:r>
                      <a:r>
                        <a:rPr lang="en-GB" sz="2000" kern="1200" dirty="0" smtClean="0">
                          <a:solidFill>
                            <a:schemeClr val="dk1"/>
                          </a:solidFill>
                          <a:effectLst/>
                          <a:latin typeface="Times New Roman" panose="02020603050405020304" pitchFamily="18" charset="0"/>
                          <a:ea typeface="+mn-ea"/>
                          <a:cs typeface="Times New Roman" panose="02020603050405020304" pitchFamily="18" charset="0"/>
                        </a:rPr>
                        <a:t>, Georgia </a:t>
                      </a:r>
                      <a:r>
                        <a:rPr lang="en-GB" sz="2000" kern="1200" dirty="0" err="1" smtClean="0">
                          <a:solidFill>
                            <a:schemeClr val="dk1"/>
                          </a:solidFill>
                          <a:effectLst/>
                          <a:latin typeface="Times New Roman" panose="02020603050405020304" pitchFamily="18" charset="0"/>
                          <a:ea typeface="+mn-ea"/>
                          <a:cs typeface="Times New Roman" panose="02020603050405020304" pitchFamily="18" charset="0"/>
                        </a:rPr>
                        <a:t>Konstantopoulou</a:t>
                      </a:r>
                      <a:r>
                        <a:rPr lang="en-GB" sz="20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GB" sz="2000" kern="1200" dirty="0" err="1" smtClean="0">
                          <a:solidFill>
                            <a:schemeClr val="dk1"/>
                          </a:solidFill>
                          <a:effectLst/>
                          <a:latin typeface="Times New Roman" panose="02020603050405020304" pitchFamily="18" charset="0"/>
                          <a:ea typeface="+mn-ea"/>
                          <a:cs typeface="Times New Roman" panose="02020603050405020304" pitchFamily="18" charset="0"/>
                        </a:rPr>
                        <a:t>Mandani</a:t>
                      </a:r>
                      <a:r>
                        <a:rPr lang="en-GB" sz="20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GB" sz="2000" kern="1200" dirty="0" err="1" smtClean="0">
                          <a:solidFill>
                            <a:schemeClr val="dk1"/>
                          </a:solidFill>
                          <a:effectLst/>
                          <a:latin typeface="Times New Roman" panose="02020603050405020304" pitchFamily="18" charset="0"/>
                          <a:ea typeface="+mn-ea"/>
                          <a:cs typeface="Times New Roman" panose="02020603050405020304" pitchFamily="18" charset="0"/>
                        </a:rPr>
                        <a:t>Ntekouli</a:t>
                      </a:r>
                      <a:r>
                        <a:rPr lang="en-GB" sz="2000" kern="1200" baseline="0" dirty="0" smtClean="0">
                          <a:solidFill>
                            <a:schemeClr val="dk1"/>
                          </a:solidFill>
                          <a:effectLst/>
                          <a:latin typeface="Times New Roman" panose="02020603050405020304" pitchFamily="18" charset="0"/>
                          <a:ea typeface="+mn-ea"/>
                          <a:cs typeface="Times New Roman" panose="02020603050405020304" pitchFamily="18" charset="0"/>
                        </a:rPr>
                        <a:t> And</a:t>
                      </a:r>
                      <a:r>
                        <a:rPr lang="en-GB" sz="2000" kern="1200" dirty="0" smtClean="0">
                          <a:solidFill>
                            <a:schemeClr val="dk1"/>
                          </a:solidFill>
                          <a:effectLst/>
                          <a:latin typeface="Times New Roman" panose="02020603050405020304" pitchFamily="18" charset="0"/>
                          <a:ea typeface="+mn-ea"/>
                          <a:cs typeface="Times New Roman" panose="02020603050405020304" pitchFamily="18" charset="0"/>
                        </a:rPr>
                        <a:t/>
                      </a:r>
                      <a:br>
                        <a:rPr lang="en-GB" sz="2000" kern="1200" dirty="0" smtClean="0">
                          <a:solidFill>
                            <a:schemeClr val="dk1"/>
                          </a:solidFill>
                          <a:effectLst/>
                          <a:latin typeface="Times New Roman" panose="02020603050405020304" pitchFamily="18" charset="0"/>
                          <a:ea typeface="+mn-ea"/>
                          <a:cs typeface="Times New Roman" panose="02020603050405020304" pitchFamily="18" charset="0"/>
                        </a:rPr>
                      </a:br>
                      <a:r>
                        <a:rPr lang="en-GB" sz="2000" kern="1200" dirty="0" smtClean="0">
                          <a:solidFill>
                            <a:schemeClr val="dk1"/>
                          </a:solidFill>
                          <a:effectLst/>
                          <a:latin typeface="Times New Roman" panose="02020603050405020304" pitchFamily="18" charset="0"/>
                          <a:ea typeface="+mn-ea"/>
                          <a:cs typeface="Times New Roman" panose="02020603050405020304" pitchFamily="18" charset="0"/>
                        </a:rPr>
                        <a:t>Christina </a:t>
                      </a:r>
                      <a:r>
                        <a:rPr lang="en-GB" sz="2000" kern="1200" dirty="0" err="1" smtClean="0">
                          <a:solidFill>
                            <a:schemeClr val="dk1"/>
                          </a:solidFill>
                          <a:effectLst/>
                          <a:latin typeface="Times New Roman" panose="02020603050405020304" pitchFamily="18" charset="0"/>
                          <a:ea typeface="+mn-ea"/>
                          <a:cs typeface="Times New Roman" panose="02020603050405020304" pitchFamily="18" charset="0"/>
                        </a:rPr>
                        <a:t>Lymperopoulou</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2000" b="1" dirty="0" smtClean="0">
                          <a:latin typeface="Times New Roman" panose="02020603050405020304" pitchFamily="18" charset="0"/>
                          <a:cs typeface="Times New Roman" panose="02020603050405020304" pitchFamily="18" charset="0"/>
                        </a:rPr>
                        <a:t>Title: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b="0" kern="1200" dirty="0" smtClean="0">
                          <a:solidFill>
                            <a:schemeClr val="dk1"/>
                          </a:solidFill>
                          <a:effectLst/>
                          <a:latin typeface="Times New Roman" panose="02020603050405020304" pitchFamily="18" charset="0"/>
                          <a:ea typeface="+mn-ea"/>
                          <a:cs typeface="Times New Roman" panose="02020603050405020304" pitchFamily="18" charset="0"/>
                        </a:rPr>
                        <a:t>ILIOU Machine Learning Preprocessing Method for Depression Type Prediction.</a:t>
                      </a:r>
                      <a:endParaRPr lang="en-IN" sz="2000" b="0" kern="1200" dirty="0" smtClean="0">
                        <a:solidFill>
                          <a:schemeClr val="dk1"/>
                        </a:solidFill>
                        <a:effectLst/>
                        <a:latin typeface="Times New Roman" panose="02020603050405020304" pitchFamily="18" charset="0"/>
                        <a:ea typeface="+mn-ea"/>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Issue date:</a:t>
                      </a:r>
                    </a:p>
                    <a:p>
                      <a:pPr algn="just"/>
                      <a:r>
                        <a:rPr lang="en-IN" sz="2000" b="0" dirty="0" smtClean="0">
                          <a:latin typeface="Times New Roman" panose="02020603050405020304" pitchFamily="18" charset="0"/>
                          <a:cs typeface="Times New Roman" panose="02020603050405020304" pitchFamily="18" charset="0"/>
                        </a:rPr>
                        <a:t>Mar 2019</a:t>
                      </a:r>
                      <a:endParaRPr lang="en-IN" sz="2000" b="0" dirty="0" smtClean="0">
                        <a:latin typeface="Times New Roman" panose="02020603050405020304" pitchFamily="18" charset="0"/>
                        <a:cs typeface="Times New Roman" panose="02020603050405020304" pitchFamily="18" charset="0"/>
                      </a:endParaRPr>
                    </a:p>
                    <a:p>
                      <a:pPr algn="just"/>
                      <a:r>
                        <a:rPr lang="en-IN" sz="2000" b="1" dirty="0" smtClean="0">
                          <a:latin typeface="Times New Roman" panose="02020603050405020304" pitchFamily="18" charset="0"/>
                          <a:cs typeface="Times New Roman" panose="02020603050405020304" pitchFamily="18" charset="0"/>
                        </a:rPr>
                        <a:t>Published</a:t>
                      </a:r>
                      <a:r>
                        <a:rPr lang="en-IN" sz="2000" b="1" baseline="0" dirty="0" smtClean="0">
                          <a:latin typeface="Times New Roman" panose="02020603050405020304" pitchFamily="18" charset="0"/>
                          <a:cs typeface="Times New Roman" panose="02020603050405020304" pitchFamily="18" charset="0"/>
                        </a:rPr>
                        <a:t> In</a:t>
                      </a:r>
                      <a:r>
                        <a:rPr lang="en-IN" sz="2000" b="1" baseline="0" dirty="0" smtClean="0">
                          <a:latin typeface="Times New Roman" panose="02020603050405020304" pitchFamily="18" charset="0"/>
                          <a:cs typeface="Times New Roman" panose="02020603050405020304" pitchFamily="18" charset="0"/>
                        </a:rPr>
                        <a:t>:</a:t>
                      </a:r>
                    </a:p>
                    <a:p>
                      <a:pPr algn="just"/>
                      <a:r>
                        <a:rPr lang="en-IN" sz="2000" b="0" baseline="0" dirty="0" smtClean="0">
                          <a:latin typeface="Times New Roman" panose="02020603050405020304" pitchFamily="18" charset="0"/>
                          <a:cs typeface="Times New Roman" panose="02020603050405020304" pitchFamily="18" charset="0"/>
                        </a:rPr>
                        <a:t>Research Gate</a:t>
                      </a:r>
                      <a:endParaRPr lang="en-IN" sz="2000" b="0" baseline="0" dirty="0" smtClean="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Ther</a:t>
                      </a:r>
                      <a:r>
                        <a:rPr lang="en-US" sz="2000" baseline="0" dirty="0" smtClean="0">
                          <a:latin typeface="Times New Roman" panose="02020603050405020304" pitchFamily="18" charset="0"/>
                          <a:cs typeface="Times New Roman" panose="02020603050405020304" pitchFamily="18" charset="0"/>
                        </a:rPr>
                        <a:t>e are </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3 data preprocessing methods: PCA method, ILIOU preprocessing method and EVOLUTIONARY SEARCH method</a:t>
                      </a:r>
                      <a:r>
                        <a:rPr lang="en-US" sz="2000" dirty="0" smtClean="0">
                          <a:latin typeface="Times New Roman" panose="02020603050405020304" pitchFamily="18" charset="0"/>
                          <a:cs typeface="Times New Roman" panose="02020603050405020304" pitchFamily="18" charset="0"/>
                        </a:rPr>
                        <a:t>.</a:t>
                      </a:r>
                      <a:r>
                        <a:rPr lang="en-US" sz="2000" baseline="0" dirty="0" smtClean="0">
                          <a:latin typeface="Times New Roman" panose="02020603050405020304" pitchFamily="18" charset="0"/>
                          <a:cs typeface="Times New Roman" panose="02020603050405020304" pitchFamily="18" charset="0"/>
                        </a:rPr>
                        <a:t> </a:t>
                      </a:r>
                      <a:r>
                        <a:rPr lang="en-US" sz="2000" kern="1200" baseline="0" dirty="0" smtClean="0">
                          <a:solidFill>
                            <a:schemeClr val="dk1"/>
                          </a:solidFill>
                          <a:effectLst/>
                          <a:latin typeface="Times New Roman" panose="02020603050405020304" pitchFamily="18" charset="0"/>
                          <a:ea typeface="+mn-ea"/>
                          <a:cs typeface="Times New Roman" panose="02020603050405020304" pitchFamily="18" charset="0"/>
                        </a:rPr>
                        <a:t>T</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ested the initial dataset and the preprocessed datasets using 7 classification algorithms: the Nearest-</a:t>
                      </a:r>
                      <a:r>
                        <a:rPr lang="en-US" sz="2000" kern="1200" dirty="0" err="1" smtClean="0">
                          <a:solidFill>
                            <a:schemeClr val="dk1"/>
                          </a:solidFill>
                          <a:effectLst/>
                          <a:latin typeface="Times New Roman" panose="02020603050405020304" pitchFamily="18" charset="0"/>
                          <a:ea typeface="+mn-ea"/>
                          <a:cs typeface="Times New Roman" panose="02020603050405020304" pitchFamily="18" charset="0"/>
                        </a:rPr>
                        <a:t>neighbour</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 classifier, J48, Random Forest, Multilayer Perceptron, Support Vector Machine, JRIP and FURIA.</a:t>
                      </a:r>
                      <a:endParaRPr lang="en-IN" sz="2000" kern="1200" dirty="0" smtClean="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b="1" baseline="0" dirty="0" smtClean="0">
                          <a:latin typeface="Times New Roman" panose="02020603050405020304" pitchFamily="18" charset="0"/>
                          <a:cs typeface="Times New Roman" panose="02020603050405020304" pitchFamily="18" charset="0"/>
                        </a:rPr>
                        <a:t>Merits:</a:t>
                      </a:r>
                    </a:p>
                    <a:p>
                      <a:pPr algn="just"/>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ILIOU data preprocessing method</a:t>
                      </a:r>
                      <a:r>
                        <a:rPr lang="en-US" sz="200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have significantly improved the classification performance for each classifier than initial data classification performance.</a:t>
                      </a:r>
                      <a:endParaRPr lang="en-US" sz="2000" baseline="0" dirty="0" smtClean="0">
                        <a:latin typeface="Times New Roman" panose="02020603050405020304" pitchFamily="18" charset="0"/>
                        <a:cs typeface="Times New Roman" panose="02020603050405020304" pitchFamily="18" charset="0"/>
                      </a:endParaRPr>
                    </a:p>
                    <a:p>
                      <a:pPr algn="just"/>
                      <a:r>
                        <a:rPr lang="en-US" sz="2000" b="1" baseline="0" dirty="0" smtClean="0">
                          <a:latin typeface="Times New Roman" panose="02020603050405020304" pitchFamily="18" charset="0"/>
                          <a:cs typeface="Times New Roman" panose="02020603050405020304" pitchFamily="18" charset="0"/>
                        </a:rPr>
                        <a:t>Demerits:</a:t>
                      </a:r>
                    </a:p>
                    <a:p>
                      <a:pPr algn="just"/>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If there is much irrelevant and redundant information present or noisy and unreliable data, then</a:t>
                      </a:r>
                      <a:r>
                        <a:rPr lang="en-US" sz="200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the training phase is more difficult. </a:t>
                      </a:r>
                      <a:endParaRPr lang="en-US" sz="2000" baseline="0" dirty="0" smtClean="0">
                        <a:latin typeface="Times New Roman" panose="02020603050405020304" pitchFamily="18" charset="0"/>
                        <a:cs typeface="Times New Roman" panose="02020603050405020304" pitchFamily="18" charset="0"/>
                      </a:endParaRPr>
                    </a:p>
                  </a:txBody>
                  <a:tcPr/>
                </a:tc>
                <a:tc>
                  <a:txBody>
                    <a:bodyPr/>
                    <a:lstStyle/>
                    <a:p>
                      <a:pPr algn="just"/>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ILIOU preprocessing method could be improved in order to achieve better classification performance or it could be ensemble </a:t>
                      </a:r>
                    </a:p>
                    <a:p>
                      <a:pPr algn="just"/>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in a classification algorithm.</a:t>
                      </a:r>
                      <a:endParaRPr lang="en-IN" sz="2000" kern="1200" dirty="0" smtClean="0">
                        <a:solidFill>
                          <a:schemeClr val="dk1"/>
                        </a:solidFill>
                        <a:effectLst/>
                        <a:latin typeface="Times New Roman" panose="02020603050405020304" pitchFamily="18" charset="0"/>
                        <a:ea typeface="+mn-ea"/>
                        <a:cs typeface="Times New Roman" panose="02020603050405020304" pitchFamily="18" charset="0"/>
                      </a:endParaRPr>
                    </a:p>
                    <a:p>
                      <a:pPr algn="just"/>
                      <a:r>
                        <a:rPr lang="en-US" sz="2000" b="1"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187682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79566728"/>
              </p:ext>
            </p:extLst>
          </p:nvPr>
        </p:nvGraphicFramePr>
        <p:xfrm>
          <a:off x="505143" y="443548"/>
          <a:ext cx="11280457" cy="5974080"/>
        </p:xfrm>
        <a:graphic>
          <a:graphicData uri="http://schemas.openxmlformats.org/drawingml/2006/table">
            <a:tbl>
              <a:tblPr firstRow="1" bandRow="1">
                <a:tableStyleId>{5C22544A-7EE6-4342-B048-85BDC9FD1C3A}</a:tableStyleId>
              </a:tblPr>
              <a:tblGrid>
                <a:gridCol w="965741"/>
                <a:gridCol w="1504710"/>
                <a:gridCol w="1724628"/>
                <a:gridCol w="2858947"/>
                <a:gridCol w="2682111"/>
                <a:gridCol w="1544320"/>
              </a:tblGrid>
              <a:tr h="644136">
                <a:tc>
                  <a:txBody>
                    <a:bodyPr/>
                    <a:lstStyle/>
                    <a:p>
                      <a:r>
                        <a:rPr lang="en-IN" sz="2000" dirty="0" smtClean="0">
                          <a:latin typeface="Times New Roman" panose="02020603050405020304" pitchFamily="18" charset="0"/>
                          <a:cs typeface="Times New Roman" panose="02020603050405020304" pitchFamily="18" charset="0"/>
                        </a:rPr>
                        <a:t>YEAR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AUTHOR </a:t>
                      </a:r>
                    </a:p>
                    <a:p>
                      <a:r>
                        <a:rPr lang="en-IN" sz="2000" dirty="0" smtClean="0">
                          <a:latin typeface="Times New Roman" panose="02020603050405020304" pitchFamily="18" charset="0"/>
                          <a:cs typeface="Times New Roman" panose="02020603050405020304" pitchFamily="18" charset="0"/>
                        </a:rPr>
                        <a:t>NAME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PAPER </a:t>
                      </a:r>
                    </a:p>
                    <a:p>
                      <a:r>
                        <a:rPr lang="en-IN" sz="2000" dirty="0" smtClean="0">
                          <a:latin typeface="Times New Roman" panose="02020603050405020304" pitchFamily="18" charset="0"/>
                          <a:cs typeface="Times New Roman" panose="02020603050405020304" pitchFamily="18" charset="0"/>
                        </a:rPr>
                        <a:t>DETAILS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METHODOLOGY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MERITS &amp;</a:t>
                      </a:r>
                      <a:r>
                        <a:rPr lang="en-IN" sz="2000" baseline="0" dirty="0" smtClean="0">
                          <a:latin typeface="Times New Roman" panose="02020603050405020304" pitchFamily="18" charset="0"/>
                          <a:cs typeface="Times New Roman" panose="02020603050405020304" pitchFamily="18" charset="0"/>
                        </a:rPr>
                        <a:t> </a:t>
                      </a:r>
                    </a:p>
                    <a:p>
                      <a:r>
                        <a:rPr lang="en-IN" sz="2000" baseline="0" dirty="0" smtClean="0">
                          <a:latin typeface="Times New Roman" panose="02020603050405020304" pitchFamily="18" charset="0"/>
                          <a:cs typeface="Times New Roman" panose="02020603050405020304" pitchFamily="18" charset="0"/>
                        </a:rPr>
                        <a:t>DEMERITS</a:t>
                      </a:r>
                    </a:p>
                  </a:txBody>
                  <a:tcPr/>
                </a:tc>
                <a:tc>
                  <a:txBody>
                    <a:bodyPr/>
                    <a:lstStyle/>
                    <a:p>
                      <a:r>
                        <a:rPr lang="en-IN" sz="2000" dirty="0" smtClean="0">
                          <a:latin typeface="Times New Roman" panose="02020603050405020304" pitchFamily="18" charset="0"/>
                          <a:cs typeface="Times New Roman" panose="02020603050405020304" pitchFamily="18" charset="0"/>
                        </a:rPr>
                        <a:t>FUTURE SCOPE</a:t>
                      </a:r>
                      <a:endParaRPr lang="en-IN" sz="2000" dirty="0">
                        <a:latin typeface="Times New Roman" panose="02020603050405020304" pitchFamily="18" charset="0"/>
                        <a:cs typeface="Times New Roman" panose="02020603050405020304" pitchFamily="18" charset="0"/>
                      </a:endParaRPr>
                    </a:p>
                  </a:txBody>
                  <a:tcPr/>
                </a:tc>
              </a:tr>
              <a:tr h="5077635">
                <a:tc>
                  <a:txBody>
                    <a:bodyPr/>
                    <a:lstStyle/>
                    <a:p>
                      <a:pPr algn="just"/>
                      <a:r>
                        <a:rPr lang="en-IN" sz="2000" dirty="0" smtClean="0">
                          <a:latin typeface="Times New Roman" panose="02020603050405020304" pitchFamily="18" charset="0"/>
                          <a:cs typeface="Times New Roman" panose="02020603050405020304" pitchFamily="18" charset="0"/>
                        </a:rPr>
                        <a:t>2020</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IN" sz="1800" b="0" i="0" u="none" strike="noStrike" kern="1200" dirty="0" smtClean="0">
                          <a:solidFill>
                            <a:schemeClr val="dk1"/>
                          </a:solidFill>
                          <a:effectLst/>
                          <a:latin typeface="+mn-lt"/>
                          <a:ea typeface="+mn-ea"/>
                          <a:cs typeface="+mn-cs"/>
                        </a:rPr>
                        <a:t>Rajdeep Kumar </a:t>
                      </a:r>
                      <a:r>
                        <a:rPr lang="en-IN" sz="1800" b="0" i="0" u="none" strike="noStrike" kern="1200" dirty="0" err="1" smtClean="0">
                          <a:solidFill>
                            <a:schemeClr val="dk1"/>
                          </a:solidFill>
                          <a:effectLst/>
                          <a:latin typeface="+mn-lt"/>
                          <a:ea typeface="+mn-ea"/>
                          <a:cs typeface="+mn-cs"/>
                        </a:rPr>
                        <a:t>Nath</a:t>
                      </a:r>
                      <a:r>
                        <a:rPr lang="en-IN" sz="1800" b="0" i="0" u="none" strike="noStrike" kern="1200" dirty="0" smtClean="0">
                          <a:solidFill>
                            <a:schemeClr val="dk1"/>
                          </a:solidFill>
                          <a:effectLst/>
                          <a:latin typeface="+mn-lt"/>
                          <a:ea typeface="+mn-ea"/>
                          <a:cs typeface="+mn-cs"/>
                        </a:rPr>
                        <a:t>,</a:t>
                      </a:r>
                      <a:r>
                        <a:rPr lang="en-IN" sz="1800" b="0" i="0" u="none" strike="noStrike" kern="1200" baseline="0" dirty="0" smtClean="0">
                          <a:solidFill>
                            <a:schemeClr val="dk1"/>
                          </a:solidFill>
                          <a:effectLst/>
                          <a:latin typeface="+mn-lt"/>
                          <a:ea typeface="+mn-ea"/>
                          <a:cs typeface="+mn-cs"/>
                        </a:rPr>
                        <a:t> </a:t>
                      </a:r>
                      <a:r>
                        <a:rPr lang="en-IN" sz="1800" b="0" i="0" u="none" strike="noStrike" kern="1200" dirty="0" smtClean="0">
                          <a:solidFill>
                            <a:schemeClr val="dk1"/>
                          </a:solidFill>
                          <a:effectLst/>
                          <a:latin typeface="+mn-lt"/>
                          <a:ea typeface="+mn-ea"/>
                          <a:cs typeface="+mn-cs"/>
                        </a:rPr>
                        <a:t>Himanshu </a:t>
                      </a:r>
                      <a:r>
                        <a:rPr lang="en-IN" sz="1800" b="0" i="0" u="none" strike="noStrike" kern="1200" dirty="0" err="1" smtClean="0">
                          <a:solidFill>
                            <a:schemeClr val="dk1"/>
                          </a:solidFill>
                          <a:effectLst/>
                          <a:latin typeface="+mn-lt"/>
                          <a:ea typeface="+mn-ea"/>
                          <a:cs typeface="+mn-cs"/>
                        </a:rPr>
                        <a:t>Thapliyal</a:t>
                      </a:r>
                      <a:r>
                        <a:rPr lang="en-IN" sz="1800" b="0" i="0" u="none" strike="noStrike" kern="1200" dirty="0" smtClean="0">
                          <a:solidFill>
                            <a:schemeClr val="dk1"/>
                          </a:solidFill>
                          <a:effectLst/>
                          <a:latin typeface="+mn-lt"/>
                          <a:ea typeface="+mn-ea"/>
                          <a:cs typeface="+mn-cs"/>
                        </a:rPr>
                        <a:t>,</a:t>
                      </a:r>
                      <a:r>
                        <a:rPr lang="en-IN" sz="1800" b="0" i="0" u="none" strike="noStrike" kern="1200" baseline="0" dirty="0" smtClean="0">
                          <a:solidFill>
                            <a:schemeClr val="dk1"/>
                          </a:solidFill>
                          <a:effectLst/>
                          <a:latin typeface="+mn-lt"/>
                          <a:ea typeface="+mn-ea"/>
                          <a:cs typeface="+mn-cs"/>
                        </a:rPr>
                        <a:t> </a:t>
                      </a:r>
                      <a:r>
                        <a:rPr lang="en-IN" sz="1800" b="0" i="0" u="none" strike="noStrike" kern="1200" dirty="0" smtClean="0">
                          <a:solidFill>
                            <a:schemeClr val="dk1"/>
                          </a:solidFill>
                          <a:effectLst/>
                          <a:latin typeface="+mn-lt"/>
                          <a:ea typeface="+mn-ea"/>
                          <a:cs typeface="+mn-cs"/>
                        </a:rPr>
                        <a:t>Allison </a:t>
                      </a:r>
                      <a:r>
                        <a:rPr lang="en-IN" sz="1800" b="0" i="0" u="none" strike="noStrike" kern="1200" dirty="0" err="1" smtClean="0">
                          <a:solidFill>
                            <a:schemeClr val="dk1"/>
                          </a:solidFill>
                          <a:effectLst/>
                          <a:latin typeface="+mn-lt"/>
                          <a:ea typeface="+mn-ea"/>
                          <a:cs typeface="+mn-cs"/>
                        </a:rPr>
                        <a:t>Caban</a:t>
                      </a:r>
                      <a:r>
                        <a:rPr lang="en-IN" sz="1800" b="0" i="0" u="none" strike="noStrike" kern="1200" dirty="0" smtClean="0">
                          <a:solidFill>
                            <a:schemeClr val="dk1"/>
                          </a:solidFill>
                          <a:effectLst/>
                          <a:latin typeface="+mn-lt"/>
                          <a:ea typeface="+mn-ea"/>
                          <a:cs typeface="+mn-cs"/>
                        </a:rPr>
                        <a:t>-Holt</a:t>
                      </a:r>
                      <a:r>
                        <a:rPr lang="en-IN" sz="1800" b="0" i="0" u="none" strike="noStrike" kern="1200" baseline="0" dirty="0" smtClean="0">
                          <a:solidFill>
                            <a:schemeClr val="dk1"/>
                          </a:solidFill>
                          <a:effectLst/>
                          <a:latin typeface="+mn-lt"/>
                          <a:ea typeface="+mn-ea"/>
                          <a:cs typeface="+mn-cs"/>
                        </a:rPr>
                        <a:t> and </a:t>
                      </a:r>
                      <a:r>
                        <a:rPr lang="en-IN" sz="1800" b="0" i="0" u="none" strike="noStrike" kern="1200" dirty="0" err="1" smtClean="0">
                          <a:solidFill>
                            <a:schemeClr val="dk1"/>
                          </a:solidFill>
                          <a:effectLst/>
                          <a:latin typeface="+mn-lt"/>
                          <a:ea typeface="+mn-ea"/>
                          <a:cs typeface="+mn-cs"/>
                        </a:rPr>
                        <a:t>Saraju</a:t>
                      </a:r>
                      <a:r>
                        <a:rPr lang="en-IN" sz="1800" b="0" i="0" u="none" strike="noStrike" kern="1200" dirty="0" smtClean="0">
                          <a:solidFill>
                            <a:schemeClr val="dk1"/>
                          </a:solidFill>
                          <a:effectLst/>
                          <a:latin typeface="+mn-lt"/>
                          <a:ea typeface="+mn-ea"/>
                          <a:cs typeface="+mn-cs"/>
                        </a:rPr>
                        <a:t> P. </a:t>
                      </a:r>
                      <a:r>
                        <a:rPr lang="en-IN" sz="1800" b="0" i="0" u="none" strike="noStrike" kern="1200" dirty="0" err="1" smtClean="0">
                          <a:solidFill>
                            <a:schemeClr val="dk1"/>
                          </a:solidFill>
                          <a:effectLst/>
                          <a:latin typeface="+mn-lt"/>
                          <a:ea typeface="+mn-ea"/>
                          <a:cs typeface="+mn-cs"/>
                        </a:rPr>
                        <a:t>Mohanty</a:t>
                      </a:r>
                      <a:endParaRPr lang="en-IN" sz="1800" b="0" i="0" kern="1200" dirty="0" smtClean="0">
                        <a:solidFill>
                          <a:schemeClr val="dk1"/>
                        </a:solidFill>
                        <a:effectLst/>
                        <a:latin typeface="+mn-lt"/>
                        <a:ea typeface="+mn-ea"/>
                        <a:cs typeface="+mn-cs"/>
                      </a:endParaRPr>
                    </a:p>
                    <a:p>
                      <a:pPr algn="just" hangingPunct="0"/>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2000" b="1" dirty="0" smtClean="0">
                          <a:latin typeface="Times New Roman" panose="02020603050405020304" pitchFamily="18" charset="0"/>
                          <a:cs typeface="Times New Roman" panose="02020603050405020304" pitchFamily="18" charset="0"/>
                        </a:rPr>
                        <a:t>Title: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b="0" kern="1200" dirty="0" smtClean="0">
                          <a:solidFill>
                            <a:schemeClr val="dk1"/>
                          </a:solidFill>
                          <a:effectLst/>
                          <a:latin typeface="Times New Roman" panose="02020603050405020304" pitchFamily="18" charset="0"/>
                          <a:ea typeface="+mn-ea"/>
                          <a:cs typeface="Times New Roman" panose="02020603050405020304" pitchFamily="18" charset="0"/>
                        </a:rPr>
                        <a:t>Machine Learning Based</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b="0" kern="1200" dirty="0" smtClean="0">
                          <a:solidFill>
                            <a:schemeClr val="dk1"/>
                          </a:solidFill>
                          <a:effectLst/>
                          <a:latin typeface="Times New Roman" panose="02020603050405020304" pitchFamily="18" charset="0"/>
                          <a:ea typeface="+mn-ea"/>
                          <a:cs typeface="Times New Roman" panose="02020603050405020304" pitchFamily="18" charset="0"/>
                        </a:rPr>
                        <a:t>Solutions for Real-Time</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b="0" kern="1200" dirty="0" smtClean="0">
                          <a:solidFill>
                            <a:schemeClr val="dk1"/>
                          </a:solidFill>
                          <a:effectLst/>
                          <a:latin typeface="Times New Roman" panose="02020603050405020304" pitchFamily="18" charset="0"/>
                          <a:ea typeface="+mn-ea"/>
                          <a:cs typeface="Times New Roman" panose="02020603050405020304" pitchFamily="18" charset="0"/>
                        </a:rPr>
                        <a:t>Stress Monitoring.</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b="1" dirty="0" smtClean="0">
                          <a:latin typeface="Times New Roman" panose="02020603050405020304" pitchFamily="18" charset="0"/>
                          <a:cs typeface="Times New Roman" panose="02020603050405020304" pitchFamily="18" charset="0"/>
                        </a:rPr>
                        <a:t>Issue </a:t>
                      </a:r>
                      <a:r>
                        <a:rPr lang="en-US" sz="2000" b="1" dirty="0" smtClean="0">
                          <a:latin typeface="Times New Roman" panose="02020603050405020304" pitchFamily="18" charset="0"/>
                          <a:cs typeface="Times New Roman" panose="02020603050405020304" pitchFamily="18" charset="0"/>
                        </a:rPr>
                        <a:t>date:</a:t>
                      </a:r>
                    </a:p>
                    <a:p>
                      <a:pPr algn="just"/>
                      <a:r>
                        <a:rPr lang="en-IN" sz="1800" b="0" i="0" kern="1200" dirty="0" smtClean="0">
                          <a:solidFill>
                            <a:schemeClr val="dk1"/>
                          </a:solidFill>
                          <a:effectLst/>
                          <a:latin typeface="+mn-lt"/>
                          <a:ea typeface="+mn-ea"/>
                          <a:cs typeface="+mn-cs"/>
                        </a:rPr>
                        <a:t>11 May 2020 </a:t>
                      </a:r>
                      <a:r>
                        <a:rPr lang="en-IN" sz="1800" u="none" strike="noStrike" kern="1200" dirty="0" smtClean="0">
                          <a:solidFill>
                            <a:schemeClr val="dk1"/>
                          </a:solidFill>
                          <a:effectLst/>
                          <a:latin typeface="+mn-lt"/>
                          <a:ea typeface="+mn-ea"/>
                          <a:cs typeface="+mn-cs"/>
                          <a:hlinkClick r:id="rId2"/>
                        </a:rPr>
                        <a:t/>
                      </a:r>
                      <a:br>
                        <a:rPr lang="en-IN" sz="1800" u="none" strike="noStrike" kern="1200" dirty="0" smtClean="0">
                          <a:solidFill>
                            <a:schemeClr val="dk1"/>
                          </a:solidFill>
                          <a:effectLst/>
                          <a:latin typeface="+mn-lt"/>
                          <a:ea typeface="+mn-ea"/>
                          <a:cs typeface="+mn-cs"/>
                          <a:hlinkClick r:id="rId2"/>
                        </a:rPr>
                      </a:br>
                      <a:r>
                        <a:rPr lang="en-IN" sz="2000" b="1" dirty="0" smtClean="0">
                          <a:latin typeface="Times New Roman" panose="02020603050405020304" pitchFamily="18" charset="0"/>
                          <a:cs typeface="Times New Roman" panose="02020603050405020304" pitchFamily="18" charset="0"/>
                        </a:rPr>
                        <a:t>Published</a:t>
                      </a:r>
                      <a:r>
                        <a:rPr lang="en-IN" sz="2000" b="1" baseline="0" dirty="0" smtClean="0">
                          <a:latin typeface="Times New Roman" panose="02020603050405020304" pitchFamily="18" charset="0"/>
                          <a:cs typeface="Times New Roman" panose="02020603050405020304" pitchFamily="18" charset="0"/>
                        </a:rPr>
                        <a:t> </a:t>
                      </a:r>
                      <a:r>
                        <a:rPr lang="en-IN" sz="2000" b="1" baseline="0" dirty="0" smtClean="0">
                          <a:latin typeface="Times New Roman" panose="02020603050405020304" pitchFamily="18" charset="0"/>
                          <a:cs typeface="Times New Roman" panose="02020603050405020304" pitchFamily="18" charset="0"/>
                        </a:rPr>
                        <a:t>In</a:t>
                      </a:r>
                      <a:r>
                        <a:rPr lang="en-IN" sz="2000" b="1" baseline="0" dirty="0" smtClean="0">
                          <a:latin typeface="Times New Roman" panose="02020603050405020304" pitchFamily="18" charset="0"/>
                          <a:cs typeface="Times New Roman" panose="02020603050405020304" pitchFamily="18" charset="0"/>
                        </a:rPr>
                        <a:t>:</a:t>
                      </a:r>
                      <a:endParaRPr lang="en-IN" sz="2000" b="0" baseline="0" dirty="0" smtClean="0">
                        <a:latin typeface="Times New Roman" panose="02020603050405020304" pitchFamily="18" charset="0"/>
                        <a:cs typeface="Times New Roman" panose="02020603050405020304" pitchFamily="18" charset="0"/>
                      </a:endParaRPr>
                    </a:p>
                    <a:p>
                      <a:pPr algn="just"/>
                      <a:r>
                        <a:rPr lang="en-IN" sz="2000" b="0" baseline="0" dirty="0" smtClean="0">
                          <a:latin typeface="Times New Roman" panose="02020603050405020304" pitchFamily="18" charset="0"/>
                          <a:cs typeface="Times New Roman" panose="02020603050405020304" pitchFamily="18" charset="0"/>
                        </a:rPr>
                        <a:t>IEEE Access</a:t>
                      </a:r>
                      <a:endParaRPr lang="en-IN" sz="2000" b="1" baseline="0" dirty="0" smtClean="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They have used edge computing framework</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for real-time</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stress monitoring. The idea of edge computing is to migrate</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some of the computing capacity close to the end-point where data is collected also known as the</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edge. When computations are done at the edge,</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response time from the system reduces considerably as the data does not need to transmit</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through a very long distance.</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b="1" baseline="0" dirty="0" smtClean="0">
                          <a:latin typeface="Times New Roman" panose="02020603050405020304" pitchFamily="18" charset="0"/>
                          <a:cs typeface="Times New Roman" panose="02020603050405020304" pitchFamily="18" charset="0"/>
                        </a:rPr>
                        <a:t>Merits:</a:t>
                      </a:r>
                    </a:p>
                    <a:p>
                      <a:pPr algn="just"/>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Cost-efficient</a:t>
                      </a:r>
                      <a:r>
                        <a:rPr lang="en-US" sz="200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acute stress detection system.</a:t>
                      </a:r>
                    </a:p>
                    <a:p>
                      <a:pPr algn="just"/>
                      <a:r>
                        <a:rPr lang="en-US" sz="2000" b="1" baseline="0" dirty="0" smtClean="0">
                          <a:latin typeface="Times New Roman" panose="02020603050405020304" pitchFamily="18" charset="0"/>
                          <a:cs typeface="Times New Roman" panose="02020603050405020304" pitchFamily="18" charset="0"/>
                        </a:rPr>
                        <a:t>Demerits:</a:t>
                      </a:r>
                    </a:p>
                    <a:p>
                      <a:pPr algn="just"/>
                      <a:r>
                        <a:rPr lang="en-US" sz="2000" b="0" baseline="0" dirty="0" smtClean="0">
                          <a:latin typeface="Times New Roman" panose="02020603050405020304" pitchFamily="18" charset="0"/>
                          <a:cs typeface="Times New Roman" panose="02020603050405020304" pitchFamily="18" charset="0"/>
                        </a:rPr>
                        <a:t>Privacy issue is faced in this system</a:t>
                      </a:r>
                      <a:r>
                        <a:rPr lang="en-US" sz="2000" b="1" baseline="0" dirty="0" smtClean="0">
                          <a:latin typeface="Times New Roman" panose="02020603050405020304" pitchFamily="18" charset="0"/>
                          <a:cs typeface="Times New Roman" panose="02020603050405020304" pitchFamily="18" charset="0"/>
                        </a:rPr>
                        <a:t>.</a:t>
                      </a:r>
                      <a:endParaRPr lang="en-US" sz="2000" b="1" baseline="0" dirty="0" smtClean="0">
                        <a:latin typeface="Times New Roman" panose="02020603050405020304" pitchFamily="18" charset="0"/>
                        <a:cs typeface="Times New Roman" panose="02020603050405020304" pitchFamily="18" charset="0"/>
                      </a:endParaRPr>
                    </a:p>
                  </a:txBody>
                  <a:tcPr/>
                </a:tc>
                <a:tc>
                  <a:txBody>
                    <a:bodyPr/>
                    <a:lstStyle/>
                    <a:p>
                      <a:pPr algn="just"/>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Real-time monitoring of</a:t>
                      </a:r>
                      <a:r>
                        <a:rPr lang="en-US" sz="200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stress can be integrated in a smart home environment to assist older adults and persons</a:t>
                      </a:r>
                      <a:r>
                        <a:rPr lang="en-US" sz="200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with dementia or cognitive impairment.</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062692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7569"/>
            <a:ext cx="8596668" cy="1344246"/>
          </a:xfrm>
        </p:spPr>
        <p:txBody>
          <a:bodyPr>
            <a:normAutofit/>
          </a:bodyPr>
          <a:lstStyle/>
          <a:p>
            <a:r>
              <a:rPr lang="en-IN" sz="5500" b="1" dirty="0">
                <a:solidFill>
                  <a:schemeClr val="tx1"/>
                </a:solidFill>
                <a:latin typeface="Times New Roman" panose="02020603050405020304" pitchFamily="18" charset="0"/>
                <a:cs typeface="Times New Roman" panose="02020603050405020304" pitchFamily="18" charset="0"/>
              </a:rPr>
              <a:t>Existing </a:t>
            </a:r>
            <a:r>
              <a:rPr lang="en-IN" sz="5500" b="1" dirty="0" smtClean="0">
                <a:solidFill>
                  <a:schemeClr val="tx1"/>
                </a:solidFill>
                <a:latin typeface="Times New Roman" panose="02020603050405020304" pitchFamily="18" charset="0"/>
                <a:cs typeface="Times New Roman" panose="02020603050405020304" pitchFamily="18" charset="0"/>
              </a:rPr>
              <a:t>System</a:t>
            </a:r>
            <a:endParaRPr lang="en-AU" sz="55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00480"/>
            <a:ext cx="11037146" cy="3880773"/>
          </a:xfrm>
        </p:spPr>
        <p:txBody>
          <a:bodyPr>
            <a:noAutofit/>
          </a:bodyPr>
          <a:lstStyle/>
          <a:p>
            <a:pPr algn="just"/>
            <a:r>
              <a:rPr lang="en-IN" sz="3700" dirty="0">
                <a:latin typeface="Times New Roman" panose="02020603050405020304" pitchFamily="18" charset="0"/>
                <a:cs typeface="Times New Roman" panose="02020603050405020304" pitchFamily="18" charset="0"/>
              </a:rPr>
              <a:t>Mental stress is an increasingly common psychological issue leading to diseases such as depression, addiction, and heart attack. </a:t>
            </a:r>
            <a:endParaRPr lang="en-IN" sz="3700" dirty="0" smtClean="0">
              <a:latin typeface="Times New Roman" panose="02020603050405020304" pitchFamily="18" charset="0"/>
              <a:cs typeface="Times New Roman" panose="02020603050405020304" pitchFamily="18" charset="0"/>
            </a:endParaRPr>
          </a:p>
          <a:p>
            <a:pPr algn="just"/>
            <a:r>
              <a:rPr lang="en-IN" sz="3700" dirty="0" smtClean="0">
                <a:latin typeface="Times New Roman" panose="02020603050405020304" pitchFamily="18" charset="0"/>
                <a:cs typeface="Times New Roman" panose="02020603050405020304" pitchFamily="18" charset="0"/>
              </a:rPr>
              <a:t>In </a:t>
            </a:r>
            <a:r>
              <a:rPr lang="en-IN" sz="3700" dirty="0">
                <a:latin typeface="Times New Roman" panose="02020603050405020304" pitchFamily="18" charset="0"/>
                <a:cs typeface="Times New Roman" panose="02020603050405020304" pitchFamily="18" charset="0"/>
              </a:rPr>
              <a:t>this study, an early detection framework based on </a:t>
            </a:r>
            <a:r>
              <a:rPr lang="en-IN" sz="3700" b="1" dirty="0" smtClean="0">
                <a:solidFill>
                  <a:srgbClr val="7030A0"/>
                </a:solidFill>
                <a:latin typeface="Times New Roman" panose="02020603050405020304" pitchFamily="18" charset="0"/>
                <a:cs typeface="Times New Roman" panose="02020603050405020304" pitchFamily="18" charset="0"/>
              </a:rPr>
              <a:t>ELECTROENCPHALOGRAM </a:t>
            </a:r>
            <a:r>
              <a:rPr lang="en-IN" sz="3700" b="1" dirty="0">
                <a:solidFill>
                  <a:srgbClr val="7030A0"/>
                </a:solidFill>
                <a:latin typeface="Times New Roman" panose="02020603050405020304" pitchFamily="18" charset="0"/>
                <a:cs typeface="Times New Roman" panose="02020603050405020304" pitchFamily="18" charset="0"/>
              </a:rPr>
              <a:t>(EEG) </a:t>
            </a:r>
            <a:r>
              <a:rPr lang="en-IN" sz="3700" dirty="0">
                <a:latin typeface="Times New Roman" panose="02020603050405020304" pitchFamily="18" charset="0"/>
                <a:cs typeface="Times New Roman" panose="02020603050405020304" pitchFamily="18" charset="0"/>
              </a:rPr>
              <a:t>data is developed for reducing the risk of these diseases. </a:t>
            </a:r>
            <a:endParaRPr lang="en-IN" sz="3700" dirty="0" smtClean="0">
              <a:latin typeface="Times New Roman" panose="02020603050405020304" pitchFamily="18" charset="0"/>
              <a:cs typeface="Times New Roman" panose="02020603050405020304" pitchFamily="18" charset="0"/>
            </a:endParaRPr>
          </a:p>
          <a:p>
            <a:pPr algn="just"/>
            <a:r>
              <a:rPr lang="en-IN" sz="3700" dirty="0">
                <a:latin typeface="Times New Roman" panose="02020603050405020304" pitchFamily="18" charset="0"/>
                <a:cs typeface="Times New Roman" panose="02020603050405020304" pitchFamily="18" charset="0"/>
              </a:rPr>
              <a:t>In existing frameworks, </a:t>
            </a:r>
            <a:r>
              <a:rPr lang="en-IN" sz="3700" b="1" dirty="0">
                <a:solidFill>
                  <a:srgbClr val="7030A0"/>
                </a:solidFill>
                <a:latin typeface="Times New Roman" panose="02020603050405020304" pitchFamily="18" charset="0"/>
                <a:cs typeface="Times New Roman" panose="02020603050405020304" pitchFamily="18" charset="0"/>
              </a:rPr>
              <a:t>signals are often segmented</a:t>
            </a:r>
            <a:r>
              <a:rPr lang="en-IN" sz="3700" b="1" dirty="0">
                <a:latin typeface="Times New Roman" panose="02020603050405020304" pitchFamily="18" charset="0"/>
                <a:cs typeface="Times New Roman" panose="02020603050405020304" pitchFamily="18" charset="0"/>
              </a:rPr>
              <a:t> </a:t>
            </a:r>
            <a:r>
              <a:rPr lang="en-IN" sz="3700" dirty="0">
                <a:latin typeface="Times New Roman" panose="02020603050405020304" pitchFamily="18" charset="0"/>
                <a:cs typeface="Times New Roman" panose="02020603050405020304" pitchFamily="18" charset="0"/>
              </a:rPr>
              <a:t>into smaller sections prior to being input to a deep neural network.</a:t>
            </a:r>
            <a:endParaRPr lang="en-AU" sz="3700" dirty="0"/>
          </a:p>
        </p:txBody>
      </p:sp>
    </p:spTree>
    <p:extLst>
      <p:ext uri="{BB962C8B-B14F-4D97-AF65-F5344CB8AC3E}">
        <p14:creationId xmlns:p14="http://schemas.microsoft.com/office/powerpoint/2010/main" val="1144605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2708" y="131514"/>
            <a:ext cx="7532831" cy="923330"/>
          </a:xfrm>
          <a:prstGeom prst="rect">
            <a:avLst/>
          </a:prstGeom>
          <a:noFill/>
        </p:spPr>
        <p:txBody>
          <a:bodyPr wrap="none" rtlCol="0">
            <a:spAutoFit/>
          </a:bodyPr>
          <a:lstStyle/>
          <a:p>
            <a:r>
              <a:rPr lang="en-IN" sz="5400" b="1" dirty="0" smtClean="0">
                <a:latin typeface="Times New Roman" panose="02020603050405020304" pitchFamily="18" charset="0"/>
                <a:cs typeface="Times New Roman" panose="02020603050405020304" pitchFamily="18" charset="0"/>
              </a:rPr>
              <a:t>Existing System (contd..)</a:t>
            </a:r>
            <a:endParaRPr lang="en-IN" sz="5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62708" y="332155"/>
            <a:ext cx="11131452" cy="4416594"/>
          </a:xfrm>
          <a:prstGeom prst="rect">
            <a:avLst/>
          </a:prstGeom>
          <a:noFill/>
        </p:spPr>
        <p:txBody>
          <a:bodyPr wrap="square" rtlCol="0">
            <a:spAutoFit/>
          </a:bodyPr>
          <a:lstStyle/>
          <a:p>
            <a:pPr>
              <a:buClr>
                <a:schemeClr val="accent2"/>
              </a:buClr>
              <a:buSzPct val="200000"/>
            </a:pPr>
            <a:endParaRPr lang="en-IN" sz="4800" dirty="0" smtClean="0">
              <a:latin typeface="Times New Roman" panose="02020603050405020304" pitchFamily="18" charset="0"/>
              <a:cs typeface="Times New Roman" panose="02020603050405020304" pitchFamily="18" charset="0"/>
            </a:endParaRPr>
          </a:p>
          <a:p>
            <a:pPr marL="685800" indent="-685800" algn="just">
              <a:buClr>
                <a:schemeClr val="accent1">
                  <a:lumMod val="60000"/>
                  <a:lumOff val="40000"/>
                </a:schemeClr>
              </a:buClr>
              <a:buSzPct val="80000"/>
              <a:buFont typeface="Wingdings 3" panose="05040102010807070707" pitchFamily="18" charset="2"/>
              <a:buChar char=""/>
            </a:pPr>
            <a:r>
              <a:rPr lang="en-IN" sz="3700" dirty="0" smtClean="0">
                <a:latin typeface="Times New Roman" panose="02020603050405020304" pitchFamily="18" charset="0"/>
                <a:cs typeface="Times New Roman" panose="02020603050405020304" pitchFamily="18" charset="0"/>
              </a:rPr>
              <a:t>The </a:t>
            </a:r>
            <a:r>
              <a:rPr lang="en-IN" sz="3700" dirty="0">
                <a:latin typeface="Times New Roman" panose="02020603050405020304" pitchFamily="18" charset="0"/>
                <a:cs typeface="Times New Roman" panose="02020603050405020304" pitchFamily="18" charset="0"/>
              </a:rPr>
              <a:t>model effectively captured hierarchical temporal dependencies in </a:t>
            </a:r>
            <a:r>
              <a:rPr lang="en-IN" sz="3700" dirty="0" err="1">
                <a:latin typeface="Times New Roman" panose="02020603050405020304" pitchFamily="18" charset="0"/>
                <a:cs typeface="Times New Roman" panose="02020603050405020304" pitchFamily="18" charset="0"/>
              </a:rPr>
              <a:t>intraslice</a:t>
            </a:r>
            <a:r>
              <a:rPr lang="en-IN" sz="3700" dirty="0">
                <a:latin typeface="Times New Roman" panose="02020603050405020304" pitchFamily="18" charset="0"/>
                <a:cs typeface="Times New Roman" panose="02020603050405020304" pitchFamily="18" charset="0"/>
              </a:rPr>
              <a:t> and </a:t>
            </a:r>
            <a:r>
              <a:rPr lang="en-IN" sz="3700" dirty="0" err="1">
                <a:latin typeface="Times New Roman" panose="02020603050405020304" pitchFamily="18" charset="0"/>
                <a:cs typeface="Times New Roman" panose="02020603050405020304" pitchFamily="18" charset="0"/>
              </a:rPr>
              <a:t>interslice</a:t>
            </a:r>
            <a:r>
              <a:rPr lang="en-IN" sz="3700" dirty="0">
                <a:latin typeface="Times New Roman" panose="02020603050405020304" pitchFamily="18" charset="0"/>
                <a:cs typeface="Times New Roman" panose="02020603050405020304" pitchFamily="18" charset="0"/>
              </a:rPr>
              <a:t> regions of EEG signals using two complementary branches exhibiting attention mechanisms and BLSTM networks.</a:t>
            </a:r>
          </a:p>
          <a:p>
            <a:pPr marL="685800" indent="-685800">
              <a:buClr>
                <a:schemeClr val="accent1">
                  <a:lumMod val="60000"/>
                  <a:lumOff val="40000"/>
                </a:schemeClr>
              </a:buClr>
              <a:buSzPct val="80000"/>
              <a:buFont typeface="Wingdings 3" panose="05040102010807070707" pitchFamily="18" charset="2"/>
              <a:buChar char=""/>
            </a:pPr>
            <a:endParaRPr lang="en-IN" sz="4800" dirty="0">
              <a:latin typeface="Times New Roman" panose="02020603050405020304" pitchFamily="18" charset="0"/>
              <a:cs typeface="Times New Roman" panose="02020603050405020304" pitchFamily="18" charset="0"/>
            </a:endParaRPr>
          </a:p>
        </p:txBody>
      </p:sp>
      <p:pic>
        <p:nvPicPr>
          <p:cNvPr id="1028" name="Picture 4" descr="https://media.licdn.com/dms/image/C4E12AQFl3dHuWpD1Yg/article-cover_image-shrink_720_1280/0/1603640154873?e=2147483647&amp;v=beta&amp;t=pbBfA6hFUoTxr5xUnfuh_3Lrcw2iWWOwYzadxG_5A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8997" y="3805863"/>
            <a:ext cx="4278874" cy="2801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29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barn(inVertical)">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0"/>
            <a:ext cx="8596668" cy="1320800"/>
          </a:xfrm>
        </p:spPr>
        <p:txBody>
          <a:bodyPr>
            <a:normAutofit/>
          </a:bodyPr>
          <a:lstStyle/>
          <a:p>
            <a:r>
              <a:rPr lang="en-IN" sz="5500" b="1" dirty="0">
                <a:solidFill>
                  <a:schemeClr val="tx1"/>
                </a:solidFill>
                <a:latin typeface="Times New Roman" panose="02020603050405020304" pitchFamily="18" charset="0"/>
                <a:cs typeface="Times New Roman" panose="02020603050405020304" pitchFamily="18" charset="0"/>
              </a:rPr>
              <a:t>Proposed </a:t>
            </a:r>
            <a:r>
              <a:rPr lang="en-IN" sz="5500" b="1" dirty="0" smtClean="0">
                <a:solidFill>
                  <a:schemeClr val="tx1"/>
                </a:solidFill>
                <a:latin typeface="Times New Roman" panose="02020603050405020304" pitchFamily="18" charset="0"/>
                <a:cs typeface="Times New Roman" panose="02020603050405020304" pitchFamily="18" charset="0"/>
              </a:rPr>
              <a:t>System</a:t>
            </a:r>
            <a:endParaRPr lang="en-AU" sz="55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023815"/>
            <a:ext cx="11148907" cy="6103816"/>
          </a:xfrm>
        </p:spPr>
        <p:txBody>
          <a:bodyPr>
            <a:noAutofit/>
          </a:bodyPr>
          <a:lstStyle/>
          <a:p>
            <a:pPr algn="just"/>
            <a:r>
              <a:rPr lang="en-IN" sz="3700" dirty="0">
                <a:latin typeface="Times New Roman" panose="02020603050405020304" pitchFamily="18" charset="0"/>
                <a:cs typeface="Times New Roman" panose="02020603050405020304" pitchFamily="18" charset="0"/>
              </a:rPr>
              <a:t>The proposed model is to build a </a:t>
            </a:r>
            <a:r>
              <a:rPr lang="en-IN" sz="3700" dirty="0">
                <a:solidFill>
                  <a:srgbClr val="7030A0"/>
                </a:solidFill>
                <a:latin typeface="Times New Roman" panose="02020603050405020304" pitchFamily="18" charset="0"/>
                <a:cs typeface="Times New Roman" panose="02020603050405020304" pitchFamily="18" charset="0"/>
              </a:rPr>
              <a:t>machine learning </a:t>
            </a:r>
            <a:r>
              <a:rPr lang="en-IN" sz="3700" dirty="0" smtClean="0">
                <a:solidFill>
                  <a:srgbClr val="7030A0"/>
                </a:solidFill>
                <a:latin typeface="Times New Roman" panose="02020603050405020304" pitchFamily="18" charset="0"/>
                <a:cs typeface="Times New Roman" panose="02020603050405020304" pitchFamily="18" charset="0"/>
              </a:rPr>
              <a:t>model with NLP</a:t>
            </a:r>
            <a:r>
              <a:rPr lang="en-IN" sz="3700" dirty="0" smtClean="0">
                <a:latin typeface="Times New Roman" panose="02020603050405020304" pitchFamily="18" charset="0"/>
                <a:cs typeface="Times New Roman" panose="02020603050405020304" pitchFamily="18" charset="0"/>
              </a:rPr>
              <a:t> </a:t>
            </a:r>
            <a:r>
              <a:rPr lang="en-IN" sz="3700" dirty="0">
                <a:latin typeface="Times New Roman" panose="02020603050405020304" pitchFamily="18" charset="0"/>
                <a:cs typeface="Times New Roman" panose="02020603050405020304" pitchFamily="18" charset="0"/>
              </a:rPr>
              <a:t>that is capable of classifying whether the person is in depression or not. </a:t>
            </a:r>
            <a:endParaRPr lang="en-IN" sz="3700" dirty="0" smtClean="0">
              <a:latin typeface="Times New Roman" panose="02020603050405020304" pitchFamily="18" charset="0"/>
              <a:cs typeface="Times New Roman" panose="02020603050405020304" pitchFamily="18" charset="0"/>
            </a:endParaRPr>
          </a:p>
          <a:p>
            <a:pPr algn="just"/>
            <a:r>
              <a:rPr lang="en-IN" sz="3700" dirty="0">
                <a:latin typeface="Times New Roman" panose="02020603050405020304" pitchFamily="18" charset="0"/>
                <a:cs typeface="Times New Roman" panose="02020603050405020304" pitchFamily="18" charset="0"/>
              </a:rPr>
              <a:t>The machine learning can be used to classify the </a:t>
            </a:r>
            <a:r>
              <a:rPr lang="en-IN" sz="3700" dirty="0" smtClean="0">
                <a:latin typeface="Times New Roman" panose="02020603050405020304" pitchFamily="18" charset="0"/>
                <a:cs typeface="Times New Roman" panose="02020603050405020304" pitchFamily="18" charset="0"/>
              </a:rPr>
              <a:t>depression, </a:t>
            </a:r>
            <a:r>
              <a:rPr lang="en-IN" sz="3700" dirty="0">
                <a:latin typeface="Times New Roman" panose="02020603050405020304" pitchFamily="18" charset="0"/>
                <a:cs typeface="Times New Roman" panose="02020603050405020304" pitchFamily="18" charset="0"/>
              </a:rPr>
              <a:t>by using the previous data and make them to </a:t>
            </a:r>
            <a:r>
              <a:rPr lang="en-IN" sz="3700" dirty="0">
                <a:solidFill>
                  <a:srgbClr val="7030A0"/>
                </a:solidFill>
                <a:latin typeface="Times New Roman" panose="02020603050405020304" pitchFamily="18" charset="0"/>
                <a:cs typeface="Times New Roman" panose="02020603050405020304" pitchFamily="18" charset="0"/>
              </a:rPr>
              <a:t>understand the pattern </a:t>
            </a:r>
            <a:r>
              <a:rPr lang="en-IN" sz="3700" dirty="0">
                <a:latin typeface="Times New Roman" panose="02020603050405020304" pitchFamily="18" charset="0"/>
                <a:cs typeface="Times New Roman" panose="02020603050405020304" pitchFamily="18" charset="0"/>
              </a:rPr>
              <a:t>and improve the accuracy of the model by </a:t>
            </a:r>
            <a:r>
              <a:rPr lang="en-IN" sz="3700" dirty="0">
                <a:solidFill>
                  <a:schemeClr val="tx1"/>
                </a:solidFill>
                <a:latin typeface="Times New Roman" panose="02020603050405020304" pitchFamily="18" charset="0"/>
                <a:cs typeface="Times New Roman" panose="02020603050405020304" pitchFamily="18" charset="0"/>
              </a:rPr>
              <a:t>adjusting parameters.</a:t>
            </a:r>
          </a:p>
          <a:p>
            <a:pPr algn="just"/>
            <a:r>
              <a:rPr lang="en-IN" sz="3700" dirty="0">
                <a:latin typeface="Times New Roman" panose="02020603050405020304" pitchFamily="18" charset="0"/>
                <a:cs typeface="Times New Roman" panose="02020603050405020304" pitchFamily="18" charset="0"/>
              </a:rPr>
              <a:t>Different algorithms can be compared and the best model can be used for classification purpose.</a:t>
            </a:r>
            <a:endParaRPr lang="en-IN" sz="37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034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5760"/>
            <a:ext cx="8596668" cy="1320800"/>
          </a:xfrm>
        </p:spPr>
        <p:txBody>
          <a:bodyPr>
            <a:normAutofit/>
          </a:bodyPr>
          <a:lstStyle/>
          <a:p>
            <a:r>
              <a:rPr lang="en-IN" sz="5500" b="1" dirty="0" smtClean="0">
                <a:solidFill>
                  <a:schemeClr val="tx1"/>
                </a:solidFill>
                <a:latin typeface="Times New Roman" panose="02020603050405020304" pitchFamily="18" charset="0"/>
                <a:cs typeface="Times New Roman" panose="02020603050405020304" pitchFamily="18" charset="0"/>
              </a:rPr>
              <a:t>Advantages</a:t>
            </a:r>
            <a:endParaRPr lang="en-AU" sz="55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148080"/>
            <a:ext cx="10772986" cy="4968240"/>
          </a:xfrm>
        </p:spPr>
        <p:txBody>
          <a:bodyPr>
            <a:normAutofit fontScale="70000" lnSpcReduction="20000"/>
          </a:bodyPr>
          <a:lstStyle/>
          <a:p>
            <a:pPr marL="0" lvl="0" indent="0">
              <a:buNone/>
            </a:pPr>
            <a:endParaRPr lang="en-IN" sz="4800" dirty="0" smtClean="0">
              <a:latin typeface="Times New Roman" panose="02020603050405020304" pitchFamily="18" charset="0"/>
              <a:cs typeface="Times New Roman" panose="02020603050405020304" pitchFamily="18" charset="0"/>
            </a:endParaRPr>
          </a:p>
          <a:p>
            <a:pPr lvl="0" algn="just"/>
            <a:r>
              <a:rPr lang="en-US" sz="5300" dirty="0" smtClean="0">
                <a:solidFill>
                  <a:schemeClr val="tx1"/>
                </a:solidFill>
                <a:latin typeface="Times New Roman" panose="02020603050405020304" pitchFamily="18" charset="0"/>
                <a:cs typeface="Times New Roman" panose="02020603050405020304" pitchFamily="18" charset="0"/>
              </a:rPr>
              <a:t>This system can be implemented in </a:t>
            </a:r>
            <a:r>
              <a:rPr lang="en-US" sz="5300" dirty="0" smtClean="0">
                <a:solidFill>
                  <a:srgbClr val="7030A0"/>
                </a:solidFill>
                <a:latin typeface="Times New Roman" panose="02020603050405020304" pitchFamily="18" charset="0"/>
                <a:cs typeface="Times New Roman" panose="02020603050405020304" pitchFamily="18" charset="0"/>
              </a:rPr>
              <a:t>TELEMEDICINE.</a:t>
            </a:r>
          </a:p>
          <a:p>
            <a:pPr lvl="0" algn="just"/>
            <a:r>
              <a:rPr lang="en-IN" sz="5300" dirty="0" smtClean="0">
                <a:latin typeface="Times New Roman" panose="02020603050405020304" pitchFamily="18" charset="0"/>
                <a:cs typeface="Times New Roman" panose="02020603050405020304" pitchFamily="18" charset="0"/>
              </a:rPr>
              <a:t>Social Media Platforms – helps in analysing people’s mental health. </a:t>
            </a:r>
            <a:endParaRPr lang="en-IN" sz="5300" dirty="0" smtClean="0">
              <a:latin typeface="Times New Roman" panose="02020603050405020304" pitchFamily="18" charset="0"/>
              <a:cs typeface="Times New Roman" panose="02020603050405020304" pitchFamily="18" charset="0"/>
            </a:endParaRPr>
          </a:p>
          <a:p>
            <a:pPr lvl="0" algn="just"/>
            <a:r>
              <a:rPr lang="en-US" sz="5300" dirty="0" smtClean="0">
                <a:latin typeface="Times New Roman" panose="02020603050405020304" pitchFamily="18" charset="0"/>
                <a:cs typeface="Times New Roman" panose="02020603050405020304" pitchFamily="18" charset="0"/>
              </a:rPr>
              <a:t>Deployed </a:t>
            </a:r>
            <a:r>
              <a:rPr lang="en-US" sz="5300" dirty="0">
                <a:latin typeface="Times New Roman" panose="02020603050405020304" pitchFamily="18" charset="0"/>
                <a:cs typeface="Times New Roman" panose="02020603050405020304" pitchFamily="18" charset="0"/>
              </a:rPr>
              <a:t>in a web </a:t>
            </a:r>
            <a:r>
              <a:rPr lang="en-US" sz="5300" dirty="0" smtClean="0">
                <a:latin typeface="Times New Roman" panose="02020603050405020304" pitchFamily="18" charset="0"/>
                <a:cs typeface="Times New Roman" panose="02020603050405020304" pitchFamily="18" charset="0"/>
              </a:rPr>
              <a:t>browser</a:t>
            </a:r>
            <a:r>
              <a:rPr lang="en-US" sz="5300" dirty="0" smtClean="0">
                <a:latin typeface="Times New Roman" panose="02020603050405020304" pitchFamily="18" charset="0"/>
                <a:cs typeface="Times New Roman" panose="02020603050405020304" pitchFamily="18" charset="0"/>
              </a:rPr>
              <a:t>, so that it retains the privacy of the patients.</a:t>
            </a:r>
          </a:p>
          <a:p>
            <a:pPr lvl="0" algn="just"/>
            <a:r>
              <a:rPr lang="en-US" sz="5300" dirty="0" smtClean="0">
                <a:latin typeface="Times New Roman" panose="02020603050405020304" pitchFamily="18" charset="0"/>
                <a:cs typeface="Times New Roman" panose="02020603050405020304" pitchFamily="18" charset="0"/>
              </a:rPr>
              <a:t>Brain signals are not required in this proposed system.</a:t>
            </a:r>
            <a:endParaRPr lang="en-IN" sz="5300" dirty="0" smtClean="0">
              <a:latin typeface="Times New Roman" panose="02020603050405020304" pitchFamily="18" charset="0"/>
              <a:cs typeface="Times New Roman" panose="02020603050405020304" pitchFamily="18" charset="0"/>
            </a:endParaRPr>
          </a:p>
          <a:p>
            <a:pPr marL="0" indent="0" algn="just">
              <a:buNone/>
            </a:pPr>
            <a:r>
              <a:rPr lang="en-IN" sz="5300" dirty="0">
                <a:latin typeface="Times New Roman" panose="02020603050405020304" pitchFamily="18" charset="0"/>
                <a:cs typeface="Times New Roman" panose="02020603050405020304" pitchFamily="18" charset="0"/>
              </a:rPr>
              <a:t> </a:t>
            </a:r>
          </a:p>
          <a:p>
            <a:endParaRPr lang="en-AU" dirty="0"/>
          </a:p>
        </p:txBody>
      </p:sp>
    </p:spTree>
    <p:extLst>
      <p:ext uri="{BB962C8B-B14F-4D97-AF65-F5344CB8AC3E}">
        <p14:creationId xmlns:p14="http://schemas.microsoft.com/office/powerpoint/2010/main" val="412097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300" b="1" dirty="0" smtClean="0">
                <a:solidFill>
                  <a:schemeClr val="tx1"/>
                </a:solidFill>
                <a:latin typeface="Times New Roman" panose="02020603050405020304" pitchFamily="18" charset="0"/>
                <a:cs typeface="Times New Roman" panose="02020603050405020304" pitchFamily="18" charset="0"/>
              </a:rPr>
              <a:t>Modules</a:t>
            </a:r>
            <a:endParaRPr lang="en-IN" sz="53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835469"/>
            <a:ext cx="8596668" cy="3880773"/>
          </a:xfrm>
        </p:spPr>
        <p:txBody>
          <a:bodyPr>
            <a:noAutofit/>
          </a:bodyPr>
          <a:lstStyle/>
          <a:p>
            <a:pPr lvl="0"/>
            <a:r>
              <a:rPr lang="en-US" sz="3700" dirty="0">
                <a:latin typeface="Times New Roman" panose="02020603050405020304" pitchFamily="18" charset="0"/>
                <a:cs typeface="Times New Roman" panose="02020603050405020304" pitchFamily="18" charset="0"/>
              </a:rPr>
              <a:t>Data Pre-processing</a:t>
            </a:r>
            <a:endParaRPr lang="en-AU" sz="3700" dirty="0">
              <a:latin typeface="Times New Roman" panose="02020603050405020304" pitchFamily="18" charset="0"/>
              <a:cs typeface="Times New Roman" panose="02020603050405020304" pitchFamily="18" charset="0"/>
            </a:endParaRPr>
          </a:p>
          <a:p>
            <a:pPr lvl="0"/>
            <a:r>
              <a:rPr lang="en-US" sz="3700" dirty="0">
                <a:latin typeface="Times New Roman" panose="02020603050405020304" pitchFamily="18" charset="0"/>
                <a:cs typeface="Times New Roman" panose="02020603050405020304" pitchFamily="18" charset="0"/>
              </a:rPr>
              <a:t>Data Analysis of Visualization</a:t>
            </a:r>
            <a:endParaRPr lang="en-AU" sz="3700" dirty="0">
              <a:latin typeface="Times New Roman" panose="02020603050405020304" pitchFamily="18" charset="0"/>
              <a:cs typeface="Times New Roman" panose="02020603050405020304" pitchFamily="18" charset="0"/>
            </a:endParaRPr>
          </a:p>
          <a:p>
            <a:pPr lvl="0"/>
            <a:r>
              <a:rPr lang="en-US" sz="3700" dirty="0" smtClean="0">
                <a:latin typeface="Times New Roman" panose="02020603050405020304" pitchFamily="18" charset="0"/>
                <a:cs typeface="Times New Roman" panose="02020603050405020304" pitchFamily="18" charset="0"/>
              </a:rPr>
              <a:t>Algorithm Implementation</a:t>
            </a:r>
            <a:endParaRPr lang="en-AU" sz="3700" dirty="0">
              <a:latin typeface="Times New Roman" panose="02020603050405020304" pitchFamily="18" charset="0"/>
              <a:cs typeface="Times New Roman" panose="02020603050405020304" pitchFamily="18" charset="0"/>
            </a:endParaRPr>
          </a:p>
          <a:p>
            <a:pPr lvl="0"/>
            <a:r>
              <a:rPr lang="en-US" sz="3700" dirty="0">
                <a:latin typeface="Times New Roman" panose="02020603050405020304" pitchFamily="18" charset="0"/>
                <a:cs typeface="Times New Roman" panose="02020603050405020304" pitchFamily="18" charset="0"/>
              </a:rPr>
              <a:t>Deployment</a:t>
            </a:r>
            <a:endParaRPr lang="en-AU" sz="3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810" y="101600"/>
            <a:ext cx="8596668" cy="1320800"/>
          </a:xfrm>
        </p:spPr>
        <p:txBody>
          <a:bodyPr>
            <a:normAutofit/>
          </a:bodyPr>
          <a:lstStyle/>
          <a:p>
            <a:r>
              <a:rPr lang="en-IN" sz="5500" b="1" dirty="0" smtClean="0">
                <a:solidFill>
                  <a:schemeClr val="tx1"/>
                </a:solidFill>
                <a:latin typeface="Times New Roman" panose="02020603050405020304" pitchFamily="18" charset="0"/>
                <a:cs typeface="Times New Roman" panose="02020603050405020304" pitchFamily="18" charset="0"/>
              </a:rPr>
              <a:t>Abstract</a:t>
            </a:r>
            <a:endParaRPr lang="en-AU" sz="55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4810" y="1280160"/>
            <a:ext cx="11160630" cy="3880773"/>
          </a:xfrm>
        </p:spPr>
        <p:txBody>
          <a:bodyPr>
            <a:noAutofit/>
          </a:bodyPr>
          <a:lstStyle/>
          <a:p>
            <a:pPr algn="just"/>
            <a:r>
              <a:rPr lang="en-IN" sz="3700" dirty="0" smtClean="0">
                <a:latin typeface="Times New Roman" panose="02020603050405020304" pitchFamily="18" charset="0"/>
                <a:cs typeface="Times New Roman" panose="02020603050405020304" pitchFamily="18" charset="0"/>
              </a:rPr>
              <a:t>In the fast-paced modern world, psychological health issues like anxiety, depression and stress have become very common among the masses. In this paper, predictions of depression was made using </a:t>
            </a:r>
            <a:r>
              <a:rPr lang="en-IN" sz="3700" b="1" dirty="0" smtClean="0">
                <a:solidFill>
                  <a:srgbClr val="7030A0"/>
                </a:solidFill>
                <a:latin typeface="Times New Roman" panose="02020603050405020304" pitchFamily="18" charset="0"/>
                <a:cs typeface="Times New Roman" panose="02020603050405020304" pitchFamily="18" charset="0"/>
              </a:rPr>
              <a:t>machine learning algorithms</a:t>
            </a:r>
            <a:r>
              <a:rPr lang="en-IN" sz="3700" dirty="0" smtClean="0">
                <a:latin typeface="Times New Roman" panose="02020603050405020304" pitchFamily="18" charset="0"/>
                <a:cs typeface="Times New Roman" panose="02020603050405020304" pitchFamily="18" charset="0"/>
              </a:rPr>
              <a:t>.  With an increase in data sets with relevance for depression, and the advancement of machine learning, there is a potential to develop intelligent systems to </a:t>
            </a:r>
            <a:r>
              <a:rPr lang="en-IN" sz="3700" b="1" dirty="0" smtClean="0">
                <a:solidFill>
                  <a:srgbClr val="7030A0"/>
                </a:solidFill>
                <a:latin typeface="Times New Roman" panose="02020603050405020304" pitchFamily="18" charset="0"/>
                <a:cs typeface="Times New Roman" panose="02020603050405020304" pitchFamily="18" charset="0"/>
              </a:rPr>
              <a:t>detect symptoms of depression </a:t>
            </a:r>
            <a:r>
              <a:rPr lang="en-IN" sz="3700" dirty="0" smtClean="0">
                <a:latin typeface="Times New Roman" panose="02020603050405020304" pitchFamily="18" charset="0"/>
                <a:cs typeface="Times New Roman" panose="02020603050405020304" pitchFamily="18" charset="0"/>
              </a:rPr>
              <a:t>in written material. </a:t>
            </a:r>
            <a:endParaRPr lang="en-AU" sz="3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90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18161"/>
            <a:ext cx="10874586" cy="5770879"/>
          </a:xfrm>
        </p:spPr>
        <p:txBody>
          <a:bodyPr>
            <a:normAutofit lnSpcReduction="10000"/>
          </a:bodyPr>
          <a:lstStyle/>
          <a:p>
            <a:pPr marL="0" indent="0">
              <a:buNone/>
            </a:pPr>
            <a:r>
              <a:rPr lang="en-IN" sz="7600" b="1" dirty="0" smtClean="0">
                <a:latin typeface="Times New Roman" panose="02020603050405020304" pitchFamily="18" charset="0"/>
                <a:cs typeface="Times New Roman" panose="02020603050405020304" pitchFamily="18" charset="0"/>
              </a:rPr>
              <a:t>Module Descriptions</a:t>
            </a:r>
          </a:p>
          <a:p>
            <a:pPr marL="0" indent="0">
              <a:buNone/>
            </a:pPr>
            <a:r>
              <a:rPr lang="en-IN" sz="6000" b="1" dirty="0" smtClean="0">
                <a:latin typeface="Times New Roman" panose="02020603050405020304" pitchFamily="18" charset="0"/>
                <a:cs typeface="Times New Roman" panose="02020603050405020304" pitchFamily="18" charset="0"/>
              </a:rPr>
              <a:t>Data pre – processing</a:t>
            </a:r>
          </a:p>
          <a:p>
            <a:pPr marL="0" indent="0" algn="just">
              <a:buNone/>
            </a:pPr>
            <a:r>
              <a:rPr lang="en-US" sz="3700" dirty="0">
                <a:latin typeface="Times New Roman" panose="02020603050405020304" pitchFamily="18" charset="0"/>
                <a:cs typeface="Times New Roman" panose="02020603050405020304" pitchFamily="18" charset="0"/>
              </a:rPr>
              <a:t>A number of different </a:t>
            </a:r>
            <a:r>
              <a:rPr lang="en-US" sz="3700" b="1" dirty="0">
                <a:solidFill>
                  <a:srgbClr val="7030A0"/>
                </a:solidFill>
                <a:latin typeface="Times New Roman" panose="02020603050405020304" pitchFamily="18" charset="0"/>
                <a:cs typeface="Times New Roman" panose="02020603050405020304" pitchFamily="18" charset="0"/>
              </a:rPr>
              <a:t>data cleaning</a:t>
            </a:r>
            <a:r>
              <a:rPr lang="en-US" sz="3700" dirty="0">
                <a:latin typeface="Times New Roman" panose="02020603050405020304" pitchFamily="18" charset="0"/>
                <a:cs typeface="Times New Roman" panose="02020603050405020304" pitchFamily="18" charset="0"/>
              </a:rPr>
              <a:t> tasks using Python’s Pandas</a:t>
            </a:r>
            <a:r>
              <a:rPr lang="en-US" sz="3700" u="sng" dirty="0">
                <a:latin typeface="Times New Roman" panose="02020603050405020304" pitchFamily="18" charset="0"/>
                <a:cs typeface="Times New Roman" panose="02020603050405020304" pitchFamily="18" charset="0"/>
              </a:rPr>
              <a:t> </a:t>
            </a:r>
            <a:r>
              <a:rPr lang="en-US" sz="3700" dirty="0">
                <a:latin typeface="Times New Roman" panose="02020603050405020304" pitchFamily="18" charset="0"/>
                <a:cs typeface="Times New Roman" panose="02020603050405020304" pitchFamily="18" charset="0"/>
              </a:rPr>
              <a:t>library and specifically, it focus on probably the biggest data cleaning task, </a:t>
            </a:r>
            <a:r>
              <a:rPr lang="en-US" sz="3700" b="1" dirty="0">
                <a:solidFill>
                  <a:srgbClr val="7030A0"/>
                </a:solidFill>
                <a:latin typeface="Times New Roman" panose="02020603050405020304" pitchFamily="18" charset="0"/>
                <a:cs typeface="Times New Roman" panose="02020603050405020304" pitchFamily="18" charset="0"/>
              </a:rPr>
              <a:t>missing values</a:t>
            </a:r>
            <a:r>
              <a:rPr lang="en-US" sz="3700" dirty="0">
                <a:solidFill>
                  <a:srgbClr val="7030A0"/>
                </a:solidFill>
                <a:latin typeface="Times New Roman" panose="02020603050405020304" pitchFamily="18" charset="0"/>
                <a:cs typeface="Times New Roman" panose="02020603050405020304" pitchFamily="18" charset="0"/>
              </a:rPr>
              <a:t> </a:t>
            </a:r>
            <a:r>
              <a:rPr lang="en-US" sz="3700" dirty="0">
                <a:latin typeface="Times New Roman" panose="02020603050405020304" pitchFamily="18" charset="0"/>
                <a:cs typeface="Times New Roman" panose="02020603050405020304" pitchFamily="18" charset="0"/>
              </a:rPr>
              <a:t>and it able to </a:t>
            </a:r>
            <a:r>
              <a:rPr lang="en-US" sz="3700" dirty="0">
                <a:solidFill>
                  <a:schemeClr val="tx1"/>
                </a:solidFill>
                <a:latin typeface="Times New Roman" panose="02020603050405020304" pitchFamily="18" charset="0"/>
                <a:cs typeface="Times New Roman" panose="02020603050405020304" pitchFamily="18" charset="0"/>
              </a:rPr>
              <a:t>more quickly </a:t>
            </a:r>
            <a:r>
              <a:rPr lang="en-US" sz="3700" b="1" dirty="0">
                <a:solidFill>
                  <a:srgbClr val="7030A0"/>
                </a:solidFill>
                <a:latin typeface="Times New Roman" panose="02020603050405020304" pitchFamily="18" charset="0"/>
                <a:cs typeface="Times New Roman" panose="02020603050405020304" pitchFamily="18" charset="0"/>
              </a:rPr>
              <a:t>clean data</a:t>
            </a:r>
            <a:r>
              <a:rPr lang="en-US" sz="3700" dirty="0">
                <a:latin typeface="Times New Roman" panose="02020603050405020304" pitchFamily="18" charset="0"/>
                <a:cs typeface="Times New Roman" panose="02020603050405020304" pitchFamily="18" charset="0"/>
              </a:rPr>
              <a:t>. It wants to spend less time cleaning data, and more time exploring and modeling.</a:t>
            </a:r>
            <a:endParaRPr lang="en-IN" sz="3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8599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508826" cy="3098800"/>
          </a:xfrm>
        </p:spPr>
        <p:txBody>
          <a:bodyPr>
            <a:normAutofit/>
          </a:bodyPr>
          <a:lstStyle/>
          <a:p>
            <a:r>
              <a:rPr lang="en-IN" sz="5300" b="1" dirty="0" smtClean="0">
                <a:solidFill>
                  <a:schemeClr val="tx1"/>
                </a:solidFill>
                <a:latin typeface="Times New Roman" panose="02020603050405020304" pitchFamily="18" charset="0"/>
                <a:cs typeface="Times New Roman" panose="02020603050405020304" pitchFamily="18" charset="0"/>
              </a:rPr>
              <a:t/>
            </a:r>
            <a:br>
              <a:rPr lang="en-IN" sz="5300" b="1" dirty="0" smtClean="0">
                <a:solidFill>
                  <a:schemeClr val="tx1"/>
                </a:solidFill>
                <a:latin typeface="Times New Roman" panose="02020603050405020304" pitchFamily="18" charset="0"/>
                <a:cs typeface="Times New Roman" panose="02020603050405020304" pitchFamily="18" charset="0"/>
              </a:rPr>
            </a:br>
            <a:r>
              <a:rPr lang="en-IN" sz="5300" b="1" dirty="0">
                <a:solidFill>
                  <a:schemeClr val="tx1"/>
                </a:solidFill>
                <a:latin typeface="Times New Roman" panose="02020603050405020304" pitchFamily="18" charset="0"/>
                <a:cs typeface="Times New Roman" panose="02020603050405020304" pitchFamily="18" charset="0"/>
              </a:rPr>
              <a:t/>
            </a:r>
            <a:br>
              <a:rPr lang="en-IN" sz="5300" b="1" dirty="0">
                <a:solidFill>
                  <a:schemeClr val="tx1"/>
                </a:solidFill>
                <a:latin typeface="Times New Roman" panose="02020603050405020304" pitchFamily="18" charset="0"/>
                <a:cs typeface="Times New Roman" panose="02020603050405020304" pitchFamily="18" charset="0"/>
              </a:rPr>
            </a:br>
            <a:endParaRPr lang="en-IN" sz="53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463869"/>
            <a:ext cx="11026986" cy="5804851"/>
          </a:xfrm>
        </p:spPr>
        <p:txBody>
          <a:bodyPr>
            <a:normAutofit fontScale="55000" lnSpcReduction="20000"/>
          </a:bodyPr>
          <a:lstStyle/>
          <a:p>
            <a:pPr marL="0" indent="0">
              <a:buNone/>
            </a:pPr>
            <a:r>
              <a:rPr lang="en-IN" sz="7700" b="1" dirty="0">
                <a:solidFill>
                  <a:schemeClr val="tx1"/>
                </a:solidFill>
                <a:latin typeface="Times New Roman" panose="02020603050405020304" pitchFamily="18" charset="0"/>
                <a:cs typeface="Times New Roman" panose="02020603050405020304" pitchFamily="18" charset="0"/>
              </a:rPr>
              <a:t>Data </a:t>
            </a:r>
            <a:r>
              <a:rPr lang="en-IN" sz="7700" b="1" dirty="0" smtClean="0">
                <a:solidFill>
                  <a:schemeClr val="tx1"/>
                </a:solidFill>
                <a:latin typeface="Times New Roman" panose="02020603050405020304" pitchFamily="18" charset="0"/>
                <a:cs typeface="Times New Roman" panose="02020603050405020304" pitchFamily="18" charset="0"/>
              </a:rPr>
              <a:t>visualization</a:t>
            </a:r>
            <a:endParaRPr lang="en-IN" sz="77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IN" sz="6700" dirty="0">
                <a:latin typeface="Times New Roman" panose="02020603050405020304" pitchFamily="18" charset="0"/>
                <a:cs typeface="Times New Roman" panose="02020603050405020304" pitchFamily="18" charset="0"/>
              </a:rPr>
              <a:t>Data visualization is an important skill in applied statistics and machine learning. Statistics does indeed focus on quantitative descriptions and estimations of data. Data visualization provides an important suite of tools for gaining a qualitative understanding. This can be helpful when exploring and getting to know a dataset and can help with identifying patterns, corrupt data, outliers, and much more</a:t>
            </a:r>
            <a:r>
              <a:rPr lang="en-IN" sz="6700" dirty="0" smtClean="0">
                <a:latin typeface="Times New Roman" panose="02020603050405020304" pitchFamily="18" charset="0"/>
                <a:cs typeface="Times New Roman" panose="02020603050405020304" pitchFamily="18" charset="0"/>
              </a:rPr>
              <a:t>. </a:t>
            </a:r>
            <a:r>
              <a:rPr lang="en-IN" sz="6700" dirty="0">
                <a:latin typeface="Times New Roman" panose="02020603050405020304" pitchFamily="18" charset="0"/>
                <a:cs typeface="Times New Roman" panose="02020603050405020304" pitchFamily="18" charset="0"/>
              </a:rPr>
              <a:t>Data visualization and exploratory data analysis are whole fields themselves and it will recommend a deeper dive into some the books mentioned at the end.</a:t>
            </a:r>
            <a:endParaRPr lang="en-AU" sz="6700" dirty="0">
              <a:latin typeface="Times New Roman" panose="02020603050405020304" pitchFamily="18" charset="0"/>
              <a:cs typeface="Times New Roman" panose="02020603050405020304" pitchFamily="18" charset="0"/>
            </a:endParaRPr>
          </a:p>
          <a:p>
            <a:pPr marL="0" indent="0" algn="just">
              <a:buNone/>
            </a:pPr>
            <a:endParaRPr lang="en-IN" sz="6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587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50785"/>
            <a:ext cx="8596668" cy="1320800"/>
          </a:xfrm>
        </p:spPr>
        <p:txBody>
          <a:bodyPr>
            <a:normAutofit/>
          </a:bodyPr>
          <a:lstStyle/>
          <a:p>
            <a:pPr lvl="0"/>
            <a:r>
              <a:rPr lang="en-US" sz="5300" b="1" dirty="0">
                <a:solidFill>
                  <a:schemeClr val="tx1"/>
                </a:solidFill>
                <a:latin typeface="Times New Roman" panose="02020603050405020304" pitchFamily="18" charset="0"/>
                <a:cs typeface="Times New Roman" panose="02020603050405020304" pitchFamily="18" charset="0"/>
              </a:rPr>
              <a:t>Algorithm Implementation</a:t>
            </a:r>
            <a:endParaRPr lang="en-AU" sz="53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431384"/>
            <a:ext cx="11059396" cy="4697411"/>
          </a:xfrm>
        </p:spPr>
        <p:txBody>
          <a:bodyPr>
            <a:noAutofit/>
          </a:bodyPr>
          <a:lstStyle/>
          <a:p>
            <a:pPr marL="0" indent="0" algn="just">
              <a:buNone/>
            </a:pPr>
            <a:r>
              <a:rPr lang="en-IN" sz="3700" dirty="0">
                <a:latin typeface="Times New Roman" panose="02020603050405020304" pitchFamily="18" charset="0"/>
                <a:cs typeface="Times New Roman" panose="02020603050405020304" pitchFamily="18" charset="0"/>
              </a:rPr>
              <a:t>It is important to compare the performance of multiple different machine learning algorithms consistently and it will discover to create a test harness to compare multiple different machine learning algorithms in </a:t>
            </a:r>
            <a:r>
              <a:rPr lang="en-IN" sz="3700" dirty="0" smtClean="0">
                <a:latin typeface="Times New Roman" panose="02020603050405020304" pitchFamily="18" charset="0"/>
                <a:cs typeface="Times New Roman" panose="02020603050405020304" pitchFamily="18" charset="0"/>
              </a:rPr>
              <a:t>Python. </a:t>
            </a:r>
            <a:r>
              <a:rPr lang="en-IN" sz="3700" dirty="0">
                <a:latin typeface="Times New Roman" panose="02020603050405020304" pitchFamily="18" charset="0"/>
                <a:cs typeface="Times New Roman" panose="02020603050405020304" pitchFamily="18" charset="0"/>
              </a:rPr>
              <a:t>It can use this test harness as a template on your own machine learning problems and add more and different algorithms to compare. Each model will have different performance characteristics. </a:t>
            </a:r>
            <a:endParaRPr lang="en-IN" sz="3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4901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8928"/>
            <a:ext cx="8596668" cy="1320800"/>
          </a:xfrm>
        </p:spPr>
        <p:txBody>
          <a:bodyPr>
            <a:normAutofit/>
          </a:bodyPr>
          <a:lstStyle/>
          <a:p>
            <a:r>
              <a:rPr lang="en-IN" sz="5300" b="1" dirty="0" smtClean="0">
                <a:solidFill>
                  <a:schemeClr val="tx1"/>
                </a:solidFill>
                <a:latin typeface="Times New Roman" panose="02020603050405020304" pitchFamily="18" charset="0"/>
                <a:cs typeface="Times New Roman" panose="02020603050405020304" pitchFamily="18" charset="0"/>
              </a:rPr>
              <a:t>Deployment</a:t>
            </a:r>
            <a:endParaRPr lang="en-IN" sz="53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66108"/>
            <a:ext cx="11140418" cy="3880773"/>
          </a:xfrm>
        </p:spPr>
        <p:txBody>
          <a:bodyPr>
            <a:normAutofit/>
          </a:bodyPr>
          <a:lstStyle/>
          <a:p>
            <a:pPr fontAlgn="base"/>
            <a:r>
              <a:rPr lang="en-US" sz="3700" dirty="0">
                <a:latin typeface="Times New Roman" panose="02020603050405020304" pitchFamily="18" charset="0"/>
                <a:cs typeface="Times New Roman" panose="02020603050405020304" pitchFamily="18" charset="0"/>
              </a:rPr>
              <a:t>In this module the trained machine learning model is converted into pickle data format file (.</a:t>
            </a:r>
            <a:r>
              <a:rPr lang="en-US" sz="3700" dirty="0" err="1">
                <a:latin typeface="Times New Roman" panose="02020603050405020304" pitchFamily="18" charset="0"/>
                <a:cs typeface="Times New Roman" panose="02020603050405020304" pitchFamily="18" charset="0"/>
              </a:rPr>
              <a:t>pkl</a:t>
            </a:r>
            <a:r>
              <a:rPr lang="en-US" sz="3700" dirty="0">
                <a:latin typeface="Times New Roman" panose="02020603050405020304" pitchFamily="18" charset="0"/>
                <a:cs typeface="Times New Roman" panose="02020603050405020304" pitchFamily="18" charset="0"/>
              </a:rPr>
              <a:t> file) which is then deployed for providing better user interface and predicting the output of Depression Prediction</a:t>
            </a:r>
            <a:r>
              <a:rPr lang="en-US" sz="3700" dirty="0" smtClean="0">
                <a:latin typeface="Times New Roman" panose="02020603050405020304" pitchFamily="18" charset="0"/>
                <a:cs typeface="Times New Roman" panose="02020603050405020304" pitchFamily="18" charset="0"/>
              </a:rPr>
              <a:t>.</a:t>
            </a:r>
          </a:p>
          <a:p>
            <a:pPr marL="0" indent="0" fontAlgn="base">
              <a:buNone/>
            </a:pPr>
            <a:endParaRPr lang="en-IN" sz="37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677334" y="4370508"/>
            <a:ext cx="10619557" cy="1952746"/>
          </a:xfrm>
          <a:prstGeom prst="rect">
            <a:avLst/>
          </a:prstGeom>
        </p:spPr>
      </p:pic>
    </p:spTree>
    <p:extLst>
      <p:ext uri="{BB962C8B-B14F-4D97-AF65-F5344CB8AC3E}">
        <p14:creationId xmlns:p14="http://schemas.microsoft.com/office/powerpoint/2010/main" val="2465704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596" y="101600"/>
            <a:ext cx="8596668" cy="1320800"/>
          </a:xfrm>
        </p:spPr>
        <p:txBody>
          <a:bodyPr>
            <a:normAutofit/>
          </a:bodyPr>
          <a:lstStyle/>
          <a:p>
            <a:r>
              <a:rPr lang="en-IN" sz="5500" b="1" dirty="0">
                <a:solidFill>
                  <a:schemeClr val="tx1"/>
                </a:solidFill>
                <a:latin typeface="Times New Roman" panose="02020603050405020304" pitchFamily="18" charset="0"/>
                <a:cs typeface="Times New Roman" panose="02020603050405020304" pitchFamily="18" charset="0"/>
              </a:rPr>
              <a:t>System </a:t>
            </a:r>
            <a:r>
              <a:rPr lang="en-IN" sz="5500" b="1" dirty="0" smtClean="0">
                <a:solidFill>
                  <a:schemeClr val="tx1"/>
                </a:solidFill>
                <a:latin typeface="Times New Roman" panose="02020603050405020304" pitchFamily="18" charset="0"/>
                <a:cs typeface="Times New Roman" panose="02020603050405020304" pitchFamily="18" charset="0"/>
              </a:rPr>
              <a:t>Architecture</a:t>
            </a:r>
            <a:endParaRPr lang="en-AU" sz="5500" b="1" dirty="0">
              <a:solidFill>
                <a:schemeClr val="tx1"/>
              </a:solidFill>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l="3407" t="1555" r="7957" b="1555"/>
          <a:stretch/>
        </p:blipFill>
        <p:spPr>
          <a:xfrm>
            <a:off x="431353" y="1137639"/>
            <a:ext cx="10255631" cy="5720361"/>
          </a:xfrm>
        </p:spPr>
      </p:pic>
      <p:sp>
        <p:nvSpPr>
          <p:cNvPr id="9" name="TextBox 8"/>
          <p:cNvSpPr txBox="1"/>
          <p:nvPr/>
        </p:nvSpPr>
        <p:spPr>
          <a:xfrm>
            <a:off x="384840" y="1953846"/>
            <a:ext cx="3183466" cy="661720"/>
          </a:xfrm>
          <a:prstGeom prst="rect">
            <a:avLst/>
          </a:prstGeom>
          <a:noFill/>
        </p:spPr>
        <p:txBody>
          <a:bodyPr wrap="square" rtlCol="0">
            <a:spAutoFit/>
          </a:bodyPr>
          <a:lstStyle/>
          <a:p>
            <a:r>
              <a:rPr lang="en-IN" sz="3700" dirty="0">
                <a:latin typeface="Times New Roman" panose="02020603050405020304" pitchFamily="18" charset="0"/>
                <a:cs typeface="Times New Roman" panose="02020603050405020304" pitchFamily="18" charset="0"/>
              </a:rPr>
              <a:t>W</a:t>
            </a:r>
            <a:r>
              <a:rPr lang="en-IN" sz="3700" dirty="0" smtClean="0">
                <a:latin typeface="Times New Roman" panose="02020603050405020304" pitchFamily="18" charset="0"/>
                <a:cs typeface="Times New Roman" panose="02020603050405020304" pitchFamily="18" charset="0"/>
              </a:rPr>
              <a:t>ebsite</a:t>
            </a:r>
            <a:endParaRPr lang="en-IN" sz="37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834153" y="1956828"/>
            <a:ext cx="3368431" cy="661720"/>
          </a:xfrm>
          <a:prstGeom prst="rect">
            <a:avLst/>
          </a:prstGeom>
          <a:noFill/>
        </p:spPr>
        <p:txBody>
          <a:bodyPr wrap="square" rtlCol="0">
            <a:spAutoFit/>
          </a:bodyPr>
          <a:lstStyle/>
          <a:p>
            <a:r>
              <a:rPr lang="en-IN" sz="3700" dirty="0" smtClean="0">
                <a:latin typeface="Times New Roman" panose="02020603050405020304" pitchFamily="18" charset="0"/>
                <a:cs typeface="Times New Roman" panose="02020603050405020304" pitchFamily="18" charset="0"/>
              </a:rPr>
              <a:t>Dataset</a:t>
            </a:r>
            <a:endParaRPr lang="en-IN" sz="37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265587" y="1953846"/>
            <a:ext cx="3537471" cy="661720"/>
          </a:xfrm>
          <a:prstGeom prst="rect">
            <a:avLst/>
          </a:prstGeom>
          <a:noFill/>
        </p:spPr>
        <p:txBody>
          <a:bodyPr wrap="square" rtlCol="0">
            <a:spAutoFit/>
          </a:bodyPr>
          <a:lstStyle/>
          <a:p>
            <a:r>
              <a:rPr lang="en-IN" sz="3700" dirty="0" err="1" smtClean="0">
                <a:latin typeface="Times New Roman" panose="02020603050405020304" pitchFamily="18" charset="0"/>
                <a:cs typeface="Times New Roman" panose="02020603050405020304" pitchFamily="18" charset="0"/>
              </a:rPr>
              <a:t>Preprocessing</a:t>
            </a:r>
            <a:endParaRPr lang="en-IN" sz="37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431353" y="2900790"/>
            <a:ext cx="3365938" cy="661720"/>
          </a:xfrm>
          <a:prstGeom prst="rect">
            <a:avLst/>
          </a:prstGeom>
          <a:noFill/>
        </p:spPr>
        <p:txBody>
          <a:bodyPr wrap="square" rtlCol="0">
            <a:spAutoFit/>
          </a:bodyPr>
          <a:lstStyle/>
          <a:p>
            <a:r>
              <a:rPr lang="en-IN" sz="3700" dirty="0" smtClean="0">
                <a:latin typeface="Times New Roman" panose="02020603050405020304" pitchFamily="18" charset="0"/>
                <a:cs typeface="Times New Roman" panose="02020603050405020304" pitchFamily="18" charset="0"/>
              </a:rPr>
              <a:t>Model</a:t>
            </a:r>
            <a:endParaRPr lang="en-IN" sz="37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3090041" y="2916178"/>
            <a:ext cx="4627179" cy="661720"/>
          </a:xfrm>
          <a:prstGeom prst="rect">
            <a:avLst/>
          </a:prstGeom>
          <a:noFill/>
        </p:spPr>
        <p:txBody>
          <a:bodyPr wrap="square" rtlCol="0">
            <a:spAutoFit/>
          </a:bodyPr>
          <a:lstStyle/>
          <a:p>
            <a:r>
              <a:rPr lang="en-IN" sz="3700" dirty="0" smtClean="0">
                <a:latin typeface="Times New Roman" panose="02020603050405020304" pitchFamily="18" charset="0"/>
                <a:cs typeface="Times New Roman" panose="02020603050405020304" pitchFamily="18" charset="0"/>
              </a:rPr>
              <a:t>Accuracy</a:t>
            </a:r>
            <a:endParaRPr lang="en-IN" sz="37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5733056" y="4247843"/>
            <a:ext cx="4122683" cy="1231106"/>
          </a:xfrm>
          <a:prstGeom prst="rect">
            <a:avLst/>
          </a:prstGeom>
          <a:noFill/>
        </p:spPr>
        <p:txBody>
          <a:bodyPr wrap="square" rtlCol="0">
            <a:spAutoFit/>
          </a:bodyPr>
          <a:lstStyle/>
          <a:p>
            <a:r>
              <a:rPr lang="en-IN" sz="3700" dirty="0" smtClean="0">
                <a:latin typeface="Times New Roman" panose="02020603050405020304" pitchFamily="18" charset="0"/>
                <a:cs typeface="Times New Roman" panose="02020603050405020304" pitchFamily="18" charset="0"/>
              </a:rPr>
              <a:t>Algorithm</a:t>
            </a:r>
          </a:p>
          <a:p>
            <a:r>
              <a:rPr lang="en-IN" sz="3700" dirty="0" smtClean="0">
                <a:latin typeface="Times New Roman" panose="02020603050405020304" pitchFamily="18" charset="0"/>
                <a:cs typeface="Times New Roman" panose="02020603050405020304" pitchFamily="18" charset="0"/>
              </a:rPr>
              <a:t>Implementation</a:t>
            </a:r>
            <a:endParaRPr lang="en-IN" sz="37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7992830" y="2781792"/>
            <a:ext cx="3725817" cy="661720"/>
          </a:xfrm>
          <a:prstGeom prst="rect">
            <a:avLst/>
          </a:prstGeom>
          <a:noFill/>
        </p:spPr>
        <p:txBody>
          <a:bodyPr wrap="square" rtlCol="0">
            <a:spAutoFit/>
          </a:bodyPr>
          <a:lstStyle/>
          <a:p>
            <a:r>
              <a:rPr lang="en-IN" sz="3700" dirty="0" smtClean="0">
                <a:latin typeface="Times New Roman" panose="02020603050405020304" pitchFamily="18" charset="0"/>
                <a:cs typeface="Times New Roman" panose="02020603050405020304" pitchFamily="18" charset="0"/>
              </a:rPr>
              <a:t>Visualization</a:t>
            </a:r>
            <a:endParaRPr lang="en-IN" sz="37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1734071" y="5001895"/>
            <a:ext cx="2711939" cy="661720"/>
          </a:xfrm>
          <a:prstGeom prst="rect">
            <a:avLst/>
          </a:prstGeom>
          <a:noFill/>
        </p:spPr>
        <p:txBody>
          <a:bodyPr wrap="square" rtlCol="0">
            <a:spAutoFit/>
          </a:bodyPr>
          <a:lstStyle/>
          <a:p>
            <a:r>
              <a:rPr lang="en-IN" sz="3700" dirty="0" smtClean="0">
                <a:latin typeface="Times New Roman" panose="02020603050405020304" pitchFamily="18" charset="0"/>
                <a:cs typeface="Times New Roman" panose="02020603050405020304" pitchFamily="18" charset="0"/>
              </a:rPr>
              <a:t>Input</a:t>
            </a:r>
            <a:endParaRPr lang="en-IN" sz="37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884643" y="6148894"/>
            <a:ext cx="2866581" cy="661720"/>
          </a:xfrm>
          <a:prstGeom prst="rect">
            <a:avLst/>
          </a:prstGeom>
          <a:noFill/>
        </p:spPr>
        <p:txBody>
          <a:bodyPr wrap="square" rtlCol="0">
            <a:spAutoFit/>
          </a:bodyPr>
          <a:lstStyle/>
          <a:p>
            <a:r>
              <a:rPr lang="en-IN" sz="3700" dirty="0" smtClean="0">
                <a:latin typeface="Times New Roman" panose="02020603050405020304" pitchFamily="18" charset="0"/>
                <a:cs typeface="Times New Roman" panose="02020603050405020304" pitchFamily="18" charset="0"/>
              </a:rPr>
              <a:t>Deploy</a:t>
            </a:r>
            <a:endParaRPr lang="en-IN" sz="37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9034585" y="5832892"/>
            <a:ext cx="2956819" cy="661720"/>
          </a:xfrm>
          <a:prstGeom prst="rect">
            <a:avLst/>
          </a:prstGeom>
          <a:noFill/>
        </p:spPr>
        <p:txBody>
          <a:bodyPr wrap="square" rtlCol="0">
            <a:spAutoFit/>
          </a:bodyPr>
          <a:lstStyle/>
          <a:p>
            <a:r>
              <a:rPr lang="en-IN" sz="3700" dirty="0" smtClean="0">
                <a:latin typeface="Times New Roman" panose="02020603050405020304" pitchFamily="18" charset="0"/>
                <a:cs typeface="Times New Roman" panose="02020603050405020304" pitchFamily="18" charset="0"/>
              </a:rPr>
              <a:t>Output</a:t>
            </a:r>
            <a:endParaRPr lang="en-IN" sz="3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18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654" y="223520"/>
            <a:ext cx="8596668" cy="1320800"/>
          </a:xfrm>
        </p:spPr>
        <p:txBody>
          <a:bodyPr>
            <a:normAutofit/>
          </a:bodyPr>
          <a:lstStyle/>
          <a:p>
            <a:r>
              <a:rPr lang="en-IN" sz="5300" b="1" dirty="0" smtClean="0">
                <a:solidFill>
                  <a:schemeClr val="tx1"/>
                </a:solidFill>
                <a:latin typeface="Times New Roman" panose="02020603050405020304" pitchFamily="18" charset="0"/>
                <a:cs typeface="Times New Roman" panose="02020603050405020304" pitchFamily="18" charset="0"/>
              </a:rPr>
              <a:t>Use case Diagram</a:t>
            </a:r>
            <a:endParaRPr lang="en-IN" sz="53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2561356" y="1178560"/>
            <a:ext cx="6227044" cy="5679440"/>
          </a:xfrm>
          <a:prstGeom prst="rect">
            <a:avLst/>
          </a:prstGeom>
        </p:spPr>
      </p:pic>
    </p:spTree>
    <p:extLst>
      <p:ext uri="{BB962C8B-B14F-4D97-AF65-F5344CB8AC3E}">
        <p14:creationId xmlns:p14="http://schemas.microsoft.com/office/powerpoint/2010/main" val="198724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4000"/>
            <a:ext cx="8596668" cy="1320800"/>
          </a:xfrm>
        </p:spPr>
        <p:txBody>
          <a:bodyPr>
            <a:normAutofit/>
          </a:bodyPr>
          <a:lstStyle/>
          <a:p>
            <a:r>
              <a:rPr lang="en-IN" sz="5300" b="1" dirty="0" smtClean="0">
                <a:solidFill>
                  <a:schemeClr val="tx1"/>
                </a:solidFill>
                <a:latin typeface="Times New Roman" panose="02020603050405020304" pitchFamily="18" charset="0"/>
                <a:cs typeface="Times New Roman" panose="02020603050405020304" pitchFamily="18" charset="0"/>
              </a:rPr>
              <a:t>Sequence Diagram</a:t>
            </a:r>
            <a:endParaRPr lang="en-IN" sz="53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328947" y="1429068"/>
            <a:ext cx="9430493" cy="5225732"/>
          </a:xfrm>
          <a:prstGeom prst="rect">
            <a:avLst/>
          </a:prstGeom>
        </p:spPr>
      </p:pic>
    </p:spTree>
    <p:extLst>
      <p:ext uri="{BB962C8B-B14F-4D97-AF65-F5344CB8AC3E}">
        <p14:creationId xmlns:p14="http://schemas.microsoft.com/office/powerpoint/2010/main" val="1025344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300" b="1" dirty="0" smtClean="0">
                <a:solidFill>
                  <a:schemeClr val="tx1"/>
                </a:solidFill>
                <a:latin typeface="Times New Roman" panose="02020603050405020304" pitchFamily="18" charset="0"/>
                <a:cs typeface="Times New Roman" panose="02020603050405020304" pitchFamily="18" charset="0"/>
              </a:rPr>
              <a:t>System Requirements </a:t>
            </a:r>
            <a:endParaRPr lang="en-IN" sz="53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930400"/>
            <a:ext cx="8596668" cy="3880773"/>
          </a:xfrm>
        </p:spPr>
        <p:txBody>
          <a:bodyPr>
            <a:normAutofit fontScale="85000" lnSpcReduction="10000"/>
          </a:bodyPr>
          <a:lstStyle/>
          <a:p>
            <a:pPr marL="0" indent="0" algn="just">
              <a:buNone/>
            </a:pPr>
            <a:r>
              <a:rPr lang="en-IN" sz="3700" b="1" dirty="0" smtClean="0">
                <a:latin typeface="Times New Roman" panose="02020603050405020304" pitchFamily="18" charset="0"/>
                <a:cs typeface="Times New Roman" panose="02020603050405020304" pitchFamily="18" charset="0"/>
              </a:rPr>
              <a:t>1. Software Requirements:</a:t>
            </a:r>
          </a:p>
          <a:p>
            <a:pPr algn="just"/>
            <a:r>
              <a:rPr lang="en-IN" sz="3700" dirty="0" smtClean="0">
                <a:latin typeface="Times New Roman" panose="02020603050405020304" pitchFamily="18" charset="0"/>
                <a:cs typeface="Times New Roman" panose="02020603050405020304" pitchFamily="18" charset="0"/>
              </a:rPr>
              <a:t>Operating System : Windows 10 or later</a:t>
            </a:r>
          </a:p>
          <a:p>
            <a:pPr algn="just"/>
            <a:r>
              <a:rPr lang="en-IN" sz="3700" dirty="0" smtClean="0">
                <a:latin typeface="Times New Roman" panose="02020603050405020304" pitchFamily="18" charset="0"/>
                <a:cs typeface="Times New Roman" panose="02020603050405020304" pitchFamily="18" charset="0"/>
              </a:rPr>
              <a:t> Tool   			: Anaconda with </a:t>
            </a:r>
            <a:r>
              <a:rPr lang="en-IN" sz="3700" dirty="0" err="1" smtClean="0">
                <a:latin typeface="Times New Roman" panose="02020603050405020304" pitchFamily="18" charset="0"/>
                <a:cs typeface="Times New Roman" panose="02020603050405020304" pitchFamily="18" charset="0"/>
              </a:rPr>
              <a:t>Jupyter</a:t>
            </a:r>
            <a:r>
              <a:rPr lang="en-IN" sz="3700" dirty="0" smtClean="0">
                <a:latin typeface="Times New Roman" panose="02020603050405020304" pitchFamily="18" charset="0"/>
                <a:cs typeface="Times New Roman" panose="02020603050405020304" pitchFamily="18" charset="0"/>
              </a:rPr>
              <a:t> Notebook</a:t>
            </a:r>
          </a:p>
          <a:p>
            <a:pPr marL="0" indent="0" algn="just">
              <a:buNone/>
            </a:pPr>
            <a:r>
              <a:rPr lang="en-IN" sz="3700" b="1" dirty="0" smtClean="0">
                <a:latin typeface="Times New Roman" panose="02020603050405020304" pitchFamily="18" charset="0"/>
                <a:cs typeface="Times New Roman" panose="02020603050405020304" pitchFamily="18" charset="0"/>
              </a:rPr>
              <a:t>2. Hardware requirements:</a:t>
            </a:r>
          </a:p>
          <a:p>
            <a:pPr algn="just"/>
            <a:r>
              <a:rPr lang="en-IN" sz="3700" dirty="0" smtClean="0">
                <a:latin typeface="Times New Roman" panose="02020603050405020304" pitchFamily="18" charset="0"/>
                <a:cs typeface="Times New Roman" panose="02020603050405020304" pitchFamily="18" charset="0"/>
              </a:rPr>
              <a:t>Processor   			: Intel i3</a:t>
            </a:r>
          </a:p>
          <a:p>
            <a:pPr algn="just"/>
            <a:r>
              <a:rPr lang="en-IN" sz="3700" dirty="0" smtClean="0">
                <a:latin typeface="Times New Roman" panose="02020603050405020304" pitchFamily="18" charset="0"/>
                <a:cs typeface="Times New Roman" panose="02020603050405020304" pitchFamily="18" charset="0"/>
              </a:rPr>
              <a:t>Hard disk   			: minimum 80 GB</a:t>
            </a:r>
          </a:p>
          <a:p>
            <a:pPr algn="just"/>
            <a:r>
              <a:rPr lang="en-IN" sz="3700" dirty="0" smtClean="0">
                <a:latin typeface="Times New Roman" panose="02020603050405020304" pitchFamily="18" charset="0"/>
                <a:cs typeface="Times New Roman" panose="02020603050405020304" pitchFamily="18" charset="0"/>
              </a:rPr>
              <a:t>RAM        			: minimum 2 GB</a:t>
            </a:r>
          </a:p>
          <a:p>
            <a:endParaRPr lang="en-AU" dirty="0"/>
          </a:p>
          <a:p>
            <a:pPr marL="0" indent="0">
              <a:buNone/>
            </a:pPr>
            <a:endParaRPr lang="en-IN" dirty="0"/>
          </a:p>
        </p:txBody>
      </p:sp>
    </p:spTree>
    <p:extLst>
      <p:ext uri="{BB962C8B-B14F-4D97-AF65-F5344CB8AC3E}">
        <p14:creationId xmlns:p14="http://schemas.microsoft.com/office/powerpoint/2010/main" val="1949149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500" b="1" dirty="0" smtClean="0">
                <a:solidFill>
                  <a:schemeClr val="tx1"/>
                </a:solidFill>
                <a:latin typeface="Times New Roman" panose="02020603050405020304" pitchFamily="18" charset="0"/>
                <a:cs typeface="Times New Roman" panose="02020603050405020304" pitchFamily="18" charset="0"/>
              </a:rPr>
              <a:t>Proposed Algorithm</a:t>
            </a:r>
            <a:endParaRPr lang="en-IN" sz="5500" b="1" dirty="0">
              <a:solidFill>
                <a:schemeClr val="tx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77334" y="1267428"/>
            <a:ext cx="9213448" cy="2539157"/>
          </a:xfrm>
          <a:prstGeom prst="rect">
            <a:avLst/>
          </a:prstGeom>
          <a:noFill/>
        </p:spPr>
        <p:txBody>
          <a:bodyPr wrap="square" rtlCol="0">
            <a:spAutoFit/>
          </a:bodyPr>
          <a:lstStyle/>
          <a:p>
            <a:pPr>
              <a:buClr>
                <a:schemeClr val="accent1">
                  <a:lumMod val="60000"/>
                  <a:lumOff val="40000"/>
                </a:schemeClr>
              </a:buClr>
              <a:buSzPct val="80000"/>
            </a:pPr>
            <a:endParaRPr lang="en-IN" sz="4800" dirty="0" smtClean="0">
              <a:latin typeface="Times New Roman" panose="02020603050405020304" pitchFamily="18" charset="0"/>
              <a:cs typeface="Times New Roman" panose="02020603050405020304" pitchFamily="18" charset="0"/>
            </a:endParaRPr>
          </a:p>
          <a:p>
            <a:pPr marL="685800" indent="-685800">
              <a:buClr>
                <a:schemeClr val="accent1">
                  <a:lumMod val="60000"/>
                  <a:lumOff val="40000"/>
                </a:schemeClr>
              </a:buClr>
              <a:buSzPct val="80000"/>
              <a:buFont typeface="Wingdings 3" panose="05040102010807070707" pitchFamily="18" charset="2"/>
              <a:buChar char=""/>
            </a:pPr>
            <a:r>
              <a:rPr lang="en-IN" sz="3700" dirty="0" smtClean="0">
                <a:latin typeface="Times New Roman" panose="02020603050405020304" pitchFamily="18" charset="0"/>
                <a:cs typeface="Times New Roman" panose="02020603050405020304" pitchFamily="18" charset="0"/>
              </a:rPr>
              <a:t>Logistic Regression</a:t>
            </a:r>
          </a:p>
          <a:p>
            <a:pPr marL="685800" indent="-685800">
              <a:buClr>
                <a:schemeClr val="accent1">
                  <a:lumMod val="60000"/>
                  <a:lumOff val="40000"/>
                </a:schemeClr>
              </a:buClr>
              <a:buSzPct val="80000"/>
              <a:buFont typeface="Wingdings 3" panose="05040102010807070707" pitchFamily="18" charset="2"/>
              <a:buChar char=""/>
            </a:pPr>
            <a:r>
              <a:rPr lang="en-IN" sz="3700" dirty="0" err="1" smtClean="0">
                <a:latin typeface="Times New Roman" panose="02020603050405020304" pitchFamily="18" charset="0"/>
                <a:cs typeface="Times New Roman" panose="02020603050405020304" pitchFamily="18" charset="0"/>
              </a:rPr>
              <a:t>AdaBoost</a:t>
            </a:r>
            <a:endParaRPr lang="en-IN" sz="3700" dirty="0">
              <a:latin typeface="Times New Roman" panose="02020603050405020304" pitchFamily="18" charset="0"/>
              <a:cs typeface="Times New Roman" panose="02020603050405020304" pitchFamily="18" charset="0"/>
            </a:endParaRPr>
          </a:p>
          <a:p>
            <a:pPr marL="685800" indent="-685800">
              <a:buClr>
                <a:schemeClr val="accent1">
                  <a:lumMod val="60000"/>
                  <a:lumOff val="40000"/>
                </a:schemeClr>
              </a:buClr>
              <a:buSzPct val="80000"/>
              <a:buFont typeface="Wingdings 3" panose="05040102010807070707" pitchFamily="18" charset="2"/>
              <a:buChar char=""/>
            </a:pPr>
            <a:r>
              <a:rPr lang="en-IN" sz="3700" dirty="0" smtClean="0">
                <a:latin typeface="Times New Roman" panose="02020603050405020304" pitchFamily="18" charset="0"/>
                <a:cs typeface="Times New Roman" panose="02020603050405020304" pitchFamily="18" charset="0"/>
              </a:rPr>
              <a:t>Decision </a:t>
            </a:r>
            <a:r>
              <a:rPr lang="en-IN" sz="3700" dirty="0">
                <a:latin typeface="Times New Roman" panose="02020603050405020304" pitchFamily="18" charset="0"/>
                <a:cs typeface="Times New Roman" panose="02020603050405020304" pitchFamily="18" charset="0"/>
              </a:rPr>
              <a:t>Tree </a:t>
            </a:r>
            <a:r>
              <a:rPr lang="en-IN" sz="3700" dirty="0" smtClean="0">
                <a:latin typeface="Times New Roman" panose="02020603050405020304" pitchFamily="18" charset="0"/>
                <a:cs typeface="Times New Roman" panose="02020603050405020304" pitchFamily="18" charset="0"/>
              </a:rPr>
              <a:t>Classifier</a:t>
            </a:r>
            <a:endParaRPr lang="en-IN" sz="37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310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737" y="218633"/>
            <a:ext cx="8596668" cy="1320800"/>
          </a:xfrm>
        </p:spPr>
        <p:txBody>
          <a:bodyPr>
            <a:normAutofit/>
          </a:bodyPr>
          <a:lstStyle/>
          <a:p>
            <a:r>
              <a:rPr lang="en-IN" sz="5300" b="1" dirty="0" smtClean="0">
                <a:solidFill>
                  <a:schemeClr val="tx1"/>
                </a:solidFill>
                <a:latin typeface="Times New Roman" panose="02020603050405020304" pitchFamily="18" charset="0"/>
                <a:cs typeface="Times New Roman" panose="02020603050405020304" pitchFamily="18" charset="0"/>
              </a:rPr>
              <a:t>Algorithm </a:t>
            </a:r>
            <a:r>
              <a:rPr lang="en-IN" sz="5300" b="1" dirty="0">
                <a:solidFill>
                  <a:schemeClr val="tx1"/>
                </a:solidFill>
                <a:latin typeface="Times New Roman" panose="02020603050405020304" pitchFamily="18" charset="0"/>
                <a:cs typeface="Times New Roman" panose="02020603050405020304" pitchFamily="18" charset="0"/>
              </a:rPr>
              <a:t>Explanation </a:t>
            </a:r>
            <a:endParaRPr lang="en-IN" sz="5300" dirty="0"/>
          </a:p>
        </p:txBody>
      </p:sp>
      <p:sp>
        <p:nvSpPr>
          <p:cNvPr id="3" name="Content Placeholder 2"/>
          <p:cNvSpPr>
            <a:spLocks noGrp="1"/>
          </p:cNvSpPr>
          <p:nvPr>
            <p:ph idx="1"/>
          </p:nvPr>
        </p:nvSpPr>
        <p:spPr>
          <a:xfrm>
            <a:off x="584737" y="1215342"/>
            <a:ext cx="11047820" cy="5960962"/>
          </a:xfrm>
        </p:spPr>
        <p:txBody>
          <a:bodyPr>
            <a:normAutofit fontScale="85000" lnSpcReduction="20000"/>
          </a:bodyPr>
          <a:lstStyle/>
          <a:p>
            <a:pPr marL="0" indent="0">
              <a:buNone/>
            </a:pPr>
            <a:r>
              <a:rPr lang="en-IN" sz="5200" b="1" dirty="0" smtClean="0">
                <a:latin typeface="Times New Roman" panose="02020603050405020304" pitchFamily="18" charset="0"/>
                <a:cs typeface="Times New Roman" panose="02020603050405020304" pitchFamily="18" charset="0"/>
              </a:rPr>
              <a:t>Logistic Regression</a:t>
            </a:r>
          </a:p>
          <a:p>
            <a:pPr marL="0" indent="0" algn="just">
              <a:buNone/>
            </a:pPr>
            <a:r>
              <a:rPr lang="en-US" sz="4400" dirty="0">
                <a:latin typeface="Times New Roman" panose="02020603050405020304" pitchFamily="18" charset="0"/>
                <a:cs typeface="Times New Roman" panose="02020603050405020304" pitchFamily="18" charset="0"/>
              </a:rPr>
              <a:t>Logistic regression is a supervised learning classification algorithm used to predict the probability of a target variable. The nature of </a:t>
            </a:r>
            <a:r>
              <a:rPr lang="en-US" sz="4400" dirty="0" smtClean="0">
                <a:latin typeface="Times New Roman" panose="02020603050405020304" pitchFamily="18" charset="0"/>
                <a:cs typeface="Times New Roman" panose="02020603050405020304" pitchFamily="18" charset="0"/>
              </a:rPr>
              <a:t>dependent </a:t>
            </a:r>
            <a:r>
              <a:rPr lang="en-US" sz="4400" dirty="0">
                <a:latin typeface="Times New Roman" panose="02020603050405020304" pitchFamily="18" charset="0"/>
                <a:cs typeface="Times New Roman" panose="02020603050405020304" pitchFamily="18" charset="0"/>
              </a:rPr>
              <a:t>variable is dichotomous, which means there would be only two possible classes</a:t>
            </a:r>
            <a:r>
              <a:rPr lang="en-US" sz="4400" dirty="0" smtClean="0">
                <a:latin typeface="Times New Roman" panose="02020603050405020304" pitchFamily="18" charset="0"/>
                <a:cs typeface="Times New Roman" panose="02020603050405020304" pitchFamily="18" charset="0"/>
              </a:rPr>
              <a:t>.</a:t>
            </a:r>
            <a:endParaRPr lang="en-IN" sz="4400" dirty="0" smtClean="0">
              <a:latin typeface="Times New Roman" panose="02020603050405020304" pitchFamily="18" charset="0"/>
              <a:cs typeface="Times New Roman" panose="02020603050405020304" pitchFamily="18" charset="0"/>
            </a:endParaRPr>
          </a:p>
          <a:p>
            <a:pPr algn="just"/>
            <a:r>
              <a:rPr lang="en-IN" sz="4400" dirty="0" smtClean="0">
                <a:latin typeface="Times New Roman" panose="02020603050405020304" pitchFamily="18" charset="0"/>
                <a:cs typeface="Times New Roman" panose="02020603050405020304" pitchFamily="18" charset="0"/>
              </a:rPr>
              <a:t>the </a:t>
            </a:r>
            <a:r>
              <a:rPr lang="en-IN" sz="4400" dirty="0">
                <a:latin typeface="Times New Roman" panose="02020603050405020304" pitchFamily="18" charset="0"/>
                <a:cs typeface="Times New Roman" panose="02020603050405020304" pitchFamily="18" charset="0"/>
              </a:rPr>
              <a:t>dependent variable is binary in nature having data coded as either 1 (stands for success/yes) or 0 (stands for failure/no</a:t>
            </a:r>
            <a:r>
              <a:rPr lang="en-IN" sz="4400" dirty="0" smtClean="0">
                <a:latin typeface="Times New Roman" panose="02020603050405020304" pitchFamily="18" charset="0"/>
                <a:cs typeface="Times New Roman" panose="02020603050405020304" pitchFamily="18" charset="0"/>
              </a:rPr>
              <a:t>).</a:t>
            </a:r>
          </a:p>
          <a:p>
            <a:pPr algn="just"/>
            <a:r>
              <a:rPr lang="en-IN" sz="4400" dirty="0">
                <a:latin typeface="Times New Roman" panose="02020603050405020304" pitchFamily="18" charset="0"/>
                <a:cs typeface="Times New Roman" panose="02020603050405020304" pitchFamily="18" charset="0"/>
              </a:rPr>
              <a:t>Mathematically, a logistic regression model predicts P(Y=1) as a function of X. </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86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0560" y="583476"/>
            <a:ext cx="11115040" cy="3170099"/>
          </a:xfrm>
          <a:prstGeom prst="rect">
            <a:avLst/>
          </a:prstGeom>
        </p:spPr>
        <p:txBody>
          <a:bodyPr wrap="square">
            <a:spAutoFit/>
          </a:bodyPr>
          <a:lstStyle/>
          <a:p>
            <a:pPr algn="just"/>
            <a:r>
              <a:rPr lang="en-IN" sz="4000" dirty="0">
                <a:latin typeface="Times New Roman" panose="02020603050405020304" pitchFamily="18" charset="0"/>
                <a:cs typeface="Times New Roman" panose="02020603050405020304" pitchFamily="18" charset="0"/>
              </a:rPr>
              <a:t>Machine learning Techniques are currently well suited for analysing the data and diagnosing the problem. The accuracy over the full attribute set and selected attribute set on various machine learning algorithms have been compared.</a:t>
            </a:r>
            <a:endParaRPr lang="en-AU"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379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2157"/>
            <a:ext cx="8596668" cy="1320800"/>
          </a:xfrm>
        </p:spPr>
        <p:txBody>
          <a:bodyPr>
            <a:normAutofit/>
          </a:bodyPr>
          <a:lstStyle/>
          <a:p>
            <a:r>
              <a:rPr lang="en-IN" sz="4300" b="1" dirty="0" err="1" smtClean="0">
                <a:solidFill>
                  <a:schemeClr val="tx1"/>
                </a:solidFill>
                <a:latin typeface="Times New Roman" panose="02020603050405020304" pitchFamily="18" charset="0"/>
                <a:cs typeface="Times New Roman" panose="02020603050405020304" pitchFamily="18" charset="0"/>
              </a:rPr>
              <a:t>Adaboost</a:t>
            </a:r>
            <a:r>
              <a:rPr lang="en-IN" sz="5300" b="1" dirty="0" smtClean="0">
                <a:solidFill>
                  <a:schemeClr val="tx1"/>
                </a:solidFill>
                <a:latin typeface="Times New Roman" panose="02020603050405020304" pitchFamily="18" charset="0"/>
                <a:cs typeface="Times New Roman" panose="02020603050405020304" pitchFamily="18" charset="0"/>
              </a:rPr>
              <a:t> </a:t>
            </a:r>
            <a:endParaRPr lang="en-IN" sz="5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57762"/>
            <a:ext cx="10932074" cy="5849093"/>
          </a:xfrm>
        </p:spPr>
        <p:txBody>
          <a:bodyPr>
            <a:normAutofit lnSpcReduction="10000"/>
          </a:bodyPr>
          <a:lstStyle/>
          <a:p>
            <a:pPr marL="0" indent="0" algn="just">
              <a:buNone/>
            </a:pPr>
            <a:r>
              <a:rPr lang="en-IN" sz="3700" dirty="0">
                <a:latin typeface="Times New Roman" panose="02020603050405020304" pitchFamily="18" charset="0"/>
                <a:cs typeface="Times New Roman" panose="02020603050405020304" pitchFamily="18" charset="0"/>
              </a:rPr>
              <a:t>The basic concept behind </a:t>
            </a:r>
            <a:r>
              <a:rPr lang="en-IN" sz="3700" dirty="0" err="1">
                <a:latin typeface="Times New Roman" panose="02020603050405020304" pitchFamily="18" charset="0"/>
                <a:cs typeface="Times New Roman" panose="02020603050405020304" pitchFamily="18" charset="0"/>
              </a:rPr>
              <a:t>Adaboost</a:t>
            </a:r>
            <a:r>
              <a:rPr lang="en-IN" sz="3700" dirty="0">
                <a:latin typeface="Times New Roman" panose="02020603050405020304" pitchFamily="18" charset="0"/>
                <a:cs typeface="Times New Roman" panose="02020603050405020304" pitchFamily="18" charset="0"/>
              </a:rPr>
              <a:t> is to set the weights of classifiers and training the data sample in each iteration such that it ensures the accurate predictions of unusual observations. Any machine learning algorithm can be used as base classifier if it accepts weights on the training set. </a:t>
            </a:r>
            <a:r>
              <a:rPr lang="en-IN" sz="3700" dirty="0" err="1">
                <a:latin typeface="Times New Roman" panose="02020603050405020304" pitchFamily="18" charset="0"/>
                <a:cs typeface="Times New Roman" panose="02020603050405020304" pitchFamily="18" charset="0"/>
              </a:rPr>
              <a:t>Adaboost</a:t>
            </a:r>
            <a:r>
              <a:rPr lang="en-IN" sz="3700" dirty="0">
                <a:latin typeface="Times New Roman" panose="02020603050405020304" pitchFamily="18" charset="0"/>
                <a:cs typeface="Times New Roman" panose="02020603050405020304" pitchFamily="18" charset="0"/>
              </a:rPr>
              <a:t> should meet two conditions</a:t>
            </a:r>
            <a:r>
              <a:rPr lang="en-IN" sz="3700" dirty="0" smtClean="0">
                <a:latin typeface="Times New Roman" panose="02020603050405020304" pitchFamily="18" charset="0"/>
                <a:cs typeface="Times New Roman" panose="02020603050405020304" pitchFamily="18" charset="0"/>
              </a:rPr>
              <a:t>:</a:t>
            </a:r>
          </a:p>
          <a:p>
            <a:pPr algn="just"/>
            <a:r>
              <a:rPr lang="en-US" sz="3700" dirty="0">
                <a:latin typeface="Times New Roman" panose="02020603050405020304" pitchFamily="18" charset="0"/>
                <a:cs typeface="Times New Roman" panose="02020603050405020304" pitchFamily="18" charset="0"/>
              </a:rPr>
              <a:t>The classifier should be trained interactively on various weighed training examples.</a:t>
            </a:r>
            <a:endParaRPr lang="en-IN" sz="3700" dirty="0">
              <a:latin typeface="Times New Roman" panose="02020603050405020304" pitchFamily="18" charset="0"/>
              <a:cs typeface="Times New Roman" panose="02020603050405020304" pitchFamily="18" charset="0"/>
            </a:endParaRPr>
          </a:p>
          <a:p>
            <a:pPr algn="just"/>
            <a:r>
              <a:rPr lang="en-US" sz="3700" dirty="0">
                <a:latin typeface="Times New Roman" panose="02020603050405020304" pitchFamily="18" charset="0"/>
                <a:cs typeface="Times New Roman" panose="02020603050405020304" pitchFamily="18" charset="0"/>
              </a:rPr>
              <a:t>In each iteration, it tries to provide an excellent fit for these examples by minimizing training error.</a:t>
            </a:r>
            <a:endParaRPr lang="en-IN" sz="37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7018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1320800"/>
          </a:xfrm>
        </p:spPr>
        <p:txBody>
          <a:bodyPr>
            <a:normAutofit/>
          </a:bodyPr>
          <a:lstStyle/>
          <a:p>
            <a:r>
              <a:rPr lang="en-IN" sz="4300" b="1" dirty="0" smtClean="0">
                <a:solidFill>
                  <a:schemeClr val="tx1"/>
                </a:solidFill>
                <a:latin typeface="Times New Roman" panose="02020603050405020304" pitchFamily="18" charset="0"/>
                <a:cs typeface="Times New Roman" panose="02020603050405020304" pitchFamily="18" charset="0"/>
              </a:rPr>
              <a:t>Decision Tree Classifier</a:t>
            </a:r>
            <a:endParaRPr lang="en-IN" sz="43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199890"/>
            <a:ext cx="11059395" cy="5281933"/>
          </a:xfrm>
        </p:spPr>
        <p:txBody>
          <a:bodyPr>
            <a:normAutofit fontScale="92500" lnSpcReduction="10000"/>
          </a:bodyPr>
          <a:lstStyle/>
          <a:p>
            <a:pPr algn="just"/>
            <a:r>
              <a:rPr lang="en-IN" sz="4000" dirty="0">
                <a:latin typeface="Times New Roman" panose="02020603050405020304" pitchFamily="18" charset="0"/>
                <a:cs typeface="Times New Roman" panose="02020603050405020304" pitchFamily="18" charset="0"/>
              </a:rPr>
              <a:t>Decision Trees are a type of Supervised Machine Learning </a:t>
            </a:r>
            <a:r>
              <a:rPr lang="en-IN" sz="4000" dirty="0" smtClean="0">
                <a:latin typeface="Times New Roman" panose="02020603050405020304" pitchFamily="18" charset="0"/>
                <a:cs typeface="Times New Roman" panose="02020603050405020304" pitchFamily="18" charset="0"/>
              </a:rPr>
              <a:t>where </a:t>
            </a:r>
            <a:r>
              <a:rPr lang="en-IN" sz="4000" dirty="0">
                <a:latin typeface="Times New Roman" panose="02020603050405020304" pitchFamily="18" charset="0"/>
                <a:cs typeface="Times New Roman" panose="02020603050405020304" pitchFamily="18" charset="0"/>
              </a:rPr>
              <a:t>the data is continuously split according to a certain parameter. The tree can be explained by two entities, namely decision nodes and leaves</a:t>
            </a:r>
            <a:r>
              <a:rPr lang="en-IN" sz="4000" dirty="0" smtClean="0">
                <a:latin typeface="Times New Roman" panose="02020603050405020304" pitchFamily="18" charset="0"/>
                <a:cs typeface="Times New Roman" panose="02020603050405020304" pitchFamily="18" charset="0"/>
              </a:rPr>
              <a:t>.</a:t>
            </a:r>
            <a:endParaRPr lang="en-IN" sz="4000" dirty="0">
              <a:latin typeface="Times New Roman" panose="02020603050405020304" pitchFamily="18" charset="0"/>
              <a:cs typeface="Times New Roman" panose="02020603050405020304" pitchFamily="18" charset="0"/>
            </a:endParaRPr>
          </a:p>
          <a:p>
            <a:pPr algn="just"/>
            <a:r>
              <a:rPr lang="en-IN" sz="4000" dirty="0">
                <a:latin typeface="Times New Roman" panose="02020603050405020304" pitchFamily="18" charset="0"/>
                <a:cs typeface="Times New Roman" panose="02020603050405020304" pitchFamily="18" charset="0"/>
              </a:rPr>
              <a:t>Decision Trees (DTs) are a non-parametric supervised learning method used for classification and regression. The goal is to create a model that predicts the value of a target variable by learning simple decision rules inferred from the data features.</a:t>
            </a:r>
          </a:p>
          <a:p>
            <a:endParaRPr lang="en-IN" dirty="0"/>
          </a:p>
        </p:txBody>
      </p:sp>
    </p:spTree>
    <p:extLst>
      <p:ext uri="{BB962C8B-B14F-4D97-AF65-F5344CB8AC3E}">
        <p14:creationId xmlns:p14="http://schemas.microsoft.com/office/powerpoint/2010/main" val="1576162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841" y="297084"/>
            <a:ext cx="8596668" cy="1320800"/>
          </a:xfrm>
        </p:spPr>
        <p:txBody>
          <a:bodyPr>
            <a:normAutofit/>
          </a:bodyPr>
          <a:lstStyle/>
          <a:p>
            <a:r>
              <a:rPr lang="en-IN" sz="5300" b="1" dirty="0" smtClean="0">
                <a:solidFill>
                  <a:schemeClr val="tx1"/>
                </a:solidFill>
                <a:latin typeface="Times New Roman" panose="02020603050405020304" pitchFamily="18" charset="0"/>
                <a:cs typeface="Times New Roman" panose="02020603050405020304" pitchFamily="18" charset="0"/>
              </a:rPr>
              <a:t>Input Design</a:t>
            </a:r>
            <a:endParaRPr lang="en-IN" sz="5300" b="1"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0657" y="1267427"/>
            <a:ext cx="9724739" cy="5353291"/>
          </a:xfrm>
        </p:spPr>
      </p:pic>
    </p:spTree>
    <p:extLst>
      <p:ext uri="{BB962C8B-B14F-4D97-AF65-F5344CB8AC3E}">
        <p14:creationId xmlns:p14="http://schemas.microsoft.com/office/powerpoint/2010/main" val="2996274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909" y="227635"/>
            <a:ext cx="8596668" cy="1320800"/>
          </a:xfrm>
        </p:spPr>
        <p:txBody>
          <a:bodyPr>
            <a:normAutofit/>
          </a:bodyPr>
          <a:lstStyle/>
          <a:p>
            <a:r>
              <a:rPr lang="en-IN" sz="5300" b="1" dirty="0">
                <a:solidFill>
                  <a:schemeClr val="tx1"/>
                </a:solidFill>
                <a:latin typeface="Times New Roman" panose="02020603050405020304" pitchFamily="18" charset="0"/>
                <a:cs typeface="Times New Roman" panose="02020603050405020304" pitchFamily="18" charset="0"/>
              </a:rPr>
              <a:t>Input Design</a:t>
            </a:r>
            <a:endParaRPr lang="en-IN" sz="53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0188" y="1466107"/>
            <a:ext cx="9898360" cy="5200911"/>
          </a:xfrm>
        </p:spPr>
      </p:pic>
    </p:spTree>
    <p:extLst>
      <p:ext uri="{BB962C8B-B14F-4D97-AF65-F5344CB8AC3E}">
        <p14:creationId xmlns:p14="http://schemas.microsoft.com/office/powerpoint/2010/main" val="2191544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759" y="100314"/>
            <a:ext cx="8596668" cy="1320800"/>
          </a:xfrm>
        </p:spPr>
        <p:txBody>
          <a:bodyPr>
            <a:normAutofit/>
          </a:bodyPr>
          <a:lstStyle/>
          <a:p>
            <a:r>
              <a:rPr lang="en-IN" sz="5300" b="1" dirty="0" smtClean="0">
                <a:solidFill>
                  <a:schemeClr val="tx1"/>
                </a:solidFill>
                <a:latin typeface="Times New Roman" panose="02020603050405020304" pitchFamily="18" charset="0"/>
                <a:cs typeface="Times New Roman" panose="02020603050405020304" pitchFamily="18" charset="0"/>
              </a:rPr>
              <a:t>Output </a:t>
            </a:r>
            <a:r>
              <a:rPr lang="en-IN" sz="5300" b="1" dirty="0">
                <a:solidFill>
                  <a:schemeClr val="tx1"/>
                </a:solidFill>
                <a:latin typeface="Times New Roman" panose="02020603050405020304" pitchFamily="18" charset="0"/>
                <a:cs typeface="Times New Roman" panose="02020603050405020304" pitchFamily="18" charset="0"/>
              </a:rPr>
              <a:t>Design</a:t>
            </a:r>
            <a:endParaRPr lang="en-IN" sz="53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6405" y="1421114"/>
            <a:ext cx="9377499" cy="5072283"/>
          </a:xfrm>
        </p:spPr>
      </p:pic>
    </p:spTree>
    <p:extLst>
      <p:ext uri="{BB962C8B-B14F-4D97-AF65-F5344CB8AC3E}">
        <p14:creationId xmlns:p14="http://schemas.microsoft.com/office/powerpoint/2010/main" val="19258325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909" y="447554"/>
            <a:ext cx="8596668" cy="1320800"/>
          </a:xfrm>
        </p:spPr>
        <p:txBody>
          <a:bodyPr>
            <a:normAutofit/>
          </a:bodyPr>
          <a:lstStyle/>
          <a:p>
            <a:r>
              <a:rPr lang="en-IN" sz="5300" b="1" dirty="0" smtClean="0">
                <a:solidFill>
                  <a:schemeClr val="tx1"/>
                </a:solidFill>
                <a:latin typeface="Times New Roman" panose="02020603050405020304" pitchFamily="18" charset="0"/>
                <a:cs typeface="Times New Roman" panose="02020603050405020304" pitchFamily="18" charset="0"/>
              </a:rPr>
              <a:t>Conclusion</a:t>
            </a:r>
            <a:endParaRPr lang="en-IN" sz="5300" dirty="0"/>
          </a:p>
        </p:txBody>
      </p:sp>
      <p:sp>
        <p:nvSpPr>
          <p:cNvPr id="3" name="Content Placeholder 2"/>
          <p:cNvSpPr>
            <a:spLocks noGrp="1"/>
          </p:cNvSpPr>
          <p:nvPr>
            <p:ph idx="1"/>
          </p:nvPr>
        </p:nvSpPr>
        <p:spPr>
          <a:xfrm>
            <a:off x="688909" y="1652608"/>
            <a:ext cx="10989947" cy="4286510"/>
          </a:xfrm>
        </p:spPr>
        <p:txBody>
          <a:bodyPr>
            <a:normAutofit/>
          </a:bodyPr>
          <a:lstStyle/>
          <a:p>
            <a:pPr marL="0" indent="0" algn="just">
              <a:buNone/>
            </a:pPr>
            <a:r>
              <a:rPr lang="en-IN" sz="3700" dirty="0">
                <a:latin typeface="Times New Roman" panose="02020603050405020304" pitchFamily="18" charset="0"/>
                <a:cs typeface="Times New Roman" panose="02020603050405020304" pitchFamily="18" charset="0"/>
              </a:rPr>
              <a:t>The analytical process started from data cleaning and processing, missing value, exploratory analysis and finally model building and evaluation. The best accuracy on public test set of higher accuracy score algorithm will be find out. The founded one is used in the application which can help to find the depression of the people.</a:t>
            </a:r>
          </a:p>
          <a:p>
            <a:pPr marL="0" indent="0" algn="just">
              <a:buNone/>
            </a:pPr>
            <a:endParaRPr lang="en-IN" sz="3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3296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300" b="1" dirty="0" smtClean="0">
                <a:solidFill>
                  <a:schemeClr val="tx1"/>
                </a:solidFill>
                <a:latin typeface="Times New Roman" panose="02020603050405020304" pitchFamily="18" charset="0"/>
                <a:cs typeface="Times New Roman" panose="02020603050405020304" pitchFamily="18" charset="0"/>
              </a:rPr>
              <a:t>Disadvantages</a:t>
            </a:r>
            <a:endParaRPr lang="en-IN" sz="53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754189"/>
            <a:ext cx="8596668" cy="3880773"/>
          </a:xfrm>
        </p:spPr>
        <p:txBody>
          <a:bodyPr>
            <a:normAutofit/>
          </a:bodyPr>
          <a:lstStyle/>
          <a:p>
            <a:r>
              <a:rPr lang="en-IN" sz="3600" dirty="0" smtClean="0">
                <a:latin typeface="Times New Roman" panose="02020603050405020304" pitchFamily="18" charset="0"/>
                <a:cs typeface="Times New Roman" panose="02020603050405020304" pitchFamily="18" charset="0"/>
              </a:rPr>
              <a:t>Can be implemented only in English.</a:t>
            </a:r>
          </a:p>
          <a:p>
            <a:r>
              <a:rPr lang="en-IN" sz="3600" dirty="0" smtClean="0">
                <a:latin typeface="Times New Roman" panose="02020603050405020304" pitchFamily="18" charset="0"/>
                <a:cs typeface="Times New Roman" panose="02020603050405020304" pitchFamily="18" charset="0"/>
              </a:rPr>
              <a:t>Illiterate people face difficulties while using this software.</a:t>
            </a:r>
          </a:p>
          <a:p>
            <a:pPr marL="0" indent="0">
              <a:buNone/>
            </a:pP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853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0233"/>
            <a:ext cx="8596668" cy="1320800"/>
          </a:xfrm>
        </p:spPr>
        <p:txBody>
          <a:bodyPr>
            <a:normAutofit/>
          </a:bodyPr>
          <a:lstStyle/>
          <a:p>
            <a:r>
              <a:rPr lang="en-IN" sz="5300" b="1" dirty="0" smtClean="0">
                <a:solidFill>
                  <a:schemeClr val="tx1"/>
                </a:solidFill>
                <a:latin typeface="Times New Roman" panose="02020603050405020304" pitchFamily="18" charset="0"/>
                <a:cs typeface="Times New Roman" panose="02020603050405020304" pitchFamily="18" charset="0"/>
              </a:rPr>
              <a:t>Future Work</a:t>
            </a:r>
            <a:endParaRPr lang="en-IN" sz="53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73510"/>
            <a:ext cx="8596668" cy="3880773"/>
          </a:xfrm>
        </p:spPr>
        <p:txBody>
          <a:bodyPr>
            <a:normAutofit/>
          </a:bodyPr>
          <a:lstStyle/>
          <a:p>
            <a:r>
              <a:rPr lang="en-IN" sz="3700" dirty="0" smtClean="0">
                <a:latin typeface="Times New Roman" panose="02020603050405020304" pitchFamily="18" charset="0"/>
                <a:cs typeface="Times New Roman" panose="02020603050405020304" pitchFamily="18" charset="0"/>
              </a:rPr>
              <a:t>Implementing in other languages.</a:t>
            </a:r>
          </a:p>
          <a:p>
            <a:r>
              <a:rPr lang="en-US" sz="3700" dirty="0">
                <a:latin typeface="Times New Roman" panose="02020603050405020304" pitchFamily="18" charset="0"/>
                <a:cs typeface="Times New Roman" panose="02020603050405020304" pitchFamily="18" charset="0"/>
              </a:rPr>
              <a:t>Deploying the project in the cloud.</a:t>
            </a:r>
            <a:endParaRPr lang="en-IN" sz="3700" dirty="0">
              <a:latin typeface="Times New Roman" panose="02020603050405020304" pitchFamily="18" charset="0"/>
              <a:cs typeface="Times New Roman" panose="02020603050405020304" pitchFamily="18" charset="0"/>
            </a:endParaRPr>
          </a:p>
          <a:p>
            <a:r>
              <a:rPr lang="en-US" sz="3700" dirty="0">
                <a:latin typeface="Times New Roman" panose="02020603050405020304" pitchFamily="18" charset="0"/>
                <a:cs typeface="Times New Roman" panose="02020603050405020304" pitchFamily="18" charset="0"/>
              </a:rPr>
              <a:t>Implementing it with more </a:t>
            </a:r>
            <a:r>
              <a:rPr lang="en-US" sz="3700" dirty="0" err="1" smtClean="0">
                <a:latin typeface="Times New Roman" panose="02020603050405020304" pitchFamily="18" charset="0"/>
                <a:cs typeface="Times New Roman" panose="02020603050405020304" pitchFamily="18" charset="0"/>
              </a:rPr>
              <a:t>datas</a:t>
            </a:r>
            <a:r>
              <a:rPr lang="en-US" sz="3700" dirty="0">
                <a:latin typeface="Times New Roman" panose="02020603050405020304" pitchFamily="18" charset="0"/>
                <a:cs typeface="Times New Roman" panose="02020603050405020304" pitchFamily="18" charset="0"/>
              </a:rPr>
              <a:t>.</a:t>
            </a:r>
            <a:endParaRPr lang="en-IN" sz="3700" dirty="0">
              <a:latin typeface="Times New Roman" panose="02020603050405020304" pitchFamily="18" charset="0"/>
              <a:cs typeface="Times New Roman" panose="02020603050405020304" pitchFamily="18" charset="0"/>
            </a:endParaRPr>
          </a:p>
          <a:p>
            <a:r>
              <a:rPr lang="en-IN" sz="3700" dirty="0" smtClean="0">
                <a:latin typeface="Times New Roman" panose="02020603050405020304" pitchFamily="18" charset="0"/>
                <a:cs typeface="Times New Roman" panose="02020603050405020304" pitchFamily="18" charset="0"/>
              </a:rPr>
              <a:t>Implementing voice input.</a:t>
            </a:r>
            <a:endParaRPr lang="en-IN" sz="3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0337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500" b="1" dirty="0" smtClean="0">
                <a:solidFill>
                  <a:schemeClr val="tx1"/>
                </a:solidFill>
                <a:latin typeface="Times New Roman" panose="02020603050405020304" pitchFamily="18" charset="0"/>
                <a:cs typeface="Times New Roman" panose="02020603050405020304" pitchFamily="18" charset="0"/>
              </a:rPr>
              <a:t>Base Paper Link</a:t>
            </a:r>
            <a:endParaRPr lang="en-IN" sz="5500" b="1" dirty="0">
              <a:solidFill>
                <a:schemeClr val="tx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099595" y="1930400"/>
            <a:ext cx="9109276" cy="2308324"/>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hlinkClick r:id="rId2"/>
              </a:rPr>
              <a:t>https://</a:t>
            </a:r>
            <a:r>
              <a:rPr lang="en-IN" sz="4800" dirty="0" smtClean="0">
                <a:latin typeface="Times New Roman" panose="02020603050405020304" pitchFamily="18" charset="0"/>
                <a:cs typeface="Times New Roman" panose="02020603050405020304" pitchFamily="18" charset="0"/>
                <a:hlinkClick r:id="rId2"/>
              </a:rPr>
              <a:t>ieeexplore.ieee.org/document/9750390</a:t>
            </a:r>
            <a:endParaRPr lang="en-IN" sz="4800" dirty="0" smtClean="0">
              <a:latin typeface="Times New Roman" panose="02020603050405020304" pitchFamily="18" charset="0"/>
              <a:cs typeface="Times New Roman" panose="02020603050405020304" pitchFamily="18" charset="0"/>
            </a:endParaRPr>
          </a:p>
          <a:p>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839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162" y="99009"/>
            <a:ext cx="8596668" cy="1320800"/>
          </a:xfrm>
        </p:spPr>
        <p:txBody>
          <a:bodyPr>
            <a:normAutofit/>
          </a:bodyPr>
          <a:lstStyle/>
          <a:p>
            <a:r>
              <a:rPr lang="en-AU" sz="5500" b="1" dirty="0" smtClean="0">
                <a:solidFill>
                  <a:schemeClr val="tx1"/>
                </a:solidFill>
                <a:latin typeface="Times New Roman" panose="02020603050405020304" pitchFamily="18" charset="0"/>
                <a:cs typeface="Times New Roman" panose="02020603050405020304" pitchFamily="18" charset="0"/>
              </a:rPr>
              <a:t>References</a:t>
            </a:r>
            <a:endParaRPr lang="en-AU" sz="55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3162" y="1235129"/>
            <a:ext cx="11110838" cy="3834711"/>
          </a:xfrm>
        </p:spPr>
        <p:txBody>
          <a:bodyPr>
            <a:noAutofit/>
          </a:bodyPr>
          <a:lstStyle/>
          <a:p>
            <a:pPr marL="0" indent="0" algn="just">
              <a:buNone/>
            </a:pPr>
            <a:r>
              <a:rPr lang="en-AU" sz="3200" b="1" dirty="0" smtClean="0">
                <a:latin typeface="Times New Roman" panose="02020603050405020304" pitchFamily="18" charset="0"/>
                <a:cs typeface="Times New Roman" panose="02020603050405020304" pitchFamily="18" charset="0"/>
              </a:rPr>
              <a:t>[1</a:t>
            </a:r>
            <a:r>
              <a:rPr lang="en-AU" sz="3200" b="1" dirty="0" smtClean="0">
                <a:latin typeface="Times New Roman" panose="02020603050405020304" pitchFamily="18" charset="0"/>
                <a:cs typeface="Times New Roman" panose="02020603050405020304" pitchFamily="18" charset="0"/>
              </a:rPr>
              <a:t>]</a:t>
            </a:r>
            <a:r>
              <a:rPr lang="en-AU" sz="3200" dirty="0" smtClean="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Likun</a:t>
            </a:r>
            <a:r>
              <a:rPr lang="en-IN" sz="3200" dirty="0">
                <a:latin typeface="Times New Roman" panose="02020603050405020304" pitchFamily="18" charset="0"/>
                <a:cs typeface="Times New Roman" panose="02020603050405020304" pitchFamily="18" charset="0"/>
              </a:rPr>
              <a:t> Xia; Yuan Feng; </a:t>
            </a:r>
            <a:r>
              <a:rPr lang="en-IN" sz="3200" dirty="0" err="1">
                <a:latin typeface="Times New Roman" panose="02020603050405020304" pitchFamily="18" charset="0"/>
                <a:cs typeface="Times New Roman" panose="02020603050405020304" pitchFamily="18" charset="0"/>
              </a:rPr>
              <a:t>Ziheng</a:t>
            </a:r>
            <a:r>
              <a:rPr lang="en-IN" sz="3200" dirty="0">
                <a:latin typeface="Times New Roman" panose="02020603050405020304" pitchFamily="18" charset="0"/>
                <a:cs typeface="Times New Roman" panose="02020603050405020304" pitchFamily="18" charset="0"/>
              </a:rPr>
              <a:t> </a:t>
            </a:r>
            <a:r>
              <a:rPr lang="en-IN" sz="3200" dirty="0" err="1" smtClean="0">
                <a:latin typeface="Times New Roman" panose="02020603050405020304" pitchFamily="18" charset="0"/>
                <a:cs typeface="Times New Roman" panose="02020603050405020304" pitchFamily="18" charset="0"/>
              </a:rPr>
              <a:t>Guo</a:t>
            </a:r>
            <a:r>
              <a:rPr lang="en-IN"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MuLHiTA</a:t>
            </a:r>
            <a:r>
              <a:rPr lang="en-US" sz="3200" dirty="0">
                <a:latin typeface="Times New Roman" panose="02020603050405020304" pitchFamily="18" charset="0"/>
                <a:cs typeface="Times New Roman" panose="02020603050405020304" pitchFamily="18" charset="0"/>
              </a:rPr>
              <a:t>: A Novel Multiclass Classification Framework With </a:t>
            </a:r>
            <a:r>
              <a:rPr lang="en-US" sz="3200" dirty="0" err="1">
                <a:latin typeface="Times New Roman" panose="02020603050405020304" pitchFamily="18" charset="0"/>
                <a:cs typeface="Times New Roman" panose="02020603050405020304" pitchFamily="18" charset="0"/>
              </a:rPr>
              <a:t>Multibranch</a:t>
            </a:r>
            <a:r>
              <a:rPr lang="en-US" sz="3200" dirty="0">
                <a:latin typeface="Times New Roman" panose="02020603050405020304" pitchFamily="18" charset="0"/>
                <a:cs typeface="Times New Roman" panose="02020603050405020304" pitchFamily="18" charset="0"/>
              </a:rPr>
              <a:t> LSTM and Hierarchical Temporal Attention for Early Detection of Mental </a:t>
            </a:r>
            <a:r>
              <a:rPr lang="en-US" sz="3200" dirty="0" smtClean="0">
                <a:latin typeface="Times New Roman" panose="02020603050405020304" pitchFamily="18" charset="0"/>
                <a:cs typeface="Times New Roman" panose="02020603050405020304" pitchFamily="18" charset="0"/>
              </a:rPr>
              <a:t>Stress</a:t>
            </a:r>
            <a:r>
              <a:rPr lang="en-AU" sz="3200" dirty="0" smtClean="0">
                <a:latin typeface="Times New Roman" panose="02020603050405020304" pitchFamily="18" charset="0"/>
                <a:cs typeface="Times New Roman" panose="02020603050405020304" pitchFamily="18" charset="0"/>
              </a:rPr>
              <a:t>” 06,April,2022.</a:t>
            </a:r>
          </a:p>
          <a:p>
            <a:pPr marL="0" indent="0" algn="just">
              <a:buNone/>
            </a:pPr>
            <a:r>
              <a:rPr lang="en-AU" sz="3200" b="1" dirty="0" smtClean="0">
                <a:latin typeface="Times New Roman" panose="02020603050405020304" pitchFamily="18" charset="0"/>
                <a:cs typeface="Times New Roman" panose="02020603050405020304" pitchFamily="18" charset="0"/>
              </a:rPr>
              <a:t>[2]</a:t>
            </a:r>
            <a:r>
              <a:rPr lang="en-IN" sz="3200" dirty="0">
                <a:latin typeface="Times New Roman" panose="02020603050405020304" pitchFamily="18" charset="0"/>
                <a:cs typeface="Times New Roman" panose="02020603050405020304" pitchFamily="18" charset="0"/>
                <a:hlinkClick r:id="rId2"/>
              </a:rPr>
              <a:t> </a:t>
            </a:r>
            <a:r>
              <a:rPr lang="en-IN" sz="3200" dirty="0">
                <a:solidFill>
                  <a:schemeClr val="tx1"/>
                </a:solidFill>
                <a:latin typeface="Times New Roman" panose="02020603050405020304" pitchFamily="18" charset="0"/>
                <a:cs typeface="Times New Roman" panose="02020603050405020304" pitchFamily="18" charset="0"/>
              </a:rPr>
              <a:t>K V K </a:t>
            </a:r>
            <a:r>
              <a:rPr lang="en-IN" sz="3200" dirty="0" err="1">
                <a:solidFill>
                  <a:schemeClr val="tx1"/>
                </a:solidFill>
                <a:latin typeface="Times New Roman" panose="02020603050405020304" pitchFamily="18" charset="0"/>
                <a:cs typeface="Times New Roman" panose="02020603050405020304" pitchFamily="18" charset="0"/>
              </a:rPr>
              <a:t>Alekhya</a:t>
            </a:r>
            <a:r>
              <a:rPr lang="en-IN" sz="3200" dirty="0">
                <a:solidFill>
                  <a:schemeClr val="tx1"/>
                </a:solidFill>
                <a:latin typeface="Times New Roman" panose="02020603050405020304" pitchFamily="18" charset="0"/>
                <a:cs typeface="Times New Roman" panose="02020603050405020304" pitchFamily="18" charset="0"/>
              </a:rPr>
              <a:t>; K Yeshwanth; Praveen </a:t>
            </a:r>
            <a:r>
              <a:rPr lang="en-IN" sz="3200" dirty="0" err="1" smtClean="0">
                <a:solidFill>
                  <a:schemeClr val="tx1"/>
                </a:solidFill>
                <a:latin typeface="Times New Roman" panose="02020603050405020304" pitchFamily="18" charset="0"/>
                <a:cs typeface="Times New Roman" panose="02020603050405020304" pitchFamily="18" charset="0"/>
              </a:rPr>
              <a:t>Tumuluru</a:t>
            </a:r>
            <a:r>
              <a:rPr lang="en-IN" sz="3200" dirty="0" smtClean="0">
                <a:solidFill>
                  <a:schemeClr val="tx1"/>
                </a:solidFill>
                <a:latin typeface="Times New Roman" panose="02020603050405020304" pitchFamily="18" charset="0"/>
                <a:cs typeface="Times New Roman" panose="02020603050405020304" pitchFamily="18" charset="0"/>
              </a:rPr>
              <a:t> </a:t>
            </a:r>
            <a:r>
              <a:rPr lang="en-IN" sz="3200" dirty="0" smtClean="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Prediction of Public Mental Health by using Machine Learning </a:t>
            </a:r>
            <a:r>
              <a:rPr lang="en-US" sz="3200" dirty="0" smtClean="0">
                <a:latin typeface="Times New Roman" panose="02020603050405020304" pitchFamily="18" charset="0"/>
                <a:cs typeface="Times New Roman" panose="02020603050405020304" pitchFamily="18" charset="0"/>
              </a:rPr>
              <a:t>Algorithms” 25, February,2022.</a:t>
            </a:r>
          </a:p>
          <a:p>
            <a:pPr marL="0" indent="0" algn="just">
              <a:buNone/>
            </a:pPr>
            <a:r>
              <a:rPr lang="en-US" sz="3200" b="1" dirty="0" smtClean="0">
                <a:latin typeface="Times New Roman" panose="02020603050405020304" pitchFamily="18" charset="0"/>
                <a:cs typeface="Times New Roman" panose="02020603050405020304" pitchFamily="18" charset="0"/>
              </a:rPr>
              <a:t>[3]</a:t>
            </a:r>
            <a:r>
              <a:rPr lang="en-IN" sz="3200" dirty="0">
                <a:latin typeface="Times New Roman" panose="02020603050405020304" pitchFamily="18" charset="0"/>
                <a:cs typeface="Times New Roman" panose="02020603050405020304" pitchFamily="18" charset="0"/>
              </a:rPr>
              <a:t> Sandhya P, </a:t>
            </a:r>
            <a:r>
              <a:rPr lang="en-IN" sz="3200" dirty="0" err="1">
                <a:latin typeface="Times New Roman" panose="02020603050405020304" pitchFamily="18" charset="0"/>
                <a:cs typeface="Times New Roman" panose="02020603050405020304" pitchFamily="18" charset="0"/>
              </a:rPr>
              <a:t>Mahek</a:t>
            </a:r>
            <a:r>
              <a:rPr lang="en-IN" sz="3200" dirty="0">
                <a:latin typeface="Times New Roman" panose="02020603050405020304" pitchFamily="18" charset="0"/>
                <a:cs typeface="Times New Roman" panose="02020603050405020304" pitchFamily="18" charset="0"/>
              </a:rPr>
              <a:t> </a:t>
            </a:r>
            <a:r>
              <a:rPr lang="en-IN" sz="3200" dirty="0" err="1" smtClean="0">
                <a:latin typeface="Times New Roman" panose="02020603050405020304" pitchFamily="18" charset="0"/>
                <a:cs typeface="Times New Roman" panose="02020603050405020304" pitchFamily="18" charset="0"/>
              </a:rPr>
              <a:t>Kantesaria</a:t>
            </a:r>
            <a:r>
              <a:rPr lang="en-IN"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Prediction of Mental Disorder for employees in IT </a:t>
            </a:r>
            <a:r>
              <a:rPr lang="en-US" sz="3200" dirty="0" smtClean="0">
                <a:latin typeface="Times New Roman" panose="02020603050405020304" pitchFamily="18" charset="0"/>
                <a:cs typeface="Times New Roman" panose="02020603050405020304" pitchFamily="18" charset="0"/>
              </a:rPr>
              <a:t>Industry” </a:t>
            </a:r>
            <a:r>
              <a:rPr lang="en-IN" sz="3200" dirty="0">
                <a:latin typeface="Times New Roman" panose="02020603050405020304" pitchFamily="18" charset="0"/>
                <a:cs typeface="Times New Roman" panose="02020603050405020304" pitchFamily="18" charset="0"/>
              </a:rPr>
              <a:t>, Volume-8 Issue-6S, April </a:t>
            </a:r>
            <a:r>
              <a:rPr lang="en-IN" sz="3200" dirty="0" smtClean="0">
                <a:latin typeface="Times New Roman" panose="02020603050405020304" pitchFamily="18" charset="0"/>
                <a:cs typeface="Times New Roman" panose="02020603050405020304" pitchFamily="18" charset="0"/>
              </a:rPr>
              <a:t>2022.</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34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8739"/>
            <a:ext cx="8596668" cy="1320800"/>
          </a:xfrm>
        </p:spPr>
        <p:txBody>
          <a:bodyPr>
            <a:normAutofit/>
          </a:bodyPr>
          <a:lstStyle/>
          <a:p>
            <a:r>
              <a:rPr lang="en-IN" sz="5300" b="1" dirty="0" smtClean="0">
                <a:solidFill>
                  <a:schemeClr val="tx1"/>
                </a:solidFill>
                <a:latin typeface="Times New Roman" panose="02020603050405020304" pitchFamily="18" charset="0"/>
                <a:cs typeface="Times New Roman" panose="02020603050405020304" pitchFamily="18" charset="0"/>
              </a:rPr>
              <a:t>Literature Survey</a:t>
            </a:r>
            <a:endParaRPr lang="en-IN" sz="53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7387015"/>
              </p:ext>
            </p:extLst>
          </p:nvPr>
        </p:nvGraphicFramePr>
        <p:xfrm>
          <a:off x="562116" y="1280913"/>
          <a:ext cx="11047290" cy="5364480"/>
        </p:xfrm>
        <a:graphic>
          <a:graphicData uri="http://schemas.openxmlformats.org/drawingml/2006/table">
            <a:tbl>
              <a:tblPr firstRow="1" bandRow="1">
                <a:tableStyleId>{5C22544A-7EE6-4342-B048-85BDC9FD1C3A}</a:tableStyleId>
              </a:tblPr>
              <a:tblGrid>
                <a:gridCol w="1035190"/>
                <a:gridCol w="1435261"/>
                <a:gridCol w="2071868"/>
                <a:gridCol w="2822541"/>
                <a:gridCol w="1841215"/>
                <a:gridCol w="1841215"/>
              </a:tblGrid>
              <a:tr h="370840">
                <a:tc>
                  <a:txBody>
                    <a:bodyPr/>
                    <a:lstStyle/>
                    <a:p>
                      <a:r>
                        <a:rPr lang="en-IN" sz="2000" dirty="0" smtClean="0">
                          <a:latin typeface="Times New Roman" panose="02020603050405020304" pitchFamily="18" charset="0"/>
                          <a:cs typeface="Times New Roman" panose="02020603050405020304" pitchFamily="18" charset="0"/>
                        </a:rPr>
                        <a:t>YEAR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AUTHOR </a:t>
                      </a:r>
                    </a:p>
                    <a:p>
                      <a:r>
                        <a:rPr lang="en-IN" sz="2000" dirty="0" smtClean="0">
                          <a:latin typeface="Times New Roman" panose="02020603050405020304" pitchFamily="18" charset="0"/>
                          <a:cs typeface="Times New Roman" panose="02020603050405020304" pitchFamily="18" charset="0"/>
                        </a:rPr>
                        <a:t>NAME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PAPER </a:t>
                      </a:r>
                    </a:p>
                    <a:p>
                      <a:r>
                        <a:rPr lang="en-IN" sz="2000" dirty="0" smtClean="0">
                          <a:latin typeface="Times New Roman" panose="02020603050405020304" pitchFamily="18" charset="0"/>
                          <a:cs typeface="Times New Roman" panose="02020603050405020304" pitchFamily="18" charset="0"/>
                        </a:rPr>
                        <a:t>DETAILS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METHODOLOGY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MERITS &amp;</a:t>
                      </a:r>
                      <a:r>
                        <a:rPr lang="en-IN" sz="2000" baseline="0" dirty="0" smtClean="0">
                          <a:latin typeface="Times New Roman" panose="02020603050405020304" pitchFamily="18" charset="0"/>
                          <a:cs typeface="Times New Roman" panose="02020603050405020304" pitchFamily="18" charset="0"/>
                        </a:rPr>
                        <a:t> </a:t>
                      </a:r>
                    </a:p>
                    <a:p>
                      <a:r>
                        <a:rPr lang="en-IN" sz="2000" baseline="0" dirty="0" smtClean="0">
                          <a:latin typeface="Times New Roman" panose="02020603050405020304" pitchFamily="18" charset="0"/>
                          <a:cs typeface="Times New Roman" panose="02020603050405020304" pitchFamily="18" charset="0"/>
                        </a:rPr>
                        <a:t>DEMERITS</a:t>
                      </a:r>
                    </a:p>
                  </a:txBody>
                  <a:tcPr/>
                </a:tc>
                <a:tc>
                  <a:txBody>
                    <a:bodyPr/>
                    <a:lstStyle/>
                    <a:p>
                      <a:r>
                        <a:rPr lang="en-IN" sz="2000" dirty="0" smtClean="0">
                          <a:latin typeface="Times New Roman" panose="02020603050405020304" pitchFamily="18" charset="0"/>
                          <a:cs typeface="Times New Roman" panose="02020603050405020304" pitchFamily="18" charset="0"/>
                        </a:rPr>
                        <a:t>FUTURE SCOPE</a:t>
                      </a:r>
                      <a:endParaRPr lang="en-IN" sz="2000" dirty="0">
                        <a:latin typeface="Times New Roman" panose="02020603050405020304" pitchFamily="18" charset="0"/>
                        <a:cs typeface="Times New Roman" panose="02020603050405020304" pitchFamily="18" charset="0"/>
                      </a:endParaRPr>
                    </a:p>
                  </a:txBody>
                  <a:tcPr/>
                </a:tc>
              </a:tr>
              <a:tr h="370840">
                <a:tc>
                  <a:txBody>
                    <a:bodyPr/>
                    <a:lstStyle/>
                    <a:p>
                      <a:pPr algn="just"/>
                      <a:r>
                        <a:rPr lang="en-IN" sz="2000" dirty="0" smtClean="0">
                          <a:latin typeface="Times New Roman" panose="02020603050405020304" pitchFamily="18" charset="0"/>
                          <a:cs typeface="Times New Roman" panose="02020603050405020304" pitchFamily="18" charset="0"/>
                        </a:rPr>
                        <a:t>2023</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err="1" smtClean="0">
                          <a:latin typeface="Times New Roman" panose="02020603050405020304" pitchFamily="18" charset="0"/>
                          <a:cs typeface="Times New Roman" panose="02020603050405020304" pitchFamily="18" charset="0"/>
                        </a:rPr>
                        <a:t>Jetli</a:t>
                      </a:r>
                      <a:r>
                        <a:rPr lang="en-US" sz="2000" dirty="0" smtClean="0">
                          <a:latin typeface="Times New Roman" panose="02020603050405020304" pitchFamily="18" charset="0"/>
                          <a:cs typeface="Times New Roman" panose="02020603050405020304" pitchFamily="18" charset="0"/>
                        </a:rPr>
                        <a:t> Chung and Jason </a:t>
                      </a:r>
                      <a:r>
                        <a:rPr lang="en-US" sz="2000" dirty="0" err="1" smtClean="0">
                          <a:latin typeface="Times New Roman" panose="02020603050405020304" pitchFamily="18" charset="0"/>
                          <a:cs typeface="Times New Roman" panose="02020603050405020304" pitchFamily="18" charset="0"/>
                        </a:rPr>
                        <a:t>Teo</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IN" sz="2000" b="1" dirty="0" smtClean="0">
                          <a:latin typeface="Times New Roman" panose="02020603050405020304" pitchFamily="18" charset="0"/>
                          <a:cs typeface="Times New Roman" panose="02020603050405020304" pitchFamily="18" charset="0"/>
                        </a:rPr>
                        <a:t>Title: </a:t>
                      </a:r>
                    </a:p>
                    <a:p>
                      <a:pPr algn="just"/>
                      <a:r>
                        <a:rPr lang="en-US" sz="2000" dirty="0" smtClean="0">
                          <a:latin typeface="Times New Roman" panose="02020603050405020304" pitchFamily="18" charset="0"/>
                          <a:cs typeface="Times New Roman" panose="02020603050405020304" pitchFamily="18" charset="0"/>
                        </a:rPr>
                        <a:t>Single classifier vs. ensemble machine learning approaches for mental health prediction.</a:t>
                      </a:r>
                    </a:p>
                    <a:p>
                      <a:pPr algn="just"/>
                      <a:r>
                        <a:rPr lang="en-US" sz="2000" b="1" dirty="0" smtClean="0">
                          <a:latin typeface="Times New Roman" panose="02020603050405020304" pitchFamily="18" charset="0"/>
                          <a:cs typeface="Times New Roman" panose="02020603050405020304" pitchFamily="18" charset="0"/>
                        </a:rPr>
                        <a:t>Issue date:</a:t>
                      </a:r>
                    </a:p>
                    <a:p>
                      <a:pPr algn="just"/>
                      <a:r>
                        <a:rPr lang="en-IN" sz="2000" b="0" dirty="0" smtClean="0">
                          <a:latin typeface="Times New Roman" panose="02020603050405020304" pitchFamily="18" charset="0"/>
                          <a:cs typeface="Times New Roman" panose="02020603050405020304" pitchFamily="18" charset="0"/>
                        </a:rPr>
                        <a:t>10 Jan 2023</a:t>
                      </a:r>
                    </a:p>
                    <a:p>
                      <a:pPr algn="just"/>
                      <a:r>
                        <a:rPr lang="en-IN" sz="2000" b="1" dirty="0" smtClean="0">
                          <a:latin typeface="Times New Roman" panose="02020603050405020304" pitchFamily="18" charset="0"/>
                          <a:cs typeface="Times New Roman" panose="02020603050405020304" pitchFamily="18" charset="0"/>
                        </a:rPr>
                        <a:t>Published</a:t>
                      </a:r>
                      <a:r>
                        <a:rPr lang="en-IN" sz="2000" b="1" baseline="0" dirty="0" smtClean="0">
                          <a:latin typeface="Times New Roman" panose="02020603050405020304" pitchFamily="18" charset="0"/>
                          <a:cs typeface="Times New Roman" panose="02020603050405020304" pitchFamily="18" charset="0"/>
                        </a:rPr>
                        <a:t> In:</a:t>
                      </a:r>
                    </a:p>
                    <a:p>
                      <a:pPr algn="just"/>
                      <a:r>
                        <a:rPr lang="en-IN" sz="2000" b="0" baseline="0" dirty="0" smtClean="0">
                          <a:latin typeface="Times New Roman" panose="02020603050405020304" pitchFamily="18" charset="0"/>
                          <a:cs typeface="Times New Roman" panose="02020603050405020304" pitchFamily="18" charset="0"/>
                        </a:rPr>
                        <a:t>Springer Open</a:t>
                      </a:r>
                    </a:p>
                    <a:p>
                      <a:pPr algn="just"/>
                      <a:endParaRPr lang="en-IN"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dirty="0" smtClean="0">
                          <a:latin typeface="Times New Roman" panose="02020603050405020304" pitchFamily="18" charset="0"/>
                          <a:cs typeface="Times New Roman" panose="02020603050405020304" pitchFamily="18" charset="0"/>
                        </a:rPr>
                        <a:t>The survey consists of various questions regarding the respondents’ mental health and their opinion on mental health. The original raw data can be accessed on the OSMI website, and the data were covered by a Creative Commons Attribution License which allows free adapting and sharing of the survey results.</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IN" sz="2000" b="1" baseline="0" dirty="0" smtClean="0">
                          <a:latin typeface="Times New Roman" panose="02020603050405020304" pitchFamily="18" charset="0"/>
                          <a:cs typeface="Times New Roman" panose="02020603050405020304" pitchFamily="18" charset="0"/>
                        </a:rPr>
                        <a:t>Merits:</a:t>
                      </a:r>
                    </a:p>
                    <a:p>
                      <a:pPr algn="just"/>
                      <a:r>
                        <a:rPr lang="en-US" sz="2000" dirty="0" smtClean="0">
                          <a:latin typeface="Times New Roman" panose="02020603050405020304" pitchFamily="18" charset="0"/>
                          <a:cs typeface="Times New Roman" panose="02020603050405020304" pitchFamily="18" charset="0"/>
                        </a:rPr>
                        <a:t>Achieved the best performance in terms of accuracy.</a:t>
                      </a:r>
                    </a:p>
                    <a:p>
                      <a:pPr algn="just"/>
                      <a:r>
                        <a:rPr lang="en-US" sz="2000" b="1" baseline="0" dirty="0" smtClean="0">
                          <a:latin typeface="Times New Roman" panose="02020603050405020304" pitchFamily="18" charset="0"/>
                          <a:cs typeface="Times New Roman" panose="02020603050405020304" pitchFamily="18" charset="0"/>
                        </a:rPr>
                        <a:t>Demerits:</a:t>
                      </a:r>
                    </a:p>
                    <a:p>
                      <a:pPr algn="just"/>
                      <a:r>
                        <a:rPr lang="en-US" sz="2000" baseline="0" dirty="0" smtClean="0">
                          <a:latin typeface="Times New Roman" panose="02020603050405020304" pitchFamily="18" charset="0"/>
                          <a:cs typeface="Times New Roman" panose="02020603050405020304" pitchFamily="18" charset="0"/>
                        </a:rPr>
                        <a:t>Mandatory to have a medical practitioner</a:t>
                      </a:r>
                      <a:endParaRPr lang="en-IN" sz="2000" baseline="0" dirty="0" smtClean="0">
                        <a:latin typeface="Times New Roman" panose="02020603050405020304" pitchFamily="18" charset="0"/>
                        <a:cs typeface="Times New Roman" panose="02020603050405020304" pitchFamily="18" charset="0"/>
                      </a:endParaRPr>
                    </a:p>
                  </a:txBody>
                  <a:tcPr/>
                </a:tc>
                <a:tc>
                  <a:txBody>
                    <a:bodyPr/>
                    <a:lstStyle/>
                    <a:p>
                      <a:pPr algn="just"/>
                      <a:r>
                        <a:rPr lang="en-US" sz="2000" dirty="0" smtClean="0">
                          <a:latin typeface="Times New Roman" panose="02020603050405020304" pitchFamily="18" charset="0"/>
                          <a:cs typeface="Times New Roman" panose="02020603050405020304" pitchFamily="18" charset="0"/>
                        </a:rPr>
                        <a:t>Future investigation to improve prediction performance is planned using Generalized Adversarial Networks (GANs) and transformer neural networks</a:t>
                      </a:r>
                      <a:endParaRPr lang="en-IN" sz="20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1363516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9268" y="2530998"/>
            <a:ext cx="8596668" cy="1320800"/>
          </a:xfrm>
        </p:spPr>
        <p:txBody>
          <a:bodyPr>
            <a:normAutofit/>
          </a:bodyPr>
          <a:lstStyle/>
          <a:p>
            <a:r>
              <a:rPr lang="en-IN" sz="5500" b="1" dirty="0" smtClean="0">
                <a:solidFill>
                  <a:schemeClr val="tx1"/>
                </a:solidFill>
                <a:latin typeface="Times New Roman" panose="02020603050405020304" pitchFamily="18" charset="0"/>
                <a:cs typeface="Times New Roman" panose="02020603050405020304" pitchFamily="18" charset="0"/>
              </a:rPr>
              <a:t>Thank you</a:t>
            </a:r>
            <a:endParaRPr lang="en-IN" sz="55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393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74699410"/>
              </p:ext>
            </p:extLst>
          </p:nvPr>
        </p:nvGraphicFramePr>
        <p:xfrm>
          <a:off x="481094" y="368848"/>
          <a:ext cx="11047290" cy="5974080"/>
        </p:xfrm>
        <a:graphic>
          <a:graphicData uri="http://schemas.openxmlformats.org/drawingml/2006/table">
            <a:tbl>
              <a:tblPr firstRow="1" bandRow="1">
                <a:tableStyleId>{5C22544A-7EE6-4342-B048-85BDC9FD1C3A}</a:tableStyleId>
              </a:tblPr>
              <a:tblGrid>
                <a:gridCol w="965741"/>
                <a:gridCol w="1504710"/>
                <a:gridCol w="2071868"/>
                <a:gridCol w="2822541"/>
                <a:gridCol w="1841215"/>
                <a:gridCol w="1841215"/>
              </a:tblGrid>
              <a:tr h="675052">
                <a:tc>
                  <a:txBody>
                    <a:bodyPr/>
                    <a:lstStyle/>
                    <a:p>
                      <a:r>
                        <a:rPr lang="en-IN" sz="2000" dirty="0" smtClean="0">
                          <a:latin typeface="Times New Roman" panose="02020603050405020304" pitchFamily="18" charset="0"/>
                          <a:cs typeface="Times New Roman" panose="02020603050405020304" pitchFamily="18" charset="0"/>
                        </a:rPr>
                        <a:t>YEAR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AUTHOR </a:t>
                      </a:r>
                    </a:p>
                    <a:p>
                      <a:r>
                        <a:rPr lang="en-IN" sz="2000" dirty="0" smtClean="0">
                          <a:latin typeface="Times New Roman" panose="02020603050405020304" pitchFamily="18" charset="0"/>
                          <a:cs typeface="Times New Roman" panose="02020603050405020304" pitchFamily="18" charset="0"/>
                        </a:rPr>
                        <a:t>NAME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PAPER </a:t>
                      </a:r>
                    </a:p>
                    <a:p>
                      <a:r>
                        <a:rPr lang="en-IN" sz="2000" dirty="0" smtClean="0">
                          <a:latin typeface="Times New Roman" panose="02020603050405020304" pitchFamily="18" charset="0"/>
                          <a:cs typeface="Times New Roman" panose="02020603050405020304" pitchFamily="18" charset="0"/>
                        </a:rPr>
                        <a:t>DETAILS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METHODOLOGY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MERITS &amp;</a:t>
                      </a:r>
                      <a:r>
                        <a:rPr lang="en-IN" sz="2000" baseline="0" dirty="0" smtClean="0">
                          <a:latin typeface="Times New Roman" panose="02020603050405020304" pitchFamily="18" charset="0"/>
                          <a:cs typeface="Times New Roman" panose="02020603050405020304" pitchFamily="18" charset="0"/>
                        </a:rPr>
                        <a:t> </a:t>
                      </a:r>
                    </a:p>
                    <a:p>
                      <a:r>
                        <a:rPr lang="en-IN" sz="2000" baseline="0" dirty="0" smtClean="0">
                          <a:latin typeface="Times New Roman" panose="02020603050405020304" pitchFamily="18" charset="0"/>
                          <a:cs typeface="Times New Roman" panose="02020603050405020304" pitchFamily="18" charset="0"/>
                        </a:rPr>
                        <a:t>DEMERITS</a:t>
                      </a:r>
                    </a:p>
                  </a:txBody>
                  <a:tcPr/>
                </a:tc>
                <a:tc>
                  <a:txBody>
                    <a:bodyPr/>
                    <a:lstStyle/>
                    <a:p>
                      <a:r>
                        <a:rPr lang="en-IN" sz="2000" dirty="0" smtClean="0">
                          <a:latin typeface="Times New Roman" panose="02020603050405020304" pitchFamily="18" charset="0"/>
                          <a:cs typeface="Times New Roman" panose="02020603050405020304" pitchFamily="18" charset="0"/>
                        </a:rPr>
                        <a:t>FUTURE SCOPE</a:t>
                      </a:r>
                      <a:endParaRPr lang="en-IN" sz="2000" dirty="0">
                        <a:latin typeface="Times New Roman" panose="02020603050405020304" pitchFamily="18" charset="0"/>
                        <a:cs typeface="Times New Roman" panose="02020603050405020304" pitchFamily="18" charset="0"/>
                      </a:endParaRPr>
                    </a:p>
                  </a:txBody>
                  <a:tcPr/>
                </a:tc>
              </a:tr>
              <a:tr h="4947406">
                <a:tc>
                  <a:txBody>
                    <a:bodyPr/>
                    <a:lstStyle/>
                    <a:p>
                      <a:pPr algn="just"/>
                      <a:r>
                        <a:rPr lang="en-IN" sz="2000" dirty="0" smtClean="0">
                          <a:latin typeface="Times New Roman" panose="02020603050405020304" pitchFamily="18" charset="0"/>
                          <a:cs typeface="Times New Roman" panose="02020603050405020304" pitchFamily="18" charset="0"/>
                        </a:rPr>
                        <a:t>2022</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err="1" smtClean="0">
                          <a:latin typeface="Times New Roman" panose="02020603050405020304" pitchFamily="18" charset="0"/>
                          <a:cs typeface="Times New Roman" panose="02020603050405020304" pitchFamily="18" charset="0"/>
                        </a:rPr>
                        <a:t>Asma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Alwadei</a:t>
                      </a:r>
                      <a:r>
                        <a:rPr lang="en-US" sz="2000" dirty="0" smtClean="0">
                          <a:latin typeface="Times New Roman" panose="02020603050405020304" pitchFamily="18" charset="0"/>
                          <a:cs typeface="Times New Roman" panose="02020603050405020304" pitchFamily="18" charset="0"/>
                        </a:rPr>
                        <a:t> and </a:t>
                      </a:r>
                      <a:r>
                        <a:rPr lang="en-US" sz="2000" dirty="0" err="1" smtClean="0">
                          <a:latin typeface="Times New Roman" panose="02020603050405020304" pitchFamily="18" charset="0"/>
                          <a:cs typeface="Times New Roman" panose="02020603050405020304" pitchFamily="18" charset="0"/>
                        </a:rPr>
                        <a:t>Reem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Alnanih</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2000" b="1" dirty="0" smtClean="0">
                          <a:latin typeface="Times New Roman" panose="02020603050405020304" pitchFamily="18" charset="0"/>
                          <a:cs typeface="Times New Roman" panose="02020603050405020304" pitchFamily="18" charset="0"/>
                        </a:rPr>
                        <a:t>Title: </a:t>
                      </a:r>
                    </a:p>
                    <a:p>
                      <a:pPr algn="just"/>
                      <a:r>
                        <a:rPr lang="en-US" sz="2000" dirty="0" smtClean="0">
                          <a:latin typeface="Times New Roman" panose="02020603050405020304" pitchFamily="18" charset="0"/>
                          <a:cs typeface="Times New Roman" panose="02020603050405020304" pitchFamily="18" charset="0"/>
                        </a:rPr>
                        <a:t>Designing a Tool to Address the Depression of Children During Online Education.</a:t>
                      </a:r>
                    </a:p>
                    <a:p>
                      <a:pPr algn="just"/>
                      <a:r>
                        <a:rPr lang="en-US" sz="2000" b="1" dirty="0" smtClean="0">
                          <a:latin typeface="Times New Roman" panose="02020603050405020304" pitchFamily="18" charset="0"/>
                          <a:cs typeface="Times New Roman" panose="02020603050405020304" pitchFamily="18" charset="0"/>
                        </a:rPr>
                        <a:t>Issue </a:t>
                      </a:r>
                      <a:r>
                        <a:rPr lang="en-US" sz="2000" b="1" dirty="0" smtClean="0">
                          <a:latin typeface="Times New Roman" panose="02020603050405020304" pitchFamily="18" charset="0"/>
                          <a:cs typeface="Times New Roman" panose="02020603050405020304" pitchFamily="18" charset="0"/>
                        </a:rPr>
                        <a:t>date:</a:t>
                      </a:r>
                    </a:p>
                    <a:p>
                      <a:pPr algn="just"/>
                      <a:r>
                        <a:rPr lang="en-IN" sz="2000" b="0" dirty="0" smtClean="0">
                          <a:latin typeface="Times New Roman" panose="02020603050405020304" pitchFamily="18" charset="0"/>
                          <a:cs typeface="Times New Roman" panose="02020603050405020304" pitchFamily="18" charset="0"/>
                        </a:rPr>
                        <a:t>12 </a:t>
                      </a:r>
                      <a:r>
                        <a:rPr lang="en-IN" sz="2000" b="0" baseline="0" dirty="0" smtClean="0">
                          <a:latin typeface="Times New Roman" panose="02020603050405020304" pitchFamily="18" charset="0"/>
                          <a:cs typeface="Times New Roman" panose="02020603050405020304" pitchFamily="18" charset="0"/>
                        </a:rPr>
                        <a:t> Aug</a:t>
                      </a:r>
                      <a:r>
                        <a:rPr lang="en-IN" sz="2000" b="0" dirty="0" smtClean="0">
                          <a:latin typeface="Times New Roman" panose="02020603050405020304" pitchFamily="18" charset="0"/>
                          <a:cs typeface="Times New Roman" panose="02020603050405020304" pitchFamily="18" charset="0"/>
                        </a:rPr>
                        <a:t> 2022</a:t>
                      </a:r>
                      <a:endParaRPr lang="en-IN" sz="2000" b="0" dirty="0" smtClean="0">
                        <a:latin typeface="Times New Roman" panose="02020603050405020304" pitchFamily="18" charset="0"/>
                        <a:cs typeface="Times New Roman" panose="02020603050405020304" pitchFamily="18" charset="0"/>
                      </a:endParaRPr>
                    </a:p>
                    <a:p>
                      <a:pPr algn="just"/>
                      <a:r>
                        <a:rPr lang="en-IN" sz="2000" b="1" dirty="0" smtClean="0">
                          <a:latin typeface="Times New Roman" panose="02020603050405020304" pitchFamily="18" charset="0"/>
                          <a:cs typeface="Times New Roman" panose="02020603050405020304" pitchFamily="18" charset="0"/>
                        </a:rPr>
                        <a:t>Published</a:t>
                      </a:r>
                      <a:r>
                        <a:rPr lang="en-IN" sz="2000" b="1" baseline="0" dirty="0" smtClean="0">
                          <a:latin typeface="Times New Roman" panose="02020603050405020304" pitchFamily="18" charset="0"/>
                          <a:cs typeface="Times New Roman" panose="02020603050405020304" pitchFamily="18" charset="0"/>
                        </a:rPr>
                        <a:t> In:</a:t>
                      </a:r>
                    </a:p>
                    <a:p>
                      <a:pPr algn="just"/>
                      <a:r>
                        <a:rPr lang="en-IN" sz="2000" dirty="0" smtClean="0">
                          <a:latin typeface="Times New Roman" panose="02020603050405020304" pitchFamily="18" charset="0"/>
                          <a:cs typeface="Times New Roman" panose="02020603050405020304" pitchFamily="18" charset="0"/>
                        </a:rPr>
                        <a:t>Elsevier B.V</a:t>
                      </a:r>
                      <a:endParaRPr lang="en-IN"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dirty="0" smtClean="0">
                          <a:latin typeface="Times New Roman" panose="02020603050405020304" pitchFamily="18" charset="0"/>
                          <a:cs typeface="Times New Roman" panose="02020603050405020304" pitchFamily="18" charset="0"/>
                        </a:rPr>
                        <a:t>Design thinking is a methodology that provides a solution-based approach to solving real problems. It consists of five steps: </a:t>
                      </a:r>
                    </a:p>
                    <a:p>
                      <a:pPr algn="just"/>
                      <a:r>
                        <a:rPr lang="en-US" sz="2000" dirty="0" smtClean="0">
                          <a:latin typeface="Times New Roman" panose="02020603050405020304" pitchFamily="18" charset="0"/>
                          <a:cs typeface="Times New Roman" panose="02020603050405020304" pitchFamily="18" charset="0"/>
                        </a:rPr>
                        <a:t>1) understanding the problem through empathy.</a:t>
                      </a:r>
                    </a:p>
                    <a:p>
                      <a:pPr algn="just"/>
                      <a:r>
                        <a:rPr lang="en-US" sz="2000" dirty="0" smtClean="0">
                          <a:latin typeface="Times New Roman" panose="02020603050405020304" pitchFamily="18" charset="0"/>
                          <a:cs typeface="Times New Roman" panose="02020603050405020304" pitchFamily="18" charset="0"/>
                        </a:rPr>
                        <a:t>2) defining and clarifying the problem.</a:t>
                      </a:r>
                    </a:p>
                    <a:p>
                      <a:pPr algn="just"/>
                      <a:r>
                        <a:rPr lang="en-US" sz="2000" dirty="0" smtClean="0">
                          <a:latin typeface="Times New Roman" panose="02020603050405020304" pitchFamily="18" charset="0"/>
                          <a:cs typeface="Times New Roman" panose="02020603050405020304" pitchFamily="18" charset="0"/>
                        </a:rPr>
                        <a:t>3) proposing the best idea to solve the problem.</a:t>
                      </a:r>
                    </a:p>
                    <a:p>
                      <a:pPr algn="just"/>
                      <a:r>
                        <a:rPr lang="en-US" sz="2000" dirty="0" smtClean="0">
                          <a:latin typeface="Times New Roman" panose="02020603050405020304" pitchFamily="18" charset="0"/>
                          <a:cs typeface="Times New Roman" panose="02020603050405020304" pitchFamily="18" charset="0"/>
                        </a:rPr>
                        <a:t>4) proposing the prototype.</a:t>
                      </a:r>
                    </a:p>
                    <a:p>
                      <a:pPr algn="just"/>
                      <a:r>
                        <a:rPr lang="en-US" sz="2000" dirty="0" smtClean="0">
                          <a:latin typeface="Times New Roman" panose="02020603050405020304" pitchFamily="18" charset="0"/>
                          <a:cs typeface="Times New Roman" panose="02020603050405020304" pitchFamily="18" charset="0"/>
                        </a:rPr>
                        <a:t>5) testing the prototype. </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IN" sz="2000" b="1" baseline="0" dirty="0" smtClean="0">
                          <a:latin typeface="Times New Roman" panose="02020603050405020304" pitchFamily="18" charset="0"/>
                          <a:cs typeface="Times New Roman" panose="02020603050405020304" pitchFamily="18" charset="0"/>
                        </a:rPr>
                        <a:t>Merits:</a:t>
                      </a:r>
                    </a:p>
                    <a:p>
                      <a:pPr algn="just"/>
                      <a:r>
                        <a:rPr lang="en-US" sz="2000" dirty="0" smtClean="0">
                          <a:latin typeface="Times New Roman" panose="02020603050405020304" pitchFamily="18" charset="0"/>
                          <a:cs typeface="Times New Roman" panose="02020603050405020304" pitchFamily="18" charset="0"/>
                        </a:rPr>
                        <a:t>Helps the counselors discover students' mental health issues from the beginning stages.</a:t>
                      </a:r>
                    </a:p>
                    <a:p>
                      <a:pPr algn="just"/>
                      <a:r>
                        <a:rPr lang="en-US" sz="2000" b="1" baseline="0" dirty="0" smtClean="0">
                          <a:latin typeface="Times New Roman" panose="02020603050405020304" pitchFamily="18" charset="0"/>
                          <a:cs typeface="Times New Roman" panose="02020603050405020304" pitchFamily="18" charset="0"/>
                        </a:rPr>
                        <a:t>Demerits</a:t>
                      </a:r>
                      <a:r>
                        <a:rPr lang="en-US" sz="2000" b="1" baseline="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The limited corporations to record videos from parents was one of an obstacle during this research. </a:t>
                      </a:r>
                      <a:endParaRPr lang="en-US" sz="2000" baseline="0" dirty="0" smtClean="0">
                        <a:latin typeface="Times New Roman" panose="02020603050405020304" pitchFamily="18" charset="0"/>
                        <a:cs typeface="Times New Roman" panose="02020603050405020304" pitchFamily="18" charset="0"/>
                      </a:endParaRPr>
                    </a:p>
                  </a:txBody>
                  <a:tcPr/>
                </a:tc>
                <a:tc>
                  <a:txBody>
                    <a:bodyPr/>
                    <a:lstStyle/>
                    <a:p>
                      <a:pPr algn="just"/>
                      <a:r>
                        <a:rPr lang="en-IN" sz="2000" dirty="0" smtClean="0">
                          <a:latin typeface="Times New Roman" panose="02020603050405020304" pitchFamily="18" charset="0"/>
                          <a:cs typeface="Times New Roman" panose="02020603050405020304" pitchFamily="18" charset="0"/>
                        </a:rPr>
                        <a:t>To</a:t>
                      </a:r>
                      <a:r>
                        <a:rPr lang="en-IN"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classify depression according to emotion type in future works and include a large sample size.</a:t>
                      </a:r>
                      <a:endParaRPr lang="en-IN" sz="20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163700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19233439"/>
              </p:ext>
            </p:extLst>
          </p:nvPr>
        </p:nvGraphicFramePr>
        <p:xfrm>
          <a:off x="505143" y="443548"/>
          <a:ext cx="11280457" cy="5974080"/>
        </p:xfrm>
        <a:graphic>
          <a:graphicData uri="http://schemas.openxmlformats.org/drawingml/2006/table">
            <a:tbl>
              <a:tblPr firstRow="1" bandRow="1">
                <a:tableStyleId>{5C22544A-7EE6-4342-B048-85BDC9FD1C3A}</a:tableStyleId>
              </a:tblPr>
              <a:tblGrid>
                <a:gridCol w="965741"/>
                <a:gridCol w="1504710"/>
                <a:gridCol w="1724628"/>
                <a:gridCol w="2858947"/>
                <a:gridCol w="2682111"/>
                <a:gridCol w="1544320"/>
              </a:tblGrid>
              <a:tr h="644136">
                <a:tc>
                  <a:txBody>
                    <a:bodyPr/>
                    <a:lstStyle/>
                    <a:p>
                      <a:r>
                        <a:rPr lang="en-IN" sz="2000" dirty="0" smtClean="0">
                          <a:latin typeface="Times New Roman" panose="02020603050405020304" pitchFamily="18" charset="0"/>
                          <a:cs typeface="Times New Roman" panose="02020603050405020304" pitchFamily="18" charset="0"/>
                        </a:rPr>
                        <a:t>YEAR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AUTHOR </a:t>
                      </a:r>
                    </a:p>
                    <a:p>
                      <a:r>
                        <a:rPr lang="en-IN" sz="2000" dirty="0" smtClean="0">
                          <a:latin typeface="Times New Roman" panose="02020603050405020304" pitchFamily="18" charset="0"/>
                          <a:cs typeface="Times New Roman" panose="02020603050405020304" pitchFamily="18" charset="0"/>
                        </a:rPr>
                        <a:t>NAME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PAPER </a:t>
                      </a:r>
                    </a:p>
                    <a:p>
                      <a:r>
                        <a:rPr lang="en-IN" sz="2000" dirty="0" smtClean="0">
                          <a:latin typeface="Times New Roman" panose="02020603050405020304" pitchFamily="18" charset="0"/>
                          <a:cs typeface="Times New Roman" panose="02020603050405020304" pitchFamily="18" charset="0"/>
                        </a:rPr>
                        <a:t>DETAILS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METHODOLOGY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MERITS &amp;</a:t>
                      </a:r>
                      <a:r>
                        <a:rPr lang="en-IN" sz="2000" baseline="0" dirty="0" smtClean="0">
                          <a:latin typeface="Times New Roman" panose="02020603050405020304" pitchFamily="18" charset="0"/>
                          <a:cs typeface="Times New Roman" panose="02020603050405020304" pitchFamily="18" charset="0"/>
                        </a:rPr>
                        <a:t> </a:t>
                      </a:r>
                    </a:p>
                    <a:p>
                      <a:r>
                        <a:rPr lang="en-IN" sz="2000" baseline="0" dirty="0" smtClean="0">
                          <a:latin typeface="Times New Roman" panose="02020603050405020304" pitchFamily="18" charset="0"/>
                          <a:cs typeface="Times New Roman" panose="02020603050405020304" pitchFamily="18" charset="0"/>
                        </a:rPr>
                        <a:t>DEMERITS</a:t>
                      </a:r>
                    </a:p>
                  </a:txBody>
                  <a:tcPr/>
                </a:tc>
                <a:tc>
                  <a:txBody>
                    <a:bodyPr/>
                    <a:lstStyle/>
                    <a:p>
                      <a:r>
                        <a:rPr lang="en-IN" sz="2000" dirty="0" smtClean="0">
                          <a:latin typeface="Times New Roman" panose="02020603050405020304" pitchFamily="18" charset="0"/>
                          <a:cs typeface="Times New Roman" panose="02020603050405020304" pitchFamily="18" charset="0"/>
                        </a:rPr>
                        <a:t>FUTURE SCOPE</a:t>
                      </a:r>
                      <a:endParaRPr lang="en-IN" sz="2000" dirty="0">
                        <a:latin typeface="Times New Roman" panose="02020603050405020304" pitchFamily="18" charset="0"/>
                        <a:cs typeface="Times New Roman" panose="02020603050405020304" pitchFamily="18" charset="0"/>
                      </a:endParaRPr>
                    </a:p>
                  </a:txBody>
                  <a:tcPr/>
                </a:tc>
              </a:tr>
              <a:tr h="5077635">
                <a:tc>
                  <a:txBody>
                    <a:bodyPr/>
                    <a:lstStyle/>
                    <a:p>
                      <a:pPr algn="just"/>
                      <a:r>
                        <a:rPr lang="en-IN" sz="2000" dirty="0" smtClean="0">
                          <a:latin typeface="Times New Roman" panose="02020603050405020304" pitchFamily="18" charset="0"/>
                          <a:cs typeface="Times New Roman" panose="02020603050405020304" pitchFamily="18" charset="0"/>
                        </a:rPr>
                        <a:t>2022</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IN" sz="20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Alexander Kathan1,</a:t>
                      </a:r>
                      <a:r>
                        <a:rPr lang="en-IN" sz="20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IN" sz="20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Andreas </a:t>
                      </a:r>
                      <a:r>
                        <a:rPr lang="en-IN" sz="20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Triantafyllopoulos</a:t>
                      </a:r>
                      <a:r>
                        <a:rPr lang="en-IN" sz="20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20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Xiangheng</a:t>
                      </a:r>
                      <a:r>
                        <a:rPr lang="en-IN" sz="20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He1, Manuel Milling</a:t>
                      </a:r>
                      <a:r>
                        <a:rPr lang="en-IN" sz="20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and</a:t>
                      </a:r>
                      <a:r>
                        <a:rPr lang="en-IN" sz="20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20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Tianhao</a:t>
                      </a:r>
                      <a:r>
                        <a:rPr lang="en-IN" sz="20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Yan</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2000" b="1" dirty="0" smtClean="0">
                          <a:latin typeface="Times New Roman" panose="02020603050405020304" pitchFamily="18" charset="0"/>
                          <a:cs typeface="Times New Roman" panose="02020603050405020304" pitchFamily="18" charset="0"/>
                        </a:rPr>
                        <a:t>Title: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b="0" kern="1200" dirty="0" smtClean="0">
                          <a:solidFill>
                            <a:schemeClr val="dk1"/>
                          </a:solidFill>
                          <a:effectLst/>
                          <a:latin typeface="Times New Roman" panose="02020603050405020304" pitchFamily="18" charset="0"/>
                          <a:ea typeface="+mn-ea"/>
                          <a:cs typeface="Times New Roman" panose="02020603050405020304" pitchFamily="18" charset="0"/>
                        </a:rPr>
                        <a:t>Journaling Data for Daily PHQ-2 Depression Prediction and Forecasting</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b="1" dirty="0" smtClean="0">
                          <a:latin typeface="Times New Roman" panose="02020603050405020304" pitchFamily="18" charset="0"/>
                          <a:cs typeface="Times New Roman" panose="02020603050405020304" pitchFamily="18" charset="0"/>
                        </a:rPr>
                        <a:t>Issue </a:t>
                      </a:r>
                      <a:r>
                        <a:rPr lang="en-US" sz="2000" b="1" dirty="0" smtClean="0">
                          <a:latin typeface="Times New Roman" panose="02020603050405020304" pitchFamily="18" charset="0"/>
                          <a:cs typeface="Times New Roman" panose="02020603050405020304" pitchFamily="18" charset="0"/>
                        </a:rPr>
                        <a:t>date:</a:t>
                      </a:r>
                    </a:p>
                    <a:p>
                      <a:pPr algn="just"/>
                      <a:r>
                        <a:rPr lang="en-IN" sz="2000" b="0" i="0" kern="1200" dirty="0" smtClean="0">
                          <a:solidFill>
                            <a:schemeClr val="dk1"/>
                          </a:solidFill>
                          <a:effectLst/>
                          <a:latin typeface="Times New Roman" panose="02020603050405020304" pitchFamily="18" charset="0"/>
                          <a:ea typeface="+mn-ea"/>
                          <a:cs typeface="Times New Roman" panose="02020603050405020304" pitchFamily="18" charset="0"/>
                        </a:rPr>
                        <a:t>15 Jul 2022 </a:t>
                      </a:r>
                      <a:r>
                        <a:rPr lang="en-IN" sz="2000" u="none" strike="noStrike" kern="1200" dirty="0" smtClean="0">
                          <a:solidFill>
                            <a:schemeClr val="dk1"/>
                          </a:solidFill>
                          <a:effectLst/>
                          <a:latin typeface="Times New Roman" panose="02020603050405020304" pitchFamily="18" charset="0"/>
                          <a:ea typeface="+mn-ea"/>
                          <a:cs typeface="Times New Roman" panose="02020603050405020304" pitchFamily="18" charset="0"/>
                          <a:hlinkClick r:id="rId2"/>
                        </a:rPr>
                        <a:t/>
                      </a:r>
                      <a:br>
                        <a:rPr lang="en-IN" sz="2000" u="none" strike="noStrike" kern="1200" dirty="0" smtClean="0">
                          <a:solidFill>
                            <a:schemeClr val="dk1"/>
                          </a:solidFill>
                          <a:effectLst/>
                          <a:latin typeface="Times New Roman" panose="02020603050405020304" pitchFamily="18" charset="0"/>
                          <a:ea typeface="+mn-ea"/>
                          <a:cs typeface="Times New Roman" panose="02020603050405020304" pitchFamily="18" charset="0"/>
                          <a:hlinkClick r:id="rId2"/>
                        </a:rPr>
                      </a:br>
                      <a:r>
                        <a:rPr lang="en-IN" sz="2000" b="1" dirty="0" smtClean="0">
                          <a:latin typeface="Times New Roman" panose="02020603050405020304" pitchFamily="18" charset="0"/>
                          <a:cs typeface="Times New Roman" panose="02020603050405020304" pitchFamily="18" charset="0"/>
                        </a:rPr>
                        <a:t>Published</a:t>
                      </a:r>
                      <a:r>
                        <a:rPr lang="en-IN" sz="2000" b="1" baseline="0" dirty="0" smtClean="0">
                          <a:latin typeface="Times New Roman" panose="02020603050405020304" pitchFamily="18" charset="0"/>
                          <a:cs typeface="Times New Roman" panose="02020603050405020304" pitchFamily="18" charset="0"/>
                        </a:rPr>
                        <a:t> </a:t>
                      </a:r>
                      <a:r>
                        <a:rPr lang="en-IN" sz="2000" b="1" baseline="0" dirty="0" smtClean="0">
                          <a:latin typeface="Times New Roman" panose="02020603050405020304" pitchFamily="18" charset="0"/>
                          <a:cs typeface="Times New Roman" panose="02020603050405020304" pitchFamily="18" charset="0"/>
                        </a:rPr>
                        <a:t>In</a:t>
                      </a:r>
                      <a:r>
                        <a:rPr lang="en-IN" sz="2000" b="1" baseline="0" dirty="0" smtClean="0">
                          <a:latin typeface="Times New Roman" panose="02020603050405020304" pitchFamily="18" charset="0"/>
                          <a:cs typeface="Times New Roman" panose="02020603050405020304" pitchFamily="18" charset="0"/>
                        </a:rPr>
                        <a:t>:</a:t>
                      </a:r>
                      <a:endParaRPr lang="en-IN" sz="2000" b="0" baseline="0" dirty="0" smtClean="0">
                        <a:latin typeface="Times New Roman" panose="02020603050405020304" pitchFamily="18" charset="0"/>
                        <a:cs typeface="Times New Roman" panose="02020603050405020304" pitchFamily="18" charset="0"/>
                      </a:endParaRPr>
                    </a:p>
                    <a:p>
                      <a:pPr algn="just"/>
                      <a:r>
                        <a:rPr lang="en-IN" sz="2000" b="0" baseline="0" dirty="0" smtClean="0">
                          <a:latin typeface="Times New Roman" panose="02020603050405020304" pitchFamily="18" charset="0"/>
                          <a:cs typeface="Times New Roman" panose="02020603050405020304" pitchFamily="18" charset="0"/>
                        </a:rPr>
                        <a:t>IEEE Access</a:t>
                      </a:r>
                      <a:endParaRPr lang="en-IN" sz="2000" b="1" baseline="0" dirty="0" smtClean="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We experiment with four different regression models: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a)</a:t>
                      </a:r>
                      <a:r>
                        <a:rPr lang="en-US" sz="2000" dirty="0" err="1" smtClean="0">
                          <a:latin typeface="Times New Roman" panose="02020603050405020304" pitchFamily="18" charset="0"/>
                          <a:cs typeface="Times New Roman" panose="02020603050405020304" pitchFamily="18" charset="0"/>
                        </a:rPr>
                        <a:t>XGBoost</a:t>
                      </a:r>
                      <a:r>
                        <a:rPr lang="en-US" sz="2000" dirty="0" smtClean="0">
                          <a:latin typeface="Times New Roman" panose="02020603050405020304" pitchFamily="18" charset="0"/>
                          <a:cs typeface="Times New Roman" panose="02020603050405020304" pitchFamily="18" charset="0"/>
                        </a:rPr>
                        <a:t>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b)Support</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Vector Machines</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c) Random Forests, and d) Multilayer </a:t>
                      </a:r>
                      <a:r>
                        <a:rPr lang="en-US" sz="2000" dirty="0" err="1" smtClean="0">
                          <a:latin typeface="Times New Roman" panose="02020603050405020304" pitchFamily="18" charset="0"/>
                          <a:cs typeface="Times New Roman" panose="02020603050405020304" pitchFamily="18" charset="0"/>
                        </a:rPr>
                        <a:t>Perceptrons</a:t>
                      </a:r>
                      <a:r>
                        <a:rPr lang="en-US" sz="2000" dirty="0" smtClean="0">
                          <a:latin typeface="Times New Roman" panose="02020603050405020304" pitchFamily="18" charset="0"/>
                          <a:cs typeface="Times New Roman" panose="02020603050405020304" pitchFamily="18" charset="0"/>
                        </a:rPr>
                        <a:t> (MLPs).Each</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model comes with distinct associated</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hyper-parameters which is tuned using 3-fold nested-cross-</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validation on each train data set with non-disjoint subjects.</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b="1" baseline="0" dirty="0" smtClean="0">
                          <a:latin typeface="Times New Roman" panose="02020603050405020304" pitchFamily="18" charset="0"/>
                          <a:cs typeface="Times New Roman" panose="02020603050405020304" pitchFamily="18" charset="0"/>
                        </a:rPr>
                        <a:t>Merits:</a:t>
                      </a:r>
                    </a:p>
                    <a:p>
                      <a:pPr algn="just"/>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Actively-collected</a:t>
                      </a:r>
                    </a:p>
                    <a:p>
                      <a:pPr algn="just"/>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data can be promising to improve prediction models for PHQ scores in the future. </a:t>
                      </a:r>
                    </a:p>
                    <a:p>
                      <a:pPr algn="just"/>
                      <a:r>
                        <a:rPr lang="en-US" sz="2000" b="1" baseline="0" dirty="0" smtClean="0">
                          <a:latin typeface="Times New Roman" panose="02020603050405020304" pitchFamily="18" charset="0"/>
                          <a:cs typeface="Times New Roman" panose="02020603050405020304" pitchFamily="18" charset="0"/>
                        </a:rPr>
                        <a:t>Demerits:</a:t>
                      </a:r>
                    </a:p>
                    <a:p>
                      <a:pPr algn="just"/>
                      <a:r>
                        <a:rPr lang="en-US" sz="2000" b="0" baseline="0" dirty="0" smtClean="0">
                          <a:latin typeface="Times New Roman" panose="02020603050405020304" pitchFamily="18" charset="0"/>
                          <a:cs typeface="Times New Roman" panose="02020603050405020304" pitchFamily="18" charset="0"/>
                        </a:rPr>
                        <a:t>Minor fluctuations in results can be observed.</a:t>
                      </a:r>
                      <a:endParaRPr lang="en-US" sz="2000" b="1" baseline="0" dirty="0" smtClean="0">
                        <a:latin typeface="Times New Roman" panose="02020603050405020304" pitchFamily="18" charset="0"/>
                        <a:cs typeface="Times New Roman" panose="02020603050405020304" pitchFamily="18" charset="0"/>
                      </a:endParaRPr>
                    </a:p>
                  </a:txBody>
                  <a:tcPr/>
                </a:tc>
                <a:tc>
                  <a:txBody>
                    <a:bodyPr/>
                    <a:lstStyle/>
                    <a:p>
                      <a:pPr algn="just"/>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Future work could be targeted at exploring these different</a:t>
                      </a:r>
                      <a:r>
                        <a:rPr lang="en-US" sz="200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possible multimodal combination</a:t>
                      </a:r>
                      <a:r>
                        <a:rPr lang="en-US" sz="200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to further improve performance as</a:t>
                      </a:r>
                      <a:r>
                        <a:rPr lang="en-US" sz="200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well as investigating more complex models.</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082546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30835559"/>
              </p:ext>
            </p:extLst>
          </p:nvPr>
        </p:nvGraphicFramePr>
        <p:xfrm>
          <a:off x="399189" y="593045"/>
          <a:ext cx="11280457" cy="5778675"/>
        </p:xfrm>
        <a:graphic>
          <a:graphicData uri="http://schemas.openxmlformats.org/drawingml/2006/table">
            <a:tbl>
              <a:tblPr firstRow="1" bandRow="1">
                <a:tableStyleId>{5C22544A-7EE6-4342-B048-85BDC9FD1C3A}</a:tableStyleId>
              </a:tblPr>
              <a:tblGrid>
                <a:gridCol w="937577"/>
                <a:gridCol w="1584960"/>
                <a:gridCol w="1672542"/>
                <a:gridCol w="2858947"/>
                <a:gridCol w="2682111"/>
                <a:gridCol w="1544320"/>
              </a:tblGrid>
              <a:tr h="644136">
                <a:tc>
                  <a:txBody>
                    <a:bodyPr/>
                    <a:lstStyle/>
                    <a:p>
                      <a:r>
                        <a:rPr lang="en-IN" sz="2000" dirty="0" smtClean="0">
                          <a:latin typeface="Times New Roman" panose="02020603050405020304" pitchFamily="18" charset="0"/>
                          <a:cs typeface="Times New Roman" panose="02020603050405020304" pitchFamily="18" charset="0"/>
                        </a:rPr>
                        <a:t>YEAR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AUTHOR </a:t>
                      </a:r>
                    </a:p>
                    <a:p>
                      <a:r>
                        <a:rPr lang="en-IN" sz="2000" dirty="0" smtClean="0">
                          <a:latin typeface="Times New Roman" panose="02020603050405020304" pitchFamily="18" charset="0"/>
                          <a:cs typeface="Times New Roman" panose="02020603050405020304" pitchFamily="18" charset="0"/>
                        </a:rPr>
                        <a:t>NAME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PAPER </a:t>
                      </a:r>
                    </a:p>
                    <a:p>
                      <a:r>
                        <a:rPr lang="en-IN" sz="2000" dirty="0" smtClean="0">
                          <a:latin typeface="Times New Roman" panose="02020603050405020304" pitchFamily="18" charset="0"/>
                          <a:cs typeface="Times New Roman" panose="02020603050405020304" pitchFamily="18" charset="0"/>
                        </a:rPr>
                        <a:t>DETAILS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METHODOLOGY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MERITS &amp;</a:t>
                      </a:r>
                      <a:r>
                        <a:rPr lang="en-IN" sz="2000" baseline="0" dirty="0" smtClean="0">
                          <a:latin typeface="Times New Roman" panose="02020603050405020304" pitchFamily="18" charset="0"/>
                          <a:cs typeface="Times New Roman" panose="02020603050405020304" pitchFamily="18" charset="0"/>
                        </a:rPr>
                        <a:t> </a:t>
                      </a:r>
                    </a:p>
                    <a:p>
                      <a:r>
                        <a:rPr lang="en-IN" sz="2000" baseline="0" dirty="0" smtClean="0">
                          <a:latin typeface="Times New Roman" panose="02020603050405020304" pitchFamily="18" charset="0"/>
                          <a:cs typeface="Times New Roman" panose="02020603050405020304" pitchFamily="18" charset="0"/>
                        </a:rPr>
                        <a:t>DEMERITS</a:t>
                      </a:r>
                    </a:p>
                  </a:txBody>
                  <a:tcPr/>
                </a:tc>
                <a:tc>
                  <a:txBody>
                    <a:bodyPr/>
                    <a:lstStyle/>
                    <a:p>
                      <a:r>
                        <a:rPr lang="en-IN" sz="2000" dirty="0" smtClean="0">
                          <a:latin typeface="Times New Roman" panose="02020603050405020304" pitchFamily="18" charset="0"/>
                          <a:cs typeface="Times New Roman" panose="02020603050405020304" pitchFamily="18" charset="0"/>
                        </a:rPr>
                        <a:t>FUTURE SCOPE</a:t>
                      </a:r>
                      <a:endParaRPr lang="en-IN" sz="2000" dirty="0">
                        <a:latin typeface="Times New Roman" panose="02020603050405020304" pitchFamily="18" charset="0"/>
                        <a:cs typeface="Times New Roman" panose="02020603050405020304" pitchFamily="18" charset="0"/>
                      </a:endParaRPr>
                    </a:p>
                  </a:txBody>
                  <a:tcPr/>
                </a:tc>
              </a:tr>
              <a:tr h="5077635">
                <a:tc>
                  <a:txBody>
                    <a:bodyPr/>
                    <a:lstStyle/>
                    <a:p>
                      <a:pPr algn="just"/>
                      <a:r>
                        <a:rPr lang="en-IN" sz="2000" dirty="0" smtClean="0">
                          <a:latin typeface="Times New Roman" panose="02020603050405020304" pitchFamily="18" charset="0"/>
                          <a:cs typeface="Times New Roman" panose="02020603050405020304" pitchFamily="18" charset="0"/>
                        </a:rPr>
                        <a:t>2022</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hangingPunct="0"/>
                      <a:r>
                        <a:rPr lang="en-IN" sz="20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Ch.M.H</a:t>
                      </a:r>
                      <a:r>
                        <a:rPr lang="en-IN" sz="20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a:t>
                      </a:r>
                    </a:p>
                    <a:p>
                      <a:pPr algn="just" hangingPunct="0"/>
                      <a:r>
                        <a:rPr lang="en-IN" sz="2000" b="0" i="0" u="none" strike="noStrike" kern="1200" dirty="0" smtClean="0">
                          <a:solidFill>
                            <a:schemeClr val="tx1"/>
                          </a:solidFill>
                          <a:effectLst/>
                          <a:latin typeface="Times New Roman" panose="02020603050405020304" pitchFamily="18" charset="0"/>
                          <a:ea typeface="+mn-ea"/>
                          <a:cs typeface="Times New Roman" panose="02020603050405020304" pitchFamily="18" charset="0"/>
                        </a:rPr>
                        <a:t>Saibaba,</a:t>
                      </a:r>
                    </a:p>
                    <a:p>
                      <a:pPr algn="just" hangingPunct="0"/>
                      <a:r>
                        <a:rPr lang="en-IN" sz="20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K V K </a:t>
                      </a:r>
                      <a:r>
                        <a:rPr lang="en-IN" sz="20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Alekhya</a:t>
                      </a:r>
                      <a:r>
                        <a:rPr lang="en-IN" sz="20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a:t>
                      </a:r>
                    </a:p>
                    <a:p>
                      <a:pPr algn="just" hangingPunct="0"/>
                      <a:r>
                        <a:rPr lang="en-IN" sz="20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K</a:t>
                      </a:r>
                      <a:r>
                        <a:rPr lang="en-IN" sz="20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IN" sz="20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Yeshwanth</a:t>
                      </a:r>
                      <a:r>
                        <a:rPr lang="en-IN" sz="20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and </a:t>
                      </a:r>
                      <a:r>
                        <a:rPr lang="en-IN" sz="20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Praveen </a:t>
                      </a:r>
                      <a:r>
                        <a:rPr lang="en-IN" sz="20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Tumuluru</a:t>
                      </a:r>
                      <a:endParaRPr lang="en-IN" sz="2000" u="none"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2000" b="1" dirty="0" smtClean="0">
                          <a:latin typeface="Times New Roman" panose="02020603050405020304" pitchFamily="18" charset="0"/>
                          <a:cs typeface="Times New Roman" panose="02020603050405020304" pitchFamily="18" charset="0"/>
                        </a:rPr>
                        <a:t>Title: </a:t>
                      </a:r>
                    </a:p>
                    <a:p>
                      <a:pPr algn="just"/>
                      <a:r>
                        <a:rPr lang="en-US" sz="2000" dirty="0" smtClean="0">
                          <a:latin typeface="Times New Roman" panose="02020603050405020304" pitchFamily="18" charset="0"/>
                          <a:cs typeface="Times New Roman" panose="02020603050405020304" pitchFamily="18" charset="0"/>
                        </a:rPr>
                        <a:t>Prediction of Public Mental Health by using Machine Learning.</a:t>
                      </a:r>
                    </a:p>
                    <a:p>
                      <a:pPr algn="just"/>
                      <a:r>
                        <a:rPr lang="en-US" sz="2000" b="1" dirty="0" smtClean="0">
                          <a:latin typeface="Times New Roman" panose="02020603050405020304" pitchFamily="18" charset="0"/>
                          <a:cs typeface="Times New Roman" panose="02020603050405020304" pitchFamily="18" charset="0"/>
                        </a:rPr>
                        <a:t>Issue </a:t>
                      </a:r>
                      <a:r>
                        <a:rPr lang="en-US" sz="2000" b="1" dirty="0" smtClean="0">
                          <a:latin typeface="Times New Roman" panose="02020603050405020304" pitchFamily="18" charset="0"/>
                          <a:cs typeface="Times New Roman" panose="02020603050405020304" pitchFamily="18" charset="0"/>
                        </a:rPr>
                        <a:t>date:</a:t>
                      </a:r>
                    </a:p>
                    <a:p>
                      <a:pPr algn="just"/>
                      <a:r>
                        <a:rPr lang="en-IN" sz="2000" b="0" i="0" kern="1200" dirty="0" smtClean="0">
                          <a:solidFill>
                            <a:schemeClr val="dk1"/>
                          </a:solidFill>
                          <a:effectLst/>
                          <a:latin typeface="Times New Roman" panose="02020603050405020304" pitchFamily="18" charset="0"/>
                          <a:ea typeface="+mn-ea"/>
                          <a:cs typeface="Times New Roman" panose="02020603050405020304" pitchFamily="18" charset="0"/>
                        </a:rPr>
                        <a:t>25 Feb 2022</a:t>
                      </a:r>
                    </a:p>
                    <a:p>
                      <a:pPr algn="just"/>
                      <a:r>
                        <a:rPr lang="en-IN" sz="2000" b="1" dirty="0" smtClean="0">
                          <a:latin typeface="Times New Roman" panose="02020603050405020304" pitchFamily="18" charset="0"/>
                          <a:cs typeface="Times New Roman" panose="02020603050405020304" pitchFamily="18" charset="0"/>
                        </a:rPr>
                        <a:t>Published</a:t>
                      </a:r>
                      <a:r>
                        <a:rPr lang="en-IN" sz="2000" b="1" baseline="0" dirty="0" smtClean="0">
                          <a:latin typeface="Times New Roman" panose="02020603050405020304" pitchFamily="18" charset="0"/>
                          <a:cs typeface="Times New Roman" panose="02020603050405020304" pitchFamily="18" charset="0"/>
                        </a:rPr>
                        <a:t> </a:t>
                      </a:r>
                      <a:r>
                        <a:rPr lang="en-IN" sz="2000" b="1" baseline="0" dirty="0" smtClean="0">
                          <a:latin typeface="Times New Roman" panose="02020603050405020304" pitchFamily="18" charset="0"/>
                          <a:cs typeface="Times New Roman" panose="02020603050405020304" pitchFamily="18" charset="0"/>
                        </a:rPr>
                        <a:t>In:</a:t>
                      </a:r>
                      <a:endParaRPr lang="en-IN" sz="2000" b="0" baseline="0" dirty="0" smtClean="0">
                        <a:latin typeface="Times New Roman" panose="02020603050405020304" pitchFamily="18" charset="0"/>
                        <a:cs typeface="Times New Roman" panose="02020603050405020304" pitchFamily="18" charset="0"/>
                      </a:endParaRPr>
                    </a:p>
                    <a:p>
                      <a:pPr algn="just"/>
                      <a:r>
                        <a:rPr lang="en-IN" sz="2000" b="0" baseline="0" dirty="0" smtClean="0">
                          <a:latin typeface="Times New Roman" panose="02020603050405020304" pitchFamily="18" charset="0"/>
                          <a:cs typeface="Times New Roman" panose="02020603050405020304" pitchFamily="18" charset="0"/>
                        </a:rPr>
                        <a:t>IEEE Access</a:t>
                      </a:r>
                      <a:endParaRPr lang="en-IN" sz="2000" b="1" baseline="0" dirty="0" smtClean="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IN" sz="2000" dirty="0" smtClean="0">
                          <a:latin typeface="Times New Roman" panose="02020603050405020304" pitchFamily="18" charset="0"/>
                          <a:cs typeface="Times New Roman" panose="02020603050405020304" pitchFamily="18" charset="0"/>
                        </a:rPr>
                        <a:t>Predicting with neural network</a:t>
                      </a:r>
                      <a:r>
                        <a:rPr lang="en-IN" sz="2000" baseline="0" dirty="0" smtClean="0">
                          <a:latin typeface="Times New Roman" panose="02020603050405020304" pitchFamily="18" charset="0"/>
                          <a:cs typeface="Times New Roman" panose="02020603050405020304" pitchFamily="18" charset="0"/>
                        </a:rPr>
                        <a:t> for </a:t>
                      </a:r>
                      <a:r>
                        <a:rPr lang="en-US" sz="2000" baseline="0" dirty="0" smtClean="0">
                          <a:latin typeface="Times New Roman" panose="02020603050405020304" pitchFamily="18" charset="0"/>
                          <a:cs typeface="Times New Roman" panose="02020603050405020304" pitchFamily="18" charset="0"/>
                        </a:rPr>
                        <a:t>m</a:t>
                      </a:r>
                      <a:r>
                        <a:rPr lang="en-US" sz="2000" dirty="0" smtClean="0">
                          <a:latin typeface="Times New Roman" panose="02020603050405020304" pitchFamily="18" charset="0"/>
                          <a:cs typeface="Times New Roman" panose="02020603050405020304" pitchFamily="18" charset="0"/>
                        </a:rPr>
                        <a:t>ental illness denoting all diagnosable mental disorders which are characterized by irregularities in reasoning, sentiments, or practices.</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b="1" baseline="0" dirty="0" smtClean="0">
                          <a:latin typeface="Times New Roman" panose="02020603050405020304" pitchFamily="18" charset="0"/>
                          <a:cs typeface="Times New Roman" panose="02020603050405020304" pitchFamily="18" charset="0"/>
                        </a:rPr>
                        <a:t>Merits:</a:t>
                      </a:r>
                    </a:p>
                    <a:p>
                      <a:pPr algn="just"/>
                      <a:r>
                        <a:rPr lang="en-US" sz="2000" dirty="0" smtClean="0">
                          <a:latin typeface="Times New Roman" panose="02020603050405020304" pitchFamily="18" charset="0"/>
                          <a:cs typeface="Times New Roman" panose="02020603050405020304" pitchFamily="18" charset="0"/>
                        </a:rPr>
                        <a:t>Psychological wellness experts be able to use machine Learning which can assist inside the detection, prognosis and treatment of mental health issues.</a:t>
                      </a:r>
                    </a:p>
                    <a:p>
                      <a:pPr algn="just"/>
                      <a:r>
                        <a:rPr lang="en-US" sz="2000" b="1" baseline="0" dirty="0" smtClean="0">
                          <a:latin typeface="Times New Roman" panose="02020603050405020304" pitchFamily="18" charset="0"/>
                          <a:cs typeface="Times New Roman" panose="02020603050405020304" pitchFamily="18" charset="0"/>
                        </a:rPr>
                        <a:t>Demerits</a:t>
                      </a:r>
                      <a:r>
                        <a:rPr lang="en-US" sz="2000" b="1" baseline="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Exploration needs utilized information from the most recent six years of AHR report.</a:t>
                      </a:r>
                      <a:endParaRPr lang="en-US" sz="2000" baseline="0" dirty="0" smtClean="0">
                        <a:latin typeface="Times New Roman" panose="02020603050405020304" pitchFamily="18" charset="0"/>
                        <a:cs typeface="Times New Roman" panose="02020603050405020304" pitchFamily="18" charset="0"/>
                      </a:endParaRPr>
                    </a:p>
                  </a:txBody>
                  <a:tcPr/>
                </a:tc>
                <a:tc>
                  <a:txBody>
                    <a:bodyPr/>
                    <a:lstStyle/>
                    <a:p>
                      <a:pPr algn="just"/>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Improving</a:t>
                      </a:r>
                      <a:r>
                        <a:rPr lang="en-IN" sz="2000" b="0" kern="1200" baseline="0" dirty="0" smtClean="0">
                          <a:solidFill>
                            <a:schemeClr val="dk1"/>
                          </a:solidFill>
                          <a:effectLst/>
                          <a:latin typeface="Times New Roman" panose="02020603050405020304" pitchFamily="18" charset="0"/>
                          <a:ea typeface="+mn-ea"/>
                          <a:cs typeface="Times New Roman" panose="02020603050405020304" pitchFamily="18" charset="0"/>
                        </a:rPr>
                        <a:t> the accuracy.</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974755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79243788"/>
              </p:ext>
            </p:extLst>
          </p:nvPr>
        </p:nvGraphicFramePr>
        <p:xfrm>
          <a:off x="474663" y="484188"/>
          <a:ext cx="11280457" cy="5778675"/>
        </p:xfrm>
        <a:graphic>
          <a:graphicData uri="http://schemas.openxmlformats.org/drawingml/2006/table">
            <a:tbl>
              <a:tblPr firstRow="1" bandRow="1">
                <a:tableStyleId>{5C22544A-7EE6-4342-B048-85BDC9FD1C3A}</a:tableStyleId>
              </a:tblPr>
              <a:tblGrid>
                <a:gridCol w="937577"/>
                <a:gridCol w="1584960"/>
                <a:gridCol w="1672542"/>
                <a:gridCol w="2858947"/>
                <a:gridCol w="2682111"/>
                <a:gridCol w="1544320"/>
              </a:tblGrid>
              <a:tr h="644136">
                <a:tc>
                  <a:txBody>
                    <a:bodyPr/>
                    <a:lstStyle/>
                    <a:p>
                      <a:r>
                        <a:rPr lang="en-IN" sz="2000" dirty="0" smtClean="0">
                          <a:latin typeface="Times New Roman" panose="02020603050405020304" pitchFamily="18" charset="0"/>
                          <a:cs typeface="Times New Roman" panose="02020603050405020304" pitchFamily="18" charset="0"/>
                        </a:rPr>
                        <a:t>YEAR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AUTHOR </a:t>
                      </a:r>
                    </a:p>
                    <a:p>
                      <a:r>
                        <a:rPr lang="en-IN" sz="2000" dirty="0" smtClean="0">
                          <a:latin typeface="Times New Roman" panose="02020603050405020304" pitchFamily="18" charset="0"/>
                          <a:cs typeface="Times New Roman" panose="02020603050405020304" pitchFamily="18" charset="0"/>
                        </a:rPr>
                        <a:t>NAME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PAPER </a:t>
                      </a:r>
                    </a:p>
                    <a:p>
                      <a:r>
                        <a:rPr lang="en-IN" sz="2000" dirty="0" smtClean="0">
                          <a:latin typeface="Times New Roman" panose="02020603050405020304" pitchFamily="18" charset="0"/>
                          <a:cs typeface="Times New Roman" panose="02020603050405020304" pitchFamily="18" charset="0"/>
                        </a:rPr>
                        <a:t>DETAILS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METHODOLOGY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MERITS &amp;</a:t>
                      </a:r>
                      <a:r>
                        <a:rPr lang="en-IN" sz="2000" baseline="0" dirty="0" smtClean="0">
                          <a:latin typeface="Times New Roman" panose="02020603050405020304" pitchFamily="18" charset="0"/>
                          <a:cs typeface="Times New Roman" panose="02020603050405020304" pitchFamily="18" charset="0"/>
                        </a:rPr>
                        <a:t> </a:t>
                      </a:r>
                    </a:p>
                    <a:p>
                      <a:r>
                        <a:rPr lang="en-IN" sz="2000" baseline="0" dirty="0" smtClean="0">
                          <a:latin typeface="Times New Roman" panose="02020603050405020304" pitchFamily="18" charset="0"/>
                          <a:cs typeface="Times New Roman" panose="02020603050405020304" pitchFamily="18" charset="0"/>
                        </a:rPr>
                        <a:t>DEMERITS</a:t>
                      </a:r>
                    </a:p>
                  </a:txBody>
                  <a:tcPr/>
                </a:tc>
                <a:tc>
                  <a:txBody>
                    <a:bodyPr/>
                    <a:lstStyle/>
                    <a:p>
                      <a:r>
                        <a:rPr lang="en-IN" sz="2000" dirty="0" smtClean="0">
                          <a:latin typeface="Times New Roman" panose="02020603050405020304" pitchFamily="18" charset="0"/>
                          <a:cs typeface="Times New Roman" panose="02020603050405020304" pitchFamily="18" charset="0"/>
                        </a:rPr>
                        <a:t>FUTURE SCOPE</a:t>
                      </a:r>
                      <a:endParaRPr lang="en-IN" sz="2000" dirty="0">
                        <a:latin typeface="Times New Roman" panose="02020603050405020304" pitchFamily="18" charset="0"/>
                        <a:cs typeface="Times New Roman" panose="02020603050405020304" pitchFamily="18" charset="0"/>
                      </a:endParaRPr>
                    </a:p>
                  </a:txBody>
                  <a:tcPr/>
                </a:tc>
              </a:tr>
              <a:tr h="5077635">
                <a:tc>
                  <a:txBody>
                    <a:bodyPr/>
                    <a:lstStyle/>
                    <a:p>
                      <a:pPr algn="just"/>
                      <a:r>
                        <a:rPr lang="en-IN" sz="2000" dirty="0" smtClean="0">
                          <a:latin typeface="Times New Roman" panose="02020603050405020304" pitchFamily="18" charset="0"/>
                          <a:cs typeface="Times New Roman" panose="02020603050405020304" pitchFamily="18" charset="0"/>
                        </a:rPr>
                        <a:t>2022</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hangingPunct="0"/>
                      <a:r>
                        <a:rPr lang="en-IN" sz="20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B </a:t>
                      </a:r>
                      <a:r>
                        <a:rPr lang="en-IN" sz="20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Anishfathim</a:t>
                      </a:r>
                      <a:r>
                        <a:rPr lang="en-IN" sz="20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IN" sz="20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B </a:t>
                      </a:r>
                      <a:r>
                        <a:rPr lang="en-IN" sz="20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Sreenithi</a:t>
                      </a:r>
                      <a:r>
                        <a:rPr lang="en-IN" sz="20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a:t>
                      </a:r>
                    </a:p>
                    <a:p>
                      <a:pPr algn="just" hangingPunct="0"/>
                      <a:r>
                        <a:rPr lang="en-IN" sz="20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S Trisha,</a:t>
                      </a:r>
                    </a:p>
                    <a:p>
                      <a:pPr algn="just" hangingPunct="0"/>
                      <a:r>
                        <a:rPr lang="en-IN" sz="20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J </a:t>
                      </a:r>
                      <a:r>
                        <a:rPr lang="en-IN" sz="20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Swathi</a:t>
                      </a:r>
                      <a:r>
                        <a:rPr lang="en-IN" sz="20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and</a:t>
                      </a:r>
                      <a:endParaRPr lang="en-IN" sz="20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endParaRPr>
                    </a:p>
                    <a:p>
                      <a:pPr algn="just" hangingPunct="0"/>
                      <a:r>
                        <a:rPr lang="en-IN" sz="20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M Sindhu </a:t>
                      </a:r>
                      <a:r>
                        <a:rPr lang="en-IN" sz="20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Priya</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2000" b="1" dirty="0" smtClean="0">
                          <a:latin typeface="Times New Roman" panose="02020603050405020304" pitchFamily="18" charset="0"/>
                          <a:cs typeface="Times New Roman" panose="02020603050405020304" pitchFamily="18" charset="0"/>
                        </a:rPr>
                        <a:t>Title: </a:t>
                      </a:r>
                    </a:p>
                    <a:p>
                      <a:pPr algn="just"/>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The Impact of Mental Health due to </a:t>
                      </a:r>
                      <a:r>
                        <a:rPr lang="en-US" sz="2000" b="0" i="0" kern="1200" dirty="0" err="1" smtClean="0">
                          <a:solidFill>
                            <a:schemeClr val="dk1"/>
                          </a:solidFill>
                          <a:effectLst/>
                          <a:latin typeface="Times New Roman" panose="02020603050405020304" pitchFamily="18" charset="0"/>
                          <a:ea typeface="+mn-ea"/>
                          <a:cs typeface="Times New Roman" panose="02020603050405020304" pitchFamily="18" charset="0"/>
                        </a:rPr>
                        <a:t>Covid</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 19 – A Mental Health Detector Using Machine Learning.</a:t>
                      </a:r>
                    </a:p>
                    <a:p>
                      <a:pPr algn="just"/>
                      <a:r>
                        <a:rPr lang="en-US" sz="2000" b="1" dirty="0" smtClean="0">
                          <a:latin typeface="Times New Roman" panose="02020603050405020304" pitchFamily="18" charset="0"/>
                          <a:cs typeface="Times New Roman" panose="02020603050405020304" pitchFamily="18" charset="0"/>
                        </a:rPr>
                        <a:t>Issue date:</a:t>
                      </a:r>
                    </a:p>
                    <a:p>
                      <a:pPr algn="just"/>
                      <a:r>
                        <a:rPr lang="en-IN" sz="2000" b="0" i="0" kern="1200" dirty="0" smtClean="0">
                          <a:solidFill>
                            <a:schemeClr val="dk1"/>
                          </a:solidFill>
                          <a:effectLst/>
                          <a:latin typeface="Times New Roman" panose="02020603050405020304" pitchFamily="18" charset="0"/>
                          <a:ea typeface="+mn-ea"/>
                          <a:cs typeface="Times New Roman" panose="02020603050405020304" pitchFamily="18" charset="0"/>
                        </a:rPr>
                        <a:t>25 Feb</a:t>
                      </a:r>
                      <a:r>
                        <a:rPr lang="en-IN" sz="20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IN" sz="2000" b="0" i="0" kern="1200" dirty="0" smtClean="0">
                          <a:solidFill>
                            <a:schemeClr val="dk1"/>
                          </a:solidFill>
                          <a:effectLst/>
                          <a:latin typeface="Times New Roman" panose="02020603050405020304" pitchFamily="18" charset="0"/>
                          <a:ea typeface="+mn-ea"/>
                          <a:cs typeface="Times New Roman" panose="02020603050405020304" pitchFamily="18" charset="0"/>
                        </a:rPr>
                        <a:t>2022</a:t>
                      </a:r>
                    </a:p>
                    <a:p>
                      <a:pPr algn="just"/>
                      <a:r>
                        <a:rPr lang="en-IN" sz="2000" b="1" dirty="0" smtClean="0">
                          <a:latin typeface="Times New Roman" panose="02020603050405020304" pitchFamily="18" charset="0"/>
                          <a:cs typeface="Times New Roman" panose="02020603050405020304" pitchFamily="18" charset="0"/>
                        </a:rPr>
                        <a:t>Published</a:t>
                      </a:r>
                      <a:r>
                        <a:rPr lang="en-IN" sz="2000" b="1" baseline="0" dirty="0" smtClean="0">
                          <a:latin typeface="Times New Roman" panose="02020603050405020304" pitchFamily="18" charset="0"/>
                          <a:cs typeface="Times New Roman" panose="02020603050405020304" pitchFamily="18" charset="0"/>
                        </a:rPr>
                        <a:t> In:</a:t>
                      </a:r>
                      <a:endParaRPr lang="en-IN" sz="2000" b="0" baseline="0" dirty="0" smtClean="0">
                        <a:latin typeface="Times New Roman" panose="02020603050405020304" pitchFamily="18" charset="0"/>
                        <a:cs typeface="Times New Roman" panose="02020603050405020304" pitchFamily="18" charset="0"/>
                      </a:endParaRPr>
                    </a:p>
                    <a:p>
                      <a:pPr algn="just"/>
                      <a:r>
                        <a:rPr lang="en-IN" sz="2000" b="0" baseline="0" dirty="0" smtClean="0">
                          <a:latin typeface="Times New Roman" panose="02020603050405020304" pitchFamily="18" charset="0"/>
                          <a:cs typeface="Times New Roman" panose="02020603050405020304" pitchFamily="18" charset="0"/>
                        </a:rPr>
                        <a:t>IEEE Access</a:t>
                      </a:r>
                      <a:endParaRPr lang="en-IN" sz="2000" b="1" baseline="0" dirty="0" smtClean="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The following machine learning algorithms to predict the stress level during this quarantine. Modules: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1. Acquisition of data. 2. Pre-processing the data.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3. Splitting the Training and Testing Data.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4. Classification of data.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5. Analysis on the performance of the model.</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b="1" baseline="0" dirty="0" smtClean="0">
                          <a:latin typeface="Times New Roman" panose="02020603050405020304" pitchFamily="18" charset="0"/>
                          <a:cs typeface="Times New Roman" panose="02020603050405020304" pitchFamily="18" charset="0"/>
                        </a:rPr>
                        <a:t>Merits:</a:t>
                      </a:r>
                    </a:p>
                    <a:p>
                      <a:pPr algn="just"/>
                      <a:r>
                        <a:rPr lang="en-US" sz="2000" dirty="0" smtClean="0">
                          <a:latin typeface="Times New Roman" panose="02020603050405020304" pitchFamily="18" charset="0"/>
                          <a:cs typeface="Times New Roman" panose="02020603050405020304" pitchFamily="18" charset="0"/>
                        </a:rPr>
                        <a:t>Can find the level of stress using the collected dataset during this quarantine.</a:t>
                      </a:r>
                    </a:p>
                    <a:p>
                      <a:pPr algn="just"/>
                      <a:r>
                        <a:rPr lang="en-US" sz="2000" b="1" baseline="0" dirty="0" smtClean="0">
                          <a:latin typeface="Times New Roman" panose="02020603050405020304" pitchFamily="18" charset="0"/>
                          <a:cs typeface="Times New Roman" panose="02020603050405020304" pitchFamily="18" charset="0"/>
                        </a:rPr>
                        <a:t>Demerits</a:t>
                      </a:r>
                      <a:r>
                        <a:rPr lang="en-US" sz="2000" b="1" baseline="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The limitations and issues of this method would be evident in case of raw data and more test cases.</a:t>
                      </a:r>
                      <a:endParaRPr lang="en-US" sz="2000" baseline="0" dirty="0" smtClean="0">
                        <a:latin typeface="Times New Roman" panose="02020603050405020304" pitchFamily="18" charset="0"/>
                        <a:cs typeface="Times New Roman" panose="02020603050405020304" pitchFamily="18" charset="0"/>
                      </a:endParaRPr>
                    </a:p>
                  </a:txBody>
                  <a:tcPr/>
                </a:tc>
                <a:tc>
                  <a:txBody>
                    <a:bodyPr/>
                    <a:lstStyle/>
                    <a:p>
                      <a:pPr algn="just"/>
                      <a:r>
                        <a:rPr lang="en-US" sz="2000" b="0" kern="1200" dirty="0" smtClean="0">
                          <a:solidFill>
                            <a:schemeClr val="dk1"/>
                          </a:solidFill>
                          <a:effectLst/>
                          <a:latin typeface="Times New Roman" panose="02020603050405020304" pitchFamily="18" charset="0"/>
                          <a:ea typeface="+mn-ea"/>
                          <a:cs typeface="Times New Roman" panose="02020603050405020304" pitchFamily="18" charset="0"/>
                        </a:rPr>
                        <a:t>In</a:t>
                      </a:r>
                      <a:r>
                        <a:rPr lang="en-US" sz="2000" b="0" kern="1200" baseline="0" dirty="0" smtClean="0">
                          <a:solidFill>
                            <a:schemeClr val="dk1"/>
                          </a:solidFill>
                          <a:effectLst/>
                          <a:latin typeface="Times New Roman" panose="02020603050405020304" pitchFamily="18" charset="0"/>
                          <a:ea typeface="+mn-ea"/>
                          <a:cs typeface="Times New Roman" panose="02020603050405020304" pitchFamily="18" charset="0"/>
                        </a:rPr>
                        <a:t> future better results can be</a:t>
                      </a:r>
                      <a:r>
                        <a:rPr lang="en-US" sz="20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000" b="0" kern="1200" dirty="0" smtClean="0">
                          <a:solidFill>
                            <a:schemeClr val="dk1"/>
                          </a:solidFill>
                          <a:effectLst/>
                          <a:latin typeface="Times New Roman" panose="02020603050405020304" pitchFamily="18" charset="0"/>
                          <a:ea typeface="+mn-ea"/>
                          <a:cs typeface="Times New Roman" panose="02020603050405020304" pitchFamily="18" charset="0"/>
                        </a:rPr>
                        <a:t>extracted from raw data and with more test cases.</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174672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59280669"/>
              </p:ext>
            </p:extLst>
          </p:nvPr>
        </p:nvGraphicFramePr>
        <p:xfrm>
          <a:off x="503692" y="514668"/>
          <a:ext cx="11280457" cy="5778675"/>
        </p:xfrm>
        <a:graphic>
          <a:graphicData uri="http://schemas.openxmlformats.org/drawingml/2006/table">
            <a:tbl>
              <a:tblPr firstRow="1" bandRow="1">
                <a:tableStyleId>{5C22544A-7EE6-4342-B048-85BDC9FD1C3A}</a:tableStyleId>
              </a:tblPr>
              <a:tblGrid>
                <a:gridCol w="937577"/>
                <a:gridCol w="1584960"/>
                <a:gridCol w="1672542"/>
                <a:gridCol w="2858947"/>
                <a:gridCol w="2682111"/>
                <a:gridCol w="1544320"/>
              </a:tblGrid>
              <a:tr h="644136">
                <a:tc>
                  <a:txBody>
                    <a:bodyPr/>
                    <a:lstStyle/>
                    <a:p>
                      <a:r>
                        <a:rPr lang="en-IN" sz="2000" dirty="0" smtClean="0">
                          <a:latin typeface="Times New Roman" panose="02020603050405020304" pitchFamily="18" charset="0"/>
                          <a:cs typeface="Times New Roman" panose="02020603050405020304" pitchFamily="18" charset="0"/>
                        </a:rPr>
                        <a:t>YEAR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AUTHOR </a:t>
                      </a:r>
                    </a:p>
                    <a:p>
                      <a:r>
                        <a:rPr lang="en-IN" sz="2000" dirty="0" smtClean="0">
                          <a:latin typeface="Times New Roman" panose="02020603050405020304" pitchFamily="18" charset="0"/>
                          <a:cs typeface="Times New Roman" panose="02020603050405020304" pitchFamily="18" charset="0"/>
                        </a:rPr>
                        <a:t>NAME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PAPER </a:t>
                      </a:r>
                    </a:p>
                    <a:p>
                      <a:r>
                        <a:rPr lang="en-IN" sz="2000" dirty="0" smtClean="0">
                          <a:latin typeface="Times New Roman" panose="02020603050405020304" pitchFamily="18" charset="0"/>
                          <a:cs typeface="Times New Roman" panose="02020603050405020304" pitchFamily="18" charset="0"/>
                        </a:rPr>
                        <a:t>DETAILS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METHODOLOGY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MERITS &amp;</a:t>
                      </a:r>
                      <a:r>
                        <a:rPr lang="en-IN" sz="2000" baseline="0" dirty="0" smtClean="0">
                          <a:latin typeface="Times New Roman" panose="02020603050405020304" pitchFamily="18" charset="0"/>
                          <a:cs typeface="Times New Roman" panose="02020603050405020304" pitchFamily="18" charset="0"/>
                        </a:rPr>
                        <a:t> </a:t>
                      </a:r>
                    </a:p>
                    <a:p>
                      <a:r>
                        <a:rPr lang="en-IN" sz="2000" baseline="0" dirty="0" smtClean="0">
                          <a:latin typeface="Times New Roman" panose="02020603050405020304" pitchFamily="18" charset="0"/>
                          <a:cs typeface="Times New Roman" panose="02020603050405020304" pitchFamily="18" charset="0"/>
                        </a:rPr>
                        <a:t>DEMERITS</a:t>
                      </a:r>
                    </a:p>
                  </a:txBody>
                  <a:tcPr/>
                </a:tc>
                <a:tc>
                  <a:txBody>
                    <a:bodyPr/>
                    <a:lstStyle/>
                    <a:p>
                      <a:r>
                        <a:rPr lang="en-IN" sz="2000" dirty="0" smtClean="0">
                          <a:latin typeface="Times New Roman" panose="02020603050405020304" pitchFamily="18" charset="0"/>
                          <a:cs typeface="Times New Roman" panose="02020603050405020304" pitchFamily="18" charset="0"/>
                        </a:rPr>
                        <a:t>FUTURE SCOPE</a:t>
                      </a:r>
                      <a:endParaRPr lang="en-IN" sz="2000" dirty="0">
                        <a:latin typeface="Times New Roman" panose="02020603050405020304" pitchFamily="18" charset="0"/>
                        <a:cs typeface="Times New Roman" panose="02020603050405020304" pitchFamily="18" charset="0"/>
                      </a:endParaRPr>
                    </a:p>
                  </a:txBody>
                  <a:tcPr/>
                </a:tc>
              </a:tr>
              <a:tr h="5077635">
                <a:tc>
                  <a:txBody>
                    <a:bodyPr/>
                    <a:lstStyle/>
                    <a:p>
                      <a:pPr algn="just"/>
                      <a:r>
                        <a:rPr lang="en-IN" sz="2000" dirty="0" smtClean="0">
                          <a:latin typeface="Times New Roman" panose="02020603050405020304" pitchFamily="18" charset="0"/>
                          <a:cs typeface="Times New Roman" panose="02020603050405020304" pitchFamily="18" charset="0"/>
                        </a:rPr>
                        <a:t>2022</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hangingPunct="0"/>
                      <a:r>
                        <a:rPr lang="fi-FI" sz="1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G. Parimala,</a:t>
                      </a:r>
                      <a:r>
                        <a:rPr lang="fi-FI" sz="1800" b="0" i="0" u="none" kern="1200" dirty="0" smtClean="0">
                          <a:solidFill>
                            <a:schemeClr val="dk1"/>
                          </a:solidFill>
                          <a:effectLst/>
                          <a:latin typeface="Times New Roman" panose="02020603050405020304" pitchFamily="18" charset="0"/>
                          <a:ea typeface="+mn-ea"/>
                          <a:cs typeface="Times New Roman" panose="02020603050405020304" pitchFamily="18" charset="0"/>
                        </a:rPr>
                        <a:t> </a:t>
                      </a:r>
                    </a:p>
                    <a:p>
                      <a:pPr algn="just" hangingPunct="0"/>
                      <a:r>
                        <a:rPr lang="fi-FI" sz="1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R. Kayalvizhi</a:t>
                      </a:r>
                      <a:r>
                        <a:rPr lang="fi-FI" sz="18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and </a:t>
                      </a:r>
                    </a:p>
                    <a:p>
                      <a:pPr algn="just" hangingPunct="0"/>
                      <a:r>
                        <a:rPr lang="fi-FI" sz="1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S. Nithiya</a:t>
                      </a:r>
                      <a:endParaRPr lang="en-IN" sz="2000" u="none"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2000" b="1" dirty="0" smtClean="0">
                          <a:latin typeface="Times New Roman" panose="02020603050405020304" pitchFamily="18" charset="0"/>
                          <a:cs typeface="Times New Roman" panose="02020603050405020304" pitchFamily="18" charset="0"/>
                        </a:rPr>
                        <a:t>Title: </a:t>
                      </a:r>
                    </a:p>
                    <a:p>
                      <a:pPr algn="just"/>
                      <a:r>
                        <a:rPr lang="en-IN" sz="2000" dirty="0" smtClean="0">
                          <a:latin typeface="Times New Roman" panose="02020603050405020304" pitchFamily="18" charset="0"/>
                          <a:cs typeface="Times New Roman" panose="02020603050405020304" pitchFamily="18" charset="0"/>
                        </a:rPr>
                        <a:t>Mental Health: Detection &amp; Diagnosis.</a:t>
                      </a:r>
                    </a:p>
                    <a:p>
                      <a:pPr algn="just"/>
                      <a:r>
                        <a:rPr lang="en-US" sz="2000" b="1" dirty="0" smtClean="0">
                          <a:latin typeface="Times New Roman" panose="02020603050405020304" pitchFamily="18" charset="0"/>
                          <a:cs typeface="Times New Roman" panose="02020603050405020304" pitchFamily="18" charset="0"/>
                        </a:rPr>
                        <a:t>Issue </a:t>
                      </a:r>
                      <a:r>
                        <a:rPr lang="en-US" sz="2000" b="1" dirty="0" smtClean="0">
                          <a:latin typeface="Times New Roman" panose="02020603050405020304" pitchFamily="18" charset="0"/>
                          <a:cs typeface="Times New Roman" panose="02020603050405020304" pitchFamily="18" charset="0"/>
                        </a:rPr>
                        <a:t>date:</a:t>
                      </a:r>
                    </a:p>
                    <a:p>
                      <a:pPr algn="just"/>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27</a:t>
                      </a:r>
                      <a:r>
                        <a:rPr lang="en-IN" sz="18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Jan</a:t>
                      </a:r>
                      <a:r>
                        <a:rPr lang="en-IN" sz="18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2022</a:t>
                      </a:r>
                    </a:p>
                    <a:p>
                      <a:pPr algn="just"/>
                      <a:r>
                        <a:rPr lang="en-IN" sz="2000" b="1" dirty="0" smtClean="0">
                          <a:latin typeface="Times New Roman" panose="02020603050405020304" pitchFamily="18" charset="0"/>
                          <a:cs typeface="Times New Roman" panose="02020603050405020304" pitchFamily="18" charset="0"/>
                        </a:rPr>
                        <a:t>Published</a:t>
                      </a:r>
                      <a:r>
                        <a:rPr lang="en-IN" sz="2000" b="1" baseline="0" dirty="0" smtClean="0">
                          <a:latin typeface="Times New Roman" panose="02020603050405020304" pitchFamily="18" charset="0"/>
                          <a:cs typeface="Times New Roman" panose="02020603050405020304" pitchFamily="18" charset="0"/>
                        </a:rPr>
                        <a:t> </a:t>
                      </a:r>
                      <a:r>
                        <a:rPr lang="en-IN" sz="2000" b="1" baseline="0" dirty="0" smtClean="0">
                          <a:latin typeface="Times New Roman" panose="02020603050405020304" pitchFamily="18" charset="0"/>
                          <a:cs typeface="Times New Roman" panose="02020603050405020304" pitchFamily="18" charset="0"/>
                        </a:rPr>
                        <a:t>In:</a:t>
                      </a:r>
                      <a:endParaRPr lang="en-IN" sz="2000" b="0" baseline="0" dirty="0" smtClean="0">
                        <a:latin typeface="Times New Roman" panose="02020603050405020304" pitchFamily="18" charset="0"/>
                        <a:cs typeface="Times New Roman" panose="02020603050405020304" pitchFamily="18" charset="0"/>
                      </a:endParaRPr>
                    </a:p>
                    <a:p>
                      <a:pPr algn="just"/>
                      <a:r>
                        <a:rPr lang="en-IN" sz="2000" b="0" baseline="0" dirty="0" smtClean="0">
                          <a:latin typeface="Times New Roman" panose="02020603050405020304" pitchFamily="18" charset="0"/>
                          <a:cs typeface="Times New Roman" panose="02020603050405020304" pitchFamily="18" charset="0"/>
                        </a:rPr>
                        <a:t>IEEE Access</a:t>
                      </a:r>
                      <a:endParaRPr lang="en-IN" sz="2000" b="1" baseline="0" dirty="0" smtClean="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Tested few Machine</a:t>
                      </a:r>
                      <a:r>
                        <a:rPr lang="en-US" sz="2000" baseline="0" dirty="0" smtClean="0">
                          <a:latin typeface="Times New Roman" panose="02020603050405020304" pitchFamily="18" charset="0"/>
                          <a:cs typeface="Times New Roman" panose="02020603050405020304" pitchFamily="18" charset="0"/>
                        </a:rPr>
                        <a:t> learning</a:t>
                      </a:r>
                      <a:r>
                        <a:rPr lang="en-US" sz="2000" dirty="0" smtClean="0">
                          <a:latin typeface="Times New Roman" panose="02020603050405020304" pitchFamily="18" charset="0"/>
                          <a:cs typeface="Times New Roman" panose="02020603050405020304" pitchFamily="18" charset="0"/>
                        </a:rPr>
                        <a:t> algorithms depending upon our parameters that we would be further using to test our model. Thereby, the algorithm giving the best accuracy has been used.</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b="1" baseline="0" dirty="0" smtClean="0">
                          <a:latin typeface="Times New Roman" panose="02020603050405020304" pitchFamily="18" charset="0"/>
                          <a:cs typeface="Times New Roman" panose="02020603050405020304" pitchFamily="18" charset="0"/>
                        </a:rPr>
                        <a:t>Merits:</a:t>
                      </a:r>
                    </a:p>
                    <a:p>
                      <a:pPr algn="just"/>
                      <a:r>
                        <a:rPr lang="en-US" sz="2000" dirty="0" smtClean="0">
                          <a:latin typeface="Times New Roman" panose="02020603050405020304" pitchFamily="18" charset="0"/>
                          <a:cs typeface="Times New Roman" panose="02020603050405020304" pitchFamily="18" charset="0"/>
                        </a:rPr>
                        <a:t>It is responsible for increasing decision tree accuracy by reducing overfitting. </a:t>
                      </a:r>
                    </a:p>
                    <a:p>
                      <a:pPr algn="just"/>
                      <a:r>
                        <a:rPr lang="en-US" sz="2000" b="1" baseline="0" dirty="0" smtClean="0">
                          <a:latin typeface="Times New Roman" panose="02020603050405020304" pitchFamily="18" charset="0"/>
                          <a:cs typeface="Times New Roman" panose="02020603050405020304" pitchFamily="18" charset="0"/>
                        </a:rPr>
                        <a:t>Demerits</a:t>
                      </a:r>
                      <a:r>
                        <a:rPr lang="en-US" sz="2000" b="1" baseline="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It consumes a fairly large amount of computing power.</a:t>
                      </a:r>
                      <a:endParaRPr lang="en-US" sz="2000" baseline="0" dirty="0" smtClean="0">
                        <a:latin typeface="Times New Roman" panose="02020603050405020304" pitchFamily="18" charset="0"/>
                        <a:cs typeface="Times New Roman" panose="02020603050405020304" pitchFamily="18" charset="0"/>
                      </a:endParaRPr>
                    </a:p>
                  </a:txBody>
                  <a:tcPr/>
                </a:tc>
                <a:tc>
                  <a:txBody>
                    <a:bodyPr/>
                    <a:lstStyle/>
                    <a:p>
                      <a:pPr algn="just"/>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Reducing</a:t>
                      </a:r>
                      <a:r>
                        <a:rPr lang="en-IN" sz="2000" b="0" kern="1200" baseline="0" dirty="0" smtClean="0">
                          <a:solidFill>
                            <a:schemeClr val="dk1"/>
                          </a:solidFill>
                          <a:effectLst/>
                          <a:latin typeface="Times New Roman" panose="02020603050405020304" pitchFamily="18" charset="0"/>
                          <a:ea typeface="+mn-ea"/>
                          <a:cs typeface="Times New Roman" panose="02020603050405020304" pitchFamily="18" charset="0"/>
                        </a:rPr>
                        <a:t> computing power and time.</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5950126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2521</TotalTime>
  <Words>2477</Words>
  <Application>Microsoft Office PowerPoint</Application>
  <PresentationFormat>Widescreen</PresentationFormat>
  <Paragraphs>390</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Times New Roman</vt:lpstr>
      <vt:lpstr>Trebuchet MS</vt:lpstr>
      <vt:lpstr>Wingdings 3</vt:lpstr>
      <vt:lpstr>Facet</vt:lpstr>
      <vt:lpstr>AUTOMATED DEPRESSION PREDICTION USING NLP      </vt:lpstr>
      <vt:lpstr>Abstract</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Existing System</vt:lpstr>
      <vt:lpstr>PowerPoint Presentation</vt:lpstr>
      <vt:lpstr>Proposed System</vt:lpstr>
      <vt:lpstr>Advantages</vt:lpstr>
      <vt:lpstr>Modules</vt:lpstr>
      <vt:lpstr>PowerPoint Presentation</vt:lpstr>
      <vt:lpstr>  </vt:lpstr>
      <vt:lpstr>Algorithm Implementation</vt:lpstr>
      <vt:lpstr>Deployment</vt:lpstr>
      <vt:lpstr>System Architecture</vt:lpstr>
      <vt:lpstr>Use case Diagram</vt:lpstr>
      <vt:lpstr>Sequence Diagram</vt:lpstr>
      <vt:lpstr>System Requirements </vt:lpstr>
      <vt:lpstr>Proposed Algorithm</vt:lpstr>
      <vt:lpstr>Algorithm Explanation </vt:lpstr>
      <vt:lpstr>Adaboost </vt:lpstr>
      <vt:lpstr>Decision Tree Classifier</vt:lpstr>
      <vt:lpstr>Input Design</vt:lpstr>
      <vt:lpstr>Input Design</vt:lpstr>
      <vt:lpstr>Output Design</vt:lpstr>
      <vt:lpstr>Conclusion</vt:lpstr>
      <vt:lpstr>Disadvantages</vt:lpstr>
      <vt:lpstr>Future Work</vt:lpstr>
      <vt:lpstr>Base Paper Link</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SPIRO25</dc:creator>
  <cp:lastModifiedBy>Microsoft account</cp:lastModifiedBy>
  <cp:revision>89</cp:revision>
  <dcterms:created xsi:type="dcterms:W3CDTF">2022-11-07T10:31:19Z</dcterms:created>
  <dcterms:modified xsi:type="dcterms:W3CDTF">2023-03-30T16:55:52Z</dcterms:modified>
</cp:coreProperties>
</file>