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7" r:id="rId3"/>
    <p:sldId id="333" r:id="rId4"/>
    <p:sldId id="335" r:id="rId5"/>
    <p:sldId id="344" r:id="rId6"/>
    <p:sldId id="334" r:id="rId7"/>
    <p:sldId id="343" r:id="rId8"/>
    <p:sldId id="308" r:id="rId9"/>
    <p:sldId id="298" r:id="rId10"/>
    <p:sldId id="299" r:id="rId11"/>
    <p:sldId id="307" r:id="rId12"/>
    <p:sldId id="310" r:id="rId13"/>
    <p:sldId id="317" r:id="rId14"/>
    <p:sldId id="316" r:id="rId15"/>
    <p:sldId id="319" r:id="rId16"/>
    <p:sldId id="318" r:id="rId17"/>
    <p:sldId id="338" r:id="rId18"/>
    <p:sldId id="330" r:id="rId19"/>
    <p:sldId id="331" r:id="rId20"/>
    <p:sldId id="301" r:id="rId21"/>
    <p:sldId id="302" r:id="rId22"/>
    <p:sldId id="328" r:id="rId23"/>
    <p:sldId id="321" r:id="rId24"/>
    <p:sldId id="322" r:id="rId25"/>
    <p:sldId id="323" r:id="rId26"/>
    <p:sldId id="324" r:id="rId27"/>
    <p:sldId id="339" r:id="rId28"/>
    <p:sldId id="342" r:id="rId29"/>
    <p:sldId id="294" r:id="rId30"/>
    <p:sldId id="336" r:id="rId31"/>
    <p:sldId id="305" r:id="rId32"/>
    <p:sldId id="327" r:id="rId33"/>
  </p:sldIdLst>
  <p:sldSz cx="9144000" cy="6858000" type="screen4x3"/>
  <p:notesSz cx="6858000" cy="9144000"/>
  <p:defaultTextStyle>
    <a:defPPr>
      <a:defRPr lang="zh-CN"/>
    </a:defPPr>
    <a:lvl1pPr algn="l" rtl="0" fontAlgn="base">
      <a:lnSpc>
        <a:spcPct val="90000"/>
      </a:lnSpc>
      <a:spcBef>
        <a:spcPct val="0"/>
      </a:spcBef>
      <a:spcAft>
        <a:spcPct val="15000"/>
      </a:spcAft>
      <a:defRPr sz="2400" b="1" kern="1200">
        <a:solidFill>
          <a:srgbClr val="000000"/>
        </a:solidFill>
        <a:effectLst>
          <a:outerShdw blurRad="38100" dist="38100" dir="2700000" algn="tl">
            <a:srgbClr val="000000">
              <a:alpha val="43137"/>
            </a:srgbClr>
          </a:outerShdw>
        </a:effectLst>
        <a:latin typeface="楷体_GB2312" pitchFamily="49" charset="-122"/>
        <a:ea typeface="楷体_GB2312" pitchFamily="49" charset="-122"/>
        <a:cs typeface="+mn-cs"/>
      </a:defRPr>
    </a:lvl1pPr>
    <a:lvl2pPr marL="457200" algn="l" rtl="0" fontAlgn="base">
      <a:lnSpc>
        <a:spcPct val="90000"/>
      </a:lnSpc>
      <a:spcBef>
        <a:spcPct val="0"/>
      </a:spcBef>
      <a:spcAft>
        <a:spcPct val="15000"/>
      </a:spcAft>
      <a:defRPr sz="2400" b="1" kern="1200">
        <a:solidFill>
          <a:srgbClr val="000000"/>
        </a:solidFill>
        <a:effectLst>
          <a:outerShdw blurRad="38100" dist="38100" dir="2700000" algn="tl">
            <a:srgbClr val="000000">
              <a:alpha val="43137"/>
            </a:srgbClr>
          </a:outerShdw>
        </a:effectLst>
        <a:latin typeface="楷体_GB2312" pitchFamily="49" charset="-122"/>
        <a:ea typeface="楷体_GB2312" pitchFamily="49" charset="-122"/>
        <a:cs typeface="+mn-cs"/>
      </a:defRPr>
    </a:lvl2pPr>
    <a:lvl3pPr marL="914400" algn="l" rtl="0" fontAlgn="base">
      <a:lnSpc>
        <a:spcPct val="90000"/>
      </a:lnSpc>
      <a:spcBef>
        <a:spcPct val="0"/>
      </a:spcBef>
      <a:spcAft>
        <a:spcPct val="15000"/>
      </a:spcAft>
      <a:defRPr sz="2400" b="1" kern="1200">
        <a:solidFill>
          <a:srgbClr val="000000"/>
        </a:solidFill>
        <a:effectLst>
          <a:outerShdw blurRad="38100" dist="38100" dir="2700000" algn="tl">
            <a:srgbClr val="000000">
              <a:alpha val="43137"/>
            </a:srgbClr>
          </a:outerShdw>
        </a:effectLst>
        <a:latin typeface="楷体_GB2312" pitchFamily="49" charset="-122"/>
        <a:ea typeface="楷体_GB2312" pitchFamily="49" charset="-122"/>
        <a:cs typeface="+mn-cs"/>
      </a:defRPr>
    </a:lvl3pPr>
    <a:lvl4pPr marL="1371600" algn="l" rtl="0" fontAlgn="base">
      <a:lnSpc>
        <a:spcPct val="90000"/>
      </a:lnSpc>
      <a:spcBef>
        <a:spcPct val="0"/>
      </a:spcBef>
      <a:spcAft>
        <a:spcPct val="15000"/>
      </a:spcAft>
      <a:defRPr sz="2400" b="1" kern="1200">
        <a:solidFill>
          <a:srgbClr val="000000"/>
        </a:solidFill>
        <a:effectLst>
          <a:outerShdw blurRad="38100" dist="38100" dir="2700000" algn="tl">
            <a:srgbClr val="000000">
              <a:alpha val="43137"/>
            </a:srgbClr>
          </a:outerShdw>
        </a:effectLst>
        <a:latin typeface="楷体_GB2312" pitchFamily="49" charset="-122"/>
        <a:ea typeface="楷体_GB2312" pitchFamily="49" charset="-122"/>
        <a:cs typeface="+mn-cs"/>
      </a:defRPr>
    </a:lvl4pPr>
    <a:lvl5pPr marL="1828800" algn="l" rtl="0" fontAlgn="base">
      <a:lnSpc>
        <a:spcPct val="90000"/>
      </a:lnSpc>
      <a:spcBef>
        <a:spcPct val="0"/>
      </a:spcBef>
      <a:spcAft>
        <a:spcPct val="15000"/>
      </a:spcAft>
      <a:defRPr sz="2400" b="1" kern="1200">
        <a:solidFill>
          <a:srgbClr val="000000"/>
        </a:solidFill>
        <a:effectLst>
          <a:outerShdw blurRad="38100" dist="38100" dir="2700000" algn="tl">
            <a:srgbClr val="000000">
              <a:alpha val="43137"/>
            </a:srgbClr>
          </a:outerShdw>
        </a:effectLst>
        <a:latin typeface="楷体_GB2312" pitchFamily="49" charset="-122"/>
        <a:ea typeface="楷体_GB2312" pitchFamily="49" charset="-122"/>
        <a:cs typeface="+mn-cs"/>
      </a:defRPr>
    </a:lvl5pPr>
    <a:lvl6pPr marL="2286000" algn="l" defTabSz="914400" rtl="0" eaLnBrk="1" latinLnBrk="0" hangingPunct="1">
      <a:defRPr sz="2400" b="1" kern="1200">
        <a:solidFill>
          <a:srgbClr val="000000"/>
        </a:solidFill>
        <a:effectLst>
          <a:outerShdw blurRad="38100" dist="38100" dir="2700000" algn="tl">
            <a:srgbClr val="000000">
              <a:alpha val="43137"/>
            </a:srgbClr>
          </a:outerShdw>
        </a:effectLst>
        <a:latin typeface="楷体_GB2312" pitchFamily="49" charset="-122"/>
        <a:ea typeface="楷体_GB2312" pitchFamily="49" charset="-122"/>
        <a:cs typeface="+mn-cs"/>
      </a:defRPr>
    </a:lvl6pPr>
    <a:lvl7pPr marL="2743200" algn="l" defTabSz="914400" rtl="0" eaLnBrk="1" latinLnBrk="0" hangingPunct="1">
      <a:defRPr sz="2400" b="1" kern="1200">
        <a:solidFill>
          <a:srgbClr val="000000"/>
        </a:solidFill>
        <a:effectLst>
          <a:outerShdw blurRad="38100" dist="38100" dir="2700000" algn="tl">
            <a:srgbClr val="000000">
              <a:alpha val="43137"/>
            </a:srgbClr>
          </a:outerShdw>
        </a:effectLst>
        <a:latin typeface="楷体_GB2312" pitchFamily="49" charset="-122"/>
        <a:ea typeface="楷体_GB2312" pitchFamily="49" charset="-122"/>
        <a:cs typeface="+mn-cs"/>
      </a:defRPr>
    </a:lvl7pPr>
    <a:lvl8pPr marL="3200400" algn="l" defTabSz="914400" rtl="0" eaLnBrk="1" latinLnBrk="0" hangingPunct="1">
      <a:defRPr sz="2400" b="1" kern="1200">
        <a:solidFill>
          <a:srgbClr val="000000"/>
        </a:solidFill>
        <a:effectLst>
          <a:outerShdw blurRad="38100" dist="38100" dir="2700000" algn="tl">
            <a:srgbClr val="000000">
              <a:alpha val="43137"/>
            </a:srgbClr>
          </a:outerShdw>
        </a:effectLst>
        <a:latin typeface="楷体_GB2312" pitchFamily="49" charset="-122"/>
        <a:ea typeface="楷体_GB2312" pitchFamily="49" charset="-122"/>
        <a:cs typeface="+mn-cs"/>
      </a:defRPr>
    </a:lvl8pPr>
    <a:lvl9pPr marL="3657600" algn="l" defTabSz="914400" rtl="0" eaLnBrk="1" latinLnBrk="0" hangingPunct="1">
      <a:defRPr sz="2400" b="1" kern="1200">
        <a:solidFill>
          <a:srgbClr val="000000"/>
        </a:solidFill>
        <a:effectLst>
          <a:outerShdw blurRad="38100" dist="38100" dir="2700000" algn="tl">
            <a:srgbClr val="000000">
              <a:alpha val="43137"/>
            </a:srgbClr>
          </a:outerShdw>
        </a:effectLst>
        <a:latin typeface="楷体_GB2312" pitchFamily="49" charset="-122"/>
        <a:ea typeface="楷体_GB2312"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hangq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32"/>
    <a:srgbClr val="FFFF1E"/>
    <a:srgbClr val="FFFF14"/>
    <a:srgbClr val="FFFF0A"/>
    <a:srgbClr val="0000CC"/>
    <a:srgbClr val="6600FF"/>
    <a:srgbClr val="CC33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56" autoAdjust="0"/>
  </p:normalViewPr>
  <p:slideViewPr>
    <p:cSldViewPr>
      <p:cViewPr>
        <p:scale>
          <a:sx n="75" d="100"/>
          <a:sy n="75" d="100"/>
        </p:scale>
        <p:origin x="-1014" y="-6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Aft>
                <a:spcPct val="0"/>
              </a:spcAft>
              <a:defRPr sz="1200" b="0">
                <a:solidFill>
                  <a:schemeClr val="tx1"/>
                </a:solidFill>
                <a:effectLst/>
                <a:latin typeface="Arial" charset="0"/>
                <a:ea typeface="宋体" pitchFamily="2" charset="-122"/>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Aft>
                <a:spcPct val="0"/>
              </a:spcAft>
              <a:defRPr sz="1200" b="0">
                <a:solidFill>
                  <a:schemeClr val="tx1"/>
                </a:solidFill>
                <a:effectLst/>
                <a:latin typeface="Arial" charset="0"/>
                <a:ea typeface="宋体" pitchFamily="2" charset="-122"/>
              </a:defRPr>
            </a:lvl1pPr>
          </a:lstStyle>
          <a:p>
            <a:endParaRPr lang="en-US" altLang="zh-CN"/>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Aft>
                <a:spcPct val="0"/>
              </a:spcAft>
              <a:defRPr sz="1200" b="0">
                <a:solidFill>
                  <a:schemeClr val="tx1"/>
                </a:solidFill>
                <a:effectLst/>
                <a:latin typeface="Arial" charset="0"/>
                <a:ea typeface="宋体" pitchFamily="2" charset="-122"/>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Aft>
                <a:spcPct val="0"/>
              </a:spcAft>
              <a:defRPr sz="1200" b="0">
                <a:solidFill>
                  <a:schemeClr val="tx1"/>
                </a:solidFill>
                <a:effectLst/>
                <a:latin typeface="Arial" charset="0"/>
                <a:ea typeface="宋体" pitchFamily="2" charset="-122"/>
              </a:defRPr>
            </a:lvl1pPr>
          </a:lstStyle>
          <a:p>
            <a:fld id="{6AE76EDF-1ADD-4CA0-A723-3A8A61E4D61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23210-45DF-45CA-B369-982A09A93ECC}" type="slidenum">
              <a:rPr lang="en-US" altLang="zh-CN"/>
              <a:pPr/>
              <a:t>1</a:t>
            </a:fld>
            <a:endParaRPr lang="en-US" altLang="zh-CN"/>
          </a:p>
        </p:txBody>
      </p:sp>
      <p:sp>
        <p:nvSpPr>
          <p:cNvPr id="9218" name="Rectangle 2"/>
          <p:cNvSpPr>
            <a:spLocks noRo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zh-CN" altLang="en-US"/>
              <a:t>首页面</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63C74-5A20-4705-84F3-C3FF9E9EF4C9}" type="slidenum">
              <a:rPr lang="en-US" altLang="zh-CN"/>
              <a:pPr/>
              <a:t>24</a:t>
            </a:fld>
            <a:endParaRPr lang="en-US" altLang="zh-CN"/>
          </a:p>
        </p:txBody>
      </p:sp>
      <p:sp>
        <p:nvSpPr>
          <p:cNvPr id="320514" name="Rectangle 2"/>
          <p:cNvSpPr>
            <a:spLocks noChangeArrowheads="1" noTextEdit="1"/>
          </p:cNvSpPr>
          <p:nvPr>
            <p:ph type="sldImg"/>
          </p:nvPr>
        </p:nvSpPr>
        <p:spPr>
          <a:ln/>
        </p:spPr>
      </p:sp>
      <p:sp>
        <p:nvSpPr>
          <p:cNvPr id="320515" name="Rectangle 3"/>
          <p:cNvSpPr>
            <a:spLocks noGrp="1" noChangeArrowheads="1"/>
          </p:cNvSpPr>
          <p:nvPr>
            <p:ph type="body" idx="1"/>
          </p:nvPr>
        </p:nvSpPr>
        <p:spPr>
          <a:xfrm>
            <a:off x="914400" y="4343400"/>
            <a:ext cx="5029200" cy="4114800"/>
          </a:xfrm>
        </p:spPr>
        <p:txBody>
          <a:bodyPr lIns="85328" tIns="42664" rIns="85328" bIns="42664"/>
          <a:lstStyle/>
          <a:p>
            <a:r>
              <a:rPr lang="zh-CN" altLang="en-US"/>
              <a:t>完成时间、审批流程和顺序等</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937E6-C61D-401D-84A9-76C76E99D9D3}" type="slidenum">
              <a:rPr lang="en-US" altLang="zh-CN"/>
              <a:pPr/>
              <a:t>25</a:t>
            </a:fld>
            <a:endParaRPr lang="en-US" altLang="zh-CN"/>
          </a:p>
        </p:txBody>
      </p:sp>
      <p:sp>
        <p:nvSpPr>
          <p:cNvPr id="323586" name="Rectangle 2"/>
          <p:cNvSpPr>
            <a:spLocks noChangeArrowheads="1" noTextEdit="1"/>
          </p:cNvSpPr>
          <p:nvPr>
            <p:ph type="sldImg"/>
          </p:nvPr>
        </p:nvSpPr>
        <p:spPr>
          <a:ln/>
        </p:spPr>
      </p:sp>
      <p:sp>
        <p:nvSpPr>
          <p:cNvPr id="323587" name="Rectangle 3"/>
          <p:cNvSpPr>
            <a:spLocks noGrp="1" noChangeArrowheads="1"/>
          </p:cNvSpPr>
          <p:nvPr>
            <p:ph type="body" idx="1"/>
          </p:nvPr>
        </p:nvSpPr>
        <p:spPr>
          <a:xfrm>
            <a:off x="914400" y="4343400"/>
            <a:ext cx="5029200" cy="4114800"/>
          </a:xfrm>
        </p:spPr>
        <p:txBody>
          <a:bodyPr lIns="85328" tIns="42664" rIns="85328" bIns="42664"/>
          <a:lstStyle/>
          <a:p>
            <a:r>
              <a:rPr lang="zh-CN" altLang="en-US"/>
              <a:t>完成时间、审批流程和顺序等</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16C53-35F8-4136-B132-B60451D05681}" type="slidenum">
              <a:rPr lang="en-US" altLang="zh-CN"/>
              <a:pPr/>
              <a:t>26</a:t>
            </a:fld>
            <a:endParaRPr lang="en-US" altLang="zh-CN"/>
          </a:p>
        </p:txBody>
      </p:sp>
      <p:sp>
        <p:nvSpPr>
          <p:cNvPr id="326658" name="Rectangle 2"/>
          <p:cNvSpPr>
            <a:spLocks noChangeArrowheads="1" noTextEdit="1"/>
          </p:cNvSpPr>
          <p:nvPr>
            <p:ph type="sldImg"/>
          </p:nvPr>
        </p:nvSpPr>
        <p:spPr>
          <a:ln/>
        </p:spPr>
      </p:sp>
      <p:sp>
        <p:nvSpPr>
          <p:cNvPr id="326659" name="Rectangle 3"/>
          <p:cNvSpPr>
            <a:spLocks noGrp="1" noChangeArrowheads="1"/>
          </p:cNvSpPr>
          <p:nvPr>
            <p:ph type="body" idx="1"/>
          </p:nvPr>
        </p:nvSpPr>
        <p:spPr>
          <a:xfrm>
            <a:off x="914400" y="4343400"/>
            <a:ext cx="5029200" cy="4114800"/>
          </a:xfrm>
        </p:spPr>
        <p:txBody>
          <a:bodyPr lIns="85328" tIns="42664" rIns="85328" bIns="42664"/>
          <a:lstStyle/>
          <a:p>
            <a:r>
              <a:rPr lang="zh-CN" altLang="en-US"/>
              <a:t>完成时间、审批流程和顺序等</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0AA7BE-39DC-4665-9D72-768273F5D596}" type="slidenum">
              <a:rPr lang="en-US" altLang="zh-CN"/>
              <a:pPr/>
              <a:t>27</a:t>
            </a:fld>
            <a:endParaRPr lang="en-US" altLang="zh-CN"/>
          </a:p>
        </p:txBody>
      </p:sp>
      <p:sp>
        <p:nvSpPr>
          <p:cNvPr id="352258" name="Rectangle 2"/>
          <p:cNvSpPr>
            <a:spLocks noChangeArrowheads="1" noTextEdit="1"/>
          </p:cNvSpPr>
          <p:nvPr>
            <p:ph type="sldImg"/>
          </p:nvPr>
        </p:nvSpPr>
        <p:spPr>
          <a:ln/>
        </p:spPr>
      </p:sp>
      <p:sp>
        <p:nvSpPr>
          <p:cNvPr id="352259" name="Rectangle 3"/>
          <p:cNvSpPr>
            <a:spLocks noGrp="1" noChangeArrowheads="1"/>
          </p:cNvSpPr>
          <p:nvPr>
            <p:ph type="body" idx="1"/>
          </p:nvPr>
        </p:nvSpPr>
        <p:spPr>
          <a:xfrm>
            <a:off x="914400" y="4343400"/>
            <a:ext cx="5029200" cy="4114800"/>
          </a:xfrm>
        </p:spPr>
        <p:txBody>
          <a:bodyPr lIns="85328" tIns="42664" rIns="85328" bIns="42664"/>
          <a:lstStyle/>
          <a:p>
            <a:r>
              <a:rPr lang="zh-CN" altLang="en-US"/>
              <a:t>完成时间、审批流程和顺序等</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FC4AD-3B95-4ECC-8BA3-EBCEA7D25623}" type="slidenum">
              <a:rPr lang="en-US" altLang="zh-CN"/>
              <a:pPr/>
              <a:t>29</a:t>
            </a:fld>
            <a:endParaRPr lang="en-US" altLang="zh-CN"/>
          </a:p>
        </p:txBody>
      </p:sp>
      <p:sp>
        <p:nvSpPr>
          <p:cNvPr id="273410" name="Rectangle 2"/>
          <p:cNvSpPr>
            <a:spLocks noRo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zh-CN" altLang="en-US"/>
              <a:t>强调：要从质量管理专栏上拿模板，不要找个文档直接修改</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976EFB-47EF-435F-B3AB-2E2982B5D424}" type="slidenum">
              <a:rPr lang="en-US" altLang="zh-CN"/>
              <a:pPr/>
              <a:t>32</a:t>
            </a:fld>
            <a:endParaRPr lang="en-US" altLang="zh-CN"/>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a:xfrm>
            <a:off x="914400" y="4343400"/>
            <a:ext cx="5029200" cy="4114800"/>
          </a:xfrm>
        </p:spPr>
        <p:txBody>
          <a:bodyPr lIns="85328" tIns="42664" rIns="85328" bIns="42664"/>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F56F16-5FD2-4317-88DE-454FD0474FD3}" type="slidenum">
              <a:rPr lang="en-US" altLang="zh-CN"/>
              <a:pPr/>
              <a:t>2</a:t>
            </a:fld>
            <a:endParaRPr lang="en-US" altLang="zh-CN"/>
          </a:p>
        </p:txBody>
      </p:sp>
      <p:sp>
        <p:nvSpPr>
          <p:cNvPr id="259074" name="Rectangle 2"/>
          <p:cNvSpPr>
            <a:spLocks noGrp="1" noRot="1" noChangeAspect="1" noChangeArrowheads="1" noTextEdit="1"/>
          </p:cNvSpPr>
          <p:nvPr>
            <p:ph type="sldImg"/>
          </p:nvPr>
        </p:nvSpPr>
        <p:spPr>
          <a:xfrm>
            <a:off x="1144588" y="685800"/>
            <a:ext cx="4570412" cy="3427413"/>
          </a:xfrm>
          <a:ln/>
        </p:spPr>
      </p:sp>
      <p:sp>
        <p:nvSpPr>
          <p:cNvPr id="259075" name="Rectangle 3"/>
          <p:cNvSpPr>
            <a:spLocks noGrp="1" noChangeArrowheads="1"/>
          </p:cNvSpPr>
          <p:nvPr>
            <p:ph type="body" idx="1"/>
          </p:nvPr>
        </p:nvSpPr>
        <p:spPr>
          <a:xfrm>
            <a:off x="914400" y="4343400"/>
            <a:ext cx="5029200" cy="4114800"/>
          </a:xfrm>
        </p:spPr>
        <p:txBody>
          <a:bodyPr lIns="85328" tIns="42664" rIns="85328" bIns="42664"/>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DA57B6-8993-43C3-9EA4-C66256D7955A}" type="slidenum">
              <a:rPr lang="en-US" altLang="zh-CN"/>
              <a:pPr/>
              <a:t>9</a:t>
            </a:fld>
            <a:endParaRPr lang="en-US" altLang="zh-CN"/>
          </a:p>
        </p:txBody>
      </p:sp>
      <p:sp>
        <p:nvSpPr>
          <p:cNvPr id="283650" name="Rectangle 2"/>
          <p:cNvSpPr>
            <a:spLocks noGrp="1" noRot="1" noChangeAspect="1" noChangeArrowheads="1" noTextEdit="1"/>
          </p:cNvSpPr>
          <p:nvPr>
            <p:ph type="sldImg"/>
          </p:nvPr>
        </p:nvSpPr>
        <p:spPr>
          <a:xfrm>
            <a:off x="1144588" y="685800"/>
            <a:ext cx="4570412" cy="3427413"/>
          </a:xfrm>
          <a:ln/>
        </p:spPr>
      </p:sp>
      <p:sp>
        <p:nvSpPr>
          <p:cNvPr id="283651" name="Rectangle 3"/>
          <p:cNvSpPr>
            <a:spLocks noGrp="1" noChangeArrowheads="1"/>
          </p:cNvSpPr>
          <p:nvPr>
            <p:ph type="body" idx="1"/>
          </p:nvPr>
        </p:nvSpPr>
        <p:spPr>
          <a:xfrm>
            <a:off x="914400" y="4343400"/>
            <a:ext cx="5029200" cy="4114800"/>
          </a:xfrm>
        </p:spPr>
        <p:txBody>
          <a:bodyPr lIns="85328" tIns="42664" rIns="85328" bIns="42664"/>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35AA59-B057-43EF-BE4A-3906F823FEC3}" type="slidenum">
              <a:rPr lang="en-US" altLang="zh-CN"/>
              <a:pPr/>
              <a:t>14</a:t>
            </a:fld>
            <a:endParaRPr lang="en-US" altLang="zh-CN"/>
          </a:p>
        </p:txBody>
      </p:sp>
      <p:sp>
        <p:nvSpPr>
          <p:cNvPr id="311298" name="Rectangle 2"/>
          <p:cNvSpPr>
            <a:spLocks noRo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FACBE0-7895-4844-AF16-C61FC284F4BF}" type="slidenum">
              <a:rPr lang="en-US" altLang="zh-CN"/>
              <a:pPr/>
              <a:t>16</a:t>
            </a:fld>
            <a:endParaRPr lang="en-US" altLang="zh-CN"/>
          </a:p>
        </p:txBody>
      </p:sp>
      <p:sp>
        <p:nvSpPr>
          <p:cNvPr id="314370" name="Rectangle 2"/>
          <p:cNvSpPr>
            <a:spLocks noRo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60771-CF91-4816-A3C4-AA2C567A6B02}" type="slidenum">
              <a:rPr lang="en-US" altLang="zh-CN"/>
              <a:pPr/>
              <a:t>20</a:t>
            </a:fld>
            <a:endParaRPr lang="en-US" altLang="zh-CN"/>
          </a:p>
        </p:txBody>
      </p:sp>
      <p:sp>
        <p:nvSpPr>
          <p:cNvPr id="288770" name="Rectangle 2"/>
          <p:cNvSpPr>
            <a:spLocks noChangeArrowheads="1" noTextEdit="1"/>
          </p:cNvSpPr>
          <p:nvPr>
            <p:ph type="sldImg"/>
          </p:nvPr>
        </p:nvSpPr>
        <p:spPr>
          <a:ln/>
        </p:spPr>
      </p:sp>
      <p:sp>
        <p:nvSpPr>
          <p:cNvPr id="288771" name="Rectangle 3"/>
          <p:cNvSpPr>
            <a:spLocks noGrp="1" noChangeArrowheads="1"/>
          </p:cNvSpPr>
          <p:nvPr>
            <p:ph type="body" idx="1"/>
          </p:nvPr>
        </p:nvSpPr>
        <p:spPr>
          <a:xfrm>
            <a:off x="914400" y="4343400"/>
            <a:ext cx="5029200" cy="4114800"/>
          </a:xfrm>
        </p:spPr>
        <p:txBody>
          <a:bodyPr lIns="85328" tIns="42664" rIns="85328" bIns="42664"/>
          <a:lstStyle/>
          <a:p>
            <a:r>
              <a:rPr lang="zh-CN" altLang="en-US"/>
              <a:t>完成时间、审批流程和顺序等</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E9DB6-3A4F-445B-A99F-E711A8B9F6CD}" type="slidenum">
              <a:rPr lang="en-US" altLang="zh-CN"/>
              <a:pPr/>
              <a:t>21</a:t>
            </a:fld>
            <a:endParaRPr lang="en-US" altLang="zh-CN"/>
          </a:p>
        </p:txBody>
      </p:sp>
      <p:sp>
        <p:nvSpPr>
          <p:cNvPr id="290818" name="Rectangle 2"/>
          <p:cNvSpPr>
            <a:spLocks noChangeArrowheads="1" noTextEdit="1"/>
          </p:cNvSpPr>
          <p:nvPr>
            <p:ph type="sldImg"/>
          </p:nvPr>
        </p:nvSpPr>
        <p:spPr>
          <a:ln/>
        </p:spPr>
      </p:sp>
      <p:sp>
        <p:nvSpPr>
          <p:cNvPr id="290819" name="Rectangle 3"/>
          <p:cNvSpPr>
            <a:spLocks noGrp="1" noChangeArrowheads="1"/>
          </p:cNvSpPr>
          <p:nvPr>
            <p:ph type="body" idx="1"/>
          </p:nvPr>
        </p:nvSpPr>
        <p:spPr>
          <a:xfrm>
            <a:off x="914400" y="4343400"/>
            <a:ext cx="5029200" cy="4114800"/>
          </a:xfrm>
        </p:spPr>
        <p:txBody>
          <a:bodyPr lIns="85328" tIns="42664" rIns="85328" bIns="42664"/>
          <a:lstStyle/>
          <a:p>
            <a:r>
              <a:rPr lang="zh-CN" altLang="en-US"/>
              <a:t>完成时间、审批流程和顺序等</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474D2-AE24-4E8C-8708-3168F5016BF6}" type="slidenum">
              <a:rPr lang="en-US" altLang="zh-CN"/>
              <a:pPr/>
              <a:t>22</a:t>
            </a:fld>
            <a:endParaRPr lang="en-US" altLang="zh-CN"/>
          </a:p>
        </p:txBody>
      </p:sp>
      <p:sp>
        <p:nvSpPr>
          <p:cNvPr id="334850" name="Rectangle 2"/>
          <p:cNvSpPr>
            <a:spLocks noChangeArrowheads="1" noTextEdit="1"/>
          </p:cNvSpPr>
          <p:nvPr>
            <p:ph type="sldImg"/>
          </p:nvPr>
        </p:nvSpPr>
        <p:spPr>
          <a:ln/>
        </p:spPr>
      </p:sp>
      <p:sp>
        <p:nvSpPr>
          <p:cNvPr id="334851" name="Rectangle 3"/>
          <p:cNvSpPr>
            <a:spLocks noGrp="1" noChangeArrowheads="1"/>
          </p:cNvSpPr>
          <p:nvPr>
            <p:ph type="body" idx="1"/>
          </p:nvPr>
        </p:nvSpPr>
        <p:spPr>
          <a:xfrm>
            <a:off x="914400" y="4343400"/>
            <a:ext cx="5029200" cy="4114800"/>
          </a:xfrm>
        </p:spPr>
        <p:txBody>
          <a:bodyPr lIns="85328" tIns="42664" rIns="85328" bIns="42664"/>
          <a:lstStyle/>
          <a:p>
            <a:r>
              <a:rPr lang="zh-CN" altLang="en-US"/>
              <a:t>完成时间、审批流程和顺序等</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2DB75-FED1-48DF-95DC-96C061F13CFC}" type="slidenum">
              <a:rPr lang="en-US" altLang="zh-CN"/>
              <a:pPr/>
              <a:t>23</a:t>
            </a:fld>
            <a:endParaRPr lang="en-US" altLang="zh-CN"/>
          </a:p>
        </p:txBody>
      </p:sp>
      <p:sp>
        <p:nvSpPr>
          <p:cNvPr id="318466" name="Rectangle 2"/>
          <p:cNvSpPr>
            <a:spLocks noChangeArrowheads="1" noTextEdit="1"/>
          </p:cNvSpPr>
          <p:nvPr>
            <p:ph type="sldImg"/>
          </p:nvPr>
        </p:nvSpPr>
        <p:spPr>
          <a:ln/>
        </p:spPr>
      </p:sp>
      <p:sp>
        <p:nvSpPr>
          <p:cNvPr id="318467" name="Rectangle 3"/>
          <p:cNvSpPr>
            <a:spLocks noGrp="1" noChangeArrowheads="1"/>
          </p:cNvSpPr>
          <p:nvPr>
            <p:ph type="body" idx="1"/>
          </p:nvPr>
        </p:nvSpPr>
        <p:spPr>
          <a:xfrm>
            <a:off x="914400" y="4343400"/>
            <a:ext cx="5029200" cy="4114800"/>
          </a:xfrm>
        </p:spPr>
        <p:txBody>
          <a:bodyPr lIns="85328" tIns="42664" rIns="85328" bIns="42664"/>
          <a:lstStyle/>
          <a:p>
            <a:r>
              <a:rPr lang="zh-CN" altLang="en-US"/>
              <a:t>完成时间、审批流程和顺序等</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084" name="Picture 12" descr="ppt首页ok副本"/>
          <p:cNvPicPr>
            <a:picLocks noChangeAspect="1" noChangeArrowheads="1"/>
          </p:cNvPicPr>
          <p:nvPr userDrawn="1"/>
        </p:nvPicPr>
        <p:blipFill>
          <a:blip r:embed="rId2"/>
          <a:srcRect/>
          <a:stretch>
            <a:fillRect/>
          </a:stretch>
        </p:blipFill>
        <p:spPr bwMode="auto">
          <a:xfrm>
            <a:off x="0" y="0"/>
            <a:ext cx="9144000" cy="6859588"/>
          </a:xfrm>
          <a:prstGeom prst="rect">
            <a:avLst/>
          </a:prstGeom>
          <a:noFill/>
        </p:spPr>
      </p:pic>
      <p:sp>
        <p:nvSpPr>
          <p:cNvPr id="3075" name="Rectangle 3"/>
          <p:cNvSpPr>
            <a:spLocks noGrp="1" noChangeArrowheads="1"/>
          </p:cNvSpPr>
          <p:nvPr>
            <p:ph type="ctrTitle"/>
          </p:nvPr>
        </p:nvSpPr>
        <p:spPr>
          <a:xfrm>
            <a:off x="685800" y="2130425"/>
            <a:ext cx="7772400" cy="1470025"/>
          </a:xfrm>
        </p:spPr>
        <p:txBody>
          <a:bodyPr/>
          <a:lstStyle>
            <a:lvl1pPr>
              <a:defRPr sz="4800"/>
            </a:lvl1pPr>
          </a:lstStyle>
          <a:p>
            <a:r>
              <a:rPr lang="zh-CN" altLang="en-US"/>
              <a:t>单击此处编辑母版标题样式</a:t>
            </a:r>
          </a:p>
        </p:txBody>
      </p:sp>
      <p:sp>
        <p:nvSpPr>
          <p:cNvPr id="30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3077" name="Rectangle 5"/>
          <p:cNvSpPr>
            <a:spLocks noGrp="1" noChangeArrowheads="1"/>
          </p:cNvSpPr>
          <p:nvPr>
            <p:ph type="dt" sz="half" idx="2"/>
          </p:nvPr>
        </p:nvSpPr>
        <p:spPr/>
        <p:txBody>
          <a:bodyPr/>
          <a:lstStyle>
            <a:lvl1pPr>
              <a:defRPr/>
            </a:lvl1pPr>
          </a:lstStyle>
          <a:p>
            <a:endParaRPr lang="en-US" altLang="zh-CN"/>
          </a:p>
        </p:txBody>
      </p:sp>
      <p:sp>
        <p:nvSpPr>
          <p:cNvPr id="3078" name="Rectangle 6"/>
          <p:cNvSpPr>
            <a:spLocks noGrp="1" noChangeArrowheads="1"/>
          </p:cNvSpPr>
          <p:nvPr>
            <p:ph type="ftr" sz="quarter" idx="3"/>
          </p:nvPr>
        </p:nvSpPr>
        <p:spPr/>
        <p:txBody>
          <a:bodyPr/>
          <a:lstStyle>
            <a:lvl1pPr>
              <a:defRPr/>
            </a:lvl1pPr>
          </a:lstStyle>
          <a:p>
            <a:endParaRPr lang="en-US" altLang="zh-CN"/>
          </a:p>
        </p:txBody>
      </p:sp>
      <p:sp>
        <p:nvSpPr>
          <p:cNvPr id="3079" name="Rectangle 7"/>
          <p:cNvSpPr>
            <a:spLocks noGrp="1" noChangeArrowheads="1"/>
          </p:cNvSpPr>
          <p:nvPr>
            <p:ph type="sldNum" sz="quarter" idx="4"/>
          </p:nvPr>
        </p:nvSpPr>
        <p:spPr/>
        <p:txBody>
          <a:bodyPr/>
          <a:lstStyle>
            <a:lvl1pPr>
              <a:defRPr/>
            </a:lvl1pPr>
          </a:lstStyle>
          <a:p>
            <a:fld id="{20D377BD-3225-42F5-99EB-6513D002B285}" type="slidenum">
              <a:rPr lang="en-US" altLang="zh-CN"/>
              <a:pPr/>
              <a:t>‹#›</a:t>
            </a:fld>
            <a:endParaRPr lang="en-US" altLang="zh-CN"/>
          </a:p>
        </p:txBody>
      </p:sp>
      <p:sp>
        <p:nvSpPr>
          <p:cNvPr id="3082" name="Rectangle 10"/>
          <p:cNvSpPr>
            <a:spLocks noChangeArrowheads="1"/>
          </p:cNvSpPr>
          <p:nvPr userDrawn="1"/>
        </p:nvSpPr>
        <p:spPr bwMode="auto">
          <a:xfrm>
            <a:off x="6677025" y="6186488"/>
            <a:ext cx="2216150" cy="366712"/>
          </a:xfrm>
          <a:prstGeom prst="rect">
            <a:avLst/>
          </a:prstGeom>
          <a:noFill/>
          <a:ln w="9525">
            <a:noFill/>
            <a:miter lim="800000"/>
            <a:headEnd/>
            <a:tailEnd/>
          </a:ln>
          <a:effectLst/>
        </p:spPr>
        <p:txBody>
          <a:bodyPr wrap="none">
            <a:spAutoFit/>
          </a:bodyPr>
          <a:lstStyle/>
          <a:p>
            <a:pPr>
              <a:lnSpc>
                <a:spcPct val="100000"/>
              </a:lnSpc>
              <a:spcAft>
                <a:spcPct val="0"/>
              </a:spcAft>
            </a:pPr>
            <a:r>
              <a:rPr lang="en-US" altLang="zh-CN" sz="1800" b="0">
                <a:solidFill>
                  <a:schemeClr val="tx1"/>
                </a:solidFill>
                <a:effectLst/>
                <a:latin typeface="Arial" charset="0"/>
                <a:ea typeface="宋体" pitchFamily="2" charset="-122"/>
              </a:rPr>
              <a:t>www.si-tech.com.cn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A2C096-62B0-4571-B517-90AEBE2323E0}"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DE7FD0E-7D6C-46F8-A307-5106111BA522}"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2F112AA7-8982-4BD9-9C12-21F5FB466548}"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3644437D-A68E-4585-97CB-8D784C78A786}"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7662107-8C42-4C52-8150-18357FB3228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CD0D38-0686-4609-9A72-450430FDFE55}"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71FFE4D-A774-47E6-B66B-AED8D5ACBCF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05B2AE8-760E-4773-8411-6DEE616A65D1}"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A49615B-52A5-4EC4-93C9-F6D7111588B5}"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01195A5-5B09-4DE0-9034-1C2C51F1901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BB2AE76-0421-4BA6-8120-2177925475BE}"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E3F6A08-5B98-46E1-AC0A-53EB99312B80}"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7" name="Picture 13" descr="ppt定稿内页"/>
          <p:cNvPicPr>
            <a:picLocks noChangeAspect="1" noChangeArrowheads="1"/>
          </p:cNvPicPr>
          <p:nvPr userDrawn="1"/>
        </p:nvPicPr>
        <p:blipFill>
          <a:blip r:embed="rId15"/>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Aft>
                <a:spcPct val="0"/>
              </a:spcAft>
              <a:defRPr sz="1400" b="0">
                <a:solidFill>
                  <a:schemeClr val="tx1"/>
                </a:solidFill>
                <a:effectLst/>
                <a:latin typeface="+mn-lt"/>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Aft>
                <a:spcPct val="0"/>
              </a:spcAft>
              <a:defRPr sz="1400" b="0">
                <a:solidFill>
                  <a:schemeClr val="tx1"/>
                </a:solidFill>
                <a:effectLst/>
                <a:latin typeface="+mn-lt"/>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Aft>
                <a:spcPct val="0"/>
              </a:spcAft>
              <a:defRPr sz="1400" b="0">
                <a:solidFill>
                  <a:schemeClr val="tx1"/>
                </a:solidFill>
                <a:effectLst/>
                <a:latin typeface="+mn-lt"/>
                <a:ea typeface="宋体" pitchFamily="2" charset="-122"/>
              </a:defRPr>
            </a:lvl1pPr>
          </a:lstStyle>
          <a:p>
            <a:fld id="{3293CAC0-1339-43C5-9F47-AC51A39FD9BE}" type="slidenum">
              <a:rPr lang="en-US" altLang="zh-CN"/>
              <a:pPr/>
              <a:t>‹#›</a:t>
            </a:fld>
            <a:endParaRPr lang="en-US"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3200">
          <a:solidFill>
            <a:srgbClr val="FF6600"/>
          </a:solidFill>
          <a:latin typeface="+mj-lt"/>
          <a:ea typeface="+mj-ea"/>
          <a:cs typeface="+mj-cs"/>
        </a:defRPr>
      </a:lvl1pPr>
      <a:lvl2pPr algn="ctr" rtl="0" fontAlgn="base">
        <a:spcBef>
          <a:spcPct val="0"/>
        </a:spcBef>
        <a:spcAft>
          <a:spcPct val="0"/>
        </a:spcAft>
        <a:defRPr sz="3200">
          <a:solidFill>
            <a:srgbClr val="FF6600"/>
          </a:solidFill>
          <a:latin typeface="Arial" charset="0"/>
          <a:ea typeface="黑体" pitchFamily="2" charset="-122"/>
        </a:defRPr>
      </a:lvl2pPr>
      <a:lvl3pPr algn="ctr" rtl="0" fontAlgn="base">
        <a:spcBef>
          <a:spcPct val="0"/>
        </a:spcBef>
        <a:spcAft>
          <a:spcPct val="0"/>
        </a:spcAft>
        <a:defRPr sz="3200">
          <a:solidFill>
            <a:srgbClr val="FF6600"/>
          </a:solidFill>
          <a:latin typeface="Arial" charset="0"/>
          <a:ea typeface="黑体" pitchFamily="2" charset="-122"/>
        </a:defRPr>
      </a:lvl3pPr>
      <a:lvl4pPr algn="ctr" rtl="0" fontAlgn="base">
        <a:spcBef>
          <a:spcPct val="0"/>
        </a:spcBef>
        <a:spcAft>
          <a:spcPct val="0"/>
        </a:spcAft>
        <a:defRPr sz="3200">
          <a:solidFill>
            <a:srgbClr val="FF6600"/>
          </a:solidFill>
          <a:latin typeface="Arial" charset="0"/>
          <a:ea typeface="黑体" pitchFamily="2" charset="-122"/>
        </a:defRPr>
      </a:lvl4pPr>
      <a:lvl5pPr algn="ctr" rtl="0" fontAlgn="base">
        <a:spcBef>
          <a:spcPct val="0"/>
        </a:spcBef>
        <a:spcAft>
          <a:spcPct val="0"/>
        </a:spcAft>
        <a:defRPr sz="3200">
          <a:solidFill>
            <a:srgbClr val="FF6600"/>
          </a:solidFill>
          <a:latin typeface="Arial" charset="0"/>
          <a:ea typeface="黑体" pitchFamily="2" charset="-122"/>
        </a:defRPr>
      </a:lvl5pPr>
      <a:lvl6pPr marL="457200" algn="ctr" rtl="0" fontAlgn="base">
        <a:spcBef>
          <a:spcPct val="0"/>
        </a:spcBef>
        <a:spcAft>
          <a:spcPct val="0"/>
        </a:spcAft>
        <a:defRPr sz="3200">
          <a:solidFill>
            <a:srgbClr val="FF6600"/>
          </a:solidFill>
          <a:latin typeface="Arial" charset="0"/>
          <a:ea typeface="黑体" pitchFamily="2" charset="-122"/>
        </a:defRPr>
      </a:lvl6pPr>
      <a:lvl7pPr marL="914400" algn="ctr" rtl="0" fontAlgn="base">
        <a:spcBef>
          <a:spcPct val="0"/>
        </a:spcBef>
        <a:spcAft>
          <a:spcPct val="0"/>
        </a:spcAft>
        <a:defRPr sz="3200">
          <a:solidFill>
            <a:srgbClr val="FF6600"/>
          </a:solidFill>
          <a:latin typeface="Arial" charset="0"/>
          <a:ea typeface="黑体" pitchFamily="2" charset="-122"/>
        </a:defRPr>
      </a:lvl7pPr>
      <a:lvl8pPr marL="1371600" algn="ctr" rtl="0" fontAlgn="base">
        <a:spcBef>
          <a:spcPct val="0"/>
        </a:spcBef>
        <a:spcAft>
          <a:spcPct val="0"/>
        </a:spcAft>
        <a:defRPr sz="3200">
          <a:solidFill>
            <a:srgbClr val="FF6600"/>
          </a:solidFill>
          <a:latin typeface="Arial" charset="0"/>
          <a:ea typeface="黑体" pitchFamily="2" charset="-122"/>
        </a:defRPr>
      </a:lvl8pPr>
      <a:lvl9pPr marL="1828800" algn="ctr" rtl="0" fontAlgn="base">
        <a:spcBef>
          <a:spcPct val="0"/>
        </a:spcBef>
        <a:spcAft>
          <a:spcPct val="0"/>
        </a:spcAft>
        <a:defRPr sz="3200">
          <a:solidFill>
            <a:srgbClr val="FF6600"/>
          </a:solidFill>
          <a:latin typeface="Arial" charset="0"/>
          <a:ea typeface="黑体" pitchFamily="2" charset="-122"/>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Microsoft_Office_Excel_97-2003____2.xls"/></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27088" y="1844675"/>
            <a:ext cx="7772400" cy="1470025"/>
          </a:xfrm>
        </p:spPr>
        <p:txBody>
          <a:bodyPr/>
          <a:lstStyle/>
          <a:p>
            <a:r>
              <a:rPr lang="en-US" altLang="zh-CN" dirty="0" smtClean="0"/>
              <a:t>red5</a:t>
            </a:r>
            <a:r>
              <a:rPr lang="zh-CN" altLang="en-US" dirty="0" smtClean="0"/>
              <a:t>视频直播</a:t>
            </a:r>
            <a:r>
              <a:rPr lang="zh-CN" altLang="en-US" dirty="0"/>
              <a:t/>
            </a:r>
            <a:br>
              <a:rPr lang="zh-CN" altLang="en-US" dirty="0"/>
            </a:br>
            <a:r>
              <a:rPr lang="zh-CN" altLang="en-US" dirty="0"/>
              <a:t/>
            </a:r>
            <a:br>
              <a:rPr lang="zh-CN" altLang="en-US" dirty="0"/>
            </a:br>
            <a:endParaRPr lang="en-US" altLang="zh-CN" sz="3200" dirty="0"/>
          </a:p>
        </p:txBody>
      </p:sp>
      <p:sp>
        <p:nvSpPr>
          <p:cNvPr id="2051" name="Rectangle 3"/>
          <p:cNvSpPr>
            <a:spLocks noGrp="1" noChangeArrowheads="1"/>
          </p:cNvSpPr>
          <p:nvPr>
            <p:ph type="subTitle" idx="1"/>
          </p:nvPr>
        </p:nvSpPr>
        <p:spPr>
          <a:xfrm>
            <a:off x="1331913" y="4149725"/>
            <a:ext cx="6400800" cy="936625"/>
          </a:xfrm>
        </p:spPr>
        <p:txBody>
          <a:bodyPr/>
          <a:lstStyle/>
          <a:p>
            <a:pPr>
              <a:lnSpc>
                <a:spcPct val="80000"/>
              </a:lnSpc>
            </a:pPr>
            <a:r>
              <a:rPr lang="en-US" altLang="zh-CN" sz="2800" dirty="0" smtClean="0">
                <a:latin typeface="宋体" pitchFamily="2" charset="-122"/>
              </a:rPr>
              <a:t>2011</a:t>
            </a:r>
            <a:r>
              <a:rPr lang="zh-CN" altLang="en-US" sz="2800" dirty="0" smtClean="0">
                <a:latin typeface="宋体" pitchFamily="2" charset="-122"/>
              </a:rPr>
              <a:t>年</a:t>
            </a:r>
            <a:r>
              <a:rPr lang="en-US" altLang="zh-CN" sz="2800" dirty="0" smtClean="0">
                <a:latin typeface="宋体" pitchFamily="2" charset="-122"/>
              </a:rPr>
              <a:t>5</a:t>
            </a:r>
            <a:r>
              <a:rPr lang="zh-CN" altLang="en-US" sz="2800" dirty="0" smtClean="0">
                <a:latin typeface="宋体" pitchFamily="2" charset="-122"/>
              </a:rPr>
              <a:t>月</a:t>
            </a:r>
            <a:r>
              <a:rPr lang="zh-CN" altLang="en-US" sz="2800" dirty="0">
                <a:latin typeface="宋体" pitchFamily="2" charset="-122"/>
              </a:rPr>
              <a:t>　</a:t>
            </a:r>
            <a:endParaRPr lang="zh-CN" altLang="en-US" sz="2800" dirty="0"/>
          </a:p>
          <a:p>
            <a:pPr>
              <a:lnSpc>
                <a:spcPct val="80000"/>
              </a:lnSpc>
            </a:pPr>
            <a:endParaRPr lang="en-US" altLang="zh-C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AutoShape 4"/>
          <p:cNvSpPr>
            <a:spLocks noChangeArrowheads="1"/>
          </p:cNvSpPr>
          <p:nvPr/>
        </p:nvSpPr>
        <p:spPr bwMode="gray">
          <a:xfrm>
            <a:off x="0" y="1600200"/>
            <a:ext cx="5499100" cy="4495800"/>
          </a:xfrm>
          <a:prstGeom prst="rightArrow">
            <a:avLst>
              <a:gd name="adj1" fmla="val 79306"/>
              <a:gd name="adj2" fmla="val 30296"/>
            </a:avLst>
          </a:prstGeom>
          <a:gradFill rotWithShape="1">
            <a:gsLst>
              <a:gs pos="0">
                <a:schemeClr val="accent1">
                  <a:gamma/>
                  <a:tint val="0"/>
                  <a:invGamma/>
                  <a:alpha val="24001"/>
                </a:schemeClr>
              </a:gs>
              <a:gs pos="100000">
                <a:schemeClr val="accent1"/>
              </a:gs>
            </a:gsLst>
            <a:lin ang="0" scaled="1"/>
          </a:gradFill>
          <a:ln w="9525">
            <a:noFill/>
            <a:miter lim="800000"/>
            <a:headEnd/>
            <a:tailEnd/>
          </a:ln>
          <a:effectLst/>
        </p:spPr>
        <p:txBody>
          <a:bodyPr wrap="none" anchor="ctr"/>
          <a:lstStyle/>
          <a:p>
            <a:pPr algn="ctr">
              <a:lnSpc>
                <a:spcPct val="80000"/>
              </a:lnSpc>
              <a:spcBef>
                <a:spcPct val="20000"/>
              </a:spcBef>
              <a:spcAft>
                <a:spcPct val="0"/>
              </a:spcAft>
              <a:defRPr/>
            </a:pPr>
            <a:endParaRPr lang="zh-CN" altLang="en-US" sz="1800">
              <a:solidFill>
                <a:schemeClr val="tx1"/>
              </a:solidFill>
              <a:effectLst/>
              <a:latin typeface="Arial" charset="0"/>
              <a:ea typeface="宋体" pitchFamily="2" charset="-122"/>
            </a:endParaRPr>
          </a:p>
        </p:txBody>
      </p:sp>
      <p:sp>
        <p:nvSpPr>
          <p:cNvPr id="225285" name="AutoShape 5"/>
          <p:cNvSpPr>
            <a:spLocks noChangeArrowheads="1"/>
          </p:cNvSpPr>
          <p:nvPr/>
        </p:nvSpPr>
        <p:spPr bwMode="gray">
          <a:xfrm>
            <a:off x="1524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a:lnSpc>
                <a:spcPct val="80000"/>
              </a:lnSpc>
              <a:spcBef>
                <a:spcPct val="20000"/>
              </a:spcBef>
              <a:spcAft>
                <a:spcPct val="0"/>
              </a:spcAft>
              <a:defRPr/>
            </a:pPr>
            <a:r>
              <a:rPr lang="zh-CN" altLang="en-US" sz="1800">
                <a:solidFill>
                  <a:schemeClr val="bg1"/>
                </a:solidFill>
                <a:effectLst/>
                <a:latin typeface="Arial" charset="0"/>
                <a:ea typeface="宋体" pitchFamily="2" charset="-122"/>
              </a:rPr>
              <a:t>文档、代码残缺不全</a:t>
            </a:r>
          </a:p>
          <a:p>
            <a:pPr algn="ctr">
              <a:lnSpc>
                <a:spcPct val="80000"/>
              </a:lnSpc>
              <a:spcBef>
                <a:spcPct val="20000"/>
              </a:spcBef>
              <a:spcAft>
                <a:spcPct val="0"/>
              </a:spcAft>
              <a:defRPr/>
            </a:pPr>
            <a:r>
              <a:rPr lang="zh-CN" altLang="en-US" sz="1800">
                <a:solidFill>
                  <a:schemeClr val="bg1"/>
                </a:solidFill>
                <a:effectLst/>
                <a:latin typeface="Arial" charset="0"/>
                <a:ea typeface="宋体" pitchFamily="2" charset="-122"/>
              </a:rPr>
              <a:t>维护、后续售前无参考</a:t>
            </a:r>
          </a:p>
        </p:txBody>
      </p:sp>
      <p:sp>
        <p:nvSpPr>
          <p:cNvPr id="225286" name="AutoShape 6"/>
          <p:cNvSpPr>
            <a:spLocks noChangeArrowheads="1"/>
          </p:cNvSpPr>
          <p:nvPr/>
        </p:nvSpPr>
        <p:spPr bwMode="gray">
          <a:xfrm>
            <a:off x="152400" y="3352800"/>
            <a:ext cx="4038600" cy="990600"/>
          </a:xfrm>
          <a:prstGeom prst="roundRect">
            <a:avLst>
              <a:gd name="adj" fmla="val 9106"/>
            </a:avLst>
          </a:prstGeom>
          <a:gradFill rotWithShape="1">
            <a:gsLst>
              <a:gs pos="0">
                <a:schemeClr val="folHlink"/>
              </a:gs>
              <a:gs pos="100000">
                <a:schemeClr val="folHlink">
                  <a:gamma/>
                  <a:tint val="69804"/>
                  <a:invGamma/>
                </a:schemeClr>
              </a:gs>
            </a:gsLst>
            <a:lin ang="5400000" scaled="1"/>
          </a:gradFill>
          <a:ln w="25400">
            <a:solidFill>
              <a:schemeClr val="bg1"/>
            </a:solidFill>
            <a:round/>
            <a:headEnd/>
            <a:tailEnd/>
          </a:ln>
          <a:effectLst/>
        </p:spPr>
        <p:txBody>
          <a:bodyPr wrap="none" anchor="ctr"/>
          <a:lstStyle/>
          <a:p>
            <a:pPr algn="ctr">
              <a:lnSpc>
                <a:spcPct val="80000"/>
              </a:lnSpc>
              <a:spcBef>
                <a:spcPct val="20000"/>
              </a:spcBef>
              <a:spcAft>
                <a:spcPct val="0"/>
              </a:spcAft>
              <a:defRPr/>
            </a:pPr>
            <a:r>
              <a:rPr lang="zh-CN" altLang="en-US" sz="1800">
                <a:solidFill>
                  <a:schemeClr val="bg1"/>
                </a:solidFill>
                <a:effectLst/>
                <a:latin typeface="Arial" charset="0"/>
                <a:ea typeface="宋体" pitchFamily="2" charset="-122"/>
              </a:rPr>
              <a:t>一个错误改几遍</a:t>
            </a:r>
          </a:p>
          <a:p>
            <a:pPr algn="ctr">
              <a:lnSpc>
                <a:spcPct val="80000"/>
              </a:lnSpc>
              <a:spcBef>
                <a:spcPct val="20000"/>
              </a:spcBef>
              <a:spcAft>
                <a:spcPct val="0"/>
              </a:spcAft>
              <a:defRPr/>
            </a:pPr>
            <a:r>
              <a:rPr lang="zh-CN" altLang="en-US" sz="1800">
                <a:solidFill>
                  <a:schemeClr val="bg1"/>
                </a:solidFill>
                <a:effectLst/>
                <a:latin typeface="Arial" charset="0"/>
                <a:ea typeface="宋体" pitchFamily="2" charset="-122"/>
              </a:rPr>
              <a:t>上线版本错误</a:t>
            </a:r>
          </a:p>
          <a:p>
            <a:pPr algn="ctr">
              <a:lnSpc>
                <a:spcPct val="80000"/>
              </a:lnSpc>
              <a:spcBef>
                <a:spcPct val="20000"/>
              </a:spcBef>
              <a:spcAft>
                <a:spcPct val="0"/>
              </a:spcAft>
              <a:defRPr/>
            </a:pPr>
            <a:endParaRPr lang="en-US" altLang="zh-CN" sz="1800">
              <a:solidFill>
                <a:schemeClr val="bg1"/>
              </a:solidFill>
              <a:effectLst/>
              <a:latin typeface="Arial" charset="0"/>
              <a:ea typeface="宋体" pitchFamily="2" charset="-122"/>
            </a:endParaRPr>
          </a:p>
        </p:txBody>
      </p:sp>
      <p:sp>
        <p:nvSpPr>
          <p:cNvPr id="225287" name="AutoShape 7"/>
          <p:cNvSpPr>
            <a:spLocks noChangeArrowheads="1"/>
          </p:cNvSpPr>
          <p:nvPr/>
        </p:nvSpPr>
        <p:spPr bwMode="gray">
          <a:xfrm>
            <a:off x="152400" y="44958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a:lnSpc>
                <a:spcPct val="80000"/>
              </a:lnSpc>
              <a:spcBef>
                <a:spcPct val="20000"/>
              </a:spcBef>
              <a:spcAft>
                <a:spcPct val="0"/>
              </a:spcAft>
              <a:defRPr/>
            </a:pPr>
            <a:r>
              <a:rPr lang="zh-CN" altLang="en-US" sz="1800">
                <a:solidFill>
                  <a:schemeClr val="bg1"/>
                </a:solidFill>
                <a:effectLst/>
                <a:latin typeface="Arial" charset="0"/>
                <a:ea typeface="宋体" pitchFamily="2" charset="-122"/>
              </a:rPr>
              <a:t>左手不知道右手做什么</a:t>
            </a:r>
          </a:p>
        </p:txBody>
      </p:sp>
      <p:grpSp>
        <p:nvGrpSpPr>
          <p:cNvPr id="284679" name="Group 8"/>
          <p:cNvGrpSpPr>
            <a:grpSpLocks/>
          </p:cNvGrpSpPr>
          <p:nvPr/>
        </p:nvGrpSpPr>
        <p:grpSpPr bwMode="auto">
          <a:xfrm>
            <a:off x="6096000" y="2209800"/>
            <a:ext cx="2286000" cy="3309938"/>
            <a:chOff x="528" y="1392"/>
            <a:chExt cx="1158" cy="2085"/>
          </a:xfrm>
        </p:grpSpPr>
        <p:sp>
          <p:nvSpPr>
            <p:cNvPr id="225289" name="AutoShape 9"/>
            <p:cNvSpPr>
              <a:spLocks noChangeArrowheads="1"/>
            </p:cNvSpPr>
            <p:nvPr/>
          </p:nvSpPr>
          <p:spPr bwMode="gray">
            <a:xfrm>
              <a:off x="528" y="1392"/>
              <a:ext cx="1158" cy="2085"/>
            </a:xfrm>
            <a:prstGeom prst="roundRect">
              <a:avLst>
                <a:gd name="adj" fmla="val 16667"/>
              </a:avLst>
            </a:prstGeom>
            <a:solidFill>
              <a:schemeClr val="accent2"/>
            </a:solidFill>
            <a:ln w="38100">
              <a:solidFill>
                <a:schemeClr val="bg1"/>
              </a:solidFill>
              <a:round/>
              <a:headEnd/>
              <a:tailEnd/>
            </a:ln>
            <a:effectLst>
              <a:outerShdw dist="107763" dir="2700000" algn="ctr" rotWithShape="0">
                <a:srgbClr val="808080">
                  <a:alpha val="50000"/>
                </a:srgbClr>
              </a:outerShdw>
            </a:effectLst>
          </p:spPr>
          <p:txBody>
            <a:bodyPr wrap="none" anchor="ctr"/>
            <a:lstStyle/>
            <a:p>
              <a:pPr algn="ctr">
                <a:lnSpc>
                  <a:spcPct val="80000"/>
                </a:lnSpc>
                <a:spcBef>
                  <a:spcPct val="20000"/>
                </a:spcBef>
                <a:spcAft>
                  <a:spcPct val="0"/>
                </a:spcAft>
                <a:defRPr/>
              </a:pPr>
              <a:endParaRPr lang="zh-CN" altLang="en-US" sz="1800">
                <a:solidFill>
                  <a:schemeClr val="tx1"/>
                </a:solidFill>
                <a:effectLst/>
                <a:latin typeface="Arial" charset="0"/>
                <a:ea typeface="宋体" pitchFamily="2" charset="-122"/>
              </a:endParaRPr>
            </a:p>
          </p:txBody>
        </p:sp>
        <p:sp>
          <p:nvSpPr>
            <p:cNvPr id="284681" name="AutoShape 10"/>
            <p:cNvSpPr>
              <a:spLocks noChangeArrowheads="1"/>
            </p:cNvSpPr>
            <p:nvPr/>
          </p:nvSpPr>
          <p:spPr bwMode="gray">
            <a:xfrm>
              <a:off x="576" y="1416"/>
              <a:ext cx="1063" cy="288"/>
            </a:xfrm>
            <a:prstGeom prst="roundRect">
              <a:avLst>
                <a:gd name="adj" fmla="val 50000"/>
              </a:avLst>
            </a:prstGeom>
            <a:gradFill rotWithShape="1">
              <a:gsLst>
                <a:gs pos="0">
                  <a:schemeClr val="bg1"/>
                </a:gs>
                <a:gs pos="100000">
                  <a:schemeClr val="accent2"/>
                </a:gs>
              </a:gsLst>
              <a:lin ang="5400000" scaled="1"/>
            </a:gra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grpSp>
      <p:sp>
        <p:nvSpPr>
          <p:cNvPr id="284682" name="Text Box 11"/>
          <p:cNvSpPr txBox="1">
            <a:spLocks noChangeArrowheads="1"/>
          </p:cNvSpPr>
          <p:nvPr/>
        </p:nvSpPr>
        <p:spPr bwMode="black">
          <a:xfrm>
            <a:off x="6400800" y="3090863"/>
            <a:ext cx="1752600" cy="1465262"/>
          </a:xfrm>
          <a:prstGeom prst="rect">
            <a:avLst/>
          </a:prstGeom>
          <a:noFill/>
          <a:ln w="9525" algn="ctr">
            <a:noFill/>
            <a:miter lim="800000"/>
            <a:headEnd/>
            <a:tailEnd/>
          </a:ln>
        </p:spPr>
        <p:txBody>
          <a:bodyPr>
            <a:spAutoFit/>
          </a:bodyPr>
          <a:lstStyle/>
          <a:p>
            <a:pPr algn="ctr" eaLnBrk="0" hangingPunct="0">
              <a:lnSpc>
                <a:spcPct val="80000"/>
              </a:lnSpc>
              <a:spcBef>
                <a:spcPct val="20000"/>
              </a:spcBef>
              <a:spcAft>
                <a:spcPct val="0"/>
              </a:spcAft>
            </a:pPr>
            <a:r>
              <a:rPr lang="zh-CN" altLang="en-US" sz="1800">
                <a:solidFill>
                  <a:schemeClr val="bg1"/>
                </a:solidFill>
                <a:effectLst/>
                <a:latin typeface="Arial" charset="0"/>
                <a:ea typeface="宋体" pitchFamily="2" charset="-122"/>
              </a:rPr>
              <a:t>避免混乱</a:t>
            </a:r>
          </a:p>
          <a:p>
            <a:pPr algn="ctr" eaLnBrk="0" hangingPunct="0">
              <a:lnSpc>
                <a:spcPct val="80000"/>
              </a:lnSpc>
              <a:spcBef>
                <a:spcPct val="20000"/>
              </a:spcBef>
              <a:spcAft>
                <a:spcPct val="0"/>
              </a:spcAft>
            </a:pPr>
            <a:endParaRPr lang="zh-CN" altLang="en-US" sz="1800">
              <a:solidFill>
                <a:schemeClr val="bg1"/>
              </a:solidFill>
              <a:effectLst/>
              <a:latin typeface="Arial" charset="0"/>
              <a:ea typeface="宋体" pitchFamily="2" charset="-122"/>
            </a:endParaRPr>
          </a:p>
          <a:p>
            <a:pPr algn="ctr" eaLnBrk="0" hangingPunct="0">
              <a:lnSpc>
                <a:spcPct val="80000"/>
              </a:lnSpc>
              <a:spcBef>
                <a:spcPct val="20000"/>
              </a:spcBef>
              <a:spcAft>
                <a:spcPct val="0"/>
              </a:spcAft>
            </a:pPr>
            <a:r>
              <a:rPr lang="zh-CN" altLang="en-US" sz="1800">
                <a:solidFill>
                  <a:schemeClr val="bg1"/>
                </a:solidFill>
                <a:effectLst/>
                <a:latin typeface="Arial" charset="0"/>
                <a:ea typeface="宋体" pitchFamily="2" charset="-122"/>
              </a:rPr>
              <a:t>了解项目进展</a:t>
            </a:r>
          </a:p>
          <a:p>
            <a:pPr algn="ctr" eaLnBrk="0" hangingPunct="0">
              <a:lnSpc>
                <a:spcPct val="80000"/>
              </a:lnSpc>
              <a:spcBef>
                <a:spcPct val="20000"/>
              </a:spcBef>
              <a:spcAft>
                <a:spcPct val="0"/>
              </a:spcAft>
            </a:pPr>
            <a:endParaRPr lang="zh-CN" altLang="en-US" sz="1800">
              <a:solidFill>
                <a:schemeClr val="bg1"/>
              </a:solidFill>
              <a:effectLst/>
              <a:latin typeface="Arial" charset="0"/>
              <a:ea typeface="宋体" pitchFamily="2" charset="-122"/>
            </a:endParaRPr>
          </a:p>
          <a:p>
            <a:pPr algn="ctr" eaLnBrk="0" hangingPunct="0">
              <a:lnSpc>
                <a:spcPct val="80000"/>
              </a:lnSpc>
              <a:spcBef>
                <a:spcPct val="20000"/>
              </a:spcBef>
              <a:spcAft>
                <a:spcPct val="0"/>
              </a:spcAft>
            </a:pPr>
            <a:r>
              <a:rPr lang="zh-CN" altLang="en-US" sz="1800">
                <a:solidFill>
                  <a:schemeClr val="bg1"/>
                </a:solidFill>
                <a:effectLst/>
                <a:latin typeface="Arial" charset="0"/>
                <a:ea typeface="宋体" pitchFamily="2" charset="-122"/>
              </a:rPr>
              <a:t>规范工作习惯</a:t>
            </a:r>
          </a:p>
        </p:txBody>
      </p:sp>
      <p:grpSp>
        <p:nvGrpSpPr>
          <p:cNvPr id="284683" name="Group 12"/>
          <p:cNvGrpSpPr>
            <a:grpSpLocks/>
          </p:cNvGrpSpPr>
          <p:nvPr/>
        </p:nvGrpSpPr>
        <p:grpSpPr bwMode="auto">
          <a:xfrm>
            <a:off x="304800" y="2438400"/>
            <a:ext cx="547688" cy="512763"/>
            <a:chOff x="5088" y="240"/>
            <a:chExt cx="384" cy="384"/>
          </a:xfrm>
        </p:grpSpPr>
        <p:sp>
          <p:nvSpPr>
            <p:cNvPr id="284684" name="Oval 13"/>
            <p:cNvSpPr>
              <a:spLocks noChangeArrowheads="1"/>
            </p:cNvSpPr>
            <p:nvPr/>
          </p:nvSpPr>
          <p:spPr bwMode="gray">
            <a:xfrm>
              <a:off x="5088"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85" name="Oval 14"/>
            <p:cNvSpPr>
              <a:spLocks noChangeArrowheads="1"/>
            </p:cNvSpPr>
            <p:nvPr/>
          </p:nvSpPr>
          <p:spPr bwMode="gray">
            <a:xfrm>
              <a:off x="5232"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86" name="Oval 15"/>
            <p:cNvSpPr>
              <a:spLocks noChangeArrowheads="1"/>
            </p:cNvSpPr>
            <p:nvPr/>
          </p:nvSpPr>
          <p:spPr bwMode="gray">
            <a:xfrm>
              <a:off x="5376"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87" name="Oval 16"/>
            <p:cNvSpPr>
              <a:spLocks noChangeArrowheads="1"/>
            </p:cNvSpPr>
            <p:nvPr/>
          </p:nvSpPr>
          <p:spPr bwMode="gray">
            <a:xfrm>
              <a:off x="5088"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88" name="Oval 17"/>
            <p:cNvSpPr>
              <a:spLocks noChangeArrowheads="1"/>
            </p:cNvSpPr>
            <p:nvPr/>
          </p:nvSpPr>
          <p:spPr bwMode="gray">
            <a:xfrm>
              <a:off x="5232"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89" name="Oval 18"/>
            <p:cNvSpPr>
              <a:spLocks noChangeArrowheads="1"/>
            </p:cNvSpPr>
            <p:nvPr/>
          </p:nvSpPr>
          <p:spPr bwMode="gray">
            <a:xfrm>
              <a:off x="5376"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90" name="Oval 19"/>
            <p:cNvSpPr>
              <a:spLocks noChangeArrowheads="1"/>
            </p:cNvSpPr>
            <p:nvPr/>
          </p:nvSpPr>
          <p:spPr bwMode="gray">
            <a:xfrm>
              <a:off x="5088"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91" name="Oval 20"/>
            <p:cNvSpPr>
              <a:spLocks noChangeArrowheads="1"/>
            </p:cNvSpPr>
            <p:nvPr/>
          </p:nvSpPr>
          <p:spPr bwMode="gray">
            <a:xfrm>
              <a:off x="5232"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92" name="Oval 21"/>
            <p:cNvSpPr>
              <a:spLocks noChangeArrowheads="1"/>
            </p:cNvSpPr>
            <p:nvPr/>
          </p:nvSpPr>
          <p:spPr bwMode="gray">
            <a:xfrm>
              <a:off x="5376"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grpSp>
      <p:grpSp>
        <p:nvGrpSpPr>
          <p:cNvPr id="284693" name="Group 22"/>
          <p:cNvGrpSpPr>
            <a:grpSpLocks/>
          </p:cNvGrpSpPr>
          <p:nvPr/>
        </p:nvGrpSpPr>
        <p:grpSpPr bwMode="auto">
          <a:xfrm>
            <a:off x="304800" y="3581400"/>
            <a:ext cx="547688" cy="512763"/>
            <a:chOff x="5088" y="240"/>
            <a:chExt cx="384" cy="384"/>
          </a:xfrm>
        </p:grpSpPr>
        <p:sp>
          <p:nvSpPr>
            <p:cNvPr id="284694" name="Oval 23"/>
            <p:cNvSpPr>
              <a:spLocks noChangeArrowheads="1"/>
            </p:cNvSpPr>
            <p:nvPr/>
          </p:nvSpPr>
          <p:spPr bwMode="gray">
            <a:xfrm>
              <a:off x="5088"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95" name="Oval 24"/>
            <p:cNvSpPr>
              <a:spLocks noChangeArrowheads="1"/>
            </p:cNvSpPr>
            <p:nvPr/>
          </p:nvSpPr>
          <p:spPr bwMode="gray">
            <a:xfrm>
              <a:off x="5232"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96" name="Oval 25"/>
            <p:cNvSpPr>
              <a:spLocks noChangeArrowheads="1"/>
            </p:cNvSpPr>
            <p:nvPr/>
          </p:nvSpPr>
          <p:spPr bwMode="gray">
            <a:xfrm>
              <a:off x="5376"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97" name="Oval 26"/>
            <p:cNvSpPr>
              <a:spLocks noChangeArrowheads="1"/>
            </p:cNvSpPr>
            <p:nvPr/>
          </p:nvSpPr>
          <p:spPr bwMode="gray">
            <a:xfrm>
              <a:off x="5088"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98" name="Oval 27"/>
            <p:cNvSpPr>
              <a:spLocks noChangeArrowheads="1"/>
            </p:cNvSpPr>
            <p:nvPr/>
          </p:nvSpPr>
          <p:spPr bwMode="gray">
            <a:xfrm>
              <a:off x="5232"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699" name="Oval 28"/>
            <p:cNvSpPr>
              <a:spLocks noChangeArrowheads="1"/>
            </p:cNvSpPr>
            <p:nvPr/>
          </p:nvSpPr>
          <p:spPr bwMode="gray">
            <a:xfrm>
              <a:off x="5376"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00" name="Oval 29"/>
            <p:cNvSpPr>
              <a:spLocks noChangeArrowheads="1"/>
            </p:cNvSpPr>
            <p:nvPr/>
          </p:nvSpPr>
          <p:spPr bwMode="gray">
            <a:xfrm>
              <a:off x="5088"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01" name="Oval 30"/>
            <p:cNvSpPr>
              <a:spLocks noChangeArrowheads="1"/>
            </p:cNvSpPr>
            <p:nvPr/>
          </p:nvSpPr>
          <p:spPr bwMode="gray">
            <a:xfrm>
              <a:off x="5232"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02" name="Oval 31"/>
            <p:cNvSpPr>
              <a:spLocks noChangeArrowheads="1"/>
            </p:cNvSpPr>
            <p:nvPr/>
          </p:nvSpPr>
          <p:spPr bwMode="gray">
            <a:xfrm>
              <a:off x="5376"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grpSp>
      <p:grpSp>
        <p:nvGrpSpPr>
          <p:cNvPr id="284703" name="Group 32"/>
          <p:cNvGrpSpPr>
            <a:grpSpLocks/>
          </p:cNvGrpSpPr>
          <p:nvPr/>
        </p:nvGrpSpPr>
        <p:grpSpPr bwMode="auto">
          <a:xfrm>
            <a:off x="304800" y="4724400"/>
            <a:ext cx="547688" cy="512763"/>
            <a:chOff x="5088" y="240"/>
            <a:chExt cx="384" cy="384"/>
          </a:xfrm>
        </p:grpSpPr>
        <p:sp>
          <p:nvSpPr>
            <p:cNvPr id="284704" name="Oval 33"/>
            <p:cNvSpPr>
              <a:spLocks noChangeArrowheads="1"/>
            </p:cNvSpPr>
            <p:nvPr/>
          </p:nvSpPr>
          <p:spPr bwMode="gray">
            <a:xfrm>
              <a:off x="5088"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05" name="Oval 34"/>
            <p:cNvSpPr>
              <a:spLocks noChangeArrowheads="1"/>
            </p:cNvSpPr>
            <p:nvPr/>
          </p:nvSpPr>
          <p:spPr bwMode="gray">
            <a:xfrm>
              <a:off x="5232"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06" name="Oval 35"/>
            <p:cNvSpPr>
              <a:spLocks noChangeArrowheads="1"/>
            </p:cNvSpPr>
            <p:nvPr/>
          </p:nvSpPr>
          <p:spPr bwMode="gray">
            <a:xfrm>
              <a:off x="5376"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07" name="Oval 36"/>
            <p:cNvSpPr>
              <a:spLocks noChangeArrowheads="1"/>
            </p:cNvSpPr>
            <p:nvPr/>
          </p:nvSpPr>
          <p:spPr bwMode="gray">
            <a:xfrm>
              <a:off x="5088"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08" name="Oval 37"/>
            <p:cNvSpPr>
              <a:spLocks noChangeArrowheads="1"/>
            </p:cNvSpPr>
            <p:nvPr/>
          </p:nvSpPr>
          <p:spPr bwMode="gray">
            <a:xfrm>
              <a:off x="5232"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09" name="Oval 38"/>
            <p:cNvSpPr>
              <a:spLocks noChangeArrowheads="1"/>
            </p:cNvSpPr>
            <p:nvPr/>
          </p:nvSpPr>
          <p:spPr bwMode="gray">
            <a:xfrm>
              <a:off x="5376"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10" name="Oval 39"/>
            <p:cNvSpPr>
              <a:spLocks noChangeArrowheads="1"/>
            </p:cNvSpPr>
            <p:nvPr/>
          </p:nvSpPr>
          <p:spPr bwMode="gray">
            <a:xfrm>
              <a:off x="5088"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11" name="Oval 40"/>
            <p:cNvSpPr>
              <a:spLocks noChangeArrowheads="1"/>
            </p:cNvSpPr>
            <p:nvPr/>
          </p:nvSpPr>
          <p:spPr bwMode="gray">
            <a:xfrm>
              <a:off x="5232"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84712" name="Oval 41"/>
            <p:cNvSpPr>
              <a:spLocks noChangeArrowheads="1"/>
            </p:cNvSpPr>
            <p:nvPr/>
          </p:nvSpPr>
          <p:spPr bwMode="gray">
            <a:xfrm>
              <a:off x="5376"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grpSp>
      <p:sp>
        <p:nvSpPr>
          <p:cNvPr id="284713" name="Rectangle 2"/>
          <p:cNvSpPr>
            <a:spLocks noChangeArrowheads="1"/>
          </p:cNvSpPr>
          <p:nvPr/>
        </p:nvSpPr>
        <p:spPr bwMode="auto">
          <a:xfrm>
            <a:off x="684213" y="476250"/>
            <a:ext cx="7772400" cy="1143000"/>
          </a:xfrm>
          <a:prstGeom prst="rect">
            <a:avLst/>
          </a:prstGeom>
          <a:noFill/>
          <a:ln w="9525">
            <a:noFill/>
            <a:miter lim="800000"/>
            <a:headEnd/>
            <a:tailEnd/>
          </a:ln>
          <a:effectLst/>
        </p:spPr>
        <p:txBody>
          <a:bodyPr anchor="ctr"/>
          <a:lstStyle/>
          <a:p>
            <a:pPr algn="ctr">
              <a:lnSpc>
                <a:spcPct val="100000"/>
              </a:lnSpc>
              <a:spcAft>
                <a:spcPct val="0"/>
              </a:spcAft>
            </a:pPr>
            <a:r>
              <a:rPr lang="zh-CN" altLang="en-US" sz="1800" b="0">
                <a:solidFill>
                  <a:srgbClr val="FF6600"/>
                </a:solidFill>
                <a:effectLst/>
                <a:latin typeface="Arial" charset="0"/>
                <a:ea typeface="黑体" pitchFamily="2" charset="-122"/>
              </a:rPr>
              <a:t>质量管理的目的</a:t>
            </a:r>
            <a:br>
              <a:rPr lang="zh-CN" altLang="en-US" sz="1800" b="0">
                <a:solidFill>
                  <a:srgbClr val="FF6600"/>
                </a:solidFill>
                <a:effectLst/>
                <a:latin typeface="Arial" charset="0"/>
                <a:ea typeface="黑体" pitchFamily="2" charset="-122"/>
              </a:rPr>
            </a:br>
            <a:r>
              <a:rPr lang="zh-CN" altLang="en-US" b="0">
                <a:solidFill>
                  <a:srgbClr val="FF6600"/>
                </a:solidFill>
                <a:effectLst/>
                <a:latin typeface="Arial" charset="0"/>
                <a:ea typeface="黑体" pitchFamily="2" charset="-122"/>
              </a:rPr>
              <a:t/>
            </a:r>
            <a:br>
              <a:rPr lang="zh-CN" altLang="en-US" b="0">
                <a:solidFill>
                  <a:srgbClr val="FF6600"/>
                </a:solidFill>
                <a:effectLst/>
                <a:latin typeface="Arial" charset="0"/>
                <a:ea typeface="黑体" pitchFamily="2" charset="-122"/>
              </a:rPr>
            </a:br>
            <a:r>
              <a:rPr lang="en-US" altLang="zh-CN" sz="2800">
                <a:solidFill>
                  <a:srgbClr val="FF6600"/>
                </a:solidFill>
                <a:effectLst/>
                <a:latin typeface="Arial" charset="0"/>
                <a:ea typeface="黑体" pitchFamily="2" charset="-122"/>
              </a:rPr>
              <a:t>2</a:t>
            </a:r>
            <a:r>
              <a:rPr lang="zh-CN" altLang="en-US" sz="2800">
                <a:solidFill>
                  <a:srgbClr val="FF6600"/>
                </a:solidFill>
                <a:effectLst/>
                <a:latin typeface="Arial" charset="0"/>
                <a:ea typeface="黑体" pitchFamily="2" charset="-122"/>
              </a:rPr>
              <a:t>、避免混论、规范习惯、提高效率</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5" name="Text Box 11"/>
          <p:cNvSpPr txBox="1">
            <a:spLocks noChangeArrowheads="1"/>
          </p:cNvSpPr>
          <p:nvPr/>
        </p:nvSpPr>
        <p:spPr bwMode="black">
          <a:xfrm>
            <a:off x="6400800" y="3090863"/>
            <a:ext cx="1752600" cy="1465262"/>
          </a:xfrm>
          <a:prstGeom prst="rect">
            <a:avLst/>
          </a:prstGeom>
          <a:noFill/>
          <a:ln w="9525" algn="ctr">
            <a:noFill/>
            <a:miter lim="800000"/>
            <a:headEnd/>
            <a:tailEnd/>
          </a:ln>
        </p:spPr>
        <p:txBody>
          <a:bodyPr>
            <a:spAutoFit/>
          </a:bodyPr>
          <a:lstStyle/>
          <a:p>
            <a:pPr algn="ctr" eaLnBrk="0" hangingPunct="0">
              <a:lnSpc>
                <a:spcPct val="80000"/>
              </a:lnSpc>
              <a:spcBef>
                <a:spcPct val="20000"/>
              </a:spcBef>
              <a:spcAft>
                <a:spcPct val="0"/>
              </a:spcAft>
            </a:pPr>
            <a:r>
              <a:rPr lang="zh-CN" altLang="en-US" sz="1800">
                <a:solidFill>
                  <a:schemeClr val="bg1"/>
                </a:solidFill>
                <a:effectLst/>
                <a:latin typeface="Arial" charset="0"/>
                <a:ea typeface="宋体" pitchFamily="2" charset="-122"/>
              </a:rPr>
              <a:t>避免混乱</a:t>
            </a:r>
          </a:p>
          <a:p>
            <a:pPr algn="ctr" eaLnBrk="0" hangingPunct="0">
              <a:lnSpc>
                <a:spcPct val="80000"/>
              </a:lnSpc>
              <a:spcBef>
                <a:spcPct val="20000"/>
              </a:spcBef>
              <a:spcAft>
                <a:spcPct val="0"/>
              </a:spcAft>
            </a:pPr>
            <a:endParaRPr lang="zh-CN" altLang="en-US" sz="1800">
              <a:solidFill>
                <a:schemeClr val="bg1"/>
              </a:solidFill>
              <a:effectLst/>
              <a:latin typeface="Arial" charset="0"/>
              <a:ea typeface="宋体" pitchFamily="2" charset="-122"/>
            </a:endParaRPr>
          </a:p>
          <a:p>
            <a:pPr algn="ctr" eaLnBrk="0" hangingPunct="0">
              <a:lnSpc>
                <a:spcPct val="80000"/>
              </a:lnSpc>
              <a:spcBef>
                <a:spcPct val="20000"/>
              </a:spcBef>
              <a:spcAft>
                <a:spcPct val="0"/>
              </a:spcAft>
            </a:pPr>
            <a:r>
              <a:rPr lang="zh-CN" altLang="en-US" sz="1800">
                <a:solidFill>
                  <a:schemeClr val="bg1"/>
                </a:solidFill>
                <a:effectLst/>
                <a:latin typeface="Arial" charset="0"/>
                <a:ea typeface="宋体" pitchFamily="2" charset="-122"/>
              </a:rPr>
              <a:t>了解项目进展</a:t>
            </a:r>
          </a:p>
          <a:p>
            <a:pPr algn="ctr" eaLnBrk="0" hangingPunct="0">
              <a:lnSpc>
                <a:spcPct val="80000"/>
              </a:lnSpc>
              <a:spcBef>
                <a:spcPct val="20000"/>
              </a:spcBef>
              <a:spcAft>
                <a:spcPct val="0"/>
              </a:spcAft>
            </a:pPr>
            <a:endParaRPr lang="zh-CN" altLang="en-US" sz="1800">
              <a:solidFill>
                <a:schemeClr val="bg1"/>
              </a:solidFill>
              <a:effectLst/>
              <a:latin typeface="Arial" charset="0"/>
              <a:ea typeface="宋体" pitchFamily="2" charset="-122"/>
            </a:endParaRPr>
          </a:p>
          <a:p>
            <a:pPr algn="ctr" eaLnBrk="0" hangingPunct="0">
              <a:lnSpc>
                <a:spcPct val="80000"/>
              </a:lnSpc>
              <a:spcBef>
                <a:spcPct val="20000"/>
              </a:spcBef>
              <a:spcAft>
                <a:spcPct val="0"/>
              </a:spcAft>
            </a:pPr>
            <a:r>
              <a:rPr lang="zh-CN" altLang="en-US" sz="1800">
                <a:solidFill>
                  <a:schemeClr val="bg1"/>
                </a:solidFill>
                <a:effectLst/>
                <a:latin typeface="Arial" charset="0"/>
                <a:ea typeface="宋体" pitchFamily="2" charset="-122"/>
              </a:rPr>
              <a:t>规范工作习惯</a:t>
            </a:r>
          </a:p>
        </p:txBody>
      </p:sp>
      <p:grpSp>
        <p:nvGrpSpPr>
          <p:cNvPr id="295946" name="Group 12"/>
          <p:cNvGrpSpPr>
            <a:grpSpLocks/>
          </p:cNvGrpSpPr>
          <p:nvPr/>
        </p:nvGrpSpPr>
        <p:grpSpPr bwMode="auto">
          <a:xfrm>
            <a:off x="304800" y="2438400"/>
            <a:ext cx="547688" cy="512763"/>
            <a:chOff x="5088" y="240"/>
            <a:chExt cx="384" cy="384"/>
          </a:xfrm>
        </p:grpSpPr>
        <p:sp>
          <p:nvSpPr>
            <p:cNvPr id="295947" name="Oval 13"/>
            <p:cNvSpPr>
              <a:spLocks noChangeArrowheads="1"/>
            </p:cNvSpPr>
            <p:nvPr/>
          </p:nvSpPr>
          <p:spPr bwMode="gray">
            <a:xfrm>
              <a:off x="5088"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48" name="Oval 14"/>
            <p:cNvSpPr>
              <a:spLocks noChangeArrowheads="1"/>
            </p:cNvSpPr>
            <p:nvPr/>
          </p:nvSpPr>
          <p:spPr bwMode="gray">
            <a:xfrm>
              <a:off x="5232"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49" name="Oval 15"/>
            <p:cNvSpPr>
              <a:spLocks noChangeArrowheads="1"/>
            </p:cNvSpPr>
            <p:nvPr/>
          </p:nvSpPr>
          <p:spPr bwMode="gray">
            <a:xfrm>
              <a:off x="5376"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50" name="Oval 16"/>
            <p:cNvSpPr>
              <a:spLocks noChangeArrowheads="1"/>
            </p:cNvSpPr>
            <p:nvPr/>
          </p:nvSpPr>
          <p:spPr bwMode="gray">
            <a:xfrm>
              <a:off x="5088"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51" name="Oval 17"/>
            <p:cNvSpPr>
              <a:spLocks noChangeArrowheads="1"/>
            </p:cNvSpPr>
            <p:nvPr/>
          </p:nvSpPr>
          <p:spPr bwMode="gray">
            <a:xfrm>
              <a:off x="5232"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52" name="Oval 18"/>
            <p:cNvSpPr>
              <a:spLocks noChangeArrowheads="1"/>
            </p:cNvSpPr>
            <p:nvPr/>
          </p:nvSpPr>
          <p:spPr bwMode="gray">
            <a:xfrm>
              <a:off x="5376"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53" name="Oval 19"/>
            <p:cNvSpPr>
              <a:spLocks noChangeArrowheads="1"/>
            </p:cNvSpPr>
            <p:nvPr/>
          </p:nvSpPr>
          <p:spPr bwMode="gray">
            <a:xfrm>
              <a:off x="5088"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54" name="Oval 20"/>
            <p:cNvSpPr>
              <a:spLocks noChangeArrowheads="1"/>
            </p:cNvSpPr>
            <p:nvPr/>
          </p:nvSpPr>
          <p:spPr bwMode="gray">
            <a:xfrm>
              <a:off x="5232"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55" name="Oval 21"/>
            <p:cNvSpPr>
              <a:spLocks noChangeArrowheads="1"/>
            </p:cNvSpPr>
            <p:nvPr/>
          </p:nvSpPr>
          <p:spPr bwMode="gray">
            <a:xfrm>
              <a:off x="5376"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grpSp>
      <p:grpSp>
        <p:nvGrpSpPr>
          <p:cNvPr id="295956" name="Group 22"/>
          <p:cNvGrpSpPr>
            <a:grpSpLocks/>
          </p:cNvGrpSpPr>
          <p:nvPr/>
        </p:nvGrpSpPr>
        <p:grpSpPr bwMode="auto">
          <a:xfrm>
            <a:off x="304800" y="3581400"/>
            <a:ext cx="547688" cy="512763"/>
            <a:chOff x="5088" y="240"/>
            <a:chExt cx="384" cy="384"/>
          </a:xfrm>
        </p:grpSpPr>
        <p:sp>
          <p:nvSpPr>
            <p:cNvPr id="295957" name="Oval 23"/>
            <p:cNvSpPr>
              <a:spLocks noChangeArrowheads="1"/>
            </p:cNvSpPr>
            <p:nvPr/>
          </p:nvSpPr>
          <p:spPr bwMode="gray">
            <a:xfrm>
              <a:off x="5088"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58" name="Oval 24"/>
            <p:cNvSpPr>
              <a:spLocks noChangeArrowheads="1"/>
            </p:cNvSpPr>
            <p:nvPr/>
          </p:nvSpPr>
          <p:spPr bwMode="gray">
            <a:xfrm>
              <a:off x="5232"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59" name="Oval 25"/>
            <p:cNvSpPr>
              <a:spLocks noChangeArrowheads="1"/>
            </p:cNvSpPr>
            <p:nvPr/>
          </p:nvSpPr>
          <p:spPr bwMode="gray">
            <a:xfrm>
              <a:off x="5376"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60" name="Oval 26"/>
            <p:cNvSpPr>
              <a:spLocks noChangeArrowheads="1"/>
            </p:cNvSpPr>
            <p:nvPr/>
          </p:nvSpPr>
          <p:spPr bwMode="gray">
            <a:xfrm>
              <a:off x="5088"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61" name="Oval 27"/>
            <p:cNvSpPr>
              <a:spLocks noChangeArrowheads="1"/>
            </p:cNvSpPr>
            <p:nvPr/>
          </p:nvSpPr>
          <p:spPr bwMode="gray">
            <a:xfrm>
              <a:off x="5232"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62" name="Oval 28"/>
            <p:cNvSpPr>
              <a:spLocks noChangeArrowheads="1"/>
            </p:cNvSpPr>
            <p:nvPr/>
          </p:nvSpPr>
          <p:spPr bwMode="gray">
            <a:xfrm>
              <a:off x="5376"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63" name="Oval 29"/>
            <p:cNvSpPr>
              <a:spLocks noChangeArrowheads="1"/>
            </p:cNvSpPr>
            <p:nvPr/>
          </p:nvSpPr>
          <p:spPr bwMode="gray">
            <a:xfrm>
              <a:off x="5088"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64" name="Oval 30"/>
            <p:cNvSpPr>
              <a:spLocks noChangeArrowheads="1"/>
            </p:cNvSpPr>
            <p:nvPr/>
          </p:nvSpPr>
          <p:spPr bwMode="gray">
            <a:xfrm>
              <a:off x="5232"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65" name="Oval 31"/>
            <p:cNvSpPr>
              <a:spLocks noChangeArrowheads="1"/>
            </p:cNvSpPr>
            <p:nvPr/>
          </p:nvSpPr>
          <p:spPr bwMode="gray">
            <a:xfrm>
              <a:off x="5376"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grpSp>
      <p:grpSp>
        <p:nvGrpSpPr>
          <p:cNvPr id="295966" name="Group 32"/>
          <p:cNvGrpSpPr>
            <a:grpSpLocks/>
          </p:cNvGrpSpPr>
          <p:nvPr/>
        </p:nvGrpSpPr>
        <p:grpSpPr bwMode="auto">
          <a:xfrm>
            <a:off x="304800" y="4724400"/>
            <a:ext cx="547688" cy="512763"/>
            <a:chOff x="5088" y="240"/>
            <a:chExt cx="384" cy="384"/>
          </a:xfrm>
        </p:grpSpPr>
        <p:sp>
          <p:nvSpPr>
            <p:cNvPr id="295967" name="Oval 33"/>
            <p:cNvSpPr>
              <a:spLocks noChangeArrowheads="1"/>
            </p:cNvSpPr>
            <p:nvPr/>
          </p:nvSpPr>
          <p:spPr bwMode="gray">
            <a:xfrm>
              <a:off x="5088"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68" name="Oval 34"/>
            <p:cNvSpPr>
              <a:spLocks noChangeArrowheads="1"/>
            </p:cNvSpPr>
            <p:nvPr/>
          </p:nvSpPr>
          <p:spPr bwMode="gray">
            <a:xfrm>
              <a:off x="5232"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69" name="Oval 35"/>
            <p:cNvSpPr>
              <a:spLocks noChangeArrowheads="1"/>
            </p:cNvSpPr>
            <p:nvPr/>
          </p:nvSpPr>
          <p:spPr bwMode="gray">
            <a:xfrm>
              <a:off x="5376" y="240"/>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70" name="Oval 36"/>
            <p:cNvSpPr>
              <a:spLocks noChangeArrowheads="1"/>
            </p:cNvSpPr>
            <p:nvPr/>
          </p:nvSpPr>
          <p:spPr bwMode="gray">
            <a:xfrm>
              <a:off x="5088"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71" name="Oval 37"/>
            <p:cNvSpPr>
              <a:spLocks noChangeArrowheads="1"/>
            </p:cNvSpPr>
            <p:nvPr/>
          </p:nvSpPr>
          <p:spPr bwMode="gray">
            <a:xfrm>
              <a:off x="5232"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72" name="Oval 38"/>
            <p:cNvSpPr>
              <a:spLocks noChangeArrowheads="1"/>
            </p:cNvSpPr>
            <p:nvPr/>
          </p:nvSpPr>
          <p:spPr bwMode="gray">
            <a:xfrm>
              <a:off x="5376" y="384"/>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73" name="Oval 39"/>
            <p:cNvSpPr>
              <a:spLocks noChangeArrowheads="1"/>
            </p:cNvSpPr>
            <p:nvPr/>
          </p:nvSpPr>
          <p:spPr bwMode="gray">
            <a:xfrm>
              <a:off x="5088"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74" name="Oval 40"/>
            <p:cNvSpPr>
              <a:spLocks noChangeArrowheads="1"/>
            </p:cNvSpPr>
            <p:nvPr/>
          </p:nvSpPr>
          <p:spPr bwMode="gray">
            <a:xfrm>
              <a:off x="5232"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sp>
          <p:nvSpPr>
            <p:cNvPr id="295975" name="Oval 41"/>
            <p:cNvSpPr>
              <a:spLocks noChangeArrowheads="1"/>
            </p:cNvSpPr>
            <p:nvPr/>
          </p:nvSpPr>
          <p:spPr bwMode="gray">
            <a:xfrm>
              <a:off x="5376" y="528"/>
              <a:ext cx="96" cy="96"/>
            </a:xfrm>
            <a:prstGeom prst="ellipse">
              <a:avLst/>
            </a:prstGeom>
            <a:solidFill>
              <a:schemeClr val="bg1">
                <a:alpha val="50195"/>
              </a:schemeClr>
            </a:solidFill>
            <a:ln w="9525">
              <a:noFill/>
              <a:round/>
              <a:headEnd/>
              <a:tailEnd/>
            </a:ln>
          </p:spPr>
          <p:txBody>
            <a:bodyPr wrap="none" anchor="ctr"/>
            <a:lstStyle/>
            <a:p>
              <a:pPr algn="ctr">
                <a:lnSpc>
                  <a:spcPct val="80000"/>
                </a:lnSpc>
                <a:spcBef>
                  <a:spcPct val="20000"/>
                </a:spcBef>
                <a:spcAft>
                  <a:spcPct val="0"/>
                </a:spcAft>
              </a:pPr>
              <a:endParaRPr lang="zh-CN" altLang="zh-CN" sz="1800">
                <a:solidFill>
                  <a:schemeClr val="tx1"/>
                </a:solidFill>
                <a:effectLst/>
                <a:latin typeface="Arial" charset="0"/>
                <a:ea typeface="宋体" pitchFamily="2" charset="-122"/>
              </a:endParaRPr>
            </a:p>
          </p:txBody>
        </p:sp>
      </p:grpSp>
      <p:sp>
        <p:nvSpPr>
          <p:cNvPr id="295976" name="Rectangle 2"/>
          <p:cNvSpPr>
            <a:spLocks noChangeArrowheads="1"/>
          </p:cNvSpPr>
          <p:nvPr/>
        </p:nvSpPr>
        <p:spPr bwMode="auto">
          <a:xfrm>
            <a:off x="684213" y="476250"/>
            <a:ext cx="7772400" cy="1143000"/>
          </a:xfrm>
          <a:prstGeom prst="rect">
            <a:avLst/>
          </a:prstGeom>
          <a:noFill/>
          <a:ln w="9525">
            <a:noFill/>
            <a:miter lim="800000"/>
            <a:headEnd/>
            <a:tailEnd/>
          </a:ln>
          <a:effectLst/>
        </p:spPr>
        <p:txBody>
          <a:bodyPr anchor="ctr"/>
          <a:lstStyle/>
          <a:p>
            <a:pPr algn="ctr">
              <a:lnSpc>
                <a:spcPct val="100000"/>
              </a:lnSpc>
              <a:spcAft>
                <a:spcPct val="0"/>
              </a:spcAft>
            </a:pPr>
            <a:r>
              <a:rPr lang="zh-CN" altLang="en-US" sz="1800" b="0">
                <a:solidFill>
                  <a:srgbClr val="FF6600"/>
                </a:solidFill>
                <a:effectLst/>
                <a:latin typeface="Arial" charset="0"/>
                <a:ea typeface="黑体" pitchFamily="2" charset="-122"/>
              </a:rPr>
              <a:t>质量管理的目的</a:t>
            </a:r>
            <a:br>
              <a:rPr lang="zh-CN" altLang="en-US" sz="1800" b="0">
                <a:solidFill>
                  <a:srgbClr val="FF6600"/>
                </a:solidFill>
                <a:effectLst/>
                <a:latin typeface="Arial" charset="0"/>
                <a:ea typeface="黑体" pitchFamily="2" charset="-122"/>
              </a:rPr>
            </a:br>
            <a:r>
              <a:rPr lang="zh-CN" altLang="en-US" b="0">
                <a:solidFill>
                  <a:srgbClr val="FF6600"/>
                </a:solidFill>
                <a:effectLst/>
                <a:latin typeface="Arial" charset="0"/>
                <a:ea typeface="黑体" pitchFamily="2" charset="-122"/>
              </a:rPr>
              <a:t/>
            </a:r>
            <a:br>
              <a:rPr lang="zh-CN" altLang="en-US" b="0">
                <a:solidFill>
                  <a:srgbClr val="FF6600"/>
                </a:solidFill>
                <a:effectLst/>
                <a:latin typeface="Arial" charset="0"/>
                <a:ea typeface="黑体" pitchFamily="2" charset="-122"/>
              </a:rPr>
            </a:br>
            <a:r>
              <a:rPr lang="en-US" altLang="zh-CN" sz="2800">
                <a:solidFill>
                  <a:srgbClr val="FF6600"/>
                </a:solidFill>
                <a:effectLst/>
                <a:latin typeface="Arial" charset="0"/>
                <a:ea typeface="黑体" pitchFamily="2" charset="-122"/>
              </a:rPr>
              <a:t>3</a:t>
            </a:r>
            <a:r>
              <a:rPr lang="zh-CN" altLang="en-US" sz="2800">
                <a:solidFill>
                  <a:srgbClr val="FF6600"/>
                </a:solidFill>
                <a:effectLst/>
                <a:latin typeface="Arial" charset="0"/>
                <a:ea typeface="黑体" pitchFamily="2" charset="-122"/>
              </a:rPr>
              <a:t>、关系到每个人的切身利益</a:t>
            </a:r>
          </a:p>
        </p:txBody>
      </p:sp>
      <p:graphicFrame>
        <p:nvGraphicFramePr>
          <p:cNvPr id="296007" name="Group 71"/>
          <p:cNvGraphicFramePr>
            <a:graphicFrameLocks noGrp="1"/>
          </p:cNvGraphicFramePr>
          <p:nvPr/>
        </p:nvGraphicFramePr>
        <p:xfrm>
          <a:off x="611188" y="1916113"/>
          <a:ext cx="8207375" cy="2879726"/>
        </p:xfrm>
        <a:graphic>
          <a:graphicData uri="http://schemas.openxmlformats.org/drawingml/2006/table">
            <a:tbl>
              <a:tblPr/>
              <a:tblGrid>
                <a:gridCol w="1079500"/>
                <a:gridCol w="7127875"/>
              </a:tblGrid>
              <a:tr h="9366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考核系数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CC3300"/>
                          </a:solidFill>
                          <a:effectLst/>
                          <a:latin typeface="微软雅黑" pitchFamily="34" charset="-122"/>
                          <a:ea typeface="微软雅黑" pitchFamily="34" charset="-122"/>
                        </a:rPr>
                        <a:t>考核系数</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rPr>
                        <a:t>KPI1×30%</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rPr>
                        <a:t>KPI2×30%</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2400" b="1" i="0" u="none" strike="noStrike" cap="none" normalizeH="0" baseline="0" smtClean="0">
                          <a:ln>
                            <a:noFill/>
                          </a:ln>
                          <a:solidFill>
                            <a:srgbClr val="CC3300"/>
                          </a:solidFill>
                          <a:effectLst/>
                          <a:latin typeface="微软雅黑" pitchFamily="34" charset="-122"/>
                          <a:ea typeface="微软雅黑" pitchFamily="34" charset="-122"/>
                        </a:rPr>
                        <a:t>KPI3×40%</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rPr>
                        <a:t>/100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rPr>
                        <a:t>KPI4</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（执行利润）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选择预算与总成本</a:t>
                      </a: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实际工时）之间的最小值；刨除项目支撑费用后，减去人工成本（成本工时）和差旅费用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8903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项目运营考核奖金</a:t>
                      </a:r>
                      <a:r>
                        <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员工基本奖金＝在项目的实际工作量（成本工时，人天）</a:t>
                      </a: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奖金基数（元</a:t>
                      </a: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人天）</a:t>
                      </a:r>
                      <a:b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b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员工项目运营考核奖金＝</a:t>
                      </a:r>
                      <a:r>
                        <a:rPr kumimoji="0" lang="zh-CN" altLang="en-US" sz="2400" b="1" i="0" u="none" strike="noStrike" cap="none" normalizeH="0" baseline="0" smtClean="0">
                          <a:ln>
                            <a:noFill/>
                          </a:ln>
                          <a:solidFill>
                            <a:srgbClr val="CC3300"/>
                          </a:solidFill>
                          <a:effectLst/>
                          <a:latin typeface="微软雅黑" pitchFamily="34" charset="-122"/>
                          <a:ea typeface="微软雅黑" pitchFamily="34" charset="-122"/>
                        </a:rPr>
                        <a:t>考核系数</a:t>
                      </a: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（员工基本奖金＋项目执行利润）</a:t>
                      </a:r>
                      <a:r>
                        <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zh-CN" altLang="en-US"/>
              <a:t>怎样做好质量管理？</a:t>
            </a:r>
          </a:p>
        </p:txBody>
      </p:sp>
      <p:sp>
        <p:nvSpPr>
          <p:cNvPr id="299011" name="Line 3"/>
          <p:cNvSpPr>
            <a:spLocks noChangeShapeType="1"/>
          </p:cNvSpPr>
          <p:nvPr/>
        </p:nvSpPr>
        <p:spPr bwMode="auto">
          <a:xfrm>
            <a:off x="2654300" y="2306638"/>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299012" name="Text Box 4"/>
          <p:cNvSpPr txBox="1">
            <a:spLocks noChangeArrowheads="1"/>
          </p:cNvSpPr>
          <p:nvPr/>
        </p:nvSpPr>
        <p:spPr bwMode="auto">
          <a:xfrm>
            <a:off x="3111500" y="1773238"/>
            <a:ext cx="3886200" cy="457200"/>
          </a:xfrm>
          <a:prstGeom prst="rect">
            <a:avLst/>
          </a:prstGeom>
          <a:noFill/>
          <a:ln w="9525" algn="ctr">
            <a:noFill/>
            <a:miter lim="800000"/>
            <a:headEnd/>
            <a:tailEnd/>
          </a:ln>
          <a:effectLst/>
        </p:spPr>
        <p:txBody>
          <a:bodyPr>
            <a:spAutoFit/>
          </a:bodyPr>
          <a:lstStyle/>
          <a:p>
            <a:pPr eaLnBrk="0" hangingPunct="0">
              <a:lnSpc>
                <a:spcPct val="100000"/>
              </a:lnSpc>
              <a:spcAft>
                <a:spcPct val="0"/>
              </a:spcAft>
            </a:pPr>
            <a:r>
              <a:rPr lang="zh-CN" altLang="en-US" b="0">
                <a:solidFill>
                  <a:srgbClr val="CC3300"/>
                </a:solidFill>
                <a:effectLst/>
                <a:latin typeface="Arial" charset="0"/>
                <a:ea typeface="黑体" pitchFamily="2" charset="-122"/>
              </a:rPr>
              <a:t>项目执行质量</a:t>
            </a:r>
            <a:r>
              <a:rPr lang="en-US" altLang="zh-CN" b="0">
                <a:solidFill>
                  <a:srgbClr val="CC3300"/>
                </a:solidFill>
                <a:effectLst/>
                <a:latin typeface="Arial" charset="0"/>
                <a:ea typeface="黑体" pitchFamily="2" charset="-122"/>
              </a:rPr>
              <a:t>KPI</a:t>
            </a:r>
            <a:r>
              <a:rPr lang="zh-CN" altLang="en-US" b="0">
                <a:solidFill>
                  <a:srgbClr val="CC3300"/>
                </a:solidFill>
                <a:effectLst/>
                <a:latin typeface="Arial" charset="0"/>
                <a:ea typeface="黑体" pitchFamily="2" charset="-122"/>
              </a:rPr>
              <a:t>的组成</a:t>
            </a:r>
          </a:p>
        </p:txBody>
      </p:sp>
      <p:sp>
        <p:nvSpPr>
          <p:cNvPr id="299013" name="Line 5"/>
          <p:cNvSpPr>
            <a:spLocks noChangeShapeType="1"/>
          </p:cNvSpPr>
          <p:nvPr/>
        </p:nvSpPr>
        <p:spPr bwMode="auto">
          <a:xfrm>
            <a:off x="2660650" y="3235325"/>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299014" name="Text Box 6"/>
          <p:cNvSpPr txBox="1">
            <a:spLocks noChangeArrowheads="1"/>
          </p:cNvSpPr>
          <p:nvPr/>
        </p:nvSpPr>
        <p:spPr bwMode="auto">
          <a:xfrm>
            <a:off x="3117850" y="2701925"/>
            <a:ext cx="3886200" cy="457200"/>
          </a:xfrm>
          <a:prstGeom prst="rect">
            <a:avLst/>
          </a:prstGeom>
          <a:noFill/>
          <a:ln w="9525" algn="ctr">
            <a:noFill/>
            <a:miter lim="800000"/>
            <a:headEnd/>
            <a:tailEnd/>
          </a:ln>
          <a:effectLst/>
        </p:spPr>
        <p:txBody>
          <a:bodyPr>
            <a:spAutoFit/>
          </a:bodyPr>
          <a:lstStyle/>
          <a:p>
            <a:pPr eaLnBrk="0" hangingPunct="0">
              <a:lnSpc>
                <a:spcPct val="100000"/>
              </a:lnSpc>
              <a:spcAft>
                <a:spcPct val="0"/>
              </a:spcAft>
            </a:pPr>
            <a:r>
              <a:rPr lang="zh-CN" altLang="en-US" b="0">
                <a:solidFill>
                  <a:schemeClr val="tx1"/>
                </a:solidFill>
                <a:effectLst/>
                <a:latin typeface="Arial" charset="0"/>
                <a:ea typeface="黑体" pitchFamily="2" charset="-122"/>
              </a:rPr>
              <a:t>如何做好配置管理</a:t>
            </a:r>
          </a:p>
        </p:txBody>
      </p:sp>
      <p:grpSp>
        <p:nvGrpSpPr>
          <p:cNvPr id="299025" name="Group 17"/>
          <p:cNvGrpSpPr>
            <a:grpSpLocks/>
          </p:cNvGrpSpPr>
          <p:nvPr/>
        </p:nvGrpSpPr>
        <p:grpSpPr bwMode="auto">
          <a:xfrm>
            <a:off x="1957388" y="2495550"/>
            <a:ext cx="1035050" cy="933450"/>
            <a:chOff x="1233" y="2254"/>
            <a:chExt cx="652" cy="588"/>
          </a:xfrm>
        </p:grpSpPr>
        <p:grpSp>
          <p:nvGrpSpPr>
            <p:cNvPr id="4" name="组合 65"/>
            <p:cNvGrpSpPr/>
            <p:nvPr/>
          </p:nvGrpSpPr>
          <p:grpSpPr>
            <a:xfrm>
              <a:off x="1284" y="2303"/>
              <a:ext cx="476" cy="412"/>
              <a:chOff x="2044700" y="1555750"/>
              <a:chExt cx="755605" cy="653839"/>
            </a:xfrm>
            <a:effectLst>
              <a:outerShdw blurRad="127000" dist="88900" dir="2700000" algn="tl" rotWithShape="0">
                <a:prstClr val="black">
                  <a:alpha val="40000"/>
                </a:prstClr>
              </a:outerShdw>
            </a:effectLst>
          </p:grpSpPr>
          <p:sp>
            <p:nvSpPr>
              <p:cNvPr id="67" name="AutoShape 5"/>
              <p:cNvSpPr>
                <a:spLocks noChangeArrowheads="1"/>
              </p:cNvSpPr>
              <p:nvPr/>
            </p:nvSpPr>
            <p:spPr bwMode="gray">
              <a:xfrm>
                <a:off x="2044700" y="1555750"/>
                <a:ext cx="755605" cy="6538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sp>
            <p:nvSpPr>
              <p:cNvPr id="68" name="AutoShape 6"/>
              <p:cNvSpPr>
                <a:spLocks noChangeArrowheads="1"/>
              </p:cNvSpPr>
              <p:nvPr/>
            </p:nvSpPr>
            <p:spPr bwMode="gray">
              <a:xfrm>
                <a:off x="2088974" y="1595138"/>
                <a:ext cx="664106" cy="575063"/>
              </a:xfrm>
              <a:prstGeom prst="hexagon">
                <a:avLst>
                  <a:gd name="adj" fmla="val 28896"/>
                  <a:gd name="vf" fmla="val 115470"/>
                </a:avLst>
              </a:prstGeom>
              <a:gradFill rotWithShape="1">
                <a:gsLst>
                  <a:gs pos="0">
                    <a:srgbClr val="00B0F0"/>
                  </a:gs>
                  <a:gs pos="50000">
                    <a:schemeClr val="accent2"/>
                  </a:gs>
                  <a:gs pos="100000">
                    <a:schemeClr val="accent2">
                      <a:gamma/>
                      <a:shade val="46275"/>
                      <a:invGamma/>
                    </a:schemeClr>
                  </a:gs>
                </a:gsLst>
                <a:lin ang="2700000" scaled="1"/>
              </a:gradFill>
              <a:ln w="9525">
                <a:solidFill>
                  <a:schemeClr val="tx1"/>
                </a:solidFill>
                <a:miter lim="800000"/>
                <a:headEnd/>
                <a:tailEnd/>
              </a:ln>
              <a:effectLst/>
              <a:scene3d>
                <a:camera prst="orthographicFront"/>
                <a:lightRig rig="threePt" dir="t"/>
              </a:scene3d>
              <a:sp3d>
                <a:bevelT w="152400" h="50800" prst="softRound"/>
              </a:sp3d>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grpSp>
        <p:sp>
          <p:nvSpPr>
            <p:cNvPr id="51" name="Text Box 27"/>
            <p:cNvSpPr txBox="1">
              <a:spLocks noChangeArrowheads="1"/>
            </p:cNvSpPr>
            <p:nvPr/>
          </p:nvSpPr>
          <p:spPr bwMode="gray">
            <a:xfrm>
              <a:off x="1408" y="2370"/>
              <a:ext cx="223" cy="288"/>
            </a:xfrm>
            <a:prstGeom prst="rect">
              <a:avLst/>
            </a:prstGeom>
            <a:noFill/>
            <a:ln w="9525" algn="ctr">
              <a:noFill/>
              <a:miter lim="800000"/>
              <a:headEnd/>
              <a:tailEnd/>
            </a:ln>
            <a:effectLst/>
          </p:spPr>
          <p:txBody>
            <a:bodyPr wrap="none">
              <a:spAutoFit/>
            </a:bodyPr>
            <a:lstStyle/>
            <a:p>
              <a:pPr algn="ctr" eaLnBrk="0" hangingPunct="0">
                <a:lnSpc>
                  <a:spcPct val="100000"/>
                </a:lnSpc>
                <a:spcAft>
                  <a:spcPct val="0"/>
                </a:spcAft>
              </a:pPr>
              <a:r>
                <a:rPr lang="en-US" altLang="zh-CN">
                  <a:solidFill>
                    <a:schemeClr val="bg1"/>
                  </a:solidFill>
                  <a:effectLst>
                    <a:outerShdw blurRad="38100" dist="38100" dir="2700000" algn="tl">
                      <a:srgbClr val="C0C0C0"/>
                    </a:outerShdw>
                  </a:effectLst>
                  <a:latin typeface="Arial" charset="0"/>
                  <a:ea typeface="宋体" pitchFamily="2" charset="-122"/>
                </a:rPr>
                <a:t>2</a:t>
              </a:r>
            </a:p>
          </p:txBody>
        </p:sp>
      </p:grpSp>
      <p:sp>
        <p:nvSpPr>
          <p:cNvPr id="299037" name="Line 7"/>
          <p:cNvSpPr>
            <a:spLocks noChangeShapeType="1"/>
          </p:cNvSpPr>
          <p:nvPr/>
        </p:nvSpPr>
        <p:spPr bwMode="auto">
          <a:xfrm>
            <a:off x="3779838" y="3897313"/>
            <a:ext cx="3671887"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99038" name="Text Box 8"/>
          <p:cNvSpPr txBox="1">
            <a:spLocks noChangeArrowheads="1"/>
          </p:cNvSpPr>
          <p:nvPr/>
        </p:nvSpPr>
        <p:spPr bwMode="auto">
          <a:xfrm>
            <a:off x="3995738" y="3463925"/>
            <a:ext cx="4037012" cy="396875"/>
          </a:xfrm>
          <a:prstGeom prst="rect">
            <a:avLst/>
          </a:prstGeom>
          <a:noFill/>
          <a:ln w="9525" algn="ctr">
            <a:noFill/>
            <a:miter lim="800000"/>
            <a:headEnd/>
            <a:tailEnd/>
          </a:ln>
        </p:spPr>
        <p:txBody>
          <a:bodyPr>
            <a:spAutoFit/>
          </a:bodyPr>
          <a:lstStyle/>
          <a:p>
            <a:pPr eaLnBrk="0" hangingPunct="0">
              <a:lnSpc>
                <a:spcPct val="100000"/>
              </a:lnSpc>
              <a:spcAft>
                <a:spcPct val="0"/>
              </a:spcAft>
            </a:pPr>
            <a:r>
              <a:rPr lang="zh-CN" altLang="en-US" sz="2000" b="0">
                <a:solidFill>
                  <a:schemeClr val="tx1"/>
                </a:solidFill>
                <a:effectLst/>
                <a:latin typeface="黑体" pitchFamily="2" charset="-122"/>
                <a:ea typeface="黑体" pitchFamily="2" charset="-122"/>
              </a:rPr>
              <a:t>主要质量管理活动</a:t>
            </a:r>
          </a:p>
        </p:txBody>
      </p:sp>
      <p:sp>
        <p:nvSpPr>
          <p:cNvPr id="299039" name="Text Box 8"/>
          <p:cNvSpPr txBox="1">
            <a:spLocks noChangeArrowheads="1"/>
          </p:cNvSpPr>
          <p:nvPr/>
        </p:nvSpPr>
        <p:spPr bwMode="auto">
          <a:xfrm>
            <a:off x="3995738" y="4040188"/>
            <a:ext cx="4037012" cy="396875"/>
          </a:xfrm>
          <a:prstGeom prst="rect">
            <a:avLst/>
          </a:prstGeom>
          <a:noFill/>
          <a:ln w="9525" algn="ctr">
            <a:noFill/>
            <a:miter lim="800000"/>
            <a:headEnd/>
            <a:tailEnd/>
          </a:ln>
        </p:spPr>
        <p:txBody>
          <a:bodyPr>
            <a:spAutoFit/>
          </a:bodyPr>
          <a:lstStyle/>
          <a:p>
            <a:pPr eaLnBrk="0" hangingPunct="0">
              <a:lnSpc>
                <a:spcPct val="100000"/>
              </a:lnSpc>
              <a:spcAft>
                <a:spcPct val="0"/>
              </a:spcAft>
            </a:pPr>
            <a:r>
              <a:rPr lang="zh-CN" altLang="en-US" sz="2000" b="0">
                <a:solidFill>
                  <a:schemeClr val="tx1"/>
                </a:solidFill>
                <a:effectLst/>
                <a:latin typeface="黑体" pitchFamily="2" charset="-122"/>
                <a:ea typeface="黑体" pitchFamily="2" charset="-122"/>
              </a:rPr>
              <a:t>常见问题</a:t>
            </a:r>
          </a:p>
        </p:txBody>
      </p:sp>
      <p:sp>
        <p:nvSpPr>
          <p:cNvPr id="299040" name="Line 7"/>
          <p:cNvSpPr>
            <a:spLocks noChangeShapeType="1"/>
          </p:cNvSpPr>
          <p:nvPr/>
        </p:nvSpPr>
        <p:spPr bwMode="auto">
          <a:xfrm>
            <a:off x="3779838" y="4400550"/>
            <a:ext cx="3671887"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99041" name="Text Box 8"/>
          <p:cNvSpPr txBox="1">
            <a:spLocks noChangeArrowheads="1"/>
          </p:cNvSpPr>
          <p:nvPr/>
        </p:nvSpPr>
        <p:spPr bwMode="auto">
          <a:xfrm>
            <a:off x="3995738" y="4471988"/>
            <a:ext cx="4037012" cy="396875"/>
          </a:xfrm>
          <a:prstGeom prst="rect">
            <a:avLst/>
          </a:prstGeom>
          <a:noFill/>
          <a:ln w="9525" algn="ctr">
            <a:noFill/>
            <a:miter lim="800000"/>
            <a:headEnd/>
            <a:tailEnd/>
          </a:ln>
        </p:spPr>
        <p:txBody>
          <a:bodyPr>
            <a:spAutoFit/>
          </a:bodyPr>
          <a:lstStyle/>
          <a:p>
            <a:pPr eaLnBrk="0" hangingPunct="0">
              <a:lnSpc>
                <a:spcPct val="100000"/>
              </a:lnSpc>
              <a:spcAft>
                <a:spcPct val="0"/>
              </a:spcAft>
            </a:pPr>
            <a:r>
              <a:rPr lang="zh-CN" altLang="en-US" sz="2000" b="0">
                <a:solidFill>
                  <a:schemeClr val="tx1"/>
                </a:solidFill>
                <a:effectLst/>
                <a:latin typeface="黑体" pitchFamily="2" charset="-122"/>
                <a:ea typeface="黑体" pitchFamily="2" charset="-122"/>
              </a:rPr>
              <a:t>获取帮助</a:t>
            </a:r>
          </a:p>
        </p:txBody>
      </p:sp>
      <p:sp>
        <p:nvSpPr>
          <p:cNvPr id="299042" name="Line 7"/>
          <p:cNvSpPr>
            <a:spLocks noChangeShapeType="1"/>
          </p:cNvSpPr>
          <p:nvPr/>
        </p:nvSpPr>
        <p:spPr bwMode="auto">
          <a:xfrm>
            <a:off x="3779838" y="4905375"/>
            <a:ext cx="3671887"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99043" name="Text Box 8"/>
          <p:cNvSpPr txBox="1">
            <a:spLocks noChangeArrowheads="1"/>
          </p:cNvSpPr>
          <p:nvPr/>
        </p:nvSpPr>
        <p:spPr bwMode="auto">
          <a:xfrm>
            <a:off x="3995738" y="5048250"/>
            <a:ext cx="4037012" cy="396875"/>
          </a:xfrm>
          <a:prstGeom prst="rect">
            <a:avLst/>
          </a:prstGeom>
          <a:noFill/>
          <a:ln w="9525" algn="ctr">
            <a:noFill/>
            <a:miter lim="800000"/>
            <a:headEnd/>
            <a:tailEnd/>
          </a:ln>
        </p:spPr>
        <p:txBody>
          <a:bodyPr>
            <a:spAutoFit/>
          </a:bodyPr>
          <a:lstStyle/>
          <a:p>
            <a:pPr eaLnBrk="0" hangingPunct="0">
              <a:lnSpc>
                <a:spcPct val="100000"/>
              </a:lnSpc>
              <a:spcAft>
                <a:spcPct val="0"/>
              </a:spcAft>
            </a:pPr>
            <a:r>
              <a:rPr lang="zh-CN" altLang="en-US" sz="2000" b="0">
                <a:solidFill>
                  <a:schemeClr val="tx1"/>
                </a:solidFill>
                <a:effectLst/>
                <a:latin typeface="黑体" pitchFamily="2" charset="-122"/>
                <a:ea typeface="黑体" pitchFamily="2" charset="-122"/>
              </a:rPr>
              <a:t>考核制度</a:t>
            </a:r>
          </a:p>
        </p:txBody>
      </p:sp>
      <p:sp>
        <p:nvSpPr>
          <p:cNvPr id="299044" name="Line 7"/>
          <p:cNvSpPr>
            <a:spLocks noChangeShapeType="1"/>
          </p:cNvSpPr>
          <p:nvPr/>
        </p:nvSpPr>
        <p:spPr bwMode="auto">
          <a:xfrm>
            <a:off x="3708400" y="5408613"/>
            <a:ext cx="3763963" cy="0"/>
          </a:xfrm>
          <a:prstGeom prst="line">
            <a:avLst/>
          </a:prstGeom>
          <a:noFill/>
          <a:ln w="25400">
            <a:solidFill>
              <a:schemeClr val="tx2"/>
            </a:solidFill>
            <a:prstDash val="sysDot"/>
            <a:round/>
            <a:headEnd/>
            <a:tailEnd type="oval" w="med" len="med"/>
          </a:ln>
        </p:spPr>
        <p:txBody>
          <a:bodyPr wrap="none" anchor="ctr"/>
          <a:lstStyle/>
          <a:p>
            <a:endParaRPr lang="zh-CN" altLang="en-US"/>
          </a:p>
        </p:txBody>
      </p:sp>
      <p:grpSp>
        <p:nvGrpSpPr>
          <p:cNvPr id="299047" name="Group 39"/>
          <p:cNvGrpSpPr>
            <a:grpSpLocks/>
          </p:cNvGrpSpPr>
          <p:nvPr/>
        </p:nvGrpSpPr>
        <p:grpSpPr bwMode="auto">
          <a:xfrm>
            <a:off x="1952625" y="1558925"/>
            <a:ext cx="1035050" cy="933450"/>
            <a:chOff x="1233" y="1190"/>
            <a:chExt cx="652" cy="588"/>
          </a:xfrm>
        </p:grpSpPr>
        <p:sp>
          <p:nvSpPr>
            <p:cNvPr id="299048" name="AutoShape 4"/>
            <p:cNvSpPr>
              <a:spLocks noChangeArrowheads="1"/>
            </p:cNvSpPr>
            <p:nvPr/>
          </p:nvSpPr>
          <p:spPr bwMode="gray">
            <a:xfrm>
              <a:off x="1292" y="1246"/>
              <a:ext cx="476" cy="412"/>
            </a:xfrm>
            <a:prstGeom prst="hexagon">
              <a:avLst>
                <a:gd name="adj" fmla="val 28910"/>
                <a:gd name="vf" fmla="val 115470"/>
              </a:avLst>
            </a:prstGeom>
            <a:solidFill>
              <a:srgbClr val="808080"/>
            </a:solidFill>
            <a:ln w="9525">
              <a:noFill/>
              <a:miter lim="800000"/>
              <a:headEnd/>
              <a:tailEnd/>
            </a:ln>
          </p:spPr>
          <p:txBody>
            <a:bodyPr wrap="none" anchor="ctr"/>
            <a:lstStyle/>
            <a:p>
              <a:pPr eaLnBrk="0" hangingPunct="0">
                <a:lnSpc>
                  <a:spcPct val="100000"/>
                </a:lnSpc>
                <a:spcAft>
                  <a:spcPct val="0"/>
                </a:spcAft>
              </a:pPr>
              <a:endParaRPr lang="zh-CN" altLang="zh-CN" sz="1300">
                <a:effectLst/>
                <a:latin typeface="Arial" charset="0"/>
                <a:ea typeface="宋体" pitchFamily="2" charset="-122"/>
              </a:endParaRPr>
            </a:p>
          </p:txBody>
        </p:sp>
        <p:grpSp>
          <p:nvGrpSpPr>
            <p:cNvPr id="3" name="组合 62"/>
            <p:cNvGrpSpPr/>
            <p:nvPr/>
          </p:nvGrpSpPr>
          <p:grpSpPr>
            <a:xfrm>
              <a:off x="1284" y="1241"/>
              <a:ext cx="476" cy="412"/>
              <a:chOff x="2051050" y="2420938"/>
              <a:chExt cx="755605" cy="653838"/>
            </a:xfrm>
            <a:effectLst>
              <a:outerShdw blurRad="127000" dist="88900" dir="2700000" algn="tl" rotWithShape="0">
                <a:prstClr val="black">
                  <a:alpha val="40000"/>
                </a:prstClr>
              </a:outerShdw>
            </a:effectLst>
          </p:grpSpPr>
          <p:sp>
            <p:nvSpPr>
              <p:cNvPr id="40" name="AutoShape 16"/>
              <p:cNvSpPr>
                <a:spLocks noChangeArrowheads="1"/>
              </p:cNvSpPr>
              <p:nvPr/>
            </p:nvSpPr>
            <p:spPr bwMode="gray">
              <a:xfrm>
                <a:off x="2051050" y="2420938"/>
                <a:ext cx="755605" cy="65383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sp>
            <p:nvSpPr>
              <p:cNvPr id="41" name="AutoShape 17"/>
              <p:cNvSpPr>
                <a:spLocks noChangeArrowheads="1"/>
              </p:cNvSpPr>
              <p:nvPr/>
            </p:nvSpPr>
            <p:spPr bwMode="gray">
              <a:xfrm>
                <a:off x="2095324" y="2460326"/>
                <a:ext cx="664106" cy="575062"/>
              </a:xfrm>
              <a:prstGeom prst="hexagon">
                <a:avLst>
                  <a:gd name="adj" fmla="val 28896"/>
                  <a:gd name="vf" fmla="val 115470"/>
                </a:avLst>
              </a:prstGeom>
              <a:gradFill rotWithShape="1">
                <a:gsLst>
                  <a:gs pos="0">
                    <a:srgbClr val="92D050"/>
                  </a:gs>
                  <a:gs pos="100000">
                    <a:schemeClr val="accent1"/>
                  </a:gs>
                </a:gsLst>
                <a:lin ang="13500000" scaled="0"/>
              </a:gradFill>
              <a:ln w="9525">
                <a:solidFill>
                  <a:schemeClr val="tx1"/>
                </a:solidFill>
                <a:miter lim="800000"/>
                <a:headEnd/>
                <a:tailEnd/>
              </a:ln>
              <a:effectLst/>
              <a:scene3d>
                <a:camera prst="orthographicFront"/>
                <a:lightRig rig="threePt" dir="t"/>
              </a:scene3d>
              <a:sp3d>
                <a:bevelT w="152400" h="50800" prst="softRound"/>
              </a:sp3d>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grpSp>
        <p:sp>
          <p:nvSpPr>
            <p:cNvPr id="37" name="Text Box 9"/>
            <p:cNvSpPr txBox="1">
              <a:spLocks noChangeArrowheads="1"/>
            </p:cNvSpPr>
            <p:nvPr/>
          </p:nvSpPr>
          <p:spPr bwMode="gray">
            <a:xfrm>
              <a:off x="1412" y="1301"/>
              <a:ext cx="223" cy="288"/>
            </a:xfrm>
            <a:prstGeom prst="rect">
              <a:avLst/>
            </a:prstGeom>
            <a:noFill/>
            <a:ln w="9525" algn="ctr">
              <a:noFill/>
              <a:miter lim="800000"/>
              <a:headEnd/>
              <a:tailEnd/>
            </a:ln>
            <a:effectLst/>
          </p:spPr>
          <p:txBody>
            <a:bodyPr wrap="none">
              <a:spAutoFit/>
            </a:bodyPr>
            <a:lstStyle/>
            <a:p>
              <a:pPr algn="ctr" eaLnBrk="0" hangingPunct="0">
                <a:lnSpc>
                  <a:spcPct val="100000"/>
                </a:lnSpc>
                <a:spcAft>
                  <a:spcPct val="0"/>
                </a:spcAft>
                <a:defRPr/>
              </a:pPr>
              <a:r>
                <a:rPr lang="en-US" altLang="zh-CN" dirty="0">
                  <a:solidFill>
                    <a:schemeClr val="bg1"/>
                  </a:solidFill>
                  <a:latin typeface="Arial" charset="0"/>
                  <a:ea typeface="宋体" pitchFamily="2" charset="-122"/>
                </a:rPr>
                <a:t>1</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36" name="Rectangle 16"/>
          <p:cNvSpPr>
            <a:spLocks noGrp="1" noChangeArrowheads="1"/>
          </p:cNvSpPr>
          <p:nvPr>
            <p:ph type="title"/>
          </p:nvPr>
        </p:nvSpPr>
        <p:spPr>
          <a:noFill/>
          <a:ln/>
        </p:spPr>
        <p:txBody>
          <a:bodyPr/>
          <a:lstStyle/>
          <a:p>
            <a:r>
              <a:rPr lang="zh-CN" altLang="en-US"/>
              <a:t>上线</a:t>
            </a:r>
            <a:r>
              <a:rPr lang="en-US" altLang="zh-CN"/>
              <a:t>/</a:t>
            </a:r>
            <a:r>
              <a:rPr lang="zh-CN" altLang="en-US"/>
              <a:t>初验</a:t>
            </a:r>
            <a:r>
              <a:rPr lang="en-US" altLang="zh-CN"/>
              <a:t>/</a:t>
            </a:r>
            <a:r>
              <a:rPr lang="zh-CN" altLang="en-US"/>
              <a:t>终验项目执行质量（</a:t>
            </a:r>
            <a:r>
              <a:rPr lang="en-US" altLang="zh-CN"/>
              <a:t>KPI3</a:t>
            </a:r>
            <a:r>
              <a:rPr lang="zh-CN" altLang="en-US"/>
              <a:t>）组成</a:t>
            </a:r>
          </a:p>
        </p:txBody>
      </p:sp>
      <p:sp>
        <p:nvSpPr>
          <p:cNvPr id="312469" name="AutoShape 149"/>
          <p:cNvSpPr>
            <a:spLocks noChangeArrowheads="1"/>
          </p:cNvSpPr>
          <p:nvPr/>
        </p:nvSpPr>
        <p:spPr bwMode="auto">
          <a:xfrm>
            <a:off x="6443663" y="188913"/>
            <a:ext cx="2519362" cy="431800"/>
          </a:xfrm>
          <a:prstGeom prst="flowChartProcess">
            <a:avLst/>
          </a:prstGeom>
          <a:solidFill>
            <a:srgbClr val="FFFF00"/>
          </a:solidFill>
          <a:ln w="9525">
            <a:solidFill>
              <a:schemeClr val="tx1"/>
            </a:solidFill>
            <a:miter lim="800000"/>
            <a:headEnd/>
            <a:tailEnd/>
          </a:ln>
          <a:effectLst/>
        </p:spPr>
        <p:txBody>
          <a:bodyPr wrap="none" anchor="ctr"/>
          <a:lstStyle/>
          <a:p>
            <a:pPr algn="ctr">
              <a:lnSpc>
                <a:spcPct val="100000"/>
              </a:lnSpc>
              <a:spcAft>
                <a:spcPct val="0"/>
              </a:spcAft>
            </a:pPr>
            <a:r>
              <a:rPr lang="zh-CN" altLang="en-US" sz="1800" b="0">
                <a:solidFill>
                  <a:schemeClr val="tx1"/>
                </a:solidFill>
                <a:effectLst/>
                <a:latin typeface="Arial" charset="0"/>
                <a:ea typeface="黑体" pitchFamily="2" charset="-122"/>
              </a:rPr>
              <a:t>项目运营考核体系</a:t>
            </a:r>
            <a:r>
              <a:rPr lang="en-US" altLang="zh-CN" sz="1800" b="0">
                <a:solidFill>
                  <a:schemeClr val="tx1"/>
                </a:solidFill>
                <a:effectLst/>
                <a:latin typeface="Arial" charset="0"/>
                <a:ea typeface="黑体" pitchFamily="2" charset="-122"/>
              </a:rPr>
              <a:t>V3.0</a:t>
            </a:r>
          </a:p>
        </p:txBody>
      </p:sp>
      <p:sp>
        <p:nvSpPr>
          <p:cNvPr id="312470" name="Rectangle 150"/>
          <p:cNvSpPr>
            <a:spLocks noChangeArrowheads="1"/>
          </p:cNvSpPr>
          <p:nvPr/>
        </p:nvSpPr>
        <p:spPr bwMode="auto">
          <a:xfrm>
            <a:off x="179388" y="5667375"/>
            <a:ext cx="8640762" cy="641350"/>
          </a:xfrm>
          <a:prstGeom prst="rect">
            <a:avLst/>
          </a:prstGeom>
          <a:noFill/>
          <a:ln w="9525">
            <a:noFill/>
            <a:miter lim="800000"/>
            <a:headEnd/>
            <a:tailEnd/>
          </a:ln>
          <a:effectLst/>
        </p:spPr>
        <p:txBody>
          <a:bodyPr>
            <a:spAutoFit/>
          </a:bodyPr>
          <a:lstStyle/>
          <a:p>
            <a:pPr>
              <a:lnSpc>
                <a:spcPct val="100000"/>
              </a:lnSpc>
              <a:spcAft>
                <a:spcPct val="0"/>
              </a:spcAft>
              <a:buFont typeface="Wingdings" pitchFamily="2" charset="2"/>
              <a:buChar char="u"/>
            </a:pPr>
            <a:r>
              <a:rPr lang="zh-CN" altLang="en-US" sz="1800" b="0">
                <a:solidFill>
                  <a:schemeClr val="tx1"/>
                </a:solidFill>
                <a:effectLst/>
                <a:latin typeface="微软雅黑" pitchFamily="34" charset="-122"/>
                <a:ea typeface="微软雅黑" pitchFamily="34" charset="-122"/>
              </a:rPr>
              <a:t>上线阶段            </a:t>
            </a:r>
            <a:r>
              <a:rPr lang="en-US" altLang="zh-CN" sz="1800" b="0">
                <a:effectLst/>
                <a:latin typeface="微软雅黑" pitchFamily="34" charset="-122"/>
                <a:ea typeface="微软雅黑" pitchFamily="34" charset="-122"/>
              </a:rPr>
              <a:t>KPI3=KPI33×</a:t>
            </a:r>
            <a:r>
              <a:rPr lang="zh-CN" altLang="en-US" sz="1800" b="0">
                <a:effectLst/>
                <a:latin typeface="微软雅黑" pitchFamily="34" charset="-122"/>
                <a:ea typeface="微软雅黑" pitchFamily="34" charset="-122"/>
              </a:rPr>
              <a:t>（</a:t>
            </a:r>
            <a:r>
              <a:rPr lang="en-US" altLang="zh-CN" sz="1800" b="0">
                <a:effectLst/>
                <a:latin typeface="微软雅黑" pitchFamily="34" charset="-122"/>
                <a:ea typeface="微软雅黑" pitchFamily="34" charset="-122"/>
              </a:rPr>
              <a:t>KPI31×40%+KPI32×60%</a:t>
            </a:r>
            <a:r>
              <a:rPr lang="zh-CN" altLang="en-US" sz="1800" b="0">
                <a:effectLst/>
                <a:latin typeface="微软雅黑" pitchFamily="34" charset="-122"/>
                <a:ea typeface="微软雅黑" pitchFamily="34" charset="-122"/>
              </a:rPr>
              <a:t>）</a:t>
            </a:r>
            <a:r>
              <a:rPr lang="en-US" altLang="zh-CN" sz="1800" b="0">
                <a:effectLst/>
                <a:latin typeface="微软雅黑" pitchFamily="34" charset="-122"/>
                <a:ea typeface="微软雅黑" pitchFamily="34" charset="-122"/>
              </a:rPr>
              <a:t>/100</a:t>
            </a:r>
          </a:p>
          <a:p>
            <a:pPr>
              <a:lnSpc>
                <a:spcPct val="100000"/>
              </a:lnSpc>
              <a:spcAft>
                <a:spcPct val="0"/>
              </a:spcAft>
              <a:buFont typeface="Wingdings" pitchFamily="2" charset="2"/>
              <a:buChar char="u"/>
            </a:pPr>
            <a:r>
              <a:rPr lang="zh-CN" altLang="en-US" sz="1800" b="0">
                <a:effectLst/>
                <a:latin typeface="微软雅黑" pitchFamily="34" charset="-122"/>
                <a:ea typeface="微软雅黑" pitchFamily="34" charset="-122"/>
              </a:rPr>
              <a:t>初验</a:t>
            </a:r>
            <a:r>
              <a:rPr lang="en-US" altLang="zh-CN" sz="1800" b="0">
                <a:effectLst/>
                <a:latin typeface="微软雅黑" pitchFamily="34" charset="-122"/>
                <a:ea typeface="微软雅黑" pitchFamily="34" charset="-122"/>
              </a:rPr>
              <a:t>/</a:t>
            </a:r>
            <a:r>
              <a:rPr lang="zh-CN" altLang="en-US" sz="1800" b="0">
                <a:effectLst/>
                <a:latin typeface="微软雅黑" pitchFamily="34" charset="-122"/>
                <a:ea typeface="微软雅黑" pitchFamily="34" charset="-122"/>
              </a:rPr>
              <a:t>终验阶段    </a:t>
            </a:r>
            <a:r>
              <a:rPr lang="en-US" altLang="zh-CN" sz="1800" b="0">
                <a:effectLst/>
                <a:latin typeface="微软雅黑" pitchFamily="34" charset="-122"/>
                <a:ea typeface="微软雅黑" pitchFamily="34" charset="-122"/>
              </a:rPr>
              <a:t>KPI3=KPI33</a:t>
            </a:r>
          </a:p>
        </p:txBody>
      </p:sp>
      <p:graphicFrame>
        <p:nvGraphicFramePr>
          <p:cNvPr id="312825" name="Group 505"/>
          <p:cNvGraphicFramePr>
            <a:graphicFrameLocks noGrp="1"/>
          </p:cNvGraphicFramePr>
          <p:nvPr>
            <p:ph idx="1"/>
          </p:nvPr>
        </p:nvGraphicFramePr>
        <p:xfrm>
          <a:off x="34925" y="1052513"/>
          <a:ext cx="9036050" cy="4379912"/>
        </p:xfrm>
        <a:graphic>
          <a:graphicData uri="http://schemas.openxmlformats.org/drawingml/2006/table">
            <a:tbl>
              <a:tblPr/>
              <a:tblGrid>
                <a:gridCol w="1366838"/>
                <a:gridCol w="936625"/>
                <a:gridCol w="1081087"/>
                <a:gridCol w="1150938"/>
                <a:gridCol w="4500562"/>
              </a:tblGrid>
              <a:tr h="431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a:t>
                      </a: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名称</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组成</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a:t>
                      </a: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含义</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考核依据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rPr>
                        <a:t>计算方法、考核依据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软件需求成果质量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KPI31</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需求覆盖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测试报告</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需求矩阵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系统覆盖需求个数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需求跟踪矩阵中的所有需求个数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×100</a:t>
                      </a:r>
                      <a:r>
                        <a:rPr kumimoji="0" lang="en-US" altLang="zh-CN" sz="1800" b="0" i="0" u="none" strike="noStrike" cap="none" normalizeH="0" baseline="0" smtClean="0">
                          <a:ln>
                            <a:noFill/>
                          </a:ln>
                          <a:solidFill>
                            <a:srgbClr val="000000"/>
                          </a:solidFill>
                          <a:effectLst/>
                          <a:latin typeface="Arial" charset="0"/>
                          <a:ea typeface="微软雅黑" pitchFamily="34" charset="-122"/>
                          <a:cs typeface="宋体" pitchFamily="2"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验收测试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AC</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测试结果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验收测试通过的需求个数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系统中覆盖的需求个数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配置项质量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文档及时性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配置库</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配置计划</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预算进度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 </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及时提交的文档数量</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配置管理申请要求提交文档数量</a:t>
                      </a:r>
                      <a:endParaRPr kumimoji="0" lang="zh-CN" altLang="en-US" sz="1800" b="0" i="0" u="none" strike="noStrike" cap="none" normalizeH="0" baseline="0" smtClean="0">
                        <a:ln>
                          <a:noFill/>
                        </a:ln>
                        <a:solidFill>
                          <a:srgbClr val="000000"/>
                        </a:solidFill>
                        <a:effectLst/>
                        <a:latin typeface="Arial" charset="0"/>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KPI322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文档完整性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配置库</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配置计划</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完整正确的文档数量</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配置管理申请表要求提交文档数量</a:t>
                      </a:r>
                      <a:r>
                        <a:rPr kumimoji="0" lang="zh-CN" altLang="en-US" sz="1800" b="0" i="0" u="none" strike="noStrike" cap="none" normalizeH="0" baseline="0" smtClean="0">
                          <a:ln>
                            <a:noFill/>
                          </a:ln>
                          <a:solidFill>
                            <a:srgbClr val="000000"/>
                          </a:solidFill>
                          <a:effectLst/>
                          <a:latin typeface="Arial" charset="0"/>
                          <a:ea typeface="微软雅黑" pitchFamily="34" charset="-122"/>
                          <a:cs typeface="宋体" pitchFamily="2"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577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KPI323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代码完整性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配置库</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发布申请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比对出的相同文件数量</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产品发布清单中的文件数量</a:t>
                      </a:r>
                      <a:r>
                        <a:rPr kumimoji="0" lang="zh-CN" altLang="en-US" sz="1800" b="0" i="0" u="none" strike="noStrike" cap="none" normalizeH="0" baseline="0" smtClean="0">
                          <a:ln>
                            <a:noFill/>
                          </a:ln>
                          <a:solidFill>
                            <a:srgbClr val="000000"/>
                          </a:solidFill>
                          <a:effectLst/>
                          <a:latin typeface="Arial" charset="0"/>
                          <a:ea typeface="微软雅黑" pitchFamily="34" charset="-122"/>
                          <a:cs typeface="宋体" pitchFamily="2"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交付质量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KPI331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交付文档质量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交付质量反馈表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  </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质量情况为“不一致”的交付文档个数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×0.5+</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质量情况为“满意”的交付文档个数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全部交付文档个数</a:t>
                      </a:r>
                      <a:r>
                        <a:rPr kumimoji="0" lang="zh-CN" altLang="en-US" sz="1800" b="0" i="0" u="none" strike="noStrike" cap="none" normalizeH="0" baseline="0" smtClean="0">
                          <a:ln>
                            <a:noFill/>
                          </a:ln>
                          <a:solidFill>
                            <a:srgbClr val="000000"/>
                          </a:solidFill>
                          <a:effectLst/>
                          <a:latin typeface="Arial" charset="0"/>
                          <a:ea typeface="微软雅黑" pitchFamily="34" charset="-122"/>
                          <a:cs typeface="宋体" pitchFamily="2"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交付软件质量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交付质量反馈表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质量情况为“通过”的模块个数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全部交付模块个数</a:t>
                      </a:r>
                      <a:r>
                        <a:rPr kumimoji="0" lang="zh-CN" altLang="en-US" sz="1800" b="0" i="0" u="none" strike="noStrike" cap="none" normalizeH="0" baseline="0" smtClean="0">
                          <a:ln>
                            <a:noFill/>
                          </a:ln>
                          <a:solidFill>
                            <a:schemeClr val="tx1"/>
                          </a:solidFill>
                          <a:effectLst/>
                          <a:latin typeface="Arial" charset="0"/>
                          <a:ea typeface="黑体" pitchFamily="2"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zh-CN" altLang="en-US"/>
              <a:t>合同内维护阶段</a:t>
            </a:r>
            <a:r>
              <a:rPr lang="en-US" altLang="zh-CN"/>
              <a:t>KPI</a:t>
            </a:r>
          </a:p>
        </p:txBody>
      </p:sp>
      <p:sp>
        <p:nvSpPr>
          <p:cNvPr id="310276" name="AutoShape 4"/>
          <p:cNvSpPr>
            <a:spLocks noChangeArrowheads="1"/>
          </p:cNvSpPr>
          <p:nvPr/>
        </p:nvSpPr>
        <p:spPr bwMode="auto">
          <a:xfrm>
            <a:off x="6156325" y="115888"/>
            <a:ext cx="2519363" cy="431800"/>
          </a:xfrm>
          <a:prstGeom prst="flowChartProcess">
            <a:avLst/>
          </a:prstGeom>
          <a:solidFill>
            <a:srgbClr val="FFFF00"/>
          </a:solidFill>
          <a:ln w="9525">
            <a:solidFill>
              <a:schemeClr val="tx1"/>
            </a:solidFill>
            <a:miter lim="800000"/>
            <a:headEnd/>
            <a:tailEnd/>
          </a:ln>
          <a:effectLst/>
        </p:spPr>
        <p:txBody>
          <a:bodyPr wrap="none" anchor="ctr"/>
          <a:lstStyle/>
          <a:p>
            <a:pPr algn="ctr">
              <a:lnSpc>
                <a:spcPct val="100000"/>
              </a:lnSpc>
              <a:spcAft>
                <a:spcPct val="0"/>
              </a:spcAft>
            </a:pPr>
            <a:r>
              <a:rPr lang="zh-CN" altLang="en-US" sz="1800" b="0">
                <a:solidFill>
                  <a:schemeClr val="tx1"/>
                </a:solidFill>
                <a:effectLst/>
                <a:latin typeface="Arial" charset="0"/>
                <a:ea typeface="黑体" pitchFamily="2" charset="-122"/>
              </a:rPr>
              <a:t>新需求维护项目</a:t>
            </a:r>
            <a:r>
              <a:rPr lang="en-US" altLang="zh-CN" sz="1800" b="0">
                <a:solidFill>
                  <a:schemeClr val="tx1"/>
                </a:solidFill>
                <a:effectLst/>
                <a:latin typeface="Arial" charset="0"/>
                <a:ea typeface="黑体" pitchFamily="2" charset="-122"/>
              </a:rPr>
              <a:t>-V3.0</a:t>
            </a:r>
          </a:p>
        </p:txBody>
      </p:sp>
      <p:sp>
        <p:nvSpPr>
          <p:cNvPr id="310278" name="Rectangle 6"/>
          <p:cNvSpPr>
            <a:spLocks noChangeArrowheads="1"/>
          </p:cNvSpPr>
          <p:nvPr/>
        </p:nvSpPr>
        <p:spPr bwMode="auto">
          <a:xfrm>
            <a:off x="827088" y="1109663"/>
            <a:ext cx="6408737" cy="641350"/>
          </a:xfrm>
          <a:prstGeom prst="rect">
            <a:avLst/>
          </a:prstGeom>
          <a:noFill/>
          <a:ln w="9525" algn="ctr">
            <a:noFill/>
            <a:miter lim="800000"/>
            <a:headEnd/>
            <a:tailEnd/>
          </a:ln>
          <a:effectLst/>
        </p:spPr>
        <p:txBody>
          <a:bodyPr anchor="ctr">
            <a:spAutoFit/>
          </a:bodyPr>
          <a:lstStyle/>
          <a:p>
            <a:pPr indent="304800">
              <a:lnSpc>
                <a:spcPct val="100000"/>
              </a:lnSpc>
              <a:spcAft>
                <a:spcPct val="0"/>
              </a:spcAft>
              <a:buFont typeface="Wingdings" pitchFamily="2" charset="2"/>
              <a:buChar char="u"/>
            </a:pPr>
            <a:r>
              <a:rPr lang="zh-CN" altLang="en-US" sz="1800" b="0">
                <a:solidFill>
                  <a:schemeClr val="tx1"/>
                </a:solidFill>
                <a:effectLst/>
                <a:latin typeface="微软雅黑" pitchFamily="34" charset="-122"/>
                <a:ea typeface="微软雅黑" pitchFamily="34" charset="-122"/>
                <a:cs typeface="Times New Roman" pitchFamily="18" charset="0"/>
              </a:rPr>
              <a:t>需求考核</a:t>
            </a:r>
            <a:r>
              <a:rPr lang="en-US" altLang="zh-CN" sz="1800" b="0">
                <a:solidFill>
                  <a:schemeClr val="tx1"/>
                </a:solidFill>
                <a:effectLst/>
                <a:latin typeface="微软雅黑" pitchFamily="34" charset="-122"/>
                <a:ea typeface="微软雅黑" pitchFamily="34" charset="-122"/>
                <a:cs typeface="Times New Roman" pitchFamily="18" charset="0"/>
              </a:rPr>
              <a:t>KPI</a:t>
            </a:r>
            <a:r>
              <a:rPr lang="zh-CN" altLang="en-US" sz="1800" b="0">
                <a:solidFill>
                  <a:schemeClr val="tx1"/>
                </a:solidFill>
                <a:effectLst/>
                <a:latin typeface="微软雅黑" pitchFamily="34" charset="-122"/>
                <a:ea typeface="微软雅黑" pitchFamily="34" charset="-122"/>
                <a:cs typeface="Times New Roman" pitchFamily="18" charset="0"/>
              </a:rPr>
              <a:t>＝（</a:t>
            </a:r>
            <a:r>
              <a:rPr lang="en-US" altLang="zh-CN" sz="1800" b="0">
                <a:solidFill>
                  <a:schemeClr val="tx1"/>
                </a:solidFill>
                <a:effectLst/>
                <a:latin typeface="微软雅黑" pitchFamily="34" charset="-122"/>
                <a:ea typeface="微软雅黑" pitchFamily="34" charset="-122"/>
                <a:cs typeface="Times New Roman" pitchFamily="18" charset="0"/>
              </a:rPr>
              <a:t>KPI5×50%</a:t>
            </a:r>
            <a:r>
              <a:rPr lang="zh-CN" altLang="en-US" sz="1800" b="0">
                <a:solidFill>
                  <a:schemeClr val="tx1"/>
                </a:solidFill>
                <a:effectLst/>
                <a:latin typeface="微软雅黑" pitchFamily="34" charset="-122"/>
                <a:ea typeface="微软雅黑" pitchFamily="34" charset="-122"/>
                <a:cs typeface="Times New Roman" pitchFamily="18" charset="0"/>
              </a:rPr>
              <a:t>＋</a:t>
            </a:r>
            <a:r>
              <a:rPr lang="en-US" altLang="zh-CN" sz="1800" b="0">
                <a:solidFill>
                  <a:schemeClr val="tx1"/>
                </a:solidFill>
                <a:effectLst/>
                <a:latin typeface="微软雅黑" pitchFamily="34" charset="-122"/>
                <a:ea typeface="微软雅黑" pitchFamily="34" charset="-122"/>
                <a:cs typeface="Times New Roman" pitchFamily="18" charset="0"/>
              </a:rPr>
              <a:t>KPI6×50%</a:t>
            </a:r>
            <a:r>
              <a:rPr lang="zh-CN" altLang="en-US" sz="1800" b="0">
                <a:solidFill>
                  <a:schemeClr val="tx1"/>
                </a:solidFill>
                <a:effectLst/>
                <a:latin typeface="微软雅黑" pitchFamily="34" charset="-122"/>
                <a:ea typeface="微软雅黑" pitchFamily="34" charset="-122"/>
                <a:cs typeface="Times New Roman" pitchFamily="18" charset="0"/>
              </a:rPr>
              <a:t>）</a:t>
            </a:r>
            <a:r>
              <a:rPr lang="en-US" altLang="zh-CN" sz="1800" b="0">
                <a:solidFill>
                  <a:schemeClr val="tx1"/>
                </a:solidFill>
                <a:effectLst/>
                <a:latin typeface="微软雅黑" pitchFamily="34" charset="-122"/>
                <a:ea typeface="微软雅黑" pitchFamily="34" charset="-122"/>
                <a:cs typeface="Times New Roman" pitchFamily="18" charset="0"/>
              </a:rPr>
              <a:t>/100  </a:t>
            </a:r>
          </a:p>
          <a:p>
            <a:pPr indent="304800">
              <a:lnSpc>
                <a:spcPct val="100000"/>
              </a:lnSpc>
              <a:spcAft>
                <a:spcPct val="0"/>
              </a:spcAft>
              <a:buFont typeface="Wingdings" pitchFamily="2" charset="2"/>
              <a:buChar char="u"/>
            </a:pPr>
            <a:r>
              <a:rPr lang="zh-CN" altLang="en-US" sz="1800" b="0">
                <a:solidFill>
                  <a:schemeClr val="tx1"/>
                </a:solidFill>
                <a:effectLst/>
                <a:latin typeface="微软雅黑" pitchFamily="34" charset="-122"/>
                <a:ea typeface="微软雅黑" pitchFamily="34" charset="-122"/>
                <a:cs typeface="Times New Roman" pitchFamily="18" charset="0"/>
              </a:rPr>
              <a:t>维护考核</a:t>
            </a:r>
            <a:r>
              <a:rPr lang="en-US" altLang="zh-CN" sz="1800" b="0">
                <a:solidFill>
                  <a:schemeClr val="tx1"/>
                </a:solidFill>
                <a:effectLst/>
                <a:latin typeface="微软雅黑" pitchFamily="34" charset="-122"/>
                <a:ea typeface="微软雅黑" pitchFamily="34" charset="-122"/>
                <a:cs typeface="Times New Roman" pitchFamily="18" charset="0"/>
              </a:rPr>
              <a:t>KPI</a:t>
            </a:r>
            <a:r>
              <a:rPr lang="zh-CN" altLang="en-US" sz="1800" b="0">
                <a:solidFill>
                  <a:schemeClr val="tx1"/>
                </a:solidFill>
                <a:effectLst/>
                <a:latin typeface="微软雅黑" pitchFamily="34" charset="-122"/>
                <a:ea typeface="微软雅黑" pitchFamily="34" charset="-122"/>
                <a:cs typeface="Times New Roman" pitchFamily="18" charset="0"/>
              </a:rPr>
              <a:t>＝ </a:t>
            </a:r>
            <a:r>
              <a:rPr lang="en-US" altLang="zh-CN" sz="1800" b="0">
                <a:solidFill>
                  <a:schemeClr val="tx1"/>
                </a:solidFill>
                <a:effectLst/>
                <a:latin typeface="微软雅黑" pitchFamily="34" charset="-122"/>
                <a:ea typeface="微软雅黑" pitchFamily="34" charset="-122"/>
                <a:cs typeface="Times New Roman" pitchFamily="18" charset="0"/>
              </a:rPr>
              <a:t>KPI7/100</a:t>
            </a:r>
          </a:p>
        </p:txBody>
      </p:sp>
      <p:sp>
        <p:nvSpPr>
          <p:cNvPr id="310356" name="Line 84"/>
          <p:cNvSpPr>
            <a:spLocks noChangeShapeType="1"/>
          </p:cNvSpPr>
          <p:nvPr/>
        </p:nvSpPr>
        <p:spPr bwMode="auto">
          <a:xfrm>
            <a:off x="4662488" y="1997075"/>
            <a:ext cx="0" cy="0"/>
          </a:xfrm>
          <a:prstGeom prst="line">
            <a:avLst/>
          </a:prstGeom>
          <a:noFill/>
          <a:ln w="12700" cap="rnd">
            <a:solidFill>
              <a:srgbClr val="000000"/>
            </a:solidFill>
            <a:round/>
            <a:headEnd/>
            <a:tailEnd/>
          </a:ln>
          <a:effectLst/>
        </p:spPr>
        <p:txBody>
          <a:bodyPr/>
          <a:lstStyle/>
          <a:p>
            <a:endParaRPr lang="zh-CN" altLang="en-US"/>
          </a:p>
        </p:txBody>
      </p:sp>
      <p:graphicFrame>
        <p:nvGraphicFramePr>
          <p:cNvPr id="310490" name="Group 218"/>
          <p:cNvGraphicFramePr>
            <a:graphicFrameLocks noGrp="1"/>
          </p:cNvGraphicFramePr>
          <p:nvPr/>
        </p:nvGraphicFramePr>
        <p:xfrm>
          <a:off x="179388" y="1773238"/>
          <a:ext cx="8712200" cy="3552825"/>
        </p:xfrm>
        <a:graphic>
          <a:graphicData uri="http://schemas.openxmlformats.org/drawingml/2006/table">
            <a:tbl>
              <a:tblPr/>
              <a:tblGrid>
                <a:gridCol w="790575"/>
                <a:gridCol w="936625"/>
                <a:gridCol w="1439862"/>
                <a:gridCol w="1584325"/>
                <a:gridCol w="3960813"/>
              </a:tblGrid>
              <a:tr h="503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序号</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a:t>
                      </a: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指标</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管理导向</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考核依据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计算方法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需求完成及时率 </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按需求任务书的计划完成需求开发的程度。</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需求管理监控表</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需求管理平台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当月完成的需求个数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当月累计应完成的需求个数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×100</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分</a:t>
                      </a: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楷体_GB2312" pitchFamily="49" charset="-122"/>
                          <a:ea typeface="楷体_GB2312" pitchFamily="49"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需求执行质量</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满足公司需求管理要求、质量管理要求的程度。</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需求管理监控表</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配置库</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需求管理平台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需求实施入库及时率</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KPI61</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＝已纳入配置管理的需求数</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应纳入配置管理的需求数</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需求实施合格率</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KPI62</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＝抽查合格的需求数量</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抽查需求总数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维护执行质量</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追求维护无故障、产品质量稳定。</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1500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故障信息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KPI7= ((</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部门预算工作量</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×100/</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项目预算总工作量</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当月重大故障</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个</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权重</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)×10)-(∑(</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当月一般故障</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用户已投诉</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个</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权重</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)×5)-(∑(</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当月一般故障</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用户未投诉</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个</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权重</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)×2)-(∑(</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当月轻微故障</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用户已投诉</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个</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权重</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)×0.5))/(</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部门预算工作量</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项目预算总工作量</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0485" name="Rectangle 213"/>
          <p:cNvSpPr>
            <a:spLocks noChangeArrowheads="1"/>
          </p:cNvSpPr>
          <p:nvPr/>
        </p:nvSpPr>
        <p:spPr bwMode="auto">
          <a:xfrm>
            <a:off x="179388" y="5476875"/>
            <a:ext cx="7272337" cy="825500"/>
          </a:xfrm>
          <a:prstGeom prst="rect">
            <a:avLst/>
          </a:prstGeom>
          <a:noFill/>
          <a:ln w="9525" algn="ctr">
            <a:noFill/>
            <a:miter lim="800000"/>
            <a:headEnd/>
            <a:tailEnd/>
          </a:ln>
          <a:effectLst/>
        </p:spPr>
        <p:txBody>
          <a:bodyPr anchor="ctr">
            <a:spAutoFit/>
          </a:bodyPr>
          <a:lstStyle/>
          <a:p>
            <a:pPr>
              <a:lnSpc>
                <a:spcPct val="100000"/>
              </a:lnSpc>
              <a:spcAft>
                <a:spcPct val="0"/>
              </a:spcAft>
            </a:pPr>
            <a:r>
              <a:rPr lang="zh-CN" altLang="en-US" sz="1600" b="0">
                <a:effectLst/>
                <a:latin typeface="微软雅黑" pitchFamily="34" charset="-122"/>
                <a:ea typeface="微软雅黑" pitchFamily="34" charset="-122"/>
              </a:rPr>
              <a:t>项目运营考核奖金＝需求实际工作量（成本工时，人天）</a:t>
            </a:r>
            <a:r>
              <a:rPr lang="en-US" altLang="zh-CN" sz="1600" b="0">
                <a:effectLst/>
                <a:latin typeface="微软雅黑" pitchFamily="34" charset="-122"/>
                <a:ea typeface="微软雅黑" pitchFamily="34" charset="-122"/>
              </a:rPr>
              <a:t>×</a:t>
            </a:r>
            <a:r>
              <a:rPr lang="zh-CN" altLang="en-US" sz="1600" b="0">
                <a:effectLst/>
                <a:latin typeface="微软雅黑" pitchFamily="34" charset="-122"/>
                <a:ea typeface="微软雅黑" pitchFamily="34" charset="-122"/>
              </a:rPr>
              <a:t>奖金基数（元</a:t>
            </a:r>
            <a:r>
              <a:rPr lang="en-US" altLang="zh-CN" sz="1600" b="0">
                <a:effectLst/>
                <a:latin typeface="微软雅黑" pitchFamily="34" charset="-122"/>
                <a:ea typeface="微软雅黑" pitchFamily="34" charset="-122"/>
              </a:rPr>
              <a:t>/</a:t>
            </a:r>
            <a:r>
              <a:rPr lang="zh-CN" altLang="en-US" sz="1600" b="0">
                <a:effectLst/>
                <a:latin typeface="微软雅黑" pitchFamily="34" charset="-122"/>
                <a:ea typeface="微软雅黑" pitchFamily="34" charset="-122"/>
              </a:rPr>
              <a:t>人天）</a:t>
            </a:r>
            <a:r>
              <a:rPr lang="en-US" altLang="zh-CN" sz="1600" b="0">
                <a:effectLst/>
                <a:latin typeface="微软雅黑" pitchFamily="34" charset="-122"/>
                <a:ea typeface="微软雅黑" pitchFamily="34" charset="-122"/>
              </a:rPr>
              <a:t>×</a:t>
            </a:r>
            <a:r>
              <a:rPr lang="zh-CN" altLang="en-US" sz="1600">
                <a:solidFill>
                  <a:srgbClr val="CC3300"/>
                </a:solidFill>
                <a:effectLst/>
                <a:latin typeface="微软雅黑" pitchFamily="34" charset="-122"/>
                <a:ea typeface="微软雅黑" pitchFamily="34" charset="-122"/>
              </a:rPr>
              <a:t>需求考核</a:t>
            </a:r>
            <a:r>
              <a:rPr lang="en-US" altLang="zh-CN" sz="1600">
                <a:solidFill>
                  <a:srgbClr val="CC3300"/>
                </a:solidFill>
                <a:effectLst/>
                <a:latin typeface="微软雅黑" pitchFamily="34" charset="-122"/>
                <a:ea typeface="微软雅黑" pitchFamily="34" charset="-122"/>
              </a:rPr>
              <a:t>KPI</a:t>
            </a:r>
            <a:r>
              <a:rPr lang="zh-CN" altLang="en-US" sz="1600" b="0">
                <a:effectLst/>
                <a:latin typeface="微软雅黑" pitchFamily="34" charset="-122"/>
                <a:ea typeface="微软雅黑" pitchFamily="34" charset="-122"/>
              </a:rPr>
              <a:t>＋维护实际工作量（成本工时，人天）</a:t>
            </a:r>
            <a:r>
              <a:rPr lang="en-US" altLang="zh-CN" sz="1600" b="0">
                <a:effectLst/>
                <a:latin typeface="微软雅黑" pitchFamily="34" charset="-122"/>
                <a:ea typeface="微软雅黑" pitchFamily="34" charset="-122"/>
              </a:rPr>
              <a:t>×</a:t>
            </a:r>
            <a:r>
              <a:rPr lang="zh-CN" altLang="en-US" sz="1600" b="0">
                <a:effectLst/>
                <a:latin typeface="微软雅黑" pitchFamily="34" charset="-122"/>
                <a:ea typeface="微软雅黑" pitchFamily="34" charset="-122"/>
              </a:rPr>
              <a:t>奖金基数（元</a:t>
            </a:r>
            <a:r>
              <a:rPr lang="en-US" altLang="zh-CN" sz="1600" b="0">
                <a:effectLst/>
                <a:latin typeface="微软雅黑" pitchFamily="34" charset="-122"/>
                <a:ea typeface="微软雅黑" pitchFamily="34" charset="-122"/>
              </a:rPr>
              <a:t>/</a:t>
            </a:r>
            <a:r>
              <a:rPr lang="zh-CN" altLang="en-US" sz="1600" b="0">
                <a:effectLst/>
                <a:latin typeface="微软雅黑" pitchFamily="34" charset="-122"/>
                <a:ea typeface="微软雅黑" pitchFamily="34" charset="-122"/>
              </a:rPr>
              <a:t>人天）</a:t>
            </a:r>
            <a:r>
              <a:rPr lang="en-US" altLang="zh-CN" sz="1600" b="0">
                <a:effectLst/>
                <a:latin typeface="微软雅黑" pitchFamily="34" charset="-122"/>
                <a:ea typeface="微软雅黑" pitchFamily="34" charset="-122"/>
              </a:rPr>
              <a:t>×</a:t>
            </a:r>
            <a:r>
              <a:rPr lang="zh-CN" altLang="en-US" sz="1600">
                <a:solidFill>
                  <a:srgbClr val="CC3300"/>
                </a:solidFill>
                <a:effectLst/>
                <a:latin typeface="微软雅黑" pitchFamily="34" charset="-122"/>
                <a:ea typeface="微软雅黑" pitchFamily="34" charset="-122"/>
              </a:rPr>
              <a:t>维护考核</a:t>
            </a:r>
            <a:r>
              <a:rPr lang="en-US" altLang="zh-CN" sz="1600">
                <a:solidFill>
                  <a:srgbClr val="CC3300"/>
                </a:solidFill>
                <a:effectLst/>
                <a:latin typeface="微软雅黑" pitchFamily="34" charset="-122"/>
                <a:ea typeface="微软雅黑" pitchFamily="34" charset="-122"/>
              </a:rPr>
              <a:t>KPI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zh-CN" altLang="en-US"/>
              <a:t>内    容</a:t>
            </a:r>
          </a:p>
        </p:txBody>
      </p:sp>
      <p:sp>
        <p:nvSpPr>
          <p:cNvPr id="315395" name="Line 3"/>
          <p:cNvSpPr>
            <a:spLocks noChangeShapeType="1"/>
          </p:cNvSpPr>
          <p:nvPr/>
        </p:nvSpPr>
        <p:spPr bwMode="auto">
          <a:xfrm>
            <a:off x="2654300" y="2381250"/>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315396" name="Text Box 4"/>
          <p:cNvSpPr txBox="1">
            <a:spLocks noChangeArrowheads="1"/>
          </p:cNvSpPr>
          <p:nvPr/>
        </p:nvSpPr>
        <p:spPr bwMode="auto">
          <a:xfrm>
            <a:off x="3111500" y="1847850"/>
            <a:ext cx="3886200" cy="457200"/>
          </a:xfrm>
          <a:prstGeom prst="rect">
            <a:avLst/>
          </a:prstGeom>
          <a:noFill/>
          <a:ln w="9525" algn="ctr">
            <a:noFill/>
            <a:miter lim="800000"/>
            <a:headEnd/>
            <a:tailEnd/>
          </a:ln>
          <a:effectLst/>
        </p:spPr>
        <p:txBody>
          <a:bodyPr>
            <a:spAutoFit/>
          </a:bodyPr>
          <a:lstStyle/>
          <a:p>
            <a:pPr eaLnBrk="0" hangingPunct="0">
              <a:lnSpc>
                <a:spcPct val="100000"/>
              </a:lnSpc>
              <a:spcAft>
                <a:spcPct val="0"/>
              </a:spcAft>
            </a:pPr>
            <a:r>
              <a:rPr lang="zh-CN" altLang="en-US" b="0">
                <a:solidFill>
                  <a:schemeClr val="tx1"/>
                </a:solidFill>
                <a:effectLst/>
                <a:latin typeface="Arial" charset="0"/>
                <a:ea typeface="黑体" pitchFamily="2" charset="-122"/>
              </a:rPr>
              <a:t>项目执行质量</a:t>
            </a:r>
            <a:r>
              <a:rPr lang="en-US" altLang="zh-CN" b="0">
                <a:solidFill>
                  <a:schemeClr val="tx1"/>
                </a:solidFill>
                <a:effectLst/>
                <a:latin typeface="Arial" charset="0"/>
                <a:ea typeface="黑体" pitchFamily="2" charset="-122"/>
              </a:rPr>
              <a:t>KPI</a:t>
            </a:r>
            <a:r>
              <a:rPr lang="zh-CN" altLang="en-US" b="0">
                <a:solidFill>
                  <a:schemeClr val="tx1"/>
                </a:solidFill>
                <a:effectLst/>
                <a:latin typeface="Arial" charset="0"/>
                <a:ea typeface="黑体" pitchFamily="2" charset="-122"/>
              </a:rPr>
              <a:t>的组成</a:t>
            </a:r>
          </a:p>
        </p:txBody>
      </p:sp>
      <p:sp>
        <p:nvSpPr>
          <p:cNvPr id="315397" name="Line 5"/>
          <p:cNvSpPr>
            <a:spLocks noChangeShapeType="1"/>
          </p:cNvSpPr>
          <p:nvPr/>
        </p:nvSpPr>
        <p:spPr bwMode="auto">
          <a:xfrm>
            <a:off x="2660650" y="3341688"/>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315398" name="Text Box 6"/>
          <p:cNvSpPr txBox="1">
            <a:spLocks noChangeArrowheads="1"/>
          </p:cNvSpPr>
          <p:nvPr/>
        </p:nvSpPr>
        <p:spPr bwMode="auto">
          <a:xfrm>
            <a:off x="3117850" y="2808288"/>
            <a:ext cx="3886200" cy="457200"/>
          </a:xfrm>
          <a:prstGeom prst="rect">
            <a:avLst/>
          </a:prstGeom>
          <a:noFill/>
          <a:ln w="9525" algn="ctr">
            <a:noFill/>
            <a:miter lim="800000"/>
            <a:headEnd/>
            <a:tailEnd/>
          </a:ln>
          <a:effectLst/>
        </p:spPr>
        <p:txBody>
          <a:bodyPr>
            <a:spAutoFit/>
          </a:bodyPr>
          <a:lstStyle/>
          <a:p>
            <a:pPr eaLnBrk="0" hangingPunct="0">
              <a:lnSpc>
                <a:spcPct val="100000"/>
              </a:lnSpc>
              <a:spcAft>
                <a:spcPct val="0"/>
              </a:spcAft>
            </a:pPr>
            <a:r>
              <a:rPr lang="zh-CN" altLang="en-US" b="0">
                <a:solidFill>
                  <a:srgbClr val="CC3300"/>
                </a:solidFill>
                <a:effectLst/>
                <a:latin typeface="Arial" charset="0"/>
                <a:ea typeface="黑体" pitchFamily="2" charset="-122"/>
              </a:rPr>
              <a:t>如何做好配置管理</a:t>
            </a:r>
          </a:p>
        </p:txBody>
      </p:sp>
      <p:grpSp>
        <p:nvGrpSpPr>
          <p:cNvPr id="315399" name="Group 7"/>
          <p:cNvGrpSpPr>
            <a:grpSpLocks/>
          </p:cNvGrpSpPr>
          <p:nvPr/>
        </p:nvGrpSpPr>
        <p:grpSpPr bwMode="auto">
          <a:xfrm>
            <a:off x="1957388" y="1628775"/>
            <a:ext cx="1035050" cy="933450"/>
            <a:chOff x="1233" y="2254"/>
            <a:chExt cx="652" cy="588"/>
          </a:xfrm>
        </p:grpSpPr>
        <p:grpSp>
          <p:nvGrpSpPr>
            <p:cNvPr id="4" name="组合 65"/>
            <p:cNvGrpSpPr/>
            <p:nvPr/>
          </p:nvGrpSpPr>
          <p:grpSpPr>
            <a:xfrm>
              <a:off x="1284" y="2303"/>
              <a:ext cx="476" cy="412"/>
              <a:chOff x="2044700" y="1555750"/>
              <a:chExt cx="755605" cy="653839"/>
            </a:xfrm>
            <a:effectLst>
              <a:outerShdw blurRad="127000" dist="88900" dir="2700000" algn="tl" rotWithShape="0">
                <a:prstClr val="black">
                  <a:alpha val="40000"/>
                </a:prstClr>
              </a:outerShdw>
            </a:effectLst>
          </p:grpSpPr>
          <p:sp>
            <p:nvSpPr>
              <p:cNvPr id="67" name="AutoShape 5"/>
              <p:cNvSpPr>
                <a:spLocks noChangeArrowheads="1"/>
              </p:cNvSpPr>
              <p:nvPr/>
            </p:nvSpPr>
            <p:spPr bwMode="gray">
              <a:xfrm>
                <a:off x="2044700" y="1555750"/>
                <a:ext cx="755605" cy="6538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sp>
            <p:nvSpPr>
              <p:cNvPr id="68" name="AutoShape 6"/>
              <p:cNvSpPr>
                <a:spLocks noChangeArrowheads="1"/>
              </p:cNvSpPr>
              <p:nvPr/>
            </p:nvSpPr>
            <p:spPr bwMode="gray">
              <a:xfrm>
                <a:off x="2088974" y="1595138"/>
                <a:ext cx="664106" cy="575063"/>
              </a:xfrm>
              <a:prstGeom prst="hexagon">
                <a:avLst>
                  <a:gd name="adj" fmla="val 28896"/>
                  <a:gd name="vf" fmla="val 115470"/>
                </a:avLst>
              </a:prstGeom>
              <a:gradFill rotWithShape="1">
                <a:gsLst>
                  <a:gs pos="0">
                    <a:srgbClr val="00B0F0"/>
                  </a:gs>
                  <a:gs pos="50000">
                    <a:schemeClr val="accent2"/>
                  </a:gs>
                  <a:gs pos="100000">
                    <a:schemeClr val="accent2">
                      <a:gamma/>
                      <a:shade val="46275"/>
                      <a:invGamma/>
                    </a:schemeClr>
                  </a:gs>
                </a:gsLst>
                <a:lin ang="2700000" scaled="1"/>
              </a:gradFill>
              <a:ln w="9525">
                <a:solidFill>
                  <a:schemeClr val="tx1"/>
                </a:solidFill>
                <a:miter lim="800000"/>
                <a:headEnd/>
                <a:tailEnd/>
              </a:ln>
              <a:effectLst/>
              <a:scene3d>
                <a:camera prst="orthographicFront"/>
                <a:lightRig rig="threePt" dir="t"/>
              </a:scene3d>
              <a:sp3d>
                <a:bevelT w="152400" h="50800" prst="softRound"/>
              </a:sp3d>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grpSp>
        <p:sp>
          <p:nvSpPr>
            <p:cNvPr id="51" name="Text Box 27"/>
            <p:cNvSpPr txBox="1">
              <a:spLocks noChangeArrowheads="1"/>
            </p:cNvSpPr>
            <p:nvPr/>
          </p:nvSpPr>
          <p:spPr bwMode="gray">
            <a:xfrm>
              <a:off x="1408" y="2370"/>
              <a:ext cx="223" cy="288"/>
            </a:xfrm>
            <a:prstGeom prst="rect">
              <a:avLst/>
            </a:prstGeom>
            <a:noFill/>
            <a:ln w="9525" algn="ctr">
              <a:noFill/>
              <a:miter lim="800000"/>
              <a:headEnd/>
              <a:tailEnd/>
            </a:ln>
            <a:effectLst/>
          </p:spPr>
          <p:txBody>
            <a:bodyPr wrap="none">
              <a:spAutoFit/>
            </a:bodyPr>
            <a:lstStyle/>
            <a:p>
              <a:pPr algn="ctr" eaLnBrk="0" hangingPunct="0">
                <a:lnSpc>
                  <a:spcPct val="100000"/>
                </a:lnSpc>
                <a:spcAft>
                  <a:spcPct val="0"/>
                </a:spcAft>
              </a:pPr>
              <a:r>
                <a:rPr lang="en-US" altLang="zh-CN">
                  <a:solidFill>
                    <a:schemeClr val="bg1"/>
                  </a:solidFill>
                  <a:effectLst>
                    <a:outerShdw blurRad="38100" dist="38100" dir="2700000" algn="tl">
                      <a:srgbClr val="C0C0C0"/>
                    </a:outerShdw>
                  </a:effectLst>
                  <a:latin typeface="Arial" charset="0"/>
                  <a:ea typeface="宋体" pitchFamily="2" charset="-122"/>
                </a:rPr>
                <a:t>1</a:t>
              </a:r>
            </a:p>
          </p:txBody>
        </p:sp>
      </p:grpSp>
      <p:grpSp>
        <p:nvGrpSpPr>
          <p:cNvPr id="315402" name="Group 10"/>
          <p:cNvGrpSpPr>
            <a:grpSpLocks/>
          </p:cNvGrpSpPr>
          <p:nvPr/>
        </p:nvGrpSpPr>
        <p:grpSpPr bwMode="auto">
          <a:xfrm>
            <a:off x="1952625" y="2562225"/>
            <a:ext cx="1035050" cy="933450"/>
            <a:chOff x="1233" y="1190"/>
            <a:chExt cx="652" cy="588"/>
          </a:xfrm>
        </p:grpSpPr>
        <p:sp>
          <p:nvSpPr>
            <p:cNvPr id="315403" name="AutoShape 4"/>
            <p:cNvSpPr>
              <a:spLocks noChangeArrowheads="1"/>
            </p:cNvSpPr>
            <p:nvPr/>
          </p:nvSpPr>
          <p:spPr bwMode="gray">
            <a:xfrm>
              <a:off x="1292" y="1246"/>
              <a:ext cx="476" cy="412"/>
            </a:xfrm>
            <a:prstGeom prst="hexagon">
              <a:avLst>
                <a:gd name="adj" fmla="val 28910"/>
                <a:gd name="vf" fmla="val 115470"/>
              </a:avLst>
            </a:prstGeom>
            <a:solidFill>
              <a:srgbClr val="808080"/>
            </a:solidFill>
            <a:ln w="9525">
              <a:noFill/>
              <a:miter lim="800000"/>
              <a:headEnd/>
              <a:tailEnd/>
            </a:ln>
          </p:spPr>
          <p:txBody>
            <a:bodyPr wrap="none" anchor="ctr"/>
            <a:lstStyle/>
            <a:p>
              <a:pPr eaLnBrk="0" hangingPunct="0">
                <a:lnSpc>
                  <a:spcPct val="100000"/>
                </a:lnSpc>
                <a:spcAft>
                  <a:spcPct val="0"/>
                </a:spcAft>
              </a:pPr>
              <a:endParaRPr lang="zh-CN" altLang="zh-CN" sz="1300">
                <a:effectLst/>
                <a:latin typeface="Arial" charset="0"/>
                <a:ea typeface="宋体" pitchFamily="2" charset="-122"/>
              </a:endParaRPr>
            </a:p>
          </p:txBody>
        </p:sp>
        <p:grpSp>
          <p:nvGrpSpPr>
            <p:cNvPr id="3" name="组合 62"/>
            <p:cNvGrpSpPr/>
            <p:nvPr/>
          </p:nvGrpSpPr>
          <p:grpSpPr>
            <a:xfrm>
              <a:off x="1284" y="1241"/>
              <a:ext cx="476" cy="412"/>
              <a:chOff x="2051050" y="2420938"/>
              <a:chExt cx="755605" cy="653838"/>
            </a:xfrm>
            <a:effectLst>
              <a:outerShdw blurRad="127000" dist="88900" dir="2700000" algn="tl" rotWithShape="0">
                <a:prstClr val="black">
                  <a:alpha val="40000"/>
                </a:prstClr>
              </a:outerShdw>
            </a:effectLst>
          </p:grpSpPr>
          <p:sp>
            <p:nvSpPr>
              <p:cNvPr id="40" name="AutoShape 16"/>
              <p:cNvSpPr>
                <a:spLocks noChangeArrowheads="1"/>
              </p:cNvSpPr>
              <p:nvPr/>
            </p:nvSpPr>
            <p:spPr bwMode="gray">
              <a:xfrm>
                <a:off x="2051050" y="2420938"/>
                <a:ext cx="755605" cy="65383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sp>
            <p:nvSpPr>
              <p:cNvPr id="41" name="AutoShape 17"/>
              <p:cNvSpPr>
                <a:spLocks noChangeArrowheads="1"/>
              </p:cNvSpPr>
              <p:nvPr/>
            </p:nvSpPr>
            <p:spPr bwMode="gray">
              <a:xfrm>
                <a:off x="2095324" y="2460326"/>
                <a:ext cx="664106" cy="575062"/>
              </a:xfrm>
              <a:prstGeom prst="hexagon">
                <a:avLst>
                  <a:gd name="adj" fmla="val 28896"/>
                  <a:gd name="vf" fmla="val 115470"/>
                </a:avLst>
              </a:prstGeom>
              <a:gradFill rotWithShape="1">
                <a:gsLst>
                  <a:gs pos="0">
                    <a:srgbClr val="92D050"/>
                  </a:gs>
                  <a:gs pos="100000">
                    <a:schemeClr val="accent1"/>
                  </a:gs>
                </a:gsLst>
                <a:lin ang="13500000" scaled="0"/>
              </a:gradFill>
              <a:ln w="9525">
                <a:solidFill>
                  <a:schemeClr val="tx1"/>
                </a:solidFill>
                <a:miter lim="800000"/>
                <a:headEnd/>
                <a:tailEnd/>
              </a:ln>
              <a:effectLst/>
              <a:scene3d>
                <a:camera prst="orthographicFront"/>
                <a:lightRig rig="threePt" dir="t"/>
              </a:scene3d>
              <a:sp3d>
                <a:bevelT w="152400" h="50800" prst="softRound"/>
              </a:sp3d>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grpSp>
        <p:sp>
          <p:nvSpPr>
            <p:cNvPr id="37" name="Text Box 9"/>
            <p:cNvSpPr txBox="1">
              <a:spLocks noChangeArrowheads="1"/>
            </p:cNvSpPr>
            <p:nvPr/>
          </p:nvSpPr>
          <p:spPr bwMode="gray">
            <a:xfrm>
              <a:off x="1412" y="1301"/>
              <a:ext cx="223" cy="288"/>
            </a:xfrm>
            <a:prstGeom prst="rect">
              <a:avLst/>
            </a:prstGeom>
            <a:noFill/>
            <a:ln w="9525" algn="ctr">
              <a:noFill/>
              <a:miter lim="800000"/>
              <a:headEnd/>
              <a:tailEnd/>
            </a:ln>
            <a:effectLst/>
          </p:spPr>
          <p:txBody>
            <a:bodyPr wrap="none">
              <a:spAutoFit/>
            </a:bodyPr>
            <a:lstStyle/>
            <a:p>
              <a:pPr algn="ctr" eaLnBrk="0" hangingPunct="0">
                <a:lnSpc>
                  <a:spcPct val="100000"/>
                </a:lnSpc>
                <a:spcAft>
                  <a:spcPct val="0"/>
                </a:spcAft>
              </a:pPr>
              <a:r>
                <a:rPr lang="en-US" altLang="zh-CN">
                  <a:solidFill>
                    <a:schemeClr val="bg1"/>
                  </a:solidFill>
                  <a:effectLst>
                    <a:outerShdw blurRad="38100" dist="38100" dir="2700000" algn="tl">
                      <a:srgbClr val="C0C0C0"/>
                    </a:outerShdw>
                  </a:effectLst>
                  <a:latin typeface="Arial" charset="0"/>
                  <a:ea typeface="宋体" pitchFamily="2" charset="-122"/>
                </a:rPr>
                <a:t>2</a:t>
              </a:r>
            </a:p>
          </p:txBody>
        </p:sp>
      </p:grpSp>
      <p:sp>
        <p:nvSpPr>
          <p:cNvPr id="315406" name="Line 7"/>
          <p:cNvSpPr>
            <a:spLocks noChangeShapeType="1"/>
          </p:cNvSpPr>
          <p:nvPr/>
        </p:nvSpPr>
        <p:spPr bwMode="auto">
          <a:xfrm>
            <a:off x="3779838" y="4003675"/>
            <a:ext cx="3671887"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5407" name="Text Box 8"/>
          <p:cNvSpPr txBox="1">
            <a:spLocks noChangeArrowheads="1"/>
          </p:cNvSpPr>
          <p:nvPr/>
        </p:nvSpPr>
        <p:spPr bwMode="auto">
          <a:xfrm>
            <a:off x="3995738" y="3570288"/>
            <a:ext cx="4037012" cy="396875"/>
          </a:xfrm>
          <a:prstGeom prst="rect">
            <a:avLst/>
          </a:prstGeom>
          <a:noFill/>
          <a:ln w="9525" algn="ctr">
            <a:noFill/>
            <a:miter lim="800000"/>
            <a:headEnd/>
            <a:tailEnd/>
          </a:ln>
        </p:spPr>
        <p:txBody>
          <a:bodyPr>
            <a:spAutoFit/>
          </a:bodyPr>
          <a:lstStyle/>
          <a:p>
            <a:pPr eaLnBrk="0" hangingPunct="0">
              <a:lnSpc>
                <a:spcPct val="100000"/>
              </a:lnSpc>
              <a:spcAft>
                <a:spcPct val="0"/>
              </a:spcAft>
            </a:pPr>
            <a:r>
              <a:rPr lang="zh-CN" altLang="en-US" sz="2000" b="0">
                <a:solidFill>
                  <a:srgbClr val="CC3300"/>
                </a:solidFill>
                <a:effectLst/>
                <a:latin typeface="黑体" pitchFamily="2" charset="-122"/>
                <a:ea typeface="黑体" pitchFamily="2" charset="-122"/>
              </a:rPr>
              <a:t>质量管理活动</a:t>
            </a:r>
          </a:p>
        </p:txBody>
      </p:sp>
      <p:sp>
        <p:nvSpPr>
          <p:cNvPr id="315408" name="Text Box 8"/>
          <p:cNvSpPr txBox="1">
            <a:spLocks noChangeArrowheads="1"/>
          </p:cNvSpPr>
          <p:nvPr/>
        </p:nvSpPr>
        <p:spPr bwMode="auto">
          <a:xfrm>
            <a:off x="3995738" y="4146550"/>
            <a:ext cx="4037012" cy="396875"/>
          </a:xfrm>
          <a:prstGeom prst="rect">
            <a:avLst/>
          </a:prstGeom>
          <a:noFill/>
          <a:ln w="9525" algn="ctr">
            <a:noFill/>
            <a:miter lim="800000"/>
            <a:headEnd/>
            <a:tailEnd/>
          </a:ln>
        </p:spPr>
        <p:txBody>
          <a:bodyPr>
            <a:spAutoFit/>
          </a:bodyPr>
          <a:lstStyle/>
          <a:p>
            <a:pPr eaLnBrk="0" hangingPunct="0">
              <a:lnSpc>
                <a:spcPct val="100000"/>
              </a:lnSpc>
              <a:spcAft>
                <a:spcPct val="0"/>
              </a:spcAft>
            </a:pPr>
            <a:r>
              <a:rPr lang="zh-CN" altLang="en-US" sz="2000" b="0">
                <a:solidFill>
                  <a:srgbClr val="CC3300"/>
                </a:solidFill>
                <a:effectLst/>
                <a:latin typeface="黑体" pitchFamily="2" charset="-122"/>
                <a:ea typeface="黑体" pitchFamily="2" charset="-122"/>
              </a:rPr>
              <a:t>常见问题分析</a:t>
            </a:r>
          </a:p>
        </p:txBody>
      </p:sp>
      <p:sp>
        <p:nvSpPr>
          <p:cNvPr id="315409" name="Line 7"/>
          <p:cNvSpPr>
            <a:spLocks noChangeShapeType="1"/>
          </p:cNvSpPr>
          <p:nvPr/>
        </p:nvSpPr>
        <p:spPr bwMode="auto">
          <a:xfrm>
            <a:off x="3779838" y="4506913"/>
            <a:ext cx="3671887"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5410" name="Text Box 8"/>
          <p:cNvSpPr txBox="1">
            <a:spLocks noChangeArrowheads="1"/>
          </p:cNvSpPr>
          <p:nvPr/>
        </p:nvSpPr>
        <p:spPr bwMode="auto">
          <a:xfrm>
            <a:off x="3995738" y="4614863"/>
            <a:ext cx="4037012" cy="396875"/>
          </a:xfrm>
          <a:prstGeom prst="rect">
            <a:avLst/>
          </a:prstGeom>
          <a:noFill/>
          <a:ln w="9525" algn="ctr">
            <a:noFill/>
            <a:miter lim="800000"/>
            <a:headEnd/>
            <a:tailEnd/>
          </a:ln>
        </p:spPr>
        <p:txBody>
          <a:bodyPr>
            <a:spAutoFit/>
          </a:bodyPr>
          <a:lstStyle/>
          <a:p>
            <a:pPr eaLnBrk="0" hangingPunct="0">
              <a:lnSpc>
                <a:spcPct val="100000"/>
              </a:lnSpc>
              <a:spcAft>
                <a:spcPct val="0"/>
              </a:spcAft>
            </a:pPr>
            <a:r>
              <a:rPr lang="zh-CN" altLang="en-US" sz="2000" b="0">
                <a:solidFill>
                  <a:srgbClr val="CC3300"/>
                </a:solidFill>
                <a:effectLst/>
                <a:latin typeface="黑体" pitchFamily="2" charset="-122"/>
                <a:ea typeface="黑体" pitchFamily="2" charset="-122"/>
              </a:rPr>
              <a:t>从哪里获取帮助</a:t>
            </a:r>
          </a:p>
        </p:txBody>
      </p:sp>
      <p:sp>
        <p:nvSpPr>
          <p:cNvPr id="315411" name="Line 7"/>
          <p:cNvSpPr>
            <a:spLocks noChangeShapeType="1"/>
          </p:cNvSpPr>
          <p:nvPr/>
        </p:nvSpPr>
        <p:spPr bwMode="auto">
          <a:xfrm>
            <a:off x="3779838" y="5011738"/>
            <a:ext cx="3671887"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5412" name="Text Box 8"/>
          <p:cNvSpPr txBox="1">
            <a:spLocks noChangeArrowheads="1"/>
          </p:cNvSpPr>
          <p:nvPr/>
        </p:nvSpPr>
        <p:spPr bwMode="auto">
          <a:xfrm>
            <a:off x="3995738" y="5154613"/>
            <a:ext cx="4037012" cy="396875"/>
          </a:xfrm>
          <a:prstGeom prst="rect">
            <a:avLst/>
          </a:prstGeom>
          <a:noFill/>
          <a:ln w="9525" algn="ctr">
            <a:noFill/>
            <a:miter lim="800000"/>
            <a:headEnd/>
            <a:tailEnd/>
          </a:ln>
        </p:spPr>
        <p:txBody>
          <a:bodyPr>
            <a:spAutoFit/>
          </a:bodyPr>
          <a:lstStyle/>
          <a:p>
            <a:pPr eaLnBrk="0" hangingPunct="0">
              <a:lnSpc>
                <a:spcPct val="100000"/>
              </a:lnSpc>
              <a:spcAft>
                <a:spcPct val="0"/>
              </a:spcAft>
            </a:pPr>
            <a:r>
              <a:rPr lang="zh-CN" altLang="en-US" sz="2000" b="0">
                <a:solidFill>
                  <a:srgbClr val="CC3300"/>
                </a:solidFill>
                <a:effectLst/>
                <a:latin typeface="黑体" pitchFamily="2" charset="-122"/>
                <a:ea typeface="黑体" pitchFamily="2" charset="-122"/>
              </a:rPr>
              <a:t>考核制度</a:t>
            </a:r>
          </a:p>
        </p:txBody>
      </p:sp>
      <p:sp>
        <p:nvSpPr>
          <p:cNvPr id="315413" name="Line 7"/>
          <p:cNvSpPr>
            <a:spLocks noChangeShapeType="1"/>
          </p:cNvSpPr>
          <p:nvPr/>
        </p:nvSpPr>
        <p:spPr bwMode="auto">
          <a:xfrm>
            <a:off x="3708400" y="5514975"/>
            <a:ext cx="3763963"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a:t>主要质量管理活动</a:t>
            </a:r>
          </a:p>
        </p:txBody>
      </p:sp>
      <p:sp>
        <p:nvSpPr>
          <p:cNvPr id="313347" name="Rectangle 3"/>
          <p:cNvSpPr>
            <a:spLocks noGrp="1" noChangeArrowheads="1"/>
          </p:cNvSpPr>
          <p:nvPr>
            <p:ph type="body" idx="1"/>
          </p:nvPr>
        </p:nvSpPr>
        <p:spPr>
          <a:xfrm>
            <a:off x="539750" y="1268413"/>
            <a:ext cx="8229600" cy="4852987"/>
          </a:xfrm>
        </p:spPr>
        <p:txBody>
          <a:bodyPr/>
          <a:lstStyle/>
          <a:p>
            <a:pPr>
              <a:lnSpc>
                <a:spcPct val="90000"/>
              </a:lnSpc>
            </a:pPr>
            <a:r>
              <a:rPr lang="zh-CN" altLang="en-US" sz="1600">
                <a:latin typeface="微软雅黑" pitchFamily="34" charset="-122"/>
                <a:ea typeface="微软雅黑" pitchFamily="34" charset="-122"/>
              </a:rPr>
              <a:t>按时做项目策划</a:t>
            </a:r>
          </a:p>
          <a:p>
            <a:pPr lvl="1">
              <a:lnSpc>
                <a:spcPct val="90000"/>
              </a:lnSpc>
            </a:pPr>
            <a:r>
              <a:rPr lang="zh-CN" altLang="en-US" sz="1600">
                <a:latin typeface="微软雅黑" pitchFamily="34" charset="-122"/>
                <a:ea typeface="微软雅黑" pitchFamily="34" charset="-122"/>
              </a:rPr>
              <a:t>项目策划时规划阶段点</a:t>
            </a:r>
          </a:p>
          <a:p>
            <a:pPr lvl="1">
              <a:lnSpc>
                <a:spcPct val="90000"/>
              </a:lnSpc>
            </a:pPr>
            <a:r>
              <a:rPr lang="zh-CN" altLang="en-US" sz="1600">
                <a:latin typeface="微软雅黑" pitchFamily="34" charset="-122"/>
                <a:ea typeface="微软雅黑" pitchFamily="34" charset="-122"/>
              </a:rPr>
              <a:t>项目策划时约定哪些文档不使用公司模板</a:t>
            </a:r>
          </a:p>
          <a:p>
            <a:pPr lvl="1">
              <a:lnSpc>
                <a:spcPct val="90000"/>
              </a:lnSpc>
            </a:pPr>
            <a:r>
              <a:rPr lang="zh-CN" altLang="en-US" sz="1600">
                <a:solidFill>
                  <a:srgbClr val="FF0066"/>
                </a:solidFill>
                <a:latin typeface="微软雅黑" pitchFamily="34" charset="-122"/>
                <a:ea typeface="微软雅黑" pitchFamily="34" charset="-122"/>
              </a:rPr>
              <a:t>按时申请实施配置管理</a:t>
            </a:r>
          </a:p>
          <a:p>
            <a:pPr>
              <a:lnSpc>
                <a:spcPct val="90000"/>
              </a:lnSpc>
            </a:pPr>
            <a:endParaRPr lang="zh-CN" altLang="en-US" sz="1600">
              <a:latin typeface="微软雅黑" pitchFamily="34" charset="-122"/>
              <a:ea typeface="微软雅黑" pitchFamily="34" charset="-122"/>
            </a:endParaRPr>
          </a:p>
          <a:p>
            <a:pPr>
              <a:lnSpc>
                <a:spcPct val="90000"/>
              </a:lnSpc>
            </a:pPr>
            <a:r>
              <a:rPr lang="zh-CN" altLang="en-US" sz="1600">
                <a:latin typeface="微软雅黑" pitchFamily="34" charset="-122"/>
                <a:ea typeface="微软雅黑" pitchFamily="34" charset="-122"/>
              </a:rPr>
              <a:t>使用</a:t>
            </a:r>
            <a:r>
              <a:rPr lang="en-US" altLang="zh-CN" sz="1600">
                <a:latin typeface="微软雅黑" pitchFamily="34" charset="-122"/>
                <a:ea typeface="微软雅黑" pitchFamily="34" charset="-122"/>
              </a:rPr>
              <a:t>harvest</a:t>
            </a:r>
            <a:r>
              <a:rPr lang="zh-CN" altLang="en-US" sz="1600">
                <a:latin typeface="微软雅黑" pitchFamily="34" charset="-122"/>
                <a:ea typeface="微软雅黑" pitchFamily="34" charset="-122"/>
              </a:rPr>
              <a:t>管理过程</a:t>
            </a:r>
          </a:p>
          <a:p>
            <a:pPr lvl="1">
              <a:lnSpc>
                <a:spcPct val="90000"/>
              </a:lnSpc>
            </a:pPr>
            <a:r>
              <a:rPr lang="zh-CN" altLang="en-US" sz="1600">
                <a:solidFill>
                  <a:srgbClr val="FF0066"/>
                </a:solidFill>
                <a:latin typeface="微软雅黑" pitchFamily="34" charset="-122"/>
                <a:ea typeface="微软雅黑" pitchFamily="34" charset="-122"/>
              </a:rPr>
              <a:t>各类工作产品纳入</a:t>
            </a:r>
            <a:r>
              <a:rPr lang="en-US" altLang="zh-CN" sz="1600">
                <a:solidFill>
                  <a:srgbClr val="FF0066"/>
                </a:solidFill>
                <a:latin typeface="微软雅黑" pitchFamily="34" charset="-122"/>
                <a:ea typeface="微软雅黑" pitchFamily="34" charset="-122"/>
              </a:rPr>
              <a:t>harvest</a:t>
            </a:r>
            <a:r>
              <a:rPr lang="zh-CN" altLang="en-US" sz="1600">
                <a:solidFill>
                  <a:srgbClr val="FF0066"/>
                </a:solidFill>
                <a:latin typeface="微软雅黑" pitchFamily="34" charset="-122"/>
                <a:ea typeface="微软雅黑" pitchFamily="34" charset="-122"/>
              </a:rPr>
              <a:t>中</a:t>
            </a:r>
            <a:r>
              <a:rPr lang="zh-CN" altLang="en-US" sz="1600">
                <a:latin typeface="微软雅黑" pitchFamily="34" charset="-122"/>
                <a:ea typeface="微软雅黑" pitchFamily="34" charset="-122"/>
              </a:rPr>
              <a:t>，并区分出有效版本</a:t>
            </a:r>
          </a:p>
          <a:p>
            <a:pPr lvl="1">
              <a:lnSpc>
                <a:spcPct val="90000"/>
              </a:lnSpc>
            </a:pPr>
            <a:r>
              <a:rPr lang="zh-CN" altLang="en-US" sz="1600">
                <a:solidFill>
                  <a:srgbClr val="FF0066"/>
                </a:solidFill>
                <a:latin typeface="微软雅黑" pitchFamily="34" charset="-122"/>
                <a:ea typeface="微软雅黑" pitchFamily="34" charset="-122"/>
              </a:rPr>
              <a:t>注意文档产品命名及存放</a:t>
            </a:r>
          </a:p>
          <a:p>
            <a:pPr lvl="1">
              <a:lnSpc>
                <a:spcPct val="90000"/>
              </a:lnSpc>
            </a:pPr>
            <a:r>
              <a:rPr lang="zh-CN" altLang="en-US" sz="1600">
                <a:latin typeface="微软雅黑" pitchFamily="34" charset="-122"/>
                <a:ea typeface="微软雅黑" pitchFamily="34" charset="-122"/>
              </a:rPr>
              <a:t>保证各次上线加载活动的有效性</a:t>
            </a:r>
          </a:p>
          <a:p>
            <a:pPr lvl="2">
              <a:lnSpc>
                <a:spcPct val="90000"/>
              </a:lnSpc>
            </a:pPr>
            <a:r>
              <a:rPr lang="zh-CN" altLang="en-US" sz="1400">
                <a:solidFill>
                  <a:srgbClr val="FF0066"/>
                </a:solidFill>
                <a:latin typeface="微软雅黑" pitchFamily="34" charset="-122"/>
                <a:ea typeface="微软雅黑" pitchFamily="34" charset="-122"/>
              </a:rPr>
              <a:t>及时完成产品上线加载清单</a:t>
            </a:r>
          </a:p>
          <a:p>
            <a:pPr lvl="2">
              <a:lnSpc>
                <a:spcPct val="90000"/>
              </a:lnSpc>
            </a:pPr>
            <a:r>
              <a:rPr lang="zh-CN" altLang="en-US" sz="1400">
                <a:solidFill>
                  <a:srgbClr val="FF0066"/>
                </a:solidFill>
                <a:latin typeface="微软雅黑" pitchFamily="34" charset="-122"/>
                <a:ea typeface="微软雅黑" pitchFamily="34" charset="-122"/>
              </a:rPr>
              <a:t>在上线、初验、终验阶段，填写并提交</a:t>
            </a:r>
            <a:r>
              <a:rPr lang="en-US" altLang="zh-CN" sz="1400">
                <a:solidFill>
                  <a:srgbClr val="FF0066"/>
                </a:solidFill>
                <a:latin typeface="微软雅黑" pitchFamily="34" charset="-122"/>
                <a:ea typeface="微软雅黑" pitchFamily="34" charset="-122"/>
              </a:rPr>
              <a:t>《</a:t>
            </a:r>
            <a:r>
              <a:rPr lang="zh-CN" altLang="en-US" sz="1400">
                <a:solidFill>
                  <a:srgbClr val="FF0066"/>
                </a:solidFill>
                <a:latin typeface="微软雅黑" pitchFamily="34" charset="-122"/>
                <a:ea typeface="微软雅黑" pitchFamily="34" charset="-122"/>
              </a:rPr>
              <a:t>系统交付质量反馈表</a:t>
            </a:r>
            <a:r>
              <a:rPr lang="en-US" altLang="zh-CN" sz="1400">
                <a:solidFill>
                  <a:srgbClr val="FF0066"/>
                </a:solidFill>
                <a:latin typeface="微软雅黑" pitchFamily="34" charset="-122"/>
                <a:ea typeface="微软雅黑" pitchFamily="34" charset="-122"/>
              </a:rPr>
              <a:t>》</a:t>
            </a:r>
            <a:r>
              <a:rPr lang="zh-CN" altLang="en-US" sz="1400">
                <a:solidFill>
                  <a:srgbClr val="FF0066"/>
                </a:solidFill>
                <a:latin typeface="微软雅黑" pitchFamily="34" charset="-122"/>
                <a:ea typeface="微软雅黑" pitchFamily="34" charset="-122"/>
              </a:rPr>
              <a:t>给项目经理</a:t>
            </a:r>
          </a:p>
          <a:p>
            <a:pPr lvl="1">
              <a:lnSpc>
                <a:spcPct val="90000"/>
              </a:lnSpc>
            </a:pPr>
            <a:endParaRPr lang="zh-CN" altLang="en-US" sz="1600">
              <a:latin typeface="微软雅黑" pitchFamily="34" charset="-122"/>
              <a:ea typeface="微软雅黑" pitchFamily="34" charset="-122"/>
            </a:endParaRPr>
          </a:p>
          <a:p>
            <a:pPr>
              <a:lnSpc>
                <a:spcPct val="90000"/>
              </a:lnSpc>
            </a:pPr>
            <a:r>
              <a:rPr lang="zh-CN" altLang="en-US" sz="1600">
                <a:latin typeface="微软雅黑" pitchFamily="34" charset="-122"/>
                <a:ea typeface="微软雅黑" pitchFamily="34" charset="-122"/>
              </a:rPr>
              <a:t>保障阶段文档的质量</a:t>
            </a:r>
          </a:p>
          <a:p>
            <a:pPr lvl="1">
              <a:lnSpc>
                <a:spcPct val="90000"/>
              </a:lnSpc>
            </a:pPr>
            <a:r>
              <a:rPr lang="zh-CN" altLang="en-US" sz="1600">
                <a:solidFill>
                  <a:srgbClr val="FF0066"/>
                </a:solidFill>
                <a:latin typeface="微软雅黑" pitchFamily="34" charset="-122"/>
                <a:ea typeface="微软雅黑" pitchFamily="34" charset="-122"/>
              </a:rPr>
              <a:t>根据评审计划评审</a:t>
            </a:r>
            <a:r>
              <a:rPr lang="zh-CN" altLang="en-US" sz="1600">
                <a:latin typeface="微软雅黑" pitchFamily="34" charset="-122"/>
                <a:ea typeface="微软雅黑" pitchFamily="34" charset="-122"/>
              </a:rPr>
              <a:t>，严格评审过程，部门评审结果抄送</a:t>
            </a:r>
            <a:r>
              <a:rPr lang="en-US" altLang="zh-CN" sz="1600">
                <a:latin typeface="微软雅黑" pitchFamily="34" charset="-122"/>
                <a:ea typeface="微软雅黑" pitchFamily="34" charset="-122"/>
              </a:rPr>
              <a:t>QMD,AC</a:t>
            </a:r>
          </a:p>
          <a:p>
            <a:pPr>
              <a:lnSpc>
                <a:spcPct val="90000"/>
              </a:lnSpc>
            </a:pPr>
            <a:endParaRPr lang="en-US" altLang="zh-CN" sz="1600">
              <a:latin typeface="微软雅黑" pitchFamily="34" charset="-122"/>
              <a:ea typeface="微软雅黑" pitchFamily="34" charset="-122"/>
            </a:endParaRPr>
          </a:p>
          <a:p>
            <a:pPr>
              <a:lnSpc>
                <a:spcPct val="90000"/>
              </a:lnSpc>
            </a:pPr>
            <a:r>
              <a:rPr lang="zh-CN" altLang="en-US" sz="1600">
                <a:latin typeface="微软雅黑" pitchFamily="34" charset="-122"/>
                <a:ea typeface="微软雅黑" pitchFamily="34" charset="-122"/>
              </a:rPr>
              <a:t>实现需求阶段结束时确定的用户需求</a:t>
            </a:r>
          </a:p>
          <a:p>
            <a:pPr lvl="1">
              <a:lnSpc>
                <a:spcPct val="90000"/>
              </a:lnSpc>
            </a:pPr>
            <a:r>
              <a:rPr lang="zh-CN" altLang="en-US" sz="1600">
                <a:solidFill>
                  <a:srgbClr val="FF0066"/>
                </a:solidFill>
                <a:latin typeface="微软雅黑" pitchFamily="34" charset="-122"/>
                <a:ea typeface="微软雅黑" pitchFamily="34" charset="-122"/>
              </a:rPr>
              <a:t>在需求</a:t>
            </a:r>
            <a:r>
              <a:rPr lang="en-US" altLang="zh-CN" sz="1600">
                <a:solidFill>
                  <a:srgbClr val="FF0066"/>
                </a:solidFill>
                <a:latin typeface="微软雅黑" pitchFamily="34" charset="-122"/>
                <a:ea typeface="微软雅黑" pitchFamily="34" charset="-122"/>
              </a:rPr>
              <a:t>/</a:t>
            </a:r>
            <a:r>
              <a:rPr lang="zh-CN" altLang="en-US" sz="1600">
                <a:solidFill>
                  <a:srgbClr val="FF0066"/>
                </a:solidFill>
                <a:latin typeface="微软雅黑" pitchFamily="34" charset="-122"/>
                <a:ea typeface="微软雅黑" pitchFamily="34" charset="-122"/>
              </a:rPr>
              <a:t>设计</a:t>
            </a:r>
            <a:r>
              <a:rPr lang="en-US" altLang="zh-CN" sz="1600">
                <a:solidFill>
                  <a:srgbClr val="FF0066"/>
                </a:solidFill>
                <a:latin typeface="微软雅黑" pitchFamily="34" charset="-122"/>
                <a:ea typeface="微软雅黑" pitchFamily="34" charset="-122"/>
              </a:rPr>
              <a:t>/</a:t>
            </a:r>
            <a:r>
              <a:rPr lang="zh-CN" altLang="en-US" sz="1600">
                <a:solidFill>
                  <a:srgbClr val="FF0066"/>
                </a:solidFill>
                <a:latin typeface="微软雅黑" pitchFamily="34" charset="-122"/>
                <a:ea typeface="微软雅黑" pitchFamily="34" charset="-122"/>
              </a:rPr>
              <a:t>测试</a:t>
            </a:r>
            <a:r>
              <a:rPr lang="en-US" altLang="zh-CN" sz="1600">
                <a:solidFill>
                  <a:srgbClr val="FF0066"/>
                </a:solidFill>
                <a:latin typeface="微软雅黑" pitchFamily="34" charset="-122"/>
                <a:ea typeface="微软雅黑" pitchFamily="34" charset="-122"/>
              </a:rPr>
              <a:t>/</a:t>
            </a:r>
            <a:r>
              <a:rPr lang="zh-CN" altLang="en-US" sz="1600">
                <a:solidFill>
                  <a:srgbClr val="FF0066"/>
                </a:solidFill>
                <a:latin typeface="微软雅黑" pitchFamily="34" charset="-122"/>
                <a:ea typeface="微软雅黑" pitchFamily="34" charset="-122"/>
              </a:rPr>
              <a:t>上线阶段，初验阶段，终验阶段更新需求跟踪矩阵</a:t>
            </a:r>
          </a:p>
          <a:p>
            <a:pPr lvl="2">
              <a:lnSpc>
                <a:spcPct val="90000"/>
              </a:lnSpc>
            </a:pPr>
            <a:r>
              <a:rPr lang="zh-CN" altLang="en-US" sz="1400">
                <a:latin typeface="微软雅黑" pitchFamily="34" charset="-122"/>
                <a:ea typeface="微软雅黑" pitchFamily="34" charset="-122"/>
              </a:rPr>
              <a:t>重点关注：系统测试用例</a:t>
            </a:r>
            <a:r>
              <a:rPr lang="en-US" altLang="zh-CN" sz="1400">
                <a:latin typeface="微软雅黑" pitchFamily="34" charset="-122"/>
                <a:ea typeface="微软雅黑" pitchFamily="34" charset="-122"/>
              </a:rPr>
              <a:t>&lt;--</a:t>
            </a:r>
            <a:r>
              <a:rPr lang="zh-CN" altLang="en-US" sz="1400">
                <a:latin typeface="微软雅黑" pitchFamily="34" charset="-122"/>
                <a:ea typeface="微软雅黑" pitchFamily="34" charset="-122"/>
              </a:rPr>
              <a:t>用户功能需求点</a:t>
            </a:r>
            <a:r>
              <a:rPr lang="en-US" altLang="zh-CN" sz="1400">
                <a:latin typeface="微软雅黑" pitchFamily="34" charset="-122"/>
                <a:ea typeface="微软雅黑" pitchFamily="34" charset="-122"/>
              </a:rPr>
              <a:t>--&gt;</a:t>
            </a:r>
            <a:r>
              <a:rPr lang="zh-CN" altLang="en-US" sz="1400">
                <a:latin typeface="微软雅黑" pitchFamily="34" charset="-122"/>
                <a:ea typeface="微软雅黑" pitchFamily="34" charset="-122"/>
              </a:rPr>
              <a:t>产品功能点</a:t>
            </a:r>
          </a:p>
          <a:p>
            <a:pPr>
              <a:lnSpc>
                <a:spcPct val="90000"/>
              </a:lnSpc>
            </a:pPr>
            <a:endParaRPr lang="en-US" altLang="zh-CN" sz="1600">
              <a:latin typeface="微软雅黑" pitchFamily="34" charset="-122"/>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algn="l"/>
            <a:r>
              <a:rPr lang="zh-CN" altLang="en-US"/>
              <a:t>如何做好项目质量？</a:t>
            </a:r>
            <a:br>
              <a:rPr lang="zh-CN" altLang="en-US"/>
            </a:br>
            <a:r>
              <a:rPr lang="zh-CN" altLang="en-US"/>
              <a:t>                                                      － </a:t>
            </a:r>
            <a:r>
              <a:rPr lang="en-US" altLang="zh-CN" sz="2800"/>
              <a:t>2</a:t>
            </a:r>
            <a:r>
              <a:rPr lang="zh-CN" altLang="en-US" sz="2800"/>
              <a:t>大原则</a:t>
            </a:r>
          </a:p>
        </p:txBody>
      </p:sp>
      <p:sp>
        <p:nvSpPr>
          <p:cNvPr id="350211" name="Rectangle 3"/>
          <p:cNvSpPr>
            <a:spLocks noGrp="1" noChangeArrowheads="1"/>
          </p:cNvSpPr>
          <p:nvPr>
            <p:ph type="body" idx="1"/>
          </p:nvPr>
        </p:nvSpPr>
        <p:spPr/>
        <p:txBody>
          <a:bodyPr/>
          <a:lstStyle/>
          <a:p>
            <a:r>
              <a:rPr lang="zh-CN" altLang="en-US" sz="2800"/>
              <a:t>原则一</a:t>
            </a:r>
          </a:p>
          <a:p>
            <a:pPr>
              <a:buFontTx/>
              <a:buNone/>
            </a:pPr>
            <a:r>
              <a:rPr lang="zh-CN" altLang="en-US"/>
              <a:t>     需求点必须能够从</a:t>
            </a:r>
          </a:p>
          <a:p>
            <a:pPr>
              <a:buFontTx/>
              <a:buNone/>
            </a:pPr>
            <a:r>
              <a:rPr lang="zh-CN" altLang="en-US"/>
              <a:t>         </a:t>
            </a:r>
            <a:r>
              <a:rPr lang="zh-CN" altLang="en-US" sz="1800"/>
              <a:t>需求跟踪矩阵</a:t>
            </a:r>
            <a:r>
              <a:rPr lang="en-US" altLang="zh-CN" sz="1800"/>
              <a:t>_</a:t>
            </a:r>
            <a:r>
              <a:rPr lang="zh-CN" altLang="en-US" sz="1800"/>
              <a:t>需求分析文档</a:t>
            </a:r>
            <a:r>
              <a:rPr lang="en-US" altLang="zh-CN" sz="1800"/>
              <a:t>_</a:t>
            </a:r>
            <a:r>
              <a:rPr lang="zh-CN" altLang="en-US" sz="1800"/>
              <a:t>概要设计</a:t>
            </a:r>
            <a:r>
              <a:rPr lang="en-US" altLang="zh-CN" sz="1800"/>
              <a:t>_</a:t>
            </a:r>
            <a:r>
              <a:rPr lang="zh-CN" altLang="en-US" sz="1800"/>
              <a:t>详细设计</a:t>
            </a:r>
            <a:r>
              <a:rPr lang="en-US" altLang="zh-CN" sz="1800"/>
              <a:t>_</a:t>
            </a:r>
            <a:r>
              <a:rPr lang="zh-CN" altLang="en-US" sz="1800"/>
              <a:t>测试用例</a:t>
            </a:r>
            <a:r>
              <a:rPr lang="en-US" altLang="zh-CN" sz="1800"/>
              <a:t>_</a:t>
            </a:r>
            <a:r>
              <a:rPr lang="zh-CN" altLang="en-US" sz="1800"/>
              <a:t>测试报告</a:t>
            </a:r>
          </a:p>
          <a:p>
            <a:pPr>
              <a:buFontTx/>
              <a:buNone/>
            </a:pPr>
            <a:r>
              <a:rPr lang="zh-CN" altLang="en-US"/>
              <a:t>     向下映射、向上追综</a:t>
            </a:r>
          </a:p>
          <a:p>
            <a:endParaRPr lang="zh-CN" altLang="en-US"/>
          </a:p>
          <a:p>
            <a:r>
              <a:rPr lang="zh-CN" altLang="en-US" sz="2800"/>
              <a:t>原则二</a:t>
            </a:r>
          </a:p>
          <a:p>
            <a:pPr>
              <a:buFontTx/>
              <a:buNone/>
            </a:pPr>
            <a:r>
              <a:rPr lang="zh-CN" altLang="en-US"/>
              <a:t>    必须使用公司的文档模板</a:t>
            </a:r>
          </a:p>
          <a:p>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lgn="l"/>
            <a:r>
              <a:rPr lang="zh-CN" altLang="en-US" sz="2800"/>
              <a:t>如何做好项目质量？</a:t>
            </a:r>
            <a:br>
              <a:rPr lang="zh-CN" altLang="en-US" sz="2800"/>
            </a:br>
            <a:r>
              <a:rPr lang="zh-CN" altLang="en-US" sz="2800"/>
              <a:t>                         </a:t>
            </a:r>
            <a:r>
              <a:rPr lang="en-US" altLang="zh-CN" sz="2400"/>
              <a:t>3</a:t>
            </a:r>
            <a:r>
              <a:rPr lang="zh-CN" altLang="en-US" sz="2400"/>
              <a:t>项主要工作</a:t>
            </a:r>
            <a:r>
              <a:rPr lang="en-US" altLang="zh-CN" sz="2400"/>
              <a:t>(1/3   </a:t>
            </a:r>
            <a:r>
              <a:rPr lang="zh-CN" altLang="en-US" sz="2400"/>
              <a:t>做好配置计划和评审）</a:t>
            </a:r>
          </a:p>
        </p:txBody>
      </p:sp>
      <p:graphicFrame>
        <p:nvGraphicFramePr>
          <p:cNvPr id="337062" name="Group 166"/>
          <p:cNvGraphicFramePr>
            <a:graphicFrameLocks noGrp="1"/>
          </p:cNvGraphicFramePr>
          <p:nvPr>
            <p:ph idx="1"/>
          </p:nvPr>
        </p:nvGraphicFramePr>
        <p:xfrm>
          <a:off x="395288" y="1628775"/>
          <a:ext cx="8424862" cy="3240088"/>
        </p:xfrm>
        <a:graphic>
          <a:graphicData uri="http://schemas.openxmlformats.org/drawingml/2006/table">
            <a:tbl>
              <a:tblPr/>
              <a:tblGrid>
                <a:gridCol w="1090612"/>
                <a:gridCol w="1069975"/>
                <a:gridCol w="1008063"/>
                <a:gridCol w="1079500"/>
                <a:gridCol w="1081087"/>
                <a:gridCol w="1152525"/>
                <a:gridCol w="935038"/>
                <a:gridCol w="1008062"/>
              </a:tblGrid>
              <a:tr h="8890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项目计划</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需求分析</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概要设计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详细设计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编码（单元测试）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内部集成测试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现场测试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上线加载</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CC"/>
                          </a:solidFill>
                          <a:effectLst/>
                          <a:latin typeface="Arial" charset="0"/>
                          <a:ea typeface="宋体" pitchFamily="2" charset="-122"/>
                        </a:rPr>
                        <a:t>2</a:t>
                      </a:r>
                      <a:r>
                        <a:rPr kumimoji="0" lang="zh-CN" altLang="en-US" sz="1800" b="0" i="0" u="none" strike="noStrike" cap="none" normalizeH="0" baseline="0" smtClean="0">
                          <a:ln>
                            <a:noFill/>
                          </a:ln>
                          <a:solidFill>
                            <a:srgbClr val="0000CC"/>
                          </a:solidFill>
                          <a:effectLst/>
                          <a:latin typeface="Arial" charset="0"/>
                          <a:ea typeface="宋体" pitchFamily="2"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66FF"/>
                          </a:solidFill>
                          <a:effectLst/>
                          <a:latin typeface="宋体" pitchFamily="2" charset="-122"/>
                          <a:ea typeface="宋体" pitchFamily="2" charset="-122"/>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66FF"/>
                          </a:solidFill>
                          <a:effectLst/>
                          <a:latin typeface="宋体" pitchFamily="2" charset="-122"/>
                          <a:ea typeface="宋体" pitchFamily="2" charset="-122"/>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66FF"/>
                          </a:solidFill>
                          <a:effectLst/>
                          <a:latin typeface="宋体" pitchFamily="2" charset="-122"/>
                          <a:ea typeface="宋体" pitchFamily="2" charset="-122"/>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66FF"/>
                          </a:solidFill>
                          <a:effectLst/>
                          <a:latin typeface="宋体" pitchFamily="2" charset="-122"/>
                          <a:ea typeface="宋体" pitchFamily="2" charset="-122"/>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66FF"/>
                          </a:solidFill>
                          <a:effectLst/>
                          <a:latin typeface="宋体" pitchFamily="2" charset="-122"/>
                          <a:ea typeface="宋体" pitchFamily="2" charset="-122"/>
                        </a:rPr>
                        <a:t>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66FF"/>
                          </a:solidFill>
                          <a:effectLst/>
                          <a:latin typeface="宋体" pitchFamily="2" charset="-122"/>
                          <a:ea typeface="宋体" pitchFamily="2" charset="-122"/>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3366FF"/>
                          </a:solidFill>
                          <a:effectLst/>
                          <a:latin typeface="宋体" pitchFamily="2" charset="-122"/>
                          <a:ea typeface="宋体" pitchFamily="2" charset="-122"/>
                        </a:rPr>
                        <a:t>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7225">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CC"/>
                          </a:solidFill>
                          <a:effectLst/>
                          <a:latin typeface="Arial" charset="0"/>
                          <a:ea typeface="宋体" pitchFamily="2" charset="-122"/>
                        </a:rPr>
                        <a:t>XXXX</a:t>
                      </a:r>
                      <a:r>
                        <a:rPr kumimoji="0" lang="zh-CN" altLang="en-US" sz="1200" b="0" i="0" u="none" strike="noStrike" cap="none" normalizeH="0" baseline="0" smtClean="0">
                          <a:ln>
                            <a:noFill/>
                          </a:ln>
                          <a:solidFill>
                            <a:srgbClr val="0000CC"/>
                          </a:solidFill>
                          <a:effectLst/>
                          <a:latin typeface="Arial" charset="0"/>
                          <a:ea typeface="宋体" pitchFamily="2" charset="-122"/>
                        </a:rPr>
                        <a:t>配置管理计划</a:t>
                      </a: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CC"/>
                          </a:solidFill>
                          <a:effectLst/>
                          <a:latin typeface="Arial" charset="0"/>
                          <a:ea typeface="宋体" pitchFamily="2" charset="-122"/>
                        </a:rPr>
                        <a:t>XXXX</a:t>
                      </a:r>
                      <a:r>
                        <a:rPr kumimoji="0" lang="zh-CN" altLang="en-US" sz="1200" b="0" i="0" u="none" strike="noStrike" cap="none" normalizeH="0" baseline="0" smtClean="0">
                          <a:ln>
                            <a:noFill/>
                          </a:ln>
                          <a:solidFill>
                            <a:srgbClr val="0000CC"/>
                          </a:solidFill>
                          <a:effectLst/>
                          <a:latin typeface="Arial" charset="0"/>
                          <a:ea typeface="宋体" pitchFamily="2" charset="-122"/>
                        </a:rPr>
                        <a:t>评审计划</a:t>
                      </a: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CC"/>
                          </a:solidFill>
                          <a:effectLst/>
                          <a:latin typeface="Arial" charset="0"/>
                          <a:ea typeface="宋体" pitchFamily="2" charset="-122"/>
                        </a:rPr>
                        <a:t>XXXX</a:t>
                      </a:r>
                      <a:r>
                        <a:rPr kumimoji="0" lang="zh-CN" altLang="en-US" sz="1200" b="0" i="0" u="none" strike="noStrike" cap="none" normalizeH="0" baseline="0" smtClean="0">
                          <a:ln>
                            <a:noFill/>
                          </a:ln>
                          <a:solidFill>
                            <a:srgbClr val="0000CC"/>
                          </a:solidFill>
                          <a:effectLst/>
                          <a:latin typeface="Arial" charset="0"/>
                          <a:ea typeface="宋体" pitchFamily="2" charset="-122"/>
                        </a:rPr>
                        <a:t>项目预算</a:t>
                      </a: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CC"/>
                          </a:solidFill>
                          <a:effectLst/>
                          <a:latin typeface="Arial" charset="0"/>
                          <a:ea typeface="宋体" pitchFamily="2" charset="-122"/>
                        </a:rPr>
                        <a:t>其它项目策划的有关文档</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需求跟踪矩阵</a:t>
                      </a: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需求规格说明书</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概要设计说明书</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详细设计说明书</a:t>
                      </a:r>
                      <a:br>
                        <a:rPr kumimoji="0" lang="zh-CN" altLang="en-US" sz="1200" b="0" i="0" u="none" strike="noStrike" cap="none" normalizeH="0" baseline="0" smtClean="0">
                          <a:ln>
                            <a:noFill/>
                          </a:ln>
                          <a:solidFill>
                            <a:srgbClr val="3366FF"/>
                          </a:solidFill>
                          <a:effectLst/>
                          <a:latin typeface="宋体" pitchFamily="2" charset="-122"/>
                          <a:ea typeface="宋体" pitchFamily="2" charset="-122"/>
                        </a:rPr>
                      </a:b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单元测试用例</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集成测试方案</a:t>
                      </a: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集成测试用例</a:t>
                      </a: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集成测试报告</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现场测试用例</a:t>
                      </a: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现场测试报告</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上线加载方案</a:t>
                      </a: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基线产品发布申请</a:t>
                      </a:r>
                    </a:p>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66FF"/>
                          </a:solidFill>
                          <a:effectLst/>
                          <a:latin typeface="宋体" pitchFamily="2" charset="-122"/>
                          <a:ea typeface="宋体" pitchFamily="2" charset="-122"/>
                        </a:rPr>
                        <a:t>XXXX</a:t>
                      </a:r>
                      <a:r>
                        <a:rPr kumimoji="0" lang="zh-CN" altLang="en-US" sz="1200" b="0" i="0" u="none" strike="noStrike" cap="none" normalizeH="0" baseline="0" smtClean="0">
                          <a:ln>
                            <a:noFill/>
                          </a:ln>
                          <a:solidFill>
                            <a:srgbClr val="3366FF"/>
                          </a:solidFill>
                          <a:effectLst/>
                          <a:latin typeface="宋体" pitchFamily="2" charset="-122"/>
                          <a:ea typeface="宋体" pitchFamily="2" charset="-122"/>
                        </a:rPr>
                        <a:t>手册</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7063" name="Text Box 167"/>
          <p:cNvSpPr txBox="1">
            <a:spLocks noChangeArrowheads="1"/>
          </p:cNvSpPr>
          <p:nvPr/>
        </p:nvSpPr>
        <p:spPr bwMode="auto">
          <a:xfrm>
            <a:off x="323850" y="5084763"/>
            <a:ext cx="6618288" cy="420687"/>
          </a:xfrm>
          <a:prstGeom prst="rect">
            <a:avLst/>
          </a:prstGeom>
          <a:noFill/>
          <a:ln w="9525" algn="ctr">
            <a:noFill/>
            <a:miter lim="800000"/>
            <a:headEnd/>
            <a:tailEnd/>
          </a:ln>
          <a:effectLst/>
        </p:spPr>
        <p:txBody>
          <a:bodyPr wrap="none">
            <a:spAutoFit/>
          </a:bodyPr>
          <a:lstStyle/>
          <a:p>
            <a:pPr marL="228600" indent="-228600" defTabSz="977900"/>
            <a:r>
              <a:rPr lang="zh-CN" altLang="en-US">
                <a:effectLst>
                  <a:outerShdw blurRad="38100" dist="38100" dir="2700000" algn="tl">
                    <a:srgbClr val="C0C0C0"/>
                  </a:outerShdw>
                </a:effectLst>
              </a:rPr>
              <a:t>注意配置计划中没有，但项目策划中要求的文档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r"/>
            <a:r>
              <a:rPr lang="zh-CN" altLang="en-US" sz="2800"/>
              <a:t>项目评审</a:t>
            </a:r>
            <a:r>
              <a:rPr lang="zh-CN" altLang="en-US"/>
              <a:t>                         </a:t>
            </a:r>
            <a:endParaRPr lang="zh-CN" altLang="en-US" sz="2000"/>
          </a:p>
        </p:txBody>
      </p:sp>
      <p:graphicFrame>
        <p:nvGraphicFramePr>
          <p:cNvPr id="339524" name="Object 580"/>
          <p:cNvGraphicFramePr>
            <a:graphicFrameLocks noChangeAspect="1"/>
          </p:cNvGraphicFramePr>
          <p:nvPr/>
        </p:nvGraphicFramePr>
        <p:xfrm>
          <a:off x="2987675" y="1412875"/>
          <a:ext cx="2376488" cy="1189038"/>
        </p:xfrm>
        <a:graphic>
          <a:graphicData uri="http://schemas.openxmlformats.org/presentationml/2006/ole">
            <p:oleObj spid="_x0000_s339524" name="工作表" showAsIcon="1" r:id="rId3" imgW="914400" imgH="685800" progId="Excel.Sheet.8">
              <p:embed/>
            </p:oleObj>
          </a:graphicData>
        </a:graphic>
      </p:graphicFrame>
      <p:sp>
        <p:nvSpPr>
          <p:cNvPr id="339525" name="Text Box 581"/>
          <p:cNvSpPr txBox="1">
            <a:spLocks noChangeArrowheads="1"/>
          </p:cNvSpPr>
          <p:nvPr/>
        </p:nvSpPr>
        <p:spPr bwMode="auto">
          <a:xfrm>
            <a:off x="1331913" y="1557338"/>
            <a:ext cx="1524000" cy="304800"/>
          </a:xfrm>
          <a:prstGeom prst="rect">
            <a:avLst/>
          </a:prstGeom>
          <a:noFill/>
          <a:ln w="12700" algn="ctr">
            <a:noFill/>
            <a:miter lim="800000"/>
            <a:headEnd/>
            <a:tailEnd/>
          </a:ln>
          <a:effectLst/>
        </p:spPr>
        <p:txBody>
          <a:bodyPr wrap="none" lIns="0" tIns="0" rIns="0" bIns="0">
            <a:spAutoFit/>
          </a:bodyPr>
          <a:lstStyle/>
          <a:p>
            <a:pPr eaLnBrk="0" hangingPunct="0">
              <a:lnSpc>
                <a:spcPct val="100000"/>
              </a:lnSpc>
              <a:spcAft>
                <a:spcPct val="0"/>
              </a:spcAft>
            </a:pPr>
            <a:r>
              <a:rPr lang="zh-CN" altLang="en-US" sz="2000" b="0">
                <a:solidFill>
                  <a:schemeClr val="tx1"/>
                </a:solidFill>
                <a:effectLst/>
              </a:rPr>
              <a:t>项目评审表：</a:t>
            </a:r>
          </a:p>
        </p:txBody>
      </p:sp>
      <p:sp>
        <p:nvSpPr>
          <p:cNvPr id="339526" name="Text Box 582"/>
          <p:cNvSpPr txBox="1">
            <a:spLocks noChangeArrowheads="1"/>
          </p:cNvSpPr>
          <p:nvPr/>
        </p:nvSpPr>
        <p:spPr bwMode="auto">
          <a:xfrm>
            <a:off x="468313" y="2492375"/>
            <a:ext cx="8208962" cy="3657600"/>
          </a:xfrm>
          <a:prstGeom prst="rect">
            <a:avLst/>
          </a:prstGeom>
          <a:noFill/>
          <a:ln w="12700" algn="ctr">
            <a:noFill/>
            <a:miter lim="800000"/>
            <a:headEnd/>
            <a:tailEnd/>
          </a:ln>
          <a:effectLst/>
        </p:spPr>
        <p:txBody>
          <a:bodyPr lIns="0" tIns="0" rIns="0" bIns="0">
            <a:spAutoFit/>
          </a:bodyPr>
          <a:lstStyle/>
          <a:p>
            <a:pPr eaLnBrk="0" hangingPunct="0">
              <a:lnSpc>
                <a:spcPct val="100000"/>
              </a:lnSpc>
              <a:spcAft>
                <a:spcPct val="0"/>
              </a:spcAft>
            </a:pPr>
            <a:r>
              <a:rPr lang="zh-CN" altLang="en-US" sz="2000" b="0">
                <a:solidFill>
                  <a:schemeClr val="tx1"/>
                </a:solidFill>
                <a:effectLst/>
              </a:rPr>
              <a:t>注意事项：</a:t>
            </a:r>
          </a:p>
          <a:p>
            <a:pPr eaLnBrk="0" hangingPunct="0">
              <a:lnSpc>
                <a:spcPct val="100000"/>
              </a:lnSpc>
              <a:spcAft>
                <a:spcPct val="0"/>
              </a:spcAft>
            </a:pPr>
            <a:r>
              <a:rPr lang="en-US" altLang="zh-CN" sz="2000" b="0">
                <a:solidFill>
                  <a:schemeClr val="tx1"/>
                </a:solidFill>
                <a:effectLst/>
              </a:rPr>
              <a:t>1</a:t>
            </a:r>
            <a:r>
              <a:rPr lang="zh-CN" altLang="en-US" sz="2000" b="0">
                <a:solidFill>
                  <a:schemeClr val="tx1"/>
                </a:solidFill>
                <a:effectLst/>
              </a:rPr>
              <a:t>、所需要评审的所有文档版本号（需求、概设、详设、单元测试报告、集成测试报告等）应该从</a:t>
            </a:r>
            <a:r>
              <a:rPr lang="en-US" altLang="zh-CN" sz="2000" b="0">
                <a:solidFill>
                  <a:schemeClr val="tx1"/>
                </a:solidFill>
                <a:effectLst/>
              </a:rPr>
              <a:t>0.1</a:t>
            </a:r>
            <a:r>
              <a:rPr lang="zh-CN" altLang="en-US" sz="2000" b="0">
                <a:solidFill>
                  <a:schemeClr val="tx1"/>
                </a:solidFill>
                <a:effectLst/>
              </a:rPr>
              <a:t>开始，有什么修订需要记录，并且版本号要递增，当评审完成并关闭所有问题后，文档的正式发布版本号为</a:t>
            </a:r>
            <a:r>
              <a:rPr lang="en-US" altLang="zh-CN" sz="2000" b="0">
                <a:solidFill>
                  <a:schemeClr val="tx1"/>
                </a:solidFill>
                <a:effectLst/>
              </a:rPr>
              <a:t>1.0</a:t>
            </a:r>
          </a:p>
          <a:p>
            <a:pPr eaLnBrk="0" hangingPunct="0">
              <a:lnSpc>
                <a:spcPct val="100000"/>
              </a:lnSpc>
              <a:spcAft>
                <a:spcPct val="0"/>
              </a:spcAft>
            </a:pPr>
            <a:r>
              <a:rPr lang="en-US" altLang="zh-CN" sz="2000" b="0">
                <a:solidFill>
                  <a:schemeClr val="tx1"/>
                </a:solidFill>
                <a:effectLst/>
              </a:rPr>
              <a:t>2</a:t>
            </a:r>
            <a:r>
              <a:rPr lang="zh-CN" altLang="en-US" sz="2000" b="0">
                <a:solidFill>
                  <a:schemeClr val="tx1"/>
                </a:solidFill>
                <a:effectLst/>
              </a:rPr>
              <a:t>、打快照，快照名称：项目编号</a:t>
            </a:r>
            <a:r>
              <a:rPr lang="en-US" altLang="zh-CN" sz="2000" b="0">
                <a:solidFill>
                  <a:schemeClr val="tx1"/>
                </a:solidFill>
                <a:effectLst/>
              </a:rPr>
              <a:t>_</a:t>
            </a:r>
            <a:r>
              <a:rPr lang="zh-CN" altLang="en-US" sz="2000" b="0">
                <a:solidFill>
                  <a:schemeClr val="tx1"/>
                </a:solidFill>
                <a:effectLst/>
              </a:rPr>
              <a:t>概要设计</a:t>
            </a:r>
            <a:r>
              <a:rPr lang="en-US" altLang="zh-CN" sz="2000" b="0">
                <a:solidFill>
                  <a:schemeClr val="tx1"/>
                </a:solidFill>
                <a:effectLst/>
              </a:rPr>
              <a:t>_</a:t>
            </a:r>
            <a:r>
              <a:rPr lang="zh-CN" altLang="en-US" sz="2000" b="0">
                <a:solidFill>
                  <a:schemeClr val="tx1"/>
                </a:solidFill>
                <a:effectLst/>
              </a:rPr>
              <a:t>版本</a:t>
            </a:r>
            <a:r>
              <a:rPr lang="en-US" altLang="zh-CN" sz="2000" b="0">
                <a:solidFill>
                  <a:schemeClr val="tx1"/>
                </a:solidFill>
                <a:effectLst/>
              </a:rPr>
              <a:t>_</a:t>
            </a:r>
            <a:r>
              <a:rPr lang="zh-CN" altLang="en-US" sz="2000" b="0">
                <a:solidFill>
                  <a:schemeClr val="tx1"/>
                </a:solidFill>
                <a:effectLst/>
              </a:rPr>
              <a:t>日期</a:t>
            </a:r>
            <a:r>
              <a:rPr lang="en-US" altLang="zh-CN" sz="2000" b="0">
                <a:solidFill>
                  <a:schemeClr val="tx1"/>
                </a:solidFill>
                <a:effectLst/>
              </a:rPr>
              <a:t>_C</a:t>
            </a:r>
          </a:p>
          <a:p>
            <a:pPr eaLnBrk="0" hangingPunct="0">
              <a:lnSpc>
                <a:spcPct val="100000"/>
              </a:lnSpc>
              <a:spcAft>
                <a:spcPct val="0"/>
              </a:spcAft>
            </a:pPr>
            <a:r>
              <a:rPr lang="en-US" altLang="zh-CN" sz="2000" b="0">
                <a:solidFill>
                  <a:schemeClr val="tx1"/>
                </a:solidFill>
                <a:effectLst/>
              </a:rPr>
              <a:t>3</a:t>
            </a:r>
            <a:r>
              <a:rPr lang="zh-CN" altLang="en-US" sz="2000" b="0">
                <a:solidFill>
                  <a:schemeClr val="tx1"/>
                </a:solidFill>
                <a:effectLst/>
              </a:rPr>
              <a:t>、填写评审配置项受控信息</a:t>
            </a:r>
          </a:p>
          <a:p>
            <a:pPr eaLnBrk="0" hangingPunct="0">
              <a:lnSpc>
                <a:spcPct val="100000"/>
              </a:lnSpc>
              <a:spcAft>
                <a:spcPct val="0"/>
              </a:spcAft>
            </a:pPr>
            <a:r>
              <a:rPr lang="en-US" altLang="zh-CN" sz="2000" b="0">
                <a:solidFill>
                  <a:schemeClr val="tx1"/>
                </a:solidFill>
                <a:effectLst/>
              </a:rPr>
              <a:t>4</a:t>
            </a:r>
            <a:r>
              <a:rPr lang="zh-CN" altLang="en-US" sz="2000" b="0">
                <a:solidFill>
                  <a:schemeClr val="tx1"/>
                </a:solidFill>
                <a:effectLst/>
              </a:rPr>
              <a:t>、填写配置状态报告</a:t>
            </a:r>
          </a:p>
          <a:p>
            <a:pPr eaLnBrk="0" hangingPunct="0">
              <a:lnSpc>
                <a:spcPct val="100000"/>
              </a:lnSpc>
              <a:spcAft>
                <a:spcPct val="0"/>
              </a:spcAft>
            </a:pPr>
            <a:endParaRPr lang="zh-CN" altLang="en-US" sz="2000" b="0">
              <a:solidFill>
                <a:schemeClr val="tx1"/>
              </a:solidFill>
              <a:effectLst/>
            </a:endParaRPr>
          </a:p>
          <a:p>
            <a:pPr eaLnBrk="0" hangingPunct="0">
              <a:lnSpc>
                <a:spcPct val="100000"/>
              </a:lnSpc>
              <a:spcAft>
                <a:spcPct val="0"/>
              </a:spcAft>
            </a:pPr>
            <a:endParaRPr lang="zh-CN" altLang="en-US" sz="2000" b="0">
              <a:solidFill>
                <a:schemeClr val="tx1"/>
              </a:solidFill>
              <a:effectLst/>
            </a:endParaRPr>
          </a:p>
          <a:p>
            <a:pPr eaLnBrk="0" hangingPunct="0">
              <a:lnSpc>
                <a:spcPct val="100000"/>
              </a:lnSpc>
              <a:spcAft>
                <a:spcPct val="0"/>
              </a:spcAft>
            </a:pPr>
            <a:r>
              <a:rPr lang="en-US" altLang="zh-CN" sz="2000" b="0">
                <a:solidFill>
                  <a:schemeClr val="tx1"/>
                </a:solidFill>
                <a:effectLst/>
              </a:rPr>
              <a:t>5</a:t>
            </a:r>
            <a:r>
              <a:rPr lang="zh-CN" altLang="en-US" sz="2000" b="0">
                <a:solidFill>
                  <a:schemeClr val="tx1"/>
                </a:solidFill>
                <a:effectLst/>
              </a:rPr>
              <a:t>、评审结果（评审表）发送</a:t>
            </a:r>
            <a:r>
              <a:rPr lang="en-US" altLang="zh-CN" sz="2000" b="0">
                <a:solidFill>
                  <a:schemeClr val="tx1"/>
                </a:solidFill>
                <a:effectLst/>
              </a:rPr>
              <a:t>ceomo_review</a:t>
            </a:r>
            <a:r>
              <a:rPr lang="zh-CN" altLang="en-US" sz="2000" b="0">
                <a:solidFill>
                  <a:schemeClr val="tx1"/>
                </a:solidFill>
                <a:effectLst/>
              </a:rPr>
              <a:t>，</a:t>
            </a:r>
          </a:p>
          <a:p>
            <a:pPr eaLnBrk="0" hangingPunct="0">
              <a:lnSpc>
                <a:spcPct val="100000"/>
              </a:lnSpc>
              <a:spcAft>
                <a:spcPct val="0"/>
              </a:spcAft>
            </a:pPr>
            <a:r>
              <a:rPr lang="zh-CN" altLang="en-US" sz="2000" b="0">
                <a:solidFill>
                  <a:schemeClr val="tx1"/>
                </a:solidFill>
                <a:effectLst/>
              </a:rPr>
              <a:t>   需求阶段评审开始和评审结束抄送给</a:t>
            </a:r>
            <a:r>
              <a:rPr lang="en-US" altLang="zh-CN" sz="2000" b="0">
                <a:solidFill>
                  <a:schemeClr val="tx1"/>
                </a:solidFill>
                <a:effectLst/>
              </a:rPr>
              <a:t>PMD</a:t>
            </a:r>
            <a:r>
              <a:rPr lang="zh-CN" altLang="en-US" sz="2000" b="0">
                <a:solidFill>
                  <a:schemeClr val="tx1"/>
                </a:solidFill>
                <a:effectLst/>
              </a:rPr>
              <a:t>助理（</a:t>
            </a:r>
            <a:r>
              <a:rPr lang="en-US" altLang="zh-CN" sz="2000" b="0">
                <a:solidFill>
                  <a:schemeClr val="tx1"/>
                </a:solidFill>
                <a:effectLst/>
              </a:rPr>
              <a:t>jiangchong</a:t>
            </a:r>
            <a:r>
              <a:rPr lang="zh-CN" altLang="en-US" sz="2000" b="0">
                <a:solidFill>
                  <a:schemeClr val="tx1"/>
                </a:solidFill>
                <a:effectLst/>
              </a:rPr>
              <a:t>），同时将项目的</a:t>
            </a:r>
            <a:r>
              <a:rPr lang="en-US" altLang="zh-CN" sz="2000" b="0">
                <a:solidFill>
                  <a:schemeClr val="tx1"/>
                </a:solidFill>
                <a:effectLst/>
              </a:rPr>
              <a:t>《</a:t>
            </a:r>
            <a:r>
              <a:rPr lang="zh-CN" altLang="en-US" sz="2000" b="0">
                <a:solidFill>
                  <a:schemeClr val="tx1"/>
                </a:solidFill>
                <a:effectLst/>
              </a:rPr>
              <a:t>需求跟踪矩阵</a:t>
            </a:r>
            <a:r>
              <a:rPr lang="en-US" altLang="zh-CN" sz="2000" b="0">
                <a:solidFill>
                  <a:schemeClr val="tx1"/>
                </a:solidFill>
                <a:effectLst/>
              </a:rPr>
              <a:t>》</a:t>
            </a:r>
            <a:r>
              <a:rPr lang="zh-CN" altLang="en-US" sz="2000" b="0">
                <a:solidFill>
                  <a:schemeClr val="tx1"/>
                </a:solidFill>
                <a:effectLst/>
              </a:rPr>
              <a:t>做为附件连同邮件一同发出。</a:t>
            </a:r>
          </a:p>
        </p:txBody>
      </p:sp>
      <p:graphicFrame>
        <p:nvGraphicFramePr>
          <p:cNvPr id="339527" name="Object 583"/>
          <p:cNvGraphicFramePr>
            <a:graphicFrameLocks noChangeAspect="1"/>
          </p:cNvGraphicFramePr>
          <p:nvPr/>
        </p:nvGraphicFramePr>
        <p:xfrm>
          <a:off x="2987675" y="4292600"/>
          <a:ext cx="1296988" cy="973138"/>
        </p:xfrm>
        <a:graphic>
          <a:graphicData uri="http://schemas.openxmlformats.org/presentationml/2006/ole">
            <p:oleObj spid="_x0000_s339527" name="工作表" showAsIcon="1" r:id="rId4" imgW="914400" imgH="685800" progId="Excel.Sheet.8">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898" name="Rectangle 2"/>
          <p:cNvSpPr>
            <a:spLocks noGrp="1" noChangeArrowheads="1"/>
          </p:cNvSpPr>
          <p:nvPr>
            <p:ph type="title" idx="4294967295"/>
          </p:nvPr>
        </p:nvSpPr>
        <p:spPr>
          <a:xfrm>
            <a:off x="539750" y="404664"/>
            <a:ext cx="8229600" cy="576263"/>
          </a:xfrm>
        </p:spPr>
        <p:txBody>
          <a:bodyPr/>
          <a:lstStyle/>
          <a:p>
            <a:r>
              <a:rPr lang="zh-CN" altLang="en-US" sz="2800" dirty="0" smtClean="0">
                <a:effectLst>
                  <a:outerShdw blurRad="38100" dist="38100" dir="2700000" algn="tl">
                    <a:srgbClr val="C0C0C0"/>
                  </a:outerShdw>
                </a:effectLst>
              </a:rPr>
              <a:t>        </a:t>
            </a:r>
            <a:endParaRPr lang="zh-CN" altLang="en-US" sz="2800" dirty="0">
              <a:effectLst>
                <a:outerShdw blurRad="38100" dist="38100" dir="2700000" algn="tl">
                  <a:srgbClr val="C0C0C0"/>
                </a:outerShdw>
              </a:effectLst>
            </a:endParaRPr>
          </a:p>
        </p:txBody>
      </p:sp>
      <p:grpSp>
        <p:nvGrpSpPr>
          <p:cNvPr id="258051" name="组合 3"/>
          <p:cNvGrpSpPr>
            <a:grpSpLocks/>
          </p:cNvGrpSpPr>
          <p:nvPr/>
        </p:nvGrpSpPr>
        <p:grpSpPr bwMode="auto">
          <a:xfrm>
            <a:off x="2382838" y="1188889"/>
            <a:ext cx="4960937" cy="849313"/>
            <a:chOff x="1632433" y="108186"/>
            <a:chExt cx="4226560" cy="847857"/>
          </a:xfrm>
        </p:grpSpPr>
        <p:sp>
          <p:nvSpPr>
            <p:cNvPr id="2" name="同侧圆角矩形 26"/>
            <p:cNvSpPr/>
            <p:nvPr/>
          </p:nvSpPr>
          <p:spPr>
            <a:xfrm rot="5400000">
              <a:off x="3321785" y="-1581166"/>
              <a:ext cx="847857" cy="4226560"/>
            </a:xfrm>
            <a:prstGeom prst="round2SameRect">
              <a:avLst/>
            </a:prstGeom>
            <a:solidFill>
              <a:schemeClr val="bg2">
                <a:lumMod val="60000"/>
                <a:lumOff val="40000"/>
              </a:schemeClr>
            </a:solidFill>
            <a:effectLst>
              <a:outerShdw blurRad="127000" dist="88900" dir="5400000" rotWithShape="0">
                <a:srgbClr val="000000">
                  <a:alpha val="38000"/>
                </a:srgbClr>
              </a:outerShdw>
            </a:effectLst>
          </p:spPr>
          <p:style>
            <a:lnRef idx="3">
              <a:schemeClr val="lt1"/>
            </a:lnRef>
            <a:fillRef idx="1">
              <a:schemeClr val="accent1"/>
            </a:fillRef>
            <a:effectRef idx="1">
              <a:schemeClr val="accent1"/>
            </a:effectRef>
            <a:fontRef idx="minor">
              <a:schemeClr val="dk1">
                <a:hueOff val="0"/>
                <a:satOff val="0"/>
                <a:lumOff val="0"/>
                <a:alphaOff val="0"/>
              </a:schemeClr>
            </a:fontRef>
          </p:style>
        </p:sp>
        <p:sp>
          <p:nvSpPr>
            <p:cNvPr id="3" name="同侧圆角矩形 4"/>
            <p:cNvSpPr/>
            <p:nvPr/>
          </p:nvSpPr>
          <p:spPr>
            <a:xfrm>
              <a:off x="1632433" y="149390"/>
              <a:ext cx="4184633" cy="7654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3820" tIns="41910" rIns="83820" bIns="41910" anchor="ctr"/>
            <a:lstStyle/>
            <a:p>
              <a:pPr marL="228600" lvl="1" indent="-228600" defTabSz="977900"/>
              <a:r>
                <a:rPr lang="en-US" altLang="zh-CN" dirty="0" smtClean="0">
                  <a:solidFill>
                    <a:srgbClr val="000000"/>
                  </a:solidFill>
                  <a:effectLst>
                    <a:outerShdw blurRad="38100" dist="38100" dir="2700000" algn="tl">
                      <a:srgbClr val="C0C0C0"/>
                    </a:outerShdw>
                  </a:effectLst>
                  <a:latin typeface="楷体_GB2312" pitchFamily="49" charset="-122"/>
                  <a:ea typeface="楷体_GB2312" pitchFamily="49" charset="-122"/>
                </a:rPr>
                <a:t>RED5</a:t>
              </a:r>
              <a:endPar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grpSp>
      <p:grpSp>
        <p:nvGrpSpPr>
          <p:cNvPr id="258054" name="组合 5"/>
          <p:cNvGrpSpPr>
            <a:grpSpLocks/>
          </p:cNvGrpSpPr>
          <p:nvPr/>
        </p:nvGrpSpPr>
        <p:grpSpPr bwMode="auto">
          <a:xfrm>
            <a:off x="1476375" y="1123802"/>
            <a:ext cx="906463" cy="965200"/>
            <a:chOff x="725677" y="2203"/>
            <a:chExt cx="906755" cy="1059821"/>
          </a:xfrm>
        </p:grpSpPr>
        <p:sp>
          <p:nvSpPr>
            <p:cNvPr id="4" name="圆角矩形 24"/>
            <p:cNvSpPr/>
            <p:nvPr/>
          </p:nvSpPr>
          <p:spPr>
            <a:xfrm>
              <a:off x="725677" y="2203"/>
              <a:ext cx="906755" cy="1059821"/>
            </a:xfrm>
            <a:prstGeom prst="roundRect">
              <a:avLst/>
            </a:prstGeom>
            <a:effectLst>
              <a:outerShdw blurRad="127000" dist="88900" dir="2700000" algn="tl" rotWithShape="0">
                <a:prstClr val="black">
                  <a:alpha val="40000"/>
                </a:prstClr>
              </a:outerShdw>
            </a:effectLst>
          </p:spPr>
          <p:style>
            <a:lnRef idx="2">
              <a:schemeClr val="lt1">
                <a:hueOff val="0"/>
                <a:satOff val="0"/>
                <a:lumOff val="0"/>
                <a:alphaOff val="0"/>
              </a:schemeClr>
            </a:lnRef>
            <a:fillRef idx="1">
              <a:schemeClr val="accent2">
                <a:hueOff val="0"/>
                <a:satOff val="0"/>
                <a:lumOff val="0"/>
                <a:alphaOff val="0"/>
              </a:schemeClr>
            </a:fillRef>
            <a:effectRef idx="0">
              <a:scrgbClr r="0" g="0" b="0"/>
            </a:effectRef>
            <a:fontRef idx="minor">
              <a:schemeClr val="lt1"/>
            </a:fontRef>
          </p:style>
        </p:sp>
        <p:sp>
          <p:nvSpPr>
            <p:cNvPr id="5" name="圆角矩形 6"/>
            <p:cNvSpPr/>
            <p:nvPr/>
          </p:nvSpPr>
          <p:spPr>
            <a:xfrm>
              <a:off x="770141" y="45781"/>
              <a:ext cx="817826" cy="972665"/>
            </a:xfrm>
            <a:prstGeom prst="rect">
              <a:avLst/>
            </a:prstGeom>
          </p:spPr>
          <p:style>
            <a:lnRef idx="0">
              <a:scrgbClr r="0" g="0" b="0"/>
            </a:lnRef>
            <a:fillRef idx="0">
              <a:scrgbClr r="0" g="0" b="0"/>
            </a:fillRef>
            <a:effectRef idx="0">
              <a:scrgbClr r="0" g="0" b="0"/>
            </a:effectRef>
            <a:fontRef idx="minor">
              <a:schemeClr val="lt1"/>
            </a:fontRef>
          </p:style>
          <p:txBody>
            <a:bodyPr lIns="194310" tIns="97155" rIns="194310" bIns="97155" spcCol="1270" anchor="ctr"/>
            <a:lstStyle/>
            <a:p>
              <a:pPr algn="ctr" defTabSz="2266950">
                <a:spcAft>
                  <a:spcPct val="35000"/>
                </a:spcAft>
                <a:defRPr/>
              </a:pPr>
              <a:r>
                <a:rPr lang="en-US" altLang="zh-CN" sz="5100" dirty="0"/>
                <a:t>1</a:t>
              </a:r>
              <a:endParaRPr lang="zh-CN" altLang="en-US" sz="5100" dirty="0"/>
            </a:p>
          </p:txBody>
        </p:sp>
      </p:grpSp>
      <p:grpSp>
        <p:nvGrpSpPr>
          <p:cNvPr id="258057" name="组合 6"/>
          <p:cNvGrpSpPr>
            <a:grpSpLocks/>
          </p:cNvGrpSpPr>
          <p:nvPr/>
        </p:nvGrpSpPr>
        <p:grpSpPr bwMode="auto">
          <a:xfrm>
            <a:off x="2382838" y="3336777"/>
            <a:ext cx="4960937" cy="849312"/>
            <a:chOff x="1632433" y="1220999"/>
            <a:chExt cx="4226560" cy="847857"/>
          </a:xfrm>
        </p:grpSpPr>
        <p:sp>
          <p:nvSpPr>
            <p:cNvPr id="6" name="同侧圆角矩形 22"/>
            <p:cNvSpPr/>
            <p:nvPr/>
          </p:nvSpPr>
          <p:spPr>
            <a:xfrm rot="5400000">
              <a:off x="3321785" y="-468353"/>
              <a:ext cx="847857" cy="4226560"/>
            </a:xfrm>
            <a:prstGeom prst="round2SameRect">
              <a:avLst/>
            </a:prstGeom>
            <a:solidFill>
              <a:schemeClr val="accent2">
                <a:lumMod val="20000"/>
                <a:lumOff val="80000"/>
              </a:schemeClr>
            </a:solidFill>
            <a:effectLst>
              <a:outerShdw blurRad="127000" dist="88900" dir="5400000" rotWithShape="0">
                <a:srgbClr val="000000">
                  <a:alpha val="38000"/>
                </a:srgbClr>
              </a:outerShdw>
            </a:effectLst>
          </p:spPr>
          <p:style>
            <a:lnRef idx="3">
              <a:schemeClr val="lt1"/>
            </a:lnRef>
            <a:fillRef idx="1">
              <a:schemeClr val="accent1"/>
            </a:fillRef>
            <a:effectRef idx="1">
              <a:schemeClr val="accent1"/>
            </a:effectRef>
            <a:fontRef idx="minor">
              <a:schemeClr val="dk1">
                <a:hueOff val="0"/>
                <a:satOff val="0"/>
                <a:lumOff val="0"/>
                <a:alphaOff val="0"/>
              </a:schemeClr>
            </a:fontRef>
          </p:style>
        </p:sp>
        <p:sp>
          <p:nvSpPr>
            <p:cNvPr id="7" name="同侧圆角矩形 8"/>
            <p:cNvSpPr/>
            <p:nvPr/>
          </p:nvSpPr>
          <p:spPr>
            <a:xfrm>
              <a:off x="1632433" y="1262203"/>
              <a:ext cx="4184633" cy="7654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3820" tIns="41910" rIns="83820" bIns="41910" anchor="ctr"/>
            <a:lstStyle/>
            <a:p>
              <a:pPr marL="228600" lvl="1" indent="-228600" defTabSz="977900"/>
              <a:r>
                <a:rPr lang="zh-CN" altLang="en-US" dirty="0" smtClean="0">
                  <a:solidFill>
                    <a:srgbClr val="000000"/>
                  </a:solidFill>
                  <a:effectLst>
                    <a:outerShdw blurRad="38100" dist="38100" dir="2700000" algn="tl">
                      <a:srgbClr val="C0C0C0"/>
                    </a:outerShdw>
                  </a:effectLst>
                  <a:latin typeface="楷体_GB2312" pitchFamily="49" charset="-122"/>
                  <a:ea typeface="楷体_GB2312" pitchFamily="49" charset="-122"/>
                </a:rPr>
                <a:t>直播发布</a:t>
              </a:r>
              <a:endParaRPr lang="zh-CN" altLang="en-US" dirty="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grpSp>
      <p:grpSp>
        <p:nvGrpSpPr>
          <p:cNvPr id="258060" name="组合 7"/>
          <p:cNvGrpSpPr>
            <a:grpSpLocks/>
          </p:cNvGrpSpPr>
          <p:nvPr/>
        </p:nvGrpSpPr>
        <p:grpSpPr bwMode="auto">
          <a:xfrm>
            <a:off x="1476375" y="3284389"/>
            <a:ext cx="906463" cy="966788"/>
            <a:chOff x="725677" y="1115016"/>
            <a:chExt cx="906755" cy="1059821"/>
          </a:xfrm>
        </p:grpSpPr>
        <p:sp>
          <p:nvSpPr>
            <p:cNvPr id="8" name="圆角矩形 20"/>
            <p:cNvSpPr/>
            <p:nvPr/>
          </p:nvSpPr>
          <p:spPr>
            <a:xfrm>
              <a:off x="725677" y="1115016"/>
              <a:ext cx="906755" cy="1059821"/>
            </a:xfrm>
            <a:prstGeom prst="roundRect">
              <a:avLst/>
            </a:prstGeom>
            <a:effectLst>
              <a:outerShdw blurRad="127000" dist="88900" dir="2700000" algn="tl" rotWithShape="0">
                <a:prstClr val="black">
                  <a:alpha val="40000"/>
                </a:prstClr>
              </a:outerShdw>
            </a:effectLst>
          </p:spPr>
          <p:style>
            <a:lnRef idx="2">
              <a:schemeClr val="lt1">
                <a:hueOff val="0"/>
                <a:satOff val="0"/>
                <a:lumOff val="0"/>
                <a:alphaOff val="0"/>
              </a:schemeClr>
            </a:lnRef>
            <a:fillRef idx="1">
              <a:schemeClr val="accent2">
                <a:hueOff val="-4800000"/>
                <a:satOff val="-16668"/>
                <a:lumOff val="20000"/>
                <a:alphaOff val="0"/>
              </a:schemeClr>
            </a:fillRef>
            <a:effectRef idx="0">
              <a:scrgbClr r="0" g="0" b="0"/>
            </a:effectRef>
            <a:fontRef idx="minor">
              <a:schemeClr val="lt1"/>
            </a:fontRef>
          </p:style>
        </p:sp>
        <p:sp>
          <p:nvSpPr>
            <p:cNvPr id="9" name="圆角矩形 10"/>
            <p:cNvSpPr/>
            <p:nvPr/>
          </p:nvSpPr>
          <p:spPr>
            <a:xfrm>
              <a:off x="770141" y="1158523"/>
              <a:ext cx="817826" cy="972807"/>
            </a:xfrm>
            <a:prstGeom prst="rect">
              <a:avLst/>
            </a:prstGeom>
          </p:spPr>
          <p:style>
            <a:lnRef idx="0">
              <a:scrgbClr r="0" g="0" b="0"/>
            </a:lnRef>
            <a:fillRef idx="0">
              <a:scrgbClr r="0" g="0" b="0"/>
            </a:fillRef>
            <a:effectRef idx="0">
              <a:scrgbClr r="0" g="0" b="0"/>
            </a:effectRef>
            <a:fontRef idx="minor">
              <a:schemeClr val="lt1"/>
            </a:fontRef>
          </p:style>
          <p:txBody>
            <a:bodyPr lIns="194310" tIns="97155" rIns="194310" bIns="97155" anchor="ctr"/>
            <a:lstStyle/>
            <a:p>
              <a:pPr algn="ctr" defTabSz="2266950">
                <a:spcAft>
                  <a:spcPct val="35000"/>
                </a:spcAft>
              </a:pPr>
              <a:r>
                <a:rPr lang="en-US" altLang="zh-CN" sz="5100">
                  <a:solidFill>
                    <a:srgbClr val="FFFFFF"/>
                  </a:solidFill>
                  <a:effectLst>
                    <a:outerShdw blurRad="38100" dist="38100" dir="2700000" algn="tl">
                      <a:srgbClr val="C0C0C0"/>
                    </a:outerShdw>
                  </a:effectLst>
                  <a:latin typeface="Arial" charset="0"/>
                  <a:ea typeface="宋体" pitchFamily="2" charset="-122"/>
                </a:rPr>
                <a:t>3</a:t>
              </a:r>
            </a:p>
          </p:txBody>
        </p:sp>
      </p:grpSp>
      <p:grpSp>
        <p:nvGrpSpPr>
          <p:cNvPr id="258069" name="组合 3"/>
          <p:cNvGrpSpPr>
            <a:grpSpLocks/>
          </p:cNvGrpSpPr>
          <p:nvPr/>
        </p:nvGrpSpPr>
        <p:grpSpPr bwMode="auto">
          <a:xfrm>
            <a:off x="2382838" y="2269977"/>
            <a:ext cx="4960937" cy="849312"/>
            <a:chOff x="1632433" y="108186"/>
            <a:chExt cx="4226560" cy="847857"/>
          </a:xfrm>
        </p:grpSpPr>
        <p:sp>
          <p:nvSpPr>
            <p:cNvPr id="27" name="同侧圆角矩形 26"/>
            <p:cNvSpPr>
              <a:spLocks noChangeArrowheads="1"/>
            </p:cNvSpPr>
            <p:nvPr/>
          </p:nvSpPr>
          <p:spPr bwMode="auto">
            <a:xfrm rot="5400000">
              <a:off x="3321784" y="-1581165"/>
              <a:ext cx="847857" cy="4226560"/>
            </a:xfrm>
            <a:custGeom>
              <a:avLst/>
              <a:gdLst>
                <a:gd name="T0" fmla="*/ 847857 w 847857"/>
                <a:gd name="T1" fmla="*/ 2113280 h 4226560"/>
                <a:gd name="T2" fmla="*/ 423929 w 847857"/>
                <a:gd name="T3" fmla="*/ 4226560 h 4226560"/>
                <a:gd name="T4" fmla="*/ 0 w 847857"/>
                <a:gd name="T5" fmla="*/ 2113280 h 4226560"/>
                <a:gd name="T6" fmla="*/ 423929 w 847857"/>
                <a:gd name="T7" fmla="*/ 0 h 4226560"/>
                <a:gd name="T8" fmla="*/ 0 60000 65536"/>
                <a:gd name="T9" fmla="*/ 5898240 60000 65536"/>
                <a:gd name="T10" fmla="*/ 11796480 60000 65536"/>
                <a:gd name="T11" fmla="*/ 17694720 60000 65536"/>
                <a:gd name="T12" fmla="*/ 41389 w 847857"/>
                <a:gd name="T13" fmla="*/ 41389 h 4226560"/>
                <a:gd name="T14" fmla="*/ 806468 w 847857"/>
                <a:gd name="T15" fmla="*/ 4226560 h 4226560"/>
              </a:gdLst>
              <a:ahLst/>
              <a:cxnLst>
                <a:cxn ang="T8">
                  <a:pos x="T0" y="T1"/>
                </a:cxn>
                <a:cxn ang="T9">
                  <a:pos x="T2" y="T3"/>
                </a:cxn>
                <a:cxn ang="T10">
                  <a:pos x="T4" y="T5"/>
                </a:cxn>
                <a:cxn ang="T11">
                  <a:pos x="T6" y="T7"/>
                </a:cxn>
              </a:cxnLst>
              <a:rect l="T12" t="T13" r="T14" b="T15"/>
              <a:pathLst>
                <a:path w="847857" h="4226560">
                  <a:moveTo>
                    <a:pt x="141312" y="0"/>
                  </a:moveTo>
                  <a:lnTo>
                    <a:pt x="706545" y="0"/>
                  </a:lnTo>
                  <a:lnTo>
                    <a:pt x="706544" y="0"/>
                  </a:lnTo>
                  <a:cubicBezTo>
                    <a:pt x="784589" y="0"/>
                    <a:pt x="847857" y="63267"/>
                    <a:pt x="847857" y="141312"/>
                  </a:cubicBezTo>
                  <a:lnTo>
                    <a:pt x="847857" y="4226560"/>
                  </a:lnTo>
                  <a:lnTo>
                    <a:pt x="0" y="4226560"/>
                  </a:lnTo>
                  <a:lnTo>
                    <a:pt x="0" y="141312"/>
                  </a:lnTo>
                  <a:cubicBezTo>
                    <a:pt x="0" y="63267"/>
                    <a:pt x="63267" y="0"/>
                    <a:pt x="141311" y="0"/>
                  </a:cubicBezTo>
                  <a:close/>
                </a:path>
              </a:pathLst>
            </a:custGeom>
            <a:solidFill>
              <a:srgbClr val="CCFFCC"/>
            </a:solidFill>
            <a:ln w="38100" algn="ctr">
              <a:solidFill>
                <a:schemeClr val="bg1"/>
              </a:solidFill>
              <a:miter lim="800000"/>
              <a:headEnd/>
              <a:tailEnd/>
            </a:ln>
            <a:effectLst>
              <a:outerShdw dist="88900" dir="5400000" rotWithShape="0">
                <a:srgbClr val="000000">
                  <a:alpha val="37999"/>
                </a:srgbClr>
              </a:outerShdw>
            </a:effectLst>
          </p:spPr>
          <p:txBody>
            <a:bodyPr/>
            <a:lstStyle/>
            <a:p>
              <a:endParaRPr lang="zh-CN" altLang="en-US"/>
            </a:p>
          </p:txBody>
        </p:sp>
        <p:sp>
          <p:nvSpPr>
            <p:cNvPr id="28" name="同侧圆角矩形 4"/>
            <p:cNvSpPr>
              <a:spLocks noChangeArrowheads="1"/>
            </p:cNvSpPr>
            <p:nvPr/>
          </p:nvSpPr>
          <p:spPr bwMode="auto">
            <a:xfrm>
              <a:off x="1632433" y="149575"/>
              <a:ext cx="4185171" cy="765079"/>
            </a:xfrm>
            <a:prstGeom prst="rect">
              <a:avLst/>
            </a:prstGeom>
            <a:solidFill>
              <a:srgbClr val="CCFFCC"/>
            </a:solidFill>
            <a:ln w="9525">
              <a:noFill/>
              <a:miter lim="800000"/>
              <a:headEnd/>
              <a:tailEnd/>
            </a:ln>
          </p:spPr>
          <p:txBody>
            <a:bodyPr lIns="83820" tIns="41910" rIns="83820" bIns="41910" anchor="ctr"/>
            <a:lstStyle/>
            <a:p>
              <a:pPr marL="228600" lvl="1" indent="-228600" defTabSz="977900"/>
              <a:r>
                <a:rPr lang="en-US" altLang="zh-CN" dirty="0" smtClean="0">
                  <a:effectLst>
                    <a:outerShdw blurRad="38100" dist="38100" dir="2700000" algn="tl">
                      <a:srgbClr val="FFFFFF"/>
                    </a:outerShdw>
                  </a:effectLst>
                </a:rPr>
                <a:t>RTMP</a:t>
              </a:r>
              <a:endParaRPr lang="zh-CN" altLang="en-US" dirty="0">
                <a:effectLst>
                  <a:outerShdw blurRad="38100" dist="38100" dir="2700000" algn="tl">
                    <a:srgbClr val="FFFFFF"/>
                  </a:outerShdw>
                </a:effectLst>
              </a:endParaRPr>
            </a:p>
          </p:txBody>
        </p:sp>
      </p:grpSp>
      <p:grpSp>
        <p:nvGrpSpPr>
          <p:cNvPr id="258072" name="组合 5"/>
          <p:cNvGrpSpPr>
            <a:grpSpLocks/>
          </p:cNvGrpSpPr>
          <p:nvPr/>
        </p:nvGrpSpPr>
        <p:grpSpPr bwMode="auto">
          <a:xfrm>
            <a:off x="1476375" y="2204889"/>
            <a:ext cx="906463" cy="965200"/>
            <a:chOff x="725677" y="2203"/>
            <a:chExt cx="906755" cy="1059821"/>
          </a:xfrm>
        </p:grpSpPr>
        <p:sp>
          <p:nvSpPr>
            <p:cNvPr id="25" name="圆角矩形 24"/>
            <p:cNvSpPr>
              <a:spLocks noChangeArrowheads="1"/>
            </p:cNvSpPr>
            <p:nvPr/>
          </p:nvSpPr>
          <p:spPr bwMode="auto">
            <a:xfrm>
              <a:off x="725677" y="2203"/>
              <a:ext cx="906755" cy="1059821"/>
            </a:xfrm>
            <a:prstGeom prst="roundRect">
              <a:avLst>
                <a:gd name="adj" fmla="val 16667"/>
              </a:avLst>
            </a:prstGeom>
            <a:solidFill>
              <a:srgbClr val="99CCFF"/>
            </a:solidFill>
            <a:ln w="25400" algn="ctr">
              <a:solidFill>
                <a:srgbClr val="FFFFFF"/>
              </a:solidFill>
              <a:round/>
              <a:headEnd/>
              <a:tailEnd/>
            </a:ln>
            <a:effectLst>
              <a:outerShdw dist="88900" dir="2700000" algn="tl" rotWithShape="0">
                <a:srgbClr val="000000">
                  <a:alpha val="39999"/>
                </a:srgbClr>
              </a:outerShdw>
            </a:effectLst>
          </p:spPr>
          <p:txBody>
            <a:bodyPr/>
            <a:lstStyle/>
            <a:p>
              <a:endParaRPr lang="zh-CN" altLang="en-US"/>
            </a:p>
          </p:txBody>
        </p:sp>
        <p:sp>
          <p:nvSpPr>
            <p:cNvPr id="26" name="圆角矩形 6"/>
            <p:cNvSpPr>
              <a:spLocks noChangeArrowheads="1"/>
            </p:cNvSpPr>
            <p:nvPr/>
          </p:nvSpPr>
          <p:spPr bwMode="auto">
            <a:xfrm>
              <a:off x="769941" y="46467"/>
              <a:ext cx="818227" cy="971293"/>
            </a:xfrm>
            <a:prstGeom prst="rect">
              <a:avLst/>
            </a:prstGeom>
            <a:solidFill>
              <a:srgbClr val="99CCFF"/>
            </a:solidFill>
            <a:ln w="9525">
              <a:noFill/>
              <a:miter lim="800000"/>
              <a:headEnd/>
              <a:tailEnd/>
            </a:ln>
          </p:spPr>
          <p:txBody>
            <a:bodyPr lIns="194310" tIns="97155" rIns="194310" bIns="97155" anchor="ctr"/>
            <a:lstStyle/>
            <a:p>
              <a:pPr algn="ctr" defTabSz="2266950">
                <a:spcAft>
                  <a:spcPct val="35000"/>
                </a:spcAft>
              </a:pPr>
              <a:r>
                <a:rPr lang="en-US" altLang="zh-CN" sz="5100">
                  <a:solidFill>
                    <a:srgbClr val="FFFFFF"/>
                  </a:solidFill>
                  <a:effectLst>
                    <a:outerShdw blurRad="38100" dist="38100" dir="2700000" algn="tl">
                      <a:srgbClr val="000000"/>
                    </a:outerShdw>
                  </a:effectLst>
                  <a:latin typeface="Arial" charset="0"/>
                  <a:ea typeface="宋体" pitchFamily="2" charset="-122"/>
                </a:rPr>
                <a:t>2</a:t>
              </a:r>
            </a:p>
          </p:txBody>
        </p:sp>
      </p:grpSp>
      <p:grpSp>
        <p:nvGrpSpPr>
          <p:cNvPr id="258075" name="组合 6"/>
          <p:cNvGrpSpPr>
            <a:grpSpLocks/>
          </p:cNvGrpSpPr>
          <p:nvPr/>
        </p:nvGrpSpPr>
        <p:grpSpPr bwMode="auto">
          <a:xfrm>
            <a:off x="2382838" y="4416277"/>
            <a:ext cx="4960937" cy="849312"/>
            <a:chOff x="1632433" y="1220999"/>
            <a:chExt cx="4226560" cy="847857"/>
          </a:xfrm>
        </p:grpSpPr>
        <p:sp>
          <p:nvSpPr>
            <p:cNvPr id="23" name="同侧圆角矩形 22"/>
            <p:cNvSpPr>
              <a:spLocks noChangeArrowheads="1"/>
            </p:cNvSpPr>
            <p:nvPr/>
          </p:nvSpPr>
          <p:spPr bwMode="auto">
            <a:xfrm rot="5400000">
              <a:off x="3321784" y="-468352"/>
              <a:ext cx="847857" cy="4226560"/>
            </a:xfrm>
            <a:custGeom>
              <a:avLst/>
              <a:gdLst>
                <a:gd name="T0" fmla="*/ 847857 w 847857"/>
                <a:gd name="T1" fmla="*/ 2113280 h 4226560"/>
                <a:gd name="T2" fmla="*/ 423929 w 847857"/>
                <a:gd name="T3" fmla="*/ 4226560 h 4226560"/>
                <a:gd name="T4" fmla="*/ 0 w 847857"/>
                <a:gd name="T5" fmla="*/ 2113280 h 4226560"/>
                <a:gd name="T6" fmla="*/ 423929 w 847857"/>
                <a:gd name="T7" fmla="*/ 0 h 4226560"/>
                <a:gd name="T8" fmla="*/ 0 60000 65536"/>
                <a:gd name="T9" fmla="*/ 5898240 60000 65536"/>
                <a:gd name="T10" fmla="*/ 11796480 60000 65536"/>
                <a:gd name="T11" fmla="*/ 17694720 60000 65536"/>
                <a:gd name="T12" fmla="*/ 41389 w 847857"/>
                <a:gd name="T13" fmla="*/ 41389 h 4226560"/>
                <a:gd name="T14" fmla="*/ 806468 w 847857"/>
                <a:gd name="T15" fmla="*/ 4226560 h 4226560"/>
              </a:gdLst>
              <a:ahLst/>
              <a:cxnLst>
                <a:cxn ang="T8">
                  <a:pos x="T0" y="T1"/>
                </a:cxn>
                <a:cxn ang="T9">
                  <a:pos x="T2" y="T3"/>
                </a:cxn>
                <a:cxn ang="T10">
                  <a:pos x="T4" y="T5"/>
                </a:cxn>
                <a:cxn ang="T11">
                  <a:pos x="T6" y="T7"/>
                </a:cxn>
              </a:cxnLst>
              <a:rect l="T12" t="T13" r="T14" b="T15"/>
              <a:pathLst>
                <a:path w="847857" h="4226560">
                  <a:moveTo>
                    <a:pt x="141312" y="0"/>
                  </a:moveTo>
                  <a:lnTo>
                    <a:pt x="706545" y="0"/>
                  </a:lnTo>
                  <a:lnTo>
                    <a:pt x="706544" y="0"/>
                  </a:lnTo>
                  <a:cubicBezTo>
                    <a:pt x="784589" y="0"/>
                    <a:pt x="847857" y="63267"/>
                    <a:pt x="847857" y="141312"/>
                  </a:cubicBezTo>
                  <a:lnTo>
                    <a:pt x="847857" y="4226560"/>
                  </a:lnTo>
                  <a:lnTo>
                    <a:pt x="0" y="4226560"/>
                  </a:lnTo>
                  <a:lnTo>
                    <a:pt x="0" y="141312"/>
                  </a:lnTo>
                  <a:cubicBezTo>
                    <a:pt x="0" y="63267"/>
                    <a:pt x="63267" y="0"/>
                    <a:pt x="141311" y="0"/>
                  </a:cubicBezTo>
                  <a:close/>
                </a:path>
              </a:pathLst>
            </a:custGeom>
            <a:solidFill>
              <a:srgbClr val="C0C0C0"/>
            </a:solidFill>
            <a:ln w="38100" algn="ctr">
              <a:solidFill>
                <a:schemeClr val="bg1"/>
              </a:solidFill>
              <a:miter lim="800000"/>
              <a:headEnd/>
              <a:tailEnd/>
            </a:ln>
            <a:effectLst>
              <a:outerShdw dist="88900" dir="5400000" rotWithShape="0">
                <a:srgbClr val="000000">
                  <a:alpha val="37999"/>
                </a:srgbClr>
              </a:outerShdw>
            </a:effectLst>
          </p:spPr>
          <p:txBody>
            <a:bodyPr/>
            <a:lstStyle/>
            <a:p>
              <a:endParaRPr lang="zh-CN" altLang="en-US"/>
            </a:p>
          </p:txBody>
        </p:sp>
        <p:sp>
          <p:nvSpPr>
            <p:cNvPr id="24" name="同侧圆角矩形 8"/>
            <p:cNvSpPr>
              <a:spLocks noChangeArrowheads="1"/>
            </p:cNvSpPr>
            <p:nvPr/>
          </p:nvSpPr>
          <p:spPr bwMode="auto">
            <a:xfrm>
              <a:off x="1632433" y="1262388"/>
              <a:ext cx="4185171" cy="765079"/>
            </a:xfrm>
            <a:prstGeom prst="rect">
              <a:avLst/>
            </a:prstGeom>
            <a:solidFill>
              <a:srgbClr val="C0C0C0"/>
            </a:solidFill>
            <a:ln w="9525">
              <a:noFill/>
              <a:miter lim="800000"/>
              <a:headEnd/>
              <a:tailEnd/>
            </a:ln>
          </p:spPr>
          <p:txBody>
            <a:bodyPr lIns="83820" tIns="41910" rIns="83820" bIns="41910" anchor="ctr"/>
            <a:lstStyle/>
            <a:p>
              <a:pPr marL="228600" lvl="1" indent="-228600" defTabSz="977900"/>
              <a:r>
                <a:rPr lang="zh-CN" altLang="en-US" dirty="0" smtClean="0">
                  <a:effectLst>
                    <a:outerShdw blurRad="38100" dist="38100" dir="2700000" algn="tl">
                      <a:srgbClr val="FFFFFF"/>
                    </a:outerShdw>
                  </a:effectLst>
                </a:rPr>
                <a:t>直播接收</a:t>
              </a:r>
              <a:endParaRPr lang="zh-CN" altLang="en-US" dirty="0">
                <a:effectLst>
                  <a:outerShdw blurRad="38100" dist="38100" dir="2700000" algn="tl">
                    <a:srgbClr val="FFFFFF"/>
                  </a:outerShdw>
                </a:effectLst>
              </a:endParaRPr>
            </a:p>
          </p:txBody>
        </p:sp>
      </p:grpSp>
      <p:grpSp>
        <p:nvGrpSpPr>
          <p:cNvPr id="258078" name="组合 7"/>
          <p:cNvGrpSpPr>
            <a:grpSpLocks/>
          </p:cNvGrpSpPr>
          <p:nvPr/>
        </p:nvGrpSpPr>
        <p:grpSpPr bwMode="auto">
          <a:xfrm>
            <a:off x="1476375" y="4363889"/>
            <a:ext cx="906463" cy="966788"/>
            <a:chOff x="725677" y="1115016"/>
            <a:chExt cx="906755" cy="1059821"/>
          </a:xfrm>
        </p:grpSpPr>
        <p:sp>
          <p:nvSpPr>
            <p:cNvPr id="21" name="圆角矩形 20"/>
            <p:cNvSpPr>
              <a:spLocks noChangeArrowheads="1"/>
            </p:cNvSpPr>
            <p:nvPr/>
          </p:nvSpPr>
          <p:spPr bwMode="auto">
            <a:xfrm>
              <a:off x="725677" y="1115016"/>
              <a:ext cx="906755" cy="1059821"/>
            </a:xfrm>
            <a:prstGeom prst="roundRect">
              <a:avLst>
                <a:gd name="adj" fmla="val 16667"/>
              </a:avLst>
            </a:prstGeom>
            <a:solidFill>
              <a:srgbClr val="969696"/>
            </a:solidFill>
            <a:ln w="25400" algn="ctr">
              <a:solidFill>
                <a:srgbClr val="FFFFFF"/>
              </a:solidFill>
              <a:round/>
              <a:headEnd/>
              <a:tailEnd/>
            </a:ln>
            <a:effectLst>
              <a:outerShdw dist="88900" dir="2700000" algn="tl" rotWithShape="0">
                <a:srgbClr val="000000">
                  <a:alpha val="39999"/>
                </a:srgbClr>
              </a:outerShdw>
            </a:effectLst>
          </p:spPr>
          <p:txBody>
            <a:bodyPr/>
            <a:lstStyle/>
            <a:p>
              <a:endParaRPr lang="zh-CN" altLang="en-US"/>
            </a:p>
          </p:txBody>
        </p:sp>
        <p:sp>
          <p:nvSpPr>
            <p:cNvPr id="22" name="圆角矩形 10"/>
            <p:cNvSpPr>
              <a:spLocks noChangeArrowheads="1"/>
            </p:cNvSpPr>
            <p:nvPr/>
          </p:nvSpPr>
          <p:spPr bwMode="auto">
            <a:xfrm>
              <a:off x="769941" y="1159280"/>
              <a:ext cx="818227" cy="971293"/>
            </a:xfrm>
            <a:prstGeom prst="rect">
              <a:avLst/>
            </a:prstGeom>
            <a:solidFill>
              <a:srgbClr val="969696"/>
            </a:solidFill>
            <a:ln w="9525">
              <a:noFill/>
              <a:miter lim="800000"/>
              <a:headEnd/>
              <a:tailEnd/>
            </a:ln>
          </p:spPr>
          <p:txBody>
            <a:bodyPr lIns="194310" tIns="97155" rIns="194310" bIns="97155" anchor="ctr"/>
            <a:lstStyle/>
            <a:p>
              <a:pPr algn="ctr" defTabSz="2266950">
                <a:spcAft>
                  <a:spcPct val="35000"/>
                </a:spcAft>
              </a:pPr>
              <a:r>
                <a:rPr lang="en-US" altLang="zh-CN" sz="5100">
                  <a:solidFill>
                    <a:srgbClr val="FFFFFF"/>
                  </a:solidFill>
                  <a:effectLst>
                    <a:outerShdw blurRad="38100" dist="38100" dir="2700000" algn="tl">
                      <a:srgbClr val="000000"/>
                    </a:outerShdw>
                  </a:effectLst>
                  <a:latin typeface="Arial" charset="0"/>
                  <a:ea typeface="宋体" pitchFamily="2" charset="-122"/>
                </a:rPr>
                <a:t>4</a:t>
              </a:r>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677863" y="344488"/>
            <a:ext cx="8070850" cy="609600"/>
          </a:xfrm>
        </p:spPr>
        <p:txBody>
          <a:bodyPr/>
          <a:lstStyle/>
          <a:p>
            <a:pPr algn="l"/>
            <a:r>
              <a:rPr lang="zh-CN" altLang="en-US" sz="2800"/>
              <a:t>如何做好项目质量？</a:t>
            </a:r>
            <a:br>
              <a:rPr lang="zh-CN" altLang="en-US" sz="2800"/>
            </a:br>
            <a:r>
              <a:rPr lang="zh-CN" altLang="en-US" sz="2800"/>
              <a:t>                     </a:t>
            </a:r>
            <a:r>
              <a:rPr lang="zh-CN" altLang="en-US" sz="2400"/>
              <a:t>三项主要工作（</a:t>
            </a:r>
            <a:r>
              <a:rPr lang="en-US" altLang="zh-CN" sz="2400"/>
              <a:t>2/3   </a:t>
            </a:r>
            <a:r>
              <a:rPr lang="zh-CN" altLang="en-US" sz="2400"/>
              <a:t>正确填写需求矩阵</a:t>
            </a:r>
            <a:r>
              <a:rPr lang="en-US" altLang="zh-CN" sz="2400"/>
              <a:t>(1)</a:t>
            </a:r>
            <a:r>
              <a:rPr lang="zh-CN" altLang="en-US" sz="2400"/>
              <a:t>）</a:t>
            </a:r>
          </a:p>
        </p:txBody>
      </p:sp>
      <p:sp>
        <p:nvSpPr>
          <p:cNvPr id="287747" name="Line 1242"/>
          <p:cNvSpPr>
            <a:spLocks noChangeShapeType="1"/>
          </p:cNvSpPr>
          <p:nvPr/>
        </p:nvSpPr>
        <p:spPr bwMode="auto">
          <a:xfrm>
            <a:off x="2092325" y="603726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287748" name="Line 1243"/>
          <p:cNvSpPr>
            <a:spLocks noChangeShapeType="1"/>
          </p:cNvSpPr>
          <p:nvPr/>
        </p:nvSpPr>
        <p:spPr bwMode="auto">
          <a:xfrm>
            <a:off x="2092325" y="622141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287749" name="Line 2525"/>
          <p:cNvSpPr>
            <a:spLocks noChangeShapeType="1"/>
          </p:cNvSpPr>
          <p:nvPr/>
        </p:nvSpPr>
        <p:spPr bwMode="auto">
          <a:xfrm>
            <a:off x="2092325" y="585628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287750" name="Line 2526"/>
          <p:cNvSpPr>
            <a:spLocks noChangeShapeType="1"/>
          </p:cNvSpPr>
          <p:nvPr/>
        </p:nvSpPr>
        <p:spPr bwMode="auto">
          <a:xfrm>
            <a:off x="2092325" y="604043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graphicFrame>
        <p:nvGraphicFramePr>
          <p:cNvPr id="288136" name="Group 392"/>
          <p:cNvGraphicFramePr>
            <a:graphicFrameLocks noGrp="1"/>
          </p:cNvGraphicFramePr>
          <p:nvPr/>
        </p:nvGraphicFramePr>
        <p:xfrm>
          <a:off x="265113" y="1100138"/>
          <a:ext cx="4195762" cy="5557837"/>
        </p:xfrm>
        <a:graphic>
          <a:graphicData uri="http://schemas.openxmlformats.org/drawingml/2006/table">
            <a:tbl>
              <a:tblPr/>
              <a:tblGrid>
                <a:gridCol w="200025"/>
                <a:gridCol w="385762"/>
                <a:gridCol w="561975"/>
                <a:gridCol w="560388"/>
                <a:gridCol w="561975"/>
                <a:gridCol w="450850"/>
                <a:gridCol w="503237"/>
                <a:gridCol w="569913"/>
                <a:gridCol w="401637"/>
              </a:tblGrid>
              <a:tr h="254000">
                <a:tc gridSpan="9">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功能需求跟踪矩阵</a:t>
                      </a:r>
                    </a:p>
                  </a:txBody>
                  <a:tcPr marL="0" marR="0" marT="0"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54000">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项目名称</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zh-CN" altLang="en-US"/>
                    </a:p>
                  </a:txBody>
                  <a:tcPr/>
                </a:tc>
                <a:tc gridSpan="7">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7975">
                <a:tc gridSpan="9">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    《</a:t>
                      </a:r>
                      <a:r>
                        <a:rPr kumimoji="0" lang="zh-CN" altLang="en-US" sz="1000" b="1" i="0" u="none" strike="noStrike" cap="none" normalizeH="0" baseline="0" smtClean="0">
                          <a:ln>
                            <a:noFill/>
                          </a:ln>
                          <a:solidFill>
                            <a:schemeClr val="tx1"/>
                          </a:solidFill>
                          <a:effectLst/>
                          <a:latin typeface="宋体" pitchFamily="2" charset="-122"/>
                          <a:ea typeface="黑体" pitchFamily="2" charset="-122"/>
                        </a:rPr>
                        <a:t>需求跟踪矩阵</a:t>
                      </a:r>
                      <a:r>
                        <a:rPr kumimoji="0" lang="en-US" altLang="zh-CN" sz="1000" b="1" i="0" u="none" strike="noStrike" cap="none" normalizeH="0" baseline="0" smtClean="0">
                          <a:ln>
                            <a:noFill/>
                          </a:ln>
                          <a:solidFill>
                            <a:schemeClr val="tx1"/>
                          </a:solidFill>
                          <a:effectLst/>
                          <a:latin typeface="宋体" pitchFamily="2" charset="-122"/>
                          <a:ea typeface="黑体" pitchFamily="2" charset="-122"/>
                        </a:rPr>
                        <a:t>》</a:t>
                      </a:r>
                      <a:r>
                        <a:rPr kumimoji="0" lang="zh-CN" altLang="en-US" sz="1000" b="1" i="0" u="none" strike="noStrike" cap="none" normalizeH="0" baseline="0" smtClean="0">
                          <a:ln>
                            <a:noFill/>
                          </a:ln>
                          <a:solidFill>
                            <a:schemeClr val="tx1"/>
                          </a:solidFill>
                          <a:effectLst/>
                          <a:latin typeface="宋体" pitchFamily="2" charset="-122"/>
                          <a:ea typeface="黑体" pitchFamily="2" charset="-122"/>
                        </a:rPr>
                        <a:t>表作为用户需求确认的文档之一，是此项目建设上线加载、初验、终验的依据。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34963">
                <a:tc grid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项目经理签字确认：</a:t>
                      </a:r>
                      <a:r>
                        <a:rPr kumimoji="0" lang="en-US" altLang="zh-CN" sz="1000" b="1" i="0" u="none" strike="noStrike" cap="none" normalizeH="0" baseline="0" smtClean="0">
                          <a:ln>
                            <a:noFill/>
                          </a:ln>
                          <a:solidFill>
                            <a:schemeClr val="tx1"/>
                          </a:solidFill>
                          <a:effectLst/>
                          <a:latin typeface="宋体" pitchFamily="2" charset="-122"/>
                          <a:ea typeface="黑体" pitchFamily="2" charset="-122"/>
                        </a:rPr>
                        <a:t>______________</a:t>
                      </a:r>
                    </a:p>
                  </a:txBody>
                  <a:tcPr marL="0" marR="0" marT="0" marB="0" anchor="ctr" horzOverflow="overflow">
                    <a:lnL w="63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endParaRPr kumimoji="0" lang="zh-CN" altLang="zh-CN" sz="1000" b="1" i="0" u="none" strike="noStrike" cap="none" normalizeH="0" baseline="0" smtClean="0">
                        <a:ln>
                          <a:noFill/>
                        </a:ln>
                        <a:solidFill>
                          <a:schemeClr val="tx1"/>
                        </a:solidFill>
                        <a:effectLst/>
                        <a:latin typeface="宋体" pitchFamily="2" charset="-122"/>
                        <a:ea typeface="黑体" pitchFamily="2" charset="-122"/>
                      </a:endParaRPr>
                    </a:p>
                  </a:txBody>
                  <a:tcPr marL="0" marR="0" marT="0" marB="0" anchor="ctr"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用户负责人签字确认：</a:t>
                      </a:r>
                      <a:r>
                        <a:rPr kumimoji="0" lang="en-US" altLang="zh-CN" sz="1000" b="1" i="0" u="none" strike="noStrike" cap="none" normalizeH="0" baseline="0" smtClean="0">
                          <a:ln>
                            <a:noFill/>
                          </a:ln>
                          <a:solidFill>
                            <a:schemeClr val="tx1"/>
                          </a:solidFill>
                          <a:effectLst/>
                          <a:latin typeface="宋体" pitchFamily="2" charset="-122"/>
                          <a:ea typeface="黑体" pitchFamily="2" charset="-122"/>
                        </a:rPr>
                        <a:t>_______________                       </a:t>
                      </a:r>
                    </a:p>
                  </a:txBody>
                  <a:tcPr marL="0" marR="0"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42875">
                <a:tc grid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确认日期：</a:t>
                      </a:r>
                    </a:p>
                  </a:txBody>
                  <a:tcPr marL="0" marR="0" marT="0" marB="0" anchor="ctr" horzOverflow="overflow">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确认日期：</a:t>
                      </a:r>
                    </a:p>
                  </a:txBody>
                  <a:tcPr marL="0" marR="0" marT="0" marB="0" anchor="ctr" horzOverflow="overflow">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3363">
                <a:tc gridSpan="9">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用户需求</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序号</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需求编号</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gridSpan="3">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需求项名称</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优先级</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a:t>
                      </a:r>
                      <a:br>
                        <a:rPr kumimoji="0" lang="zh-CN" altLang="en-US" sz="1000" b="0" i="0" u="none" strike="noStrike" cap="none" normalizeH="0" baseline="0" smtClean="0">
                          <a:ln>
                            <a:noFill/>
                          </a:ln>
                          <a:solidFill>
                            <a:schemeClr val="tx1"/>
                          </a:solidFill>
                          <a:effectLst/>
                          <a:latin typeface="宋体" pitchFamily="2" charset="-122"/>
                          <a:ea typeface="黑体" pitchFamily="2" charset="-122"/>
                        </a:rPr>
                      </a:br>
                      <a:r>
                        <a:rPr kumimoji="0" lang="zh-CN" altLang="en-US" sz="1000" b="0" i="0" u="none" strike="noStrike" cap="none" normalizeH="0" baseline="0" smtClean="0">
                          <a:ln>
                            <a:noFill/>
                          </a:ln>
                          <a:solidFill>
                            <a:schemeClr val="tx1"/>
                          </a:solidFill>
                          <a:effectLst/>
                          <a:latin typeface="宋体" pitchFamily="2" charset="-122"/>
                          <a:ea typeface="黑体" pitchFamily="2" charset="-122"/>
                        </a:rPr>
                        <a:t>创建人</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a:t>
                      </a:r>
                      <a:br>
                        <a:rPr kumimoji="0" lang="zh-CN" altLang="en-US" sz="1000" b="0" i="0" u="none" strike="noStrike" cap="none" normalizeH="0" baseline="0" smtClean="0">
                          <a:ln>
                            <a:noFill/>
                          </a:ln>
                          <a:solidFill>
                            <a:schemeClr val="tx1"/>
                          </a:solidFill>
                          <a:effectLst/>
                          <a:latin typeface="宋体" pitchFamily="2" charset="-122"/>
                          <a:ea typeface="黑体" pitchFamily="2" charset="-122"/>
                        </a:rPr>
                      </a:br>
                      <a:r>
                        <a:rPr kumimoji="0" lang="zh-CN" altLang="en-US" sz="1000" b="0" i="0" u="none" strike="noStrike" cap="none" normalizeH="0" baseline="0" smtClean="0">
                          <a:ln>
                            <a:noFill/>
                          </a:ln>
                          <a:solidFill>
                            <a:schemeClr val="tx1"/>
                          </a:solidFill>
                          <a:effectLst/>
                          <a:latin typeface="宋体" pitchFamily="2" charset="-122"/>
                          <a:ea typeface="黑体" pitchFamily="2" charset="-122"/>
                        </a:rPr>
                        <a:t>创建时间</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需求控制类型</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r>
              <a:tr h="18415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一级</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二级</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三级</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85750">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15900">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88135" name="Group 391"/>
          <p:cNvGraphicFramePr>
            <a:graphicFrameLocks noGrp="1"/>
          </p:cNvGraphicFramePr>
          <p:nvPr/>
        </p:nvGraphicFramePr>
        <p:xfrm>
          <a:off x="4678363" y="1060450"/>
          <a:ext cx="4214812" cy="5688013"/>
        </p:xfrm>
        <a:graphic>
          <a:graphicData uri="http://schemas.openxmlformats.org/drawingml/2006/table">
            <a:tbl>
              <a:tblPr/>
              <a:tblGrid>
                <a:gridCol w="204787"/>
                <a:gridCol w="393700"/>
                <a:gridCol w="571500"/>
                <a:gridCol w="571500"/>
                <a:gridCol w="571500"/>
                <a:gridCol w="401638"/>
                <a:gridCol w="511175"/>
                <a:gridCol w="579437"/>
                <a:gridCol w="409575"/>
              </a:tblGrid>
              <a:tr h="304800">
                <a:tc gridSpan="9">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非功能需求跟踪矩阵</a:t>
                      </a:r>
                    </a:p>
                  </a:txBody>
                  <a:tcPr marL="0" marR="0" marT="0"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3525">
                <a:tc grid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项目名称</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zh-CN" altLang="en-US"/>
                    </a:p>
                  </a:txBody>
                  <a:tcPr/>
                </a:tc>
                <a:tc gridSpan="7">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7000">
                <a:tc gridSpan="9">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    《</a:t>
                      </a:r>
                      <a:r>
                        <a:rPr kumimoji="0" lang="zh-CN" altLang="en-US" sz="1000" b="1" i="0" u="none" strike="noStrike" cap="none" normalizeH="0" baseline="0" smtClean="0">
                          <a:ln>
                            <a:noFill/>
                          </a:ln>
                          <a:solidFill>
                            <a:schemeClr val="tx1"/>
                          </a:solidFill>
                          <a:effectLst/>
                          <a:latin typeface="宋体" pitchFamily="2" charset="-122"/>
                          <a:ea typeface="黑体" pitchFamily="2" charset="-122"/>
                        </a:rPr>
                        <a:t>需求跟踪矩阵</a:t>
                      </a:r>
                      <a:r>
                        <a:rPr kumimoji="0" lang="en-US" altLang="zh-CN" sz="1000" b="1" i="0" u="none" strike="noStrike" cap="none" normalizeH="0" baseline="0" smtClean="0">
                          <a:ln>
                            <a:noFill/>
                          </a:ln>
                          <a:solidFill>
                            <a:schemeClr val="tx1"/>
                          </a:solidFill>
                          <a:effectLst/>
                          <a:latin typeface="宋体" pitchFamily="2" charset="-122"/>
                          <a:ea typeface="黑体" pitchFamily="2" charset="-122"/>
                        </a:rPr>
                        <a:t>》</a:t>
                      </a:r>
                      <a:r>
                        <a:rPr kumimoji="0" lang="zh-CN" altLang="en-US" sz="1000" b="1" i="0" u="none" strike="noStrike" cap="none" normalizeH="0" baseline="0" smtClean="0">
                          <a:ln>
                            <a:noFill/>
                          </a:ln>
                          <a:solidFill>
                            <a:schemeClr val="tx1"/>
                          </a:solidFill>
                          <a:effectLst/>
                          <a:latin typeface="宋体" pitchFamily="2" charset="-122"/>
                          <a:ea typeface="黑体" pitchFamily="2" charset="-122"/>
                        </a:rPr>
                        <a:t>表作为用户需求确认的文档之一，是此项目建设上线加载、初验、终验的依据。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1300">
                <a:tc grid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项目经理签字确认：</a:t>
                      </a:r>
                      <a:r>
                        <a:rPr kumimoji="0" lang="en-US" altLang="zh-CN" sz="1000" b="1" i="0" u="none" strike="noStrike" cap="none" normalizeH="0" baseline="0" smtClean="0">
                          <a:ln>
                            <a:noFill/>
                          </a:ln>
                          <a:solidFill>
                            <a:schemeClr val="tx1"/>
                          </a:solidFill>
                          <a:effectLst/>
                          <a:latin typeface="宋体" pitchFamily="2" charset="-122"/>
                          <a:ea typeface="黑体" pitchFamily="2" charset="-122"/>
                        </a:rPr>
                        <a:t>______________</a:t>
                      </a:r>
                    </a:p>
                  </a:txBody>
                  <a:tcPr marL="0" marR="0" marT="0" marB="0" anchor="ctr" horzOverflow="overflow">
                    <a:lnL w="63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endParaRPr kumimoji="0" lang="zh-CN" altLang="zh-CN" sz="1000" b="1" i="0" u="none" strike="noStrike" cap="none" normalizeH="0" baseline="0" smtClean="0">
                        <a:ln>
                          <a:noFill/>
                        </a:ln>
                        <a:solidFill>
                          <a:schemeClr val="tx1"/>
                        </a:solidFill>
                        <a:effectLst/>
                        <a:latin typeface="宋体" pitchFamily="2" charset="-122"/>
                        <a:ea typeface="黑体" pitchFamily="2" charset="-122"/>
                      </a:endParaRPr>
                    </a:p>
                  </a:txBody>
                  <a:tcPr marL="0" marR="0" marT="0" marB="0" anchor="ctr"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用户负责人签字确认：</a:t>
                      </a:r>
                      <a:r>
                        <a:rPr kumimoji="0" lang="en-US" altLang="zh-CN" sz="1000" b="1" i="0" u="none" strike="noStrike" cap="none" normalizeH="0" baseline="0" smtClean="0">
                          <a:ln>
                            <a:noFill/>
                          </a:ln>
                          <a:solidFill>
                            <a:schemeClr val="tx1"/>
                          </a:solidFill>
                          <a:effectLst/>
                          <a:latin typeface="宋体" pitchFamily="2" charset="-122"/>
                          <a:ea typeface="黑体" pitchFamily="2" charset="-122"/>
                        </a:rPr>
                        <a:t>_______________                       </a:t>
                      </a:r>
                    </a:p>
                  </a:txBody>
                  <a:tcPr marL="0" marR="0"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69863">
                <a:tc grid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确认日期：</a:t>
                      </a:r>
                    </a:p>
                  </a:txBody>
                  <a:tcPr marL="0" marR="0" marT="0" marB="0" anchor="ctr" horzOverflow="overflow">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确认日期：</a:t>
                      </a:r>
                    </a:p>
                  </a:txBody>
                  <a:tcPr marL="0" marR="0" marT="0" marB="0" anchor="ctr" horzOverflow="overflow">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7800">
                <a:tc gridSpan="9">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用户需求</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190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序号</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需求编号</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gridSpan="3">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需求项名称</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优先级</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a:t>
                      </a:r>
                      <a:br>
                        <a:rPr kumimoji="0" lang="zh-CN" altLang="en-US" sz="1000" b="0" i="0" u="none" strike="noStrike" cap="none" normalizeH="0" baseline="0" smtClean="0">
                          <a:ln>
                            <a:noFill/>
                          </a:ln>
                          <a:solidFill>
                            <a:schemeClr val="tx1"/>
                          </a:solidFill>
                          <a:effectLst/>
                          <a:latin typeface="宋体" pitchFamily="2" charset="-122"/>
                          <a:ea typeface="黑体" pitchFamily="2" charset="-122"/>
                        </a:rPr>
                      </a:br>
                      <a:r>
                        <a:rPr kumimoji="0" lang="zh-CN" altLang="en-US" sz="1000" b="0" i="0" u="none" strike="noStrike" cap="none" normalizeH="0" baseline="0" smtClean="0">
                          <a:ln>
                            <a:noFill/>
                          </a:ln>
                          <a:solidFill>
                            <a:schemeClr val="tx1"/>
                          </a:solidFill>
                          <a:effectLst/>
                          <a:latin typeface="宋体" pitchFamily="2" charset="-122"/>
                          <a:ea typeface="黑体" pitchFamily="2" charset="-122"/>
                        </a:rPr>
                        <a:t>创建人</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a:t>
                      </a:r>
                      <a:br>
                        <a:rPr kumimoji="0" lang="zh-CN" altLang="en-US" sz="1000" b="0" i="0" u="none" strike="noStrike" cap="none" normalizeH="0" baseline="0" smtClean="0">
                          <a:ln>
                            <a:noFill/>
                          </a:ln>
                          <a:solidFill>
                            <a:schemeClr val="tx1"/>
                          </a:solidFill>
                          <a:effectLst/>
                          <a:latin typeface="宋体" pitchFamily="2" charset="-122"/>
                          <a:ea typeface="黑体" pitchFamily="2" charset="-122"/>
                        </a:rPr>
                      </a:br>
                      <a:r>
                        <a:rPr kumimoji="0" lang="zh-CN" altLang="en-US" sz="1000" b="0" i="0" u="none" strike="noStrike" cap="none" normalizeH="0" baseline="0" smtClean="0">
                          <a:ln>
                            <a:noFill/>
                          </a:ln>
                          <a:solidFill>
                            <a:schemeClr val="tx1"/>
                          </a:solidFill>
                          <a:effectLst/>
                          <a:latin typeface="宋体" pitchFamily="2" charset="-122"/>
                          <a:ea typeface="黑体" pitchFamily="2" charset="-122"/>
                        </a:rPr>
                        <a:t>创建时间</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需求控制类型</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r>
              <a:tr h="1778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指标名称</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指标说明</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指标值</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C0C0C0"/>
                    </a:solidFill>
                  </a:tcPr>
                </a:tc>
              </a:tr>
              <a:tr h="288925">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5</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6</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92100">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ctr"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chemeClr val="tx1"/>
                          </a:solidFill>
                          <a:effectLst/>
                          <a:latin typeface="宋体" pitchFamily="2" charset="-122"/>
                          <a:ea typeface="黑体" pitchFamily="2" charset="-122"/>
                        </a:rPr>
                        <a:t>14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rgbClr val="FF0000"/>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宋体" pitchFamily="2" charset="-122"/>
                          <a:ea typeface="黑体" pitchFamily="2" charset="-122"/>
                        </a:rPr>
                        <a:t>　</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8124" name="AutoShape 380"/>
          <p:cNvSpPr>
            <a:spLocks noChangeArrowheads="1"/>
          </p:cNvSpPr>
          <p:nvPr/>
        </p:nvSpPr>
        <p:spPr bwMode="auto">
          <a:xfrm>
            <a:off x="1476375" y="1844675"/>
            <a:ext cx="914400" cy="609600"/>
          </a:xfrm>
          <a:prstGeom prst="wedgeEllipseCallout">
            <a:avLst>
              <a:gd name="adj1" fmla="val -134551"/>
              <a:gd name="adj2" fmla="val 13282"/>
            </a:avLst>
          </a:prstGeom>
          <a:solidFill>
            <a:srgbClr val="FFFF99"/>
          </a:solidFill>
          <a:ln w="12700" algn="ctr">
            <a:solidFill>
              <a:srgbClr val="404040"/>
            </a:solidFill>
            <a:miter lim="800000"/>
            <a:headEnd/>
            <a:tailEnd/>
          </a:ln>
          <a:effectLst/>
        </p:spPr>
        <p:txBody>
          <a:bodyPr lIns="0" tIns="0" rIns="0" bIns="0" anchor="ctr"/>
          <a:lstStyle/>
          <a:p>
            <a:pPr algn="ctr" eaLnBrk="0" hangingPunct="0">
              <a:lnSpc>
                <a:spcPct val="100000"/>
              </a:lnSpc>
              <a:spcAft>
                <a:spcPct val="0"/>
              </a:spcAft>
            </a:pPr>
            <a:r>
              <a:rPr lang="zh-CN" altLang="en-US" sz="2000">
                <a:solidFill>
                  <a:srgbClr val="CC3300"/>
                </a:solidFill>
                <a:effectLst>
                  <a:outerShdw blurRad="38100" dist="38100" dir="2700000" algn="tl">
                    <a:srgbClr val="000000"/>
                  </a:outerShdw>
                </a:effectLst>
              </a:rPr>
              <a:t>签字</a:t>
            </a:r>
          </a:p>
        </p:txBody>
      </p:sp>
      <p:sp>
        <p:nvSpPr>
          <p:cNvPr id="288125" name="AutoShape 381"/>
          <p:cNvSpPr>
            <a:spLocks noChangeArrowheads="1"/>
          </p:cNvSpPr>
          <p:nvPr/>
        </p:nvSpPr>
        <p:spPr bwMode="auto">
          <a:xfrm>
            <a:off x="5867400" y="1773238"/>
            <a:ext cx="914400" cy="609600"/>
          </a:xfrm>
          <a:prstGeom prst="wedgeEllipseCallout">
            <a:avLst>
              <a:gd name="adj1" fmla="val -136981"/>
              <a:gd name="adj2" fmla="val 16667"/>
            </a:avLst>
          </a:prstGeom>
          <a:solidFill>
            <a:srgbClr val="FFFF99"/>
          </a:solidFill>
          <a:ln w="12700" algn="ctr">
            <a:solidFill>
              <a:srgbClr val="404040"/>
            </a:solidFill>
            <a:miter lim="800000"/>
            <a:headEnd/>
            <a:tailEnd/>
          </a:ln>
          <a:effectLst/>
        </p:spPr>
        <p:txBody>
          <a:bodyPr lIns="0" tIns="0" rIns="0" bIns="0" anchor="ctr"/>
          <a:lstStyle/>
          <a:p>
            <a:pPr algn="ctr" eaLnBrk="0" hangingPunct="0">
              <a:lnSpc>
                <a:spcPct val="100000"/>
              </a:lnSpc>
              <a:spcAft>
                <a:spcPct val="0"/>
              </a:spcAft>
            </a:pPr>
            <a:r>
              <a:rPr lang="zh-CN" altLang="en-US" sz="2000">
                <a:solidFill>
                  <a:srgbClr val="CC3300"/>
                </a:solidFill>
                <a:effectLst>
                  <a:outerShdw blurRad="38100" dist="38100" dir="2700000" algn="tl">
                    <a:srgbClr val="000000"/>
                  </a:outerShdw>
                </a:effectLst>
              </a:rPr>
              <a:t>签字</a:t>
            </a:r>
          </a:p>
        </p:txBody>
      </p:sp>
      <p:sp>
        <p:nvSpPr>
          <p:cNvPr id="288127" name="AutoShape 383"/>
          <p:cNvSpPr>
            <a:spLocks noChangeArrowheads="1"/>
          </p:cNvSpPr>
          <p:nvPr/>
        </p:nvSpPr>
        <p:spPr bwMode="auto">
          <a:xfrm>
            <a:off x="5940425" y="3644900"/>
            <a:ext cx="2592388" cy="1944688"/>
          </a:xfrm>
          <a:prstGeom prst="wedgeEllipseCallout">
            <a:avLst>
              <a:gd name="adj1" fmla="val -74065"/>
              <a:gd name="adj2" fmla="val -69431"/>
            </a:avLst>
          </a:prstGeom>
          <a:solidFill>
            <a:srgbClr val="FFFF99"/>
          </a:solidFill>
          <a:ln w="12700" algn="ctr">
            <a:solidFill>
              <a:srgbClr val="404040"/>
            </a:solidFill>
            <a:miter lim="800000"/>
            <a:headEnd/>
            <a:tailEnd/>
          </a:ln>
          <a:effectLst/>
        </p:spPr>
        <p:txBody>
          <a:bodyPr lIns="0" tIns="0" rIns="0" bIns="0" anchor="ctr"/>
          <a:lstStyle/>
          <a:p>
            <a:pPr algn="ctr" eaLnBrk="0" hangingPunct="0">
              <a:lnSpc>
                <a:spcPct val="100000"/>
              </a:lnSpc>
              <a:spcAft>
                <a:spcPct val="0"/>
              </a:spcAft>
            </a:pPr>
            <a:r>
              <a:rPr lang="zh-CN" altLang="en-US" sz="2000">
                <a:solidFill>
                  <a:srgbClr val="CC3300"/>
                </a:solidFill>
                <a:effectLst>
                  <a:outerShdw blurRad="38100" dist="38100" dir="2700000" algn="tl">
                    <a:srgbClr val="000000"/>
                  </a:outerShdw>
                </a:effectLst>
              </a:rPr>
              <a:t>填写</a:t>
            </a:r>
            <a:r>
              <a:rPr lang="en-US" altLang="zh-CN" sz="2000">
                <a:solidFill>
                  <a:srgbClr val="CC3300"/>
                </a:solidFill>
                <a:effectLst>
                  <a:outerShdw blurRad="38100" dist="38100" dir="2700000" algn="tl">
                    <a:srgbClr val="000000"/>
                  </a:outerShdw>
                </a:effectLst>
              </a:rPr>
              <a:t>PMD</a:t>
            </a:r>
            <a:r>
              <a:rPr lang="zh-CN" altLang="en-US" sz="2000">
                <a:solidFill>
                  <a:srgbClr val="CC3300"/>
                </a:solidFill>
                <a:effectLst>
                  <a:outerShdw blurRad="38100" dist="38100" dir="2700000" algn="tl">
                    <a:srgbClr val="000000"/>
                  </a:outerShdw>
                </a:effectLst>
              </a:rPr>
              <a:t>交接过来的用户性能需求和编号（一般</a:t>
            </a:r>
            <a:r>
              <a:rPr lang="en-US" altLang="zh-CN" sz="2000">
                <a:solidFill>
                  <a:srgbClr val="CC3300"/>
                </a:solidFill>
                <a:effectLst>
                  <a:outerShdw blurRad="38100" dist="38100" dir="2700000" algn="tl">
                    <a:srgbClr val="000000"/>
                  </a:outerShdw>
                </a:effectLst>
              </a:rPr>
              <a:t>UNR</a:t>
            </a:r>
            <a:r>
              <a:rPr lang="zh-CN" altLang="en-US" sz="2000">
                <a:solidFill>
                  <a:srgbClr val="CC3300"/>
                </a:solidFill>
                <a:effectLst>
                  <a:outerShdw blurRad="38100" dist="38100" dir="2700000" algn="tl">
                    <a:srgbClr val="000000"/>
                  </a:outerShdw>
                </a:effectLst>
              </a:rPr>
              <a:t>开头）</a:t>
            </a:r>
          </a:p>
        </p:txBody>
      </p:sp>
      <p:sp>
        <p:nvSpPr>
          <p:cNvPr id="288131" name="AutoShape 387"/>
          <p:cNvSpPr>
            <a:spLocks noChangeArrowheads="1"/>
          </p:cNvSpPr>
          <p:nvPr/>
        </p:nvSpPr>
        <p:spPr bwMode="auto">
          <a:xfrm>
            <a:off x="1835150" y="3789363"/>
            <a:ext cx="2592388" cy="2087562"/>
          </a:xfrm>
          <a:prstGeom prst="wedgeEllipseCallout">
            <a:avLst>
              <a:gd name="adj1" fmla="val -87292"/>
              <a:gd name="adj2" fmla="val -70532"/>
            </a:avLst>
          </a:prstGeom>
          <a:solidFill>
            <a:srgbClr val="FFFF99"/>
          </a:solidFill>
          <a:ln w="12700" algn="ctr">
            <a:solidFill>
              <a:srgbClr val="404040"/>
            </a:solidFill>
            <a:miter lim="800000"/>
            <a:headEnd/>
            <a:tailEnd/>
          </a:ln>
          <a:effectLst/>
        </p:spPr>
        <p:txBody>
          <a:bodyPr lIns="0" tIns="0" rIns="0" bIns="0" anchor="ctr"/>
          <a:lstStyle/>
          <a:p>
            <a:pPr algn="ctr" eaLnBrk="0" hangingPunct="0">
              <a:lnSpc>
                <a:spcPct val="100000"/>
              </a:lnSpc>
              <a:spcAft>
                <a:spcPct val="0"/>
              </a:spcAft>
            </a:pPr>
            <a:r>
              <a:rPr lang="zh-CN" altLang="en-US" sz="2000">
                <a:solidFill>
                  <a:srgbClr val="CC3300"/>
                </a:solidFill>
                <a:effectLst>
                  <a:outerShdw blurRad="38100" dist="38100" dir="2700000" algn="tl">
                    <a:srgbClr val="000000"/>
                  </a:outerShdw>
                </a:effectLst>
              </a:rPr>
              <a:t>填写</a:t>
            </a:r>
            <a:r>
              <a:rPr lang="en-US" altLang="zh-CN" sz="2000">
                <a:solidFill>
                  <a:srgbClr val="CC3300"/>
                </a:solidFill>
                <a:effectLst>
                  <a:outerShdw blurRad="38100" dist="38100" dir="2700000" algn="tl">
                    <a:srgbClr val="000000"/>
                  </a:outerShdw>
                </a:effectLst>
              </a:rPr>
              <a:t>PMD</a:t>
            </a:r>
            <a:r>
              <a:rPr lang="zh-CN" altLang="en-US" sz="2000">
                <a:solidFill>
                  <a:srgbClr val="CC3300"/>
                </a:solidFill>
                <a:effectLst>
                  <a:outerShdw blurRad="38100" dist="38100" dir="2700000" algn="tl">
                    <a:srgbClr val="000000"/>
                  </a:outerShdw>
                </a:effectLst>
              </a:rPr>
              <a:t>交接过来的用户功能需求和编号（一般</a:t>
            </a:r>
            <a:r>
              <a:rPr lang="en-US" altLang="zh-CN" sz="2000">
                <a:solidFill>
                  <a:srgbClr val="CC3300"/>
                </a:solidFill>
                <a:effectLst>
                  <a:outerShdw blurRad="38100" dist="38100" dir="2700000" algn="tl">
                    <a:srgbClr val="000000"/>
                  </a:outerShdw>
                </a:effectLst>
              </a:rPr>
              <a:t>UFR</a:t>
            </a:r>
            <a:r>
              <a:rPr lang="zh-CN" altLang="en-US" sz="2000">
                <a:solidFill>
                  <a:srgbClr val="CC3300"/>
                </a:solidFill>
                <a:effectLst>
                  <a:outerShdw blurRad="38100" dist="38100" dir="2700000" algn="tl">
                    <a:srgbClr val="000000"/>
                  </a:outerShdw>
                </a:effectLst>
              </a:rPr>
              <a:t>开头）</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0" y="344488"/>
            <a:ext cx="9144000" cy="1143000"/>
          </a:xfrm>
        </p:spPr>
        <p:txBody>
          <a:bodyPr/>
          <a:lstStyle/>
          <a:p>
            <a:pPr algn="r"/>
            <a:r>
              <a:rPr lang="zh-CN" altLang="en-US" sz="2400"/>
              <a:t>正确填写需求矩阵</a:t>
            </a:r>
            <a:r>
              <a:rPr lang="en-US" altLang="zh-CN" sz="2400"/>
              <a:t>(2)</a:t>
            </a:r>
          </a:p>
        </p:txBody>
      </p:sp>
      <p:pic>
        <p:nvPicPr>
          <p:cNvPr id="289795" name="Picture 2"/>
          <p:cNvPicPr>
            <a:picLocks noChangeAspect="1" noChangeArrowheads="1"/>
          </p:cNvPicPr>
          <p:nvPr/>
        </p:nvPicPr>
        <p:blipFill>
          <a:blip r:embed="rId3"/>
          <a:srcRect/>
          <a:stretch>
            <a:fillRect/>
          </a:stretch>
        </p:blipFill>
        <p:spPr bwMode="auto">
          <a:xfrm>
            <a:off x="188913" y="1300163"/>
            <a:ext cx="6270625" cy="4568825"/>
          </a:xfrm>
          <a:prstGeom prst="rect">
            <a:avLst/>
          </a:prstGeom>
          <a:noFill/>
          <a:ln w="9525">
            <a:noFill/>
            <a:miter lim="800000"/>
            <a:headEnd/>
            <a:tailEnd/>
          </a:ln>
        </p:spPr>
      </p:pic>
      <p:sp>
        <p:nvSpPr>
          <p:cNvPr id="6" name="矩形 5"/>
          <p:cNvSpPr/>
          <p:nvPr/>
        </p:nvSpPr>
        <p:spPr bwMode="auto">
          <a:xfrm>
            <a:off x="2751138" y="2125663"/>
            <a:ext cx="3660775" cy="3375025"/>
          </a:xfrm>
          <a:prstGeom prst="rect">
            <a:avLst/>
          </a:prstGeom>
          <a:solidFill>
            <a:srgbClr val="CCCCCC">
              <a:alpha val="80000"/>
            </a:srgbClr>
          </a:solidFill>
          <a:ln w="635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eaLnBrk="0" hangingPunct="0">
              <a:lnSpc>
                <a:spcPct val="100000"/>
              </a:lnSpc>
              <a:spcAft>
                <a:spcPct val="0"/>
              </a:spcAft>
              <a:defRPr/>
            </a:pPr>
            <a:endParaRPr lang="zh-CN" altLang="en-US">
              <a:effectLst/>
            </a:endParaRPr>
          </a:p>
        </p:txBody>
      </p:sp>
      <p:sp>
        <p:nvSpPr>
          <p:cNvPr id="7" name="矩形 6"/>
          <p:cNvSpPr/>
          <p:nvPr/>
        </p:nvSpPr>
        <p:spPr bwMode="auto">
          <a:xfrm>
            <a:off x="1152525" y="2114550"/>
            <a:ext cx="1065213" cy="3386138"/>
          </a:xfrm>
          <a:prstGeom prst="rect">
            <a:avLst/>
          </a:prstGeom>
          <a:solidFill>
            <a:srgbClr val="CECEEF">
              <a:alpha val="80000"/>
            </a:srgbClr>
          </a:solidFill>
          <a:ln w="63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eaLnBrk="0" hangingPunct="0">
              <a:lnSpc>
                <a:spcPct val="100000"/>
              </a:lnSpc>
              <a:spcAft>
                <a:spcPct val="0"/>
              </a:spcAft>
              <a:defRPr/>
            </a:pPr>
            <a:endParaRPr lang="zh-CN" altLang="en-US">
              <a:effectLst/>
            </a:endParaRPr>
          </a:p>
        </p:txBody>
      </p:sp>
      <p:sp>
        <p:nvSpPr>
          <p:cNvPr id="8" name="圆角矩形标注 7"/>
          <p:cNvSpPr/>
          <p:nvPr/>
        </p:nvSpPr>
        <p:spPr bwMode="auto">
          <a:xfrm>
            <a:off x="6648450" y="1277938"/>
            <a:ext cx="2295525" cy="4646612"/>
          </a:xfrm>
          <a:prstGeom prst="wedgeRoundRectCallout">
            <a:avLst>
              <a:gd name="adj1" fmla="val -145138"/>
              <a:gd name="adj2" fmla="val 189"/>
              <a:gd name="adj3" fmla="val 16667"/>
            </a:avLst>
          </a:prstGeom>
          <a:solidFill>
            <a:schemeClr val="tx2">
              <a:lumMod val="20000"/>
              <a:lumOff val="80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0" hangingPunct="0">
              <a:lnSpc>
                <a:spcPct val="100000"/>
              </a:lnSpc>
              <a:spcAft>
                <a:spcPct val="0"/>
              </a:spcAft>
              <a:defRPr/>
            </a:pPr>
            <a:r>
              <a:rPr lang="zh-CN" altLang="en-US" sz="1800" dirty="0">
                <a:solidFill>
                  <a:sysClr val="windowText" lastClr="000000"/>
                </a:solidFill>
                <a:latin typeface="楷体_GB2312" pitchFamily="49" charset="-122"/>
                <a:ea typeface="楷体_GB2312" pitchFamily="49" charset="-122"/>
              </a:rPr>
              <a:t>用户功能需求点与公司产品功能点对应关系区域：</a:t>
            </a:r>
            <a:endParaRPr lang="en-US" altLang="zh-CN" sz="1800" dirty="0">
              <a:solidFill>
                <a:sysClr val="windowText" lastClr="000000"/>
              </a:solidFill>
              <a:latin typeface="楷体_GB2312" pitchFamily="49" charset="-122"/>
              <a:ea typeface="楷体_GB2312" pitchFamily="49" charset="-122"/>
            </a:endParaRPr>
          </a:p>
          <a:p>
            <a:pPr eaLnBrk="0" hangingPunct="0">
              <a:lnSpc>
                <a:spcPct val="100000"/>
              </a:lnSpc>
              <a:spcAft>
                <a:spcPct val="0"/>
              </a:spcAft>
              <a:defRPr/>
            </a:pPr>
            <a:r>
              <a:rPr lang="zh-CN" altLang="en-US" sz="1800" dirty="0">
                <a:solidFill>
                  <a:sysClr val="windowText" lastClr="000000"/>
                </a:solidFill>
                <a:latin typeface="楷体_GB2312" pitchFamily="49" charset="-122"/>
                <a:ea typeface="楷体_GB2312" pitchFamily="49" charset="-122"/>
              </a:rPr>
              <a:t>本区域说明了本项目中用户功能需求点与我公司现有产品功能点的对应关系。</a:t>
            </a:r>
            <a:endParaRPr lang="en-US" altLang="zh-CN" sz="1800" dirty="0">
              <a:solidFill>
                <a:sysClr val="windowText" lastClr="000000"/>
              </a:solidFill>
              <a:latin typeface="楷体_GB2312" pitchFamily="49" charset="-122"/>
              <a:ea typeface="楷体_GB2312" pitchFamily="49" charset="-122"/>
            </a:endParaRPr>
          </a:p>
          <a:p>
            <a:pPr eaLnBrk="0" hangingPunct="0">
              <a:lnSpc>
                <a:spcPct val="100000"/>
              </a:lnSpc>
              <a:spcAft>
                <a:spcPct val="0"/>
              </a:spcAft>
              <a:defRPr/>
            </a:pPr>
            <a:r>
              <a:rPr lang="zh-CN" altLang="en-US" sz="1800" dirty="0">
                <a:solidFill>
                  <a:sysClr val="windowText" lastClr="000000"/>
                </a:solidFill>
                <a:latin typeface="楷体_GB2312" pitchFamily="49" charset="-122"/>
                <a:ea typeface="楷体_GB2312" pitchFamily="49" charset="-122"/>
              </a:rPr>
              <a:t>如果只需表示每个需求与公司产品功能的对应关系，只需在下拉列表中选择“</a:t>
            </a:r>
            <a:r>
              <a:rPr lang="zh-CN" altLang="en-US" sz="1800" dirty="0">
                <a:solidFill>
                  <a:srgbClr val="FF0000"/>
                </a:solidFill>
                <a:latin typeface="楷体_GB2312" pitchFamily="49" charset="-122"/>
                <a:ea typeface="楷体_GB2312" pitchFamily="49" charset="-122"/>
              </a:rPr>
              <a:t>√</a:t>
            </a:r>
            <a:r>
              <a:rPr lang="zh-CN" altLang="en-US" sz="1800" dirty="0">
                <a:solidFill>
                  <a:sysClr val="windowText" lastClr="000000"/>
                </a:solidFill>
                <a:latin typeface="楷体_GB2312" pitchFamily="49" charset="-122"/>
                <a:ea typeface="楷体_GB2312" pitchFamily="49" charset="-122"/>
              </a:rPr>
              <a:t>”即可；如果需要进一步跟踪需求点的完成状态，可选择“需求分析已完成”等其他选项。</a:t>
            </a:r>
          </a:p>
        </p:txBody>
      </p:sp>
      <p:sp>
        <p:nvSpPr>
          <p:cNvPr id="9" name="矩形 8"/>
          <p:cNvSpPr/>
          <p:nvPr/>
        </p:nvSpPr>
        <p:spPr bwMode="auto">
          <a:xfrm>
            <a:off x="2740025" y="1438275"/>
            <a:ext cx="3671888" cy="458788"/>
          </a:xfrm>
          <a:prstGeom prst="rect">
            <a:avLst/>
          </a:prstGeom>
          <a:solidFill>
            <a:srgbClr val="E5E5E5">
              <a:alpha val="80000"/>
            </a:srgbClr>
          </a:solidFill>
          <a:ln w="6350">
            <a:solidFill>
              <a:schemeClr val="bg1">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eaLnBrk="0" hangingPunct="0">
              <a:lnSpc>
                <a:spcPct val="100000"/>
              </a:lnSpc>
              <a:spcAft>
                <a:spcPct val="0"/>
              </a:spcAft>
              <a:defRPr/>
            </a:pPr>
            <a:endParaRPr lang="zh-CN" altLang="en-US">
              <a:effectLst/>
            </a:endParaRPr>
          </a:p>
        </p:txBody>
      </p:sp>
      <p:sp>
        <p:nvSpPr>
          <p:cNvPr id="10" name="圆角矩形标注 9"/>
          <p:cNvSpPr/>
          <p:nvPr/>
        </p:nvSpPr>
        <p:spPr bwMode="auto">
          <a:xfrm>
            <a:off x="6645275" y="1268413"/>
            <a:ext cx="2295525" cy="4646612"/>
          </a:xfrm>
          <a:prstGeom prst="wedgeRoundRectCallout">
            <a:avLst>
              <a:gd name="adj1" fmla="val -115631"/>
              <a:gd name="adj2" fmla="val -42068"/>
              <a:gd name="adj3" fmla="val 16667"/>
            </a:avLst>
          </a:prstGeom>
          <a:solidFill>
            <a:schemeClr val="bg1">
              <a:lumMod val="90000"/>
            </a:schemeClr>
          </a:solidFill>
          <a:ln w="12700">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0" hangingPunct="0">
              <a:lnSpc>
                <a:spcPct val="100000"/>
              </a:lnSpc>
              <a:spcAft>
                <a:spcPct val="0"/>
              </a:spcAft>
              <a:defRPr/>
            </a:pPr>
            <a:r>
              <a:rPr lang="zh-CN" altLang="en-US" sz="1800" dirty="0">
                <a:solidFill>
                  <a:sysClr val="windowText" lastClr="000000"/>
                </a:solidFill>
                <a:latin typeface="楷体_GB2312" pitchFamily="49" charset="-122"/>
                <a:ea typeface="楷体_GB2312" pitchFamily="49" charset="-122"/>
              </a:rPr>
              <a:t>公司产品功能点列表区域：</a:t>
            </a:r>
            <a:endParaRPr lang="en-US" altLang="zh-CN" sz="1800" dirty="0">
              <a:solidFill>
                <a:sysClr val="windowText" lastClr="000000"/>
              </a:solidFill>
              <a:latin typeface="楷体_GB2312" pitchFamily="49" charset="-122"/>
              <a:ea typeface="楷体_GB2312" pitchFamily="49" charset="-122"/>
            </a:endParaRPr>
          </a:p>
          <a:p>
            <a:pPr eaLnBrk="0" hangingPunct="0">
              <a:lnSpc>
                <a:spcPct val="100000"/>
              </a:lnSpc>
              <a:spcAft>
                <a:spcPct val="0"/>
              </a:spcAft>
              <a:defRPr/>
            </a:pPr>
            <a:r>
              <a:rPr lang="zh-CN" altLang="en-US" sz="1800" dirty="0">
                <a:solidFill>
                  <a:sysClr val="windowText" lastClr="000000"/>
                </a:solidFill>
                <a:latin typeface="楷体_GB2312" pitchFamily="49" charset="-122"/>
                <a:ea typeface="楷体_GB2312" pitchFamily="49" charset="-122"/>
              </a:rPr>
              <a:t>在需求分析结束后，应在本区域列出与本项目相关的公司现有产品功能点列表，公司产品功能点名称和编号应来源于各技术部门产品菜单；</a:t>
            </a:r>
            <a:endParaRPr lang="en-US" altLang="zh-CN" sz="1800" dirty="0">
              <a:solidFill>
                <a:sysClr val="windowText" lastClr="000000"/>
              </a:solidFill>
              <a:latin typeface="楷体_GB2312" pitchFamily="49" charset="-122"/>
              <a:ea typeface="楷体_GB2312" pitchFamily="49" charset="-122"/>
            </a:endParaRPr>
          </a:p>
          <a:p>
            <a:pPr eaLnBrk="0" hangingPunct="0">
              <a:lnSpc>
                <a:spcPct val="100000"/>
              </a:lnSpc>
              <a:spcAft>
                <a:spcPct val="0"/>
              </a:spcAft>
              <a:defRPr/>
            </a:pPr>
            <a:r>
              <a:rPr lang="zh-CN" altLang="en-US" sz="1800" dirty="0">
                <a:solidFill>
                  <a:sysClr val="windowText" lastClr="000000"/>
                </a:solidFill>
                <a:latin typeface="楷体_GB2312" pitchFamily="49" charset="-122"/>
                <a:ea typeface="楷体_GB2312" pitchFamily="49" charset="-122"/>
              </a:rPr>
              <a:t>在设计结束后，再增加本项目中新增的产品功能点（原产品树没有），产品功能点编号和命名规则参考各技术部门相关规定。</a:t>
            </a:r>
          </a:p>
        </p:txBody>
      </p:sp>
      <p:sp>
        <p:nvSpPr>
          <p:cNvPr id="11" name="圆角矩形标注 10"/>
          <p:cNvSpPr/>
          <p:nvPr/>
        </p:nvSpPr>
        <p:spPr bwMode="auto">
          <a:xfrm>
            <a:off x="6651625" y="1274763"/>
            <a:ext cx="2279650" cy="3614737"/>
          </a:xfrm>
          <a:prstGeom prst="wedgeRoundRectCallout">
            <a:avLst>
              <a:gd name="adj1" fmla="val -309700"/>
              <a:gd name="adj2" fmla="val -16142"/>
              <a:gd name="adj3" fmla="val 16667"/>
            </a:avLst>
          </a:prstGeom>
          <a:solidFill>
            <a:srgbClr val="EDF9A7"/>
          </a:solidFill>
          <a:ln w="12700">
            <a:solidFill>
              <a:srgbClr val="D5EB0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0" hangingPunct="0">
              <a:lnSpc>
                <a:spcPct val="100000"/>
              </a:lnSpc>
              <a:spcAft>
                <a:spcPct val="0"/>
              </a:spcAft>
              <a:defRPr/>
            </a:pPr>
            <a:r>
              <a:rPr lang="zh-CN" altLang="en-US" sz="2000" dirty="0">
                <a:solidFill>
                  <a:sysClr val="windowText" lastClr="000000"/>
                </a:solidFill>
                <a:latin typeface="楷体_GB2312" pitchFamily="49" charset="-122"/>
                <a:ea typeface="楷体_GB2312" pitchFamily="49" charset="-122"/>
              </a:rPr>
              <a:t>用户功能需求点对应测试用例区域：</a:t>
            </a:r>
            <a:endParaRPr lang="en-US" altLang="zh-CN" sz="2000" dirty="0">
              <a:solidFill>
                <a:sysClr val="windowText" lastClr="000000"/>
              </a:solidFill>
              <a:latin typeface="楷体_GB2312" pitchFamily="49" charset="-122"/>
              <a:ea typeface="楷体_GB2312" pitchFamily="49" charset="-122"/>
            </a:endParaRPr>
          </a:p>
          <a:p>
            <a:pPr eaLnBrk="0" hangingPunct="0">
              <a:lnSpc>
                <a:spcPct val="100000"/>
              </a:lnSpc>
              <a:spcAft>
                <a:spcPct val="0"/>
              </a:spcAft>
              <a:defRPr/>
            </a:pPr>
            <a:r>
              <a:rPr lang="zh-CN" altLang="en-US" sz="2000" dirty="0">
                <a:solidFill>
                  <a:sysClr val="windowText" lastClr="000000"/>
                </a:solidFill>
                <a:latin typeface="楷体_GB2312" pitchFamily="49" charset="-122"/>
                <a:ea typeface="楷体_GB2312" pitchFamily="49" charset="-122"/>
              </a:rPr>
              <a:t>本区域列出了用户需求功能点对应的测试用例。</a:t>
            </a:r>
            <a:endParaRPr lang="en-US" altLang="zh-CN" sz="2000" dirty="0">
              <a:solidFill>
                <a:sysClr val="windowText" lastClr="000000"/>
              </a:solidFill>
              <a:latin typeface="楷体_GB2312" pitchFamily="49" charset="-122"/>
              <a:ea typeface="楷体_GB2312" pitchFamily="49" charset="-122"/>
            </a:endParaRPr>
          </a:p>
          <a:p>
            <a:pPr eaLnBrk="0" hangingPunct="0">
              <a:lnSpc>
                <a:spcPct val="100000"/>
              </a:lnSpc>
              <a:spcAft>
                <a:spcPct val="0"/>
              </a:spcAft>
              <a:defRPr/>
            </a:pPr>
            <a:r>
              <a:rPr lang="zh-CN" altLang="en-US" sz="2000" dirty="0">
                <a:solidFill>
                  <a:sysClr val="windowText" lastClr="000000"/>
                </a:solidFill>
                <a:latin typeface="楷体_GB2312" pitchFamily="49" charset="-122"/>
                <a:ea typeface="楷体_GB2312" pitchFamily="49" charset="-122"/>
              </a:rPr>
              <a:t>应明确列明验证此功能点的测试用例编号和数量。测试用例编号应与测试文档中的测试用例编号一致。</a:t>
            </a:r>
          </a:p>
        </p:txBody>
      </p:sp>
      <p:sp>
        <p:nvSpPr>
          <p:cNvPr id="12" name="圆角矩形标注 11"/>
          <p:cNvSpPr/>
          <p:nvPr/>
        </p:nvSpPr>
        <p:spPr bwMode="auto">
          <a:xfrm>
            <a:off x="6651625" y="1897063"/>
            <a:ext cx="2286000" cy="2643187"/>
          </a:xfrm>
          <a:prstGeom prst="wedgeRoundRectCallout">
            <a:avLst>
              <a:gd name="adj1" fmla="val -264174"/>
              <a:gd name="adj2" fmla="val 19435"/>
              <a:gd name="adj3" fmla="val 16667"/>
            </a:avLst>
          </a:pr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eaLnBrk="0" hangingPunct="0">
              <a:lnSpc>
                <a:spcPct val="100000"/>
              </a:lnSpc>
              <a:spcAft>
                <a:spcPct val="0"/>
              </a:spcAft>
            </a:pPr>
            <a:r>
              <a:rPr lang="zh-CN" altLang="en-US" sz="2000">
                <a:solidFill>
                  <a:srgbClr val="000000"/>
                </a:solidFill>
                <a:effectLst>
                  <a:outerShdw blurRad="38100" dist="38100" dir="2700000" algn="tl">
                    <a:srgbClr val="FFFFFF"/>
                  </a:outerShdw>
                </a:effectLst>
                <a:latin typeface="楷体_GB2312" pitchFamily="49" charset="-122"/>
                <a:ea typeface="楷体_GB2312" pitchFamily="49" charset="-122"/>
              </a:rPr>
              <a:t>用户功能需求点列表区域：</a:t>
            </a:r>
          </a:p>
          <a:p>
            <a:pPr eaLnBrk="0" hangingPunct="0">
              <a:lnSpc>
                <a:spcPct val="100000"/>
              </a:lnSpc>
              <a:spcAft>
                <a:spcPct val="0"/>
              </a:spcAft>
            </a:pPr>
            <a:r>
              <a:rPr lang="zh-CN" altLang="en-US" sz="2000">
                <a:solidFill>
                  <a:srgbClr val="000000"/>
                </a:solidFill>
                <a:effectLst>
                  <a:outerShdw blurRad="38100" dist="38100" dir="2700000" algn="tl">
                    <a:srgbClr val="FFFFFF"/>
                  </a:outerShdw>
                </a:effectLst>
                <a:latin typeface="楷体_GB2312" pitchFamily="49" charset="-122"/>
                <a:ea typeface="楷体_GB2312" pitchFamily="49" charset="-122"/>
              </a:rPr>
              <a:t>本区域列出了本项目中用户的需求功能点。本部分内容来源于“用户功能需求基线列表”</a:t>
            </a:r>
            <a:r>
              <a:rPr lang="en-US" altLang="zh-CN" sz="2000">
                <a:solidFill>
                  <a:srgbClr val="000000"/>
                </a:solidFill>
                <a:effectLst>
                  <a:outerShdw blurRad="38100" dist="38100" dir="2700000" algn="tl">
                    <a:srgbClr val="FFFFFF"/>
                  </a:outerShdw>
                </a:effectLst>
                <a:latin typeface="楷体_GB2312" pitchFamily="49" charset="-122"/>
                <a:ea typeface="楷体_GB2312" pitchFamily="49" charset="-122"/>
              </a:rPr>
              <a:t>sheet</a:t>
            </a:r>
            <a:r>
              <a:rPr lang="zh-CN" altLang="en-US" sz="2000">
                <a:solidFill>
                  <a:srgbClr val="000000"/>
                </a:solidFill>
                <a:effectLst>
                  <a:outerShdw blurRad="38100" dist="38100" dir="2700000" algn="tl">
                    <a:srgbClr val="FFFFFF"/>
                  </a:outerShdw>
                </a:effectLst>
                <a:latin typeface="楷体_GB2312" pitchFamily="49" charset="-122"/>
                <a:ea typeface="楷体_GB2312" pitchFamily="49" charset="-122"/>
              </a:rPr>
              <a:t>。。</a:t>
            </a:r>
          </a:p>
        </p:txBody>
      </p:sp>
      <p:sp>
        <p:nvSpPr>
          <p:cNvPr id="13" name="圆角矩形标注 12"/>
          <p:cNvSpPr>
            <a:spLocks noChangeArrowheads="1"/>
          </p:cNvSpPr>
          <p:nvPr/>
        </p:nvSpPr>
        <p:spPr bwMode="auto">
          <a:xfrm>
            <a:off x="6011863" y="1700213"/>
            <a:ext cx="2276475" cy="3959225"/>
          </a:xfrm>
          <a:prstGeom prst="wedgeRoundRectCallout">
            <a:avLst>
              <a:gd name="adj1" fmla="val -207394"/>
              <a:gd name="adj2" fmla="val -11991"/>
              <a:gd name="adj3" fmla="val 16667"/>
            </a:avLst>
          </a:prstGeom>
          <a:solidFill>
            <a:srgbClr val="737373"/>
          </a:solidFill>
          <a:ln w="12700" algn="ctr">
            <a:solidFill>
              <a:srgbClr val="404040"/>
            </a:solidFill>
            <a:miter lim="800000"/>
            <a:headEnd/>
            <a:tailEnd/>
          </a:ln>
        </p:spPr>
        <p:txBody>
          <a:bodyPr lIns="0" tIns="0" rIns="0" bIns="0" anchor="ctr">
            <a:sp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0" hangingPunct="0">
              <a:lnSpc>
                <a:spcPct val="100000"/>
              </a:lnSpc>
              <a:spcAft>
                <a:spcPct val="0"/>
              </a:spcAft>
              <a:defRPr/>
            </a:pPr>
            <a:r>
              <a:rPr lang="zh-CN" altLang="en-US" sz="2000" dirty="0">
                <a:solidFill>
                  <a:schemeClr val="bg1"/>
                </a:solidFill>
                <a:latin typeface="楷体_GB2312" pitchFamily="49" charset="-122"/>
                <a:ea typeface="楷体_GB2312" pitchFamily="49" charset="-122"/>
              </a:rPr>
              <a:t>用户功能需求点状态区域：</a:t>
            </a:r>
            <a:endParaRPr lang="en-US" altLang="zh-CN" sz="2000" dirty="0">
              <a:solidFill>
                <a:schemeClr val="bg1"/>
              </a:solidFill>
              <a:latin typeface="楷体_GB2312" pitchFamily="49" charset="-122"/>
              <a:ea typeface="楷体_GB2312" pitchFamily="49" charset="-122"/>
            </a:endParaRPr>
          </a:p>
          <a:p>
            <a:pPr eaLnBrk="0" hangingPunct="0">
              <a:lnSpc>
                <a:spcPct val="100000"/>
              </a:lnSpc>
              <a:spcAft>
                <a:spcPct val="0"/>
              </a:spcAft>
              <a:defRPr/>
            </a:pPr>
            <a:r>
              <a:rPr lang="zh-CN" altLang="en-US" sz="2000" dirty="0">
                <a:solidFill>
                  <a:schemeClr val="bg1"/>
                </a:solidFill>
                <a:latin typeface="楷体_GB2312" pitchFamily="49" charset="-122"/>
                <a:ea typeface="楷体_GB2312" pitchFamily="49" charset="-122"/>
              </a:rPr>
              <a:t>本区域列出了本项目中用户的需求功能点的状态。</a:t>
            </a:r>
            <a:endParaRPr lang="en-US" altLang="zh-CN" sz="2000" dirty="0">
              <a:solidFill>
                <a:schemeClr val="bg1"/>
              </a:solidFill>
              <a:latin typeface="楷体_GB2312" pitchFamily="49" charset="-122"/>
              <a:ea typeface="楷体_GB2312" pitchFamily="49" charset="-122"/>
            </a:endParaRPr>
          </a:p>
          <a:p>
            <a:pPr eaLnBrk="0" hangingPunct="0">
              <a:lnSpc>
                <a:spcPct val="100000"/>
              </a:lnSpc>
              <a:spcAft>
                <a:spcPct val="0"/>
              </a:spcAft>
              <a:defRPr/>
            </a:pPr>
            <a:r>
              <a:rPr lang="zh-CN" altLang="en-US" sz="2000" dirty="0">
                <a:solidFill>
                  <a:schemeClr val="bg1"/>
                </a:solidFill>
                <a:latin typeface="楷体_GB2312" pitchFamily="49" charset="-122"/>
                <a:ea typeface="楷体_GB2312" pitchFamily="49" charset="-122"/>
              </a:rPr>
              <a:t>需求点状态包括：需求分析已确认、已上线加载、已初验、已终验、已取消五种情况，应及时根据项目的进展更新需求状态。</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1000"/>
                                        <p:tgtEl>
                                          <p:spTgt spid="12"/>
                                        </p:tgtEl>
                                      </p:cBhvr>
                                    </p:animEffect>
                                    <p:set>
                                      <p:cBhvr>
                                        <p:cTn id="17" dur="1" fill="hold">
                                          <p:stCondLst>
                                            <p:cond delay="999"/>
                                          </p:stCondLst>
                                        </p:cTn>
                                        <p:tgtEl>
                                          <p:spTgt spid="12"/>
                                        </p:tgtEl>
                                        <p:attrNameLst>
                                          <p:attrName>style.visibility</p:attrName>
                                        </p:attrNameLst>
                                      </p:cBhvr>
                                      <p:to>
                                        <p:strVal val="hidden"/>
                                      </p:to>
                                    </p:set>
                                  </p:childTnLst>
                                </p:cTn>
                              </p:par>
                              <p:par>
                                <p:cTn id="18" presetID="3" presetClass="exit" presetSubtype="10" fill="hold" grpId="1" nodeType="withEffect">
                                  <p:stCondLst>
                                    <p:cond delay="0"/>
                                  </p:stCondLst>
                                  <p:childTnLst>
                                    <p:animEffect transition="out" filter="blinds(horizontal)">
                                      <p:cBhvr>
                                        <p:cTn id="19" dur="1000"/>
                                        <p:tgtEl>
                                          <p:spTgt spid="7"/>
                                        </p:tgtEl>
                                      </p:cBhvr>
                                    </p:animEffect>
                                    <p:set>
                                      <p:cBhvr>
                                        <p:cTn id="20" dur="1" fill="hold">
                                          <p:stCondLst>
                                            <p:cond delay="999"/>
                                          </p:stCondLst>
                                        </p:cTn>
                                        <p:tgtEl>
                                          <p:spTgt spid="7"/>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grpId="0" nodeType="afterEffect">
                                  <p:stCondLst>
                                    <p:cond delay="10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grpId="1" nodeType="clickEffect">
                                  <p:stCondLst>
                                    <p:cond delay="0"/>
                                  </p:stCondLst>
                                  <p:childTnLst>
                                    <p:animEffect transition="out" filter="blinds(horizontal)">
                                      <p:cBhvr>
                                        <p:cTn id="33" dur="1000"/>
                                        <p:tgtEl>
                                          <p:spTgt spid="10"/>
                                        </p:tgtEl>
                                      </p:cBhvr>
                                    </p:animEffect>
                                    <p:set>
                                      <p:cBhvr>
                                        <p:cTn id="34" dur="1" fill="hold">
                                          <p:stCondLst>
                                            <p:cond delay="999"/>
                                          </p:stCondLst>
                                        </p:cTn>
                                        <p:tgtEl>
                                          <p:spTgt spid="10"/>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par>
                          <p:cTn id="38" fill="hold">
                            <p:stCondLst>
                              <p:cond delay="1000"/>
                            </p:stCondLst>
                            <p:childTnLst>
                              <p:par>
                                <p:cTn id="39" presetID="10" presetClass="entr" presetSubtype="0" fill="hold" grpId="0" nodeType="afterEffect">
                                  <p:stCondLst>
                                    <p:cond delay="10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20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20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grpId="1" nodeType="clickEffect">
                                  <p:stCondLst>
                                    <p:cond delay="0"/>
                                  </p:stCondLst>
                                  <p:childTnLst>
                                    <p:animEffect transition="out" filter="blinds(horizontal)">
                                      <p:cBhvr>
                                        <p:cTn id="50" dur="1000"/>
                                        <p:tgtEl>
                                          <p:spTgt spid="8"/>
                                        </p:tgtEl>
                                      </p:cBhvr>
                                    </p:animEffect>
                                    <p:set>
                                      <p:cBhvr>
                                        <p:cTn id="51" dur="1" fill="hold">
                                          <p:stCondLst>
                                            <p:cond delay="999"/>
                                          </p:stCondLst>
                                        </p:cTn>
                                        <p:tgtEl>
                                          <p:spTgt spid="8"/>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1000"/>
                                        <p:tgtEl>
                                          <p:spTgt spid="6"/>
                                        </p:tgtEl>
                                      </p:cBhvr>
                                    </p:animEffect>
                                    <p:set>
                                      <p:cBhvr>
                                        <p:cTn id="54" dur="1" fill="hold">
                                          <p:stCondLst>
                                            <p:cond delay="999"/>
                                          </p:stCondLst>
                                        </p:cTn>
                                        <p:tgtEl>
                                          <p:spTgt spid="6"/>
                                        </p:tgtEl>
                                        <p:attrNameLst>
                                          <p:attrName>style.visibility</p:attrName>
                                        </p:attrNameLst>
                                      </p:cBhvr>
                                      <p:to>
                                        <p:strVal val="hidden"/>
                                      </p:to>
                                    </p:set>
                                  </p:childTnLst>
                                </p:cTn>
                              </p:par>
                            </p:childTnLst>
                          </p:cTn>
                        </p:par>
                        <p:par>
                          <p:cTn id="55" fill="hold">
                            <p:stCondLst>
                              <p:cond delay="1000"/>
                            </p:stCondLst>
                            <p:childTnLst>
                              <p:par>
                                <p:cTn id="56" presetID="10" presetClass="entr" presetSubtype="0" fill="hold" grpId="0" nodeType="afterEffect">
                                  <p:stCondLst>
                                    <p:cond delay="10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20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1" nodeType="clickEffect">
                                  <p:stCondLst>
                                    <p:cond delay="0"/>
                                  </p:stCondLst>
                                  <p:childTnLst>
                                    <p:animEffect transition="out" filter="blinds(horizontal)">
                                      <p:cBhvr>
                                        <p:cTn id="62" dur="1000"/>
                                        <p:tgtEl>
                                          <p:spTgt spid="13"/>
                                        </p:tgtEl>
                                      </p:cBhvr>
                                    </p:animEffect>
                                    <p:set>
                                      <p:cBhvr>
                                        <p:cTn id="63" dur="1" fill="hold">
                                          <p:stCondLst>
                                            <p:cond delay="999"/>
                                          </p:stCondLst>
                                        </p:cTn>
                                        <p:tgtEl>
                                          <p:spTgt spid="13"/>
                                        </p:tgtEl>
                                        <p:attrNameLst>
                                          <p:attrName>style.visibility</p:attrName>
                                        </p:attrNameLst>
                                      </p:cBhvr>
                                      <p:to>
                                        <p:strVal val="hidden"/>
                                      </p:to>
                                    </p:set>
                                  </p:childTnLst>
                                </p:cTn>
                              </p:par>
                            </p:childTnLst>
                          </p:cTn>
                        </p:par>
                        <p:par>
                          <p:cTn id="64" fill="hold">
                            <p:stCondLst>
                              <p:cond delay="1000"/>
                            </p:stCondLst>
                            <p:childTnLst>
                              <p:par>
                                <p:cTn id="65" presetID="10" presetClass="entr" presetSubtype="0" fill="hold" grpId="0" nodeType="afterEffect">
                                  <p:stCondLst>
                                    <p:cond delay="100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2" grpId="0" animBg="1"/>
      <p:bldP spid="12" grpId="1" animBg="1"/>
      <p:bldP spid="13" grpId="0" animBg="1"/>
      <p:bldP spid="1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0" y="344488"/>
            <a:ext cx="9144000" cy="1143000"/>
          </a:xfrm>
        </p:spPr>
        <p:txBody>
          <a:bodyPr/>
          <a:lstStyle/>
          <a:p>
            <a:pPr algn="r"/>
            <a:r>
              <a:rPr lang="zh-CN" altLang="en-US" sz="2400">
                <a:effectLst>
                  <a:outerShdw blurRad="38100" dist="38100" dir="2700000" algn="tl">
                    <a:srgbClr val="C0C0C0"/>
                  </a:outerShdw>
                </a:effectLst>
              </a:rPr>
              <a:t>需求矩阵中需求编号的特殊说明</a:t>
            </a:r>
            <a:endParaRPr lang="zh-CN" altLang="en-US">
              <a:effectLst>
                <a:outerShdw blurRad="38100" dist="38100" dir="2700000" algn="tl">
                  <a:srgbClr val="C0C0C0"/>
                </a:outerShdw>
              </a:effectLst>
            </a:endParaRPr>
          </a:p>
        </p:txBody>
      </p:sp>
      <p:sp>
        <p:nvSpPr>
          <p:cNvPr id="333836" name="Text Box 12"/>
          <p:cNvSpPr txBox="1">
            <a:spLocks noChangeArrowheads="1"/>
          </p:cNvSpPr>
          <p:nvPr/>
        </p:nvSpPr>
        <p:spPr bwMode="auto">
          <a:xfrm>
            <a:off x="611188" y="1196975"/>
            <a:ext cx="8064500" cy="4876800"/>
          </a:xfrm>
          <a:prstGeom prst="rect">
            <a:avLst/>
          </a:prstGeom>
          <a:noFill/>
          <a:ln w="12700" algn="ctr">
            <a:noFill/>
            <a:miter lim="800000"/>
            <a:headEnd/>
            <a:tailEnd/>
          </a:ln>
          <a:effectLst/>
        </p:spPr>
        <p:txBody>
          <a:bodyPr lIns="0" tIns="0" rIns="0" bIns="0">
            <a:spAutoFit/>
          </a:bodyPr>
          <a:lstStyle/>
          <a:p>
            <a:pPr eaLnBrk="0" hangingPunct="0">
              <a:lnSpc>
                <a:spcPct val="100000"/>
              </a:lnSpc>
              <a:spcAft>
                <a:spcPct val="0"/>
              </a:spcAft>
              <a:buFont typeface="Wingdings" pitchFamily="2" charset="2"/>
              <a:buChar char="u"/>
            </a:pPr>
            <a:r>
              <a:rPr lang="zh-CN" altLang="en-US" sz="2000" b="0">
                <a:solidFill>
                  <a:schemeClr val="tx1"/>
                </a:solidFill>
                <a:effectLst/>
              </a:rPr>
              <a:t>问题</a:t>
            </a:r>
          </a:p>
          <a:p>
            <a:pPr lvl="1" eaLnBrk="0" hangingPunct="0">
              <a:lnSpc>
                <a:spcPct val="100000"/>
              </a:lnSpc>
              <a:spcAft>
                <a:spcPct val="0"/>
              </a:spcAft>
              <a:buFont typeface="Wingdings" pitchFamily="2" charset="2"/>
              <a:buNone/>
            </a:pPr>
            <a:r>
              <a:rPr lang="zh-CN" altLang="en-US" sz="2000" b="0">
                <a:solidFill>
                  <a:schemeClr val="tx1"/>
                </a:solidFill>
                <a:effectLst/>
              </a:rPr>
              <a:t>在项目交接时有一个需求编号，</a:t>
            </a:r>
            <a:r>
              <a:rPr lang="en-US" altLang="zh-CN" sz="2000" b="0">
                <a:solidFill>
                  <a:schemeClr val="tx1"/>
                </a:solidFill>
                <a:effectLst/>
              </a:rPr>
              <a:t>UFR</a:t>
            </a:r>
            <a:r>
              <a:rPr lang="zh-CN" altLang="en-US" sz="2000" b="0">
                <a:solidFill>
                  <a:schemeClr val="tx1"/>
                </a:solidFill>
                <a:effectLst/>
              </a:rPr>
              <a:t>开头，在技术做需求分析时有一个编号</a:t>
            </a:r>
            <a:r>
              <a:rPr lang="en-US" altLang="zh-CN" sz="2000" b="0">
                <a:solidFill>
                  <a:schemeClr val="tx1"/>
                </a:solidFill>
                <a:effectLst/>
              </a:rPr>
              <a:t>,REQ</a:t>
            </a:r>
            <a:r>
              <a:rPr lang="zh-CN" altLang="en-US" sz="2000" b="0">
                <a:solidFill>
                  <a:schemeClr val="tx1"/>
                </a:solidFill>
                <a:effectLst/>
              </a:rPr>
              <a:t>开头，两者对应，但</a:t>
            </a:r>
            <a:r>
              <a:rPr lang="en-US" altLang="zh-CN" sz="2000" b="0">
                <a:solidFill>
                  <a:schemeClr val="tx1"/>
                </a:solidFill>
                <a:effectLst/>
              </a:rPr>
              <a:t>REQ</a:t>
            </a:r>
            <a:r>
              <a:rPr lang="zh-CN" altLang="en-US" sz="2000" b="0">
                <a:solidFill>
                  <a:schemeClr val="tx1"/>
                </a:solidFill>
                <a:effectLst/>
              </a:rPr>
              <a:t>需求编号更合理一些</a:t>
            </a:r>
          </a:p>
          <a:p>
            <a:pPr lvl="1" eaLnBrk="0" hangingPunct="0">
              <a:lnSpc>
                <a:spcPct val="100000"/>
              </a:lnSpc>
              <a:spcAft>
                <a:spcPct val="0"/>
              </a:spcAft>
            </a:pPr>
            <a:r>
              <a:rPr lang="zh-CN" altLang="en-US" sz="2000" b="0">
                <a:solidFill>
                  <a:schemeClr val="tx1"/>
                </a:solidFill>
                <a:effectLst/>
              </a:rPr>
              <a:t>这样就出现了两个需求编号，而需求矩阵和需求分析文档只有一个需求编号的位置，如何填写？</a:t>
            </a:r>
          </a:p>
          <a:p>
            <a:pPr eaLnBrk="0" hangingPunct="0">
              <a:lnSpc>
                <a:spcPct val="100000"/>
              </a:lnSpc>
              <a:spcAft>
                <a:spcPct val="0"/>
              </a:spcAft>
              <a:buFont typeface="Wingdings" pitchFamily="2" charset="2"/>
              <a:buChar char="u"/>
            </a:pPr>
            <a:r>
              <a:rPr lang="zh-CN" altLang="en-US" sz="2000" b="0">
                <a:solidFill>
                  <a:schemeClr val="tx1"/>
                </a:solidFill>
                <a:effectLst/>
              </a:rPr>
              <a:t>质量部解答</a:t>
            </a:r>
          </a:p>
          <a:p>
            <a:pPr lvl="1" eaLnBrk="0" hangingPunct="0">
              <a:lnSpc>
                <a:spcPct val="100000"/>
              </a:lnSpc>
              <a:spcAft>
                <a:spcPct val="0"/>
              </a:spcAft>
              <a:buFont typeface="Wingdings" pitchFamily="2" charset="2"/>
              <a:buNone/>
            </a:pPr>
            <a:r>
              <a:rPr lang="zh-CN" altLang="en-US" sz="2000" b="0">
                <a:solidFill>
                  <a:schemeClr val="tx1"/>
                </a:solidFill>
                <a:effectLst/>
              </a:rPr>
              <a:t>根据项目情况，可以自己选择使用一种需求编号，但是要在需求规格说明书里明确说明两者的对应关系，列一张对照表即可</a:t>
            </a:r>
            <a:endParaRPr lang="zh-CN" altLang="en-US" sz="2000" b="0">
              <a:solidFill>
                <a:srgbClr val="CC3300"/>
              </a:solidFill>
              <a:effectLst/>
            </a:endParaRPr>
          </a:p>
          <a:p>
            <a:pPr eaLnBrk="0" hangingPunct="0">
              <a:lnSpc>
                <a:spcPct val="100000"/>
              </a:lnSpc>
              <a:spcAft>
                <a:spcPct val="0"/>
              </a:spcAft>
              <a:buFont typeface="Wingdings" pitchFamily="2" charset="2"/>
              <a:buChar char="u"/>
            </a:pPr>
            <a:r>
              <a:rPr lang="en-US" altLang="zh-CN" sz="2000" b="0">
                <a:solidFill>
                  <a:schemeClr val="tx1"/>
                </a:solidFill>
                <a:effectLst/>
              </a:rPr>
              <a:t>VASD</a:t>
            </a:r>
            <a:r>
              <a:rPr lang="zh-CN" altLang="en-US" sz="2000" b="0">
                <a:solidFill>
                  <a:schemeClr val="tx1"/>
                </a:solidFill>
                <a:effectLst/>
              </a:rPr>
              <a:t>的处理方法</a:t>
            </a:r>
          </a:p>
          <a:p>
            <a:pPr lvl="1" eaLnBrk="0" hangingPunct="0">
              <a:lnSpc>
                <a:spcPct val="100000"/>
              </a:lnSpc>
              <a:spcAft>
                <a:spcPct val="0"/>
              </a:spcAft>
            </a:pPr>
            <a:r>
              <a:rPr lang="en-US" altLang="zh-CN" sz="2000" b="0">
                <a:solidFill>
                  <a:schemeClr val="tx1"/>
                </a:solidFill>
                <a:effectLst/>
              </a:rPr>
              <a:t>1</a:t>
            </a:r>
            <a:r>
              <a:rPr lang="zh-CN" altLang="en-US" sz="2000" b="0">
                <a:solidFill>
                  <a:schemeClr val="tx1"/>
                </a:solidFill>
                <a:effectLst/>
              </a:rPr>
              <a:t>、在</a:t>
            </a:r>
            <a:r>
              <a:rPr lang="en-US" altLang="zh-CN" sz="2000" b="0">
                <a:solidFill>
                  <a:schemeClr val="tx1"/>
                </a:solidFill>
                <a:effectLst/>
              </a:rPr>
              <a:t>sheet1</a:t>
            </a:r>
            <a:r>
              <a:rPr lang="zh-CN" altLang="en-US" sz="2000" b="0">
                <a:solidFill>
                  <a:schemeClr val="tx1"/>
                </a:solidFill>
                <a:effectLst/>
              </a:rPr>
              <a:t>（用户功能需求基线）和</a:t>
            </a:r>
            <a:r>
              <a:rPr lang="en-US" altLang="zh-CN" sz="2000" b="0">
                <a:solidFill>
                  <a:schemeClr val="tx1"/>
                </a:solidFill>
                <a:effectLst/>
              </a:rPr>
              <a:t>sheet2</a:t>
            </a:r>
            <a:r>
              <a:rPr lang="zh-CN" altLang="en-US" sz="2000" b="0">
                <a:solidFill>
                  <a:schemeClr val="tx1"/>
                </a:solidFill>
                <a:effectLst/>
              </a:rPr>
              <a:t>（用户性能基线）里，填写项目交接过来的用户需求和编号</a:t>
            </a:r>
          </a:p>
          <a:p>
            <a:pPr lvl="1" eaLnBrk="0" hangingPunct="0">
              <a:lnSpc>
                <a:spcPct val="100000"/>
              </a:lnSpc>
              <a:spcAft>
                <a:spcPct val="0"/>
              </a:spcAft>
            </a:pPr>
            <a:r>
              <a:rPr lang="en-US" altLang="zh-CN" sz="2000" b="0">
                <a:solidFill>
                  <a:schemeClr val="tx1"/>
                </a:solidFill>
                <a:effectLst/>
              </a:rPr>
              <a:t>2</a:t>
            </a:r>
            <a:r>
              <a:rPr lang="zh-CN" altLang="en-US" sz="2000" b="0">
                <a:solidFill>
                  <a:schemeClr val="tx1"/>
                </a:solidFill>
                <a:effectLst/>
              </a:rPr>
              <a:t>、在</a:t>
            </a:r>
            <a:r>
              <a:rPr lang="en-US" altLang="zh-CN" sz="2000" b="0">
                <a:solidFill>
                  <a:schemeClr val="tx1"/>
                </a:solidFill>
                <a:effectLst/>
              </a:rPr>
              <a:t>sheet3</a:t>
            </a:r>
            <a:r>
              <a:rPr lang="zh-CN" altLang="en-US" sz="2000" b="0">
                <a:solidFill>
                  <a:schemeClr val="tx1"/>
                </a:solidFill>
                <a:effectLst/>
              </a:rPr>
              <a:t>（</a:t>
            </a:r>
            <a:r>
              <a:rPr lang="en-US" altLang="zh-CN" sz="2000" b="0">
                <a:solidFill>
                  <a:schemeClr val="tx1"/>
                </a:solidFill>
                <a:effectLst/>
              </a:rPr>
              <a:t>xx</a:t>
            </a:r>
            <a:r>
              <a:rPr lang="zh-CN" altLang="en-US" sz="2000" b="0">
                <a:solidFill>
                  <a:schemeClr val="tx1"/>
                </a:solidFill>
                <a:effectLst/>
              </a:rPr>
              <a:t>部门</a:t>
            </a:r>
            <a:r>
              <a:rPr lang="en-US" altLang="zh-CN" sz="2000" b="0">
                <a:solidFill>
                  <a:schemeClr val="tx1"/>
                </a:solidFill>
                <a:effectLst/>
              </a:rPr>
              <a:t>@</a:t>
            </a:r>
            <a:r>
              <a:rPr lang="zh-CN" altLang="en-US" sz="2000" b="0">
                <a:solidFill>
                  <a:schemeClr val="tx1"/>
                </a:solidFill>
                <a:effectLst/>
              </a:rPr>
              <a:t>系统测试用例</a:t>
            </a:r>
            <a:r>
              <a:rPr lang="en-US" altLang="zh-CN" sz="2000" b="0">
                <a:solidFill>
                  <a:schemeClr val="tx1"/>
                </a:solidFill>
                <a:effectLst/>
              </a:rPr>
              <a:t>-</a:t>
            </a:r>
            <a:r>
              <a:rPr lang="zh-CN" altLang="en-US" sz="2000" b="0">
                <a:solidFill>
                  <a:schemeClr val="tx1"/>
                </a:solidFill>
                <a:effectLst/>
              </a:rPr>
              <a:t>用户功能需求点</a:t>
            </a:r>
            <a:r>
              <a:rPr lang="en-US" altLang="zh-CN" sz="2000" b="0">
                <a:solidFill>
                  <a:schemeClr val="tx1"/>
                </a:solidFill>
                <a:effectLst/>
              </a:rPr>
              <a:t>-</a:t>
            </a:r>
            <a:r>
              <a:rPr lang="zh-CN" altLang="en-US" sz="2000" b="0">
                <a:solidFill>
                  <a:schemeClr val="tx1"/>
                </a:solidFill>
                <a:effectLst/>
              </a:rPr>
              <a:t>产品功能点）里使用技术需求分析后的需求编号（</a:t>
            </a:r>
            <a:r>
              <a:rPr lang="en-US" altLang="zh-CN" sz="2000" b="0">
                <a:solidFill>
                  <a:schemeClr val="tx1"/>
                </a:solidFill>
                <a:effectLst/>
              </a:rPr>
              <a:t>REQ_</a:t>
            </a:r>
            <a:r>
              <a:rPr lang="zh-CN" altLang="en-US" sz="2000" b="0">
                <a:solidFill>
                  <a:schemeClr val="tx1"/>
                </a:solidFill>
                <a:effectLst/>
              </a:rPr>
              <a:t>产品名</a:t>
            </a:r>
            <a:r>
              <a:rPr lang="en-US" altLang="zh-CN" sz="2000" b="0">
                <a:solidFill>
                  <a:schemeClr val="tx1"/>
                </a:solidFill>
                <a:effectLst/>
              </a:rPr>
              <a:t>_</a:t>
            </a:r>
            <a:r>
              <a:rPr lang="zh-CN" altLang="en-US" sz="2000" b="0">
                <a:solidFill>
                  <a:schemeClr val="tx1"/>
                </a:solidFill>
                <a:effectLst/>
              </a:rPr>
              <a:t>子产品名</a:t>
            </a:r>
            <a:r>
              <a:rPr lang="en-US" altLang="zh-CN" sz="2000" b="0">
                <a:solidFill>
                  <a:schemeClr val="tx1"/>
                </a:solidFill>
                <a:effectLst/>
              </a:rPr>
              <a:t>_</a:t>
            </a:r>
            <a:r>
              <a:rPr lang="zh-CN" altLang="en-US" sz="2000" b="0">
                <a:solidFill>
                  <a:schemeClr val="tx1"/>
                </a:solidFill>
                <a:effectLst/>
              </a:rPr>
              <a:t>模块名</a:t>
            </a:r>
            <a:r>
              <a:rPr lang="en-US" altLang="zh-CN" sz="2000" b="0">
                <a:solidFill>
                  <a:schemeClr val="tx1"/>
                </a:solidFill>
                <a:effectLst/>
              </a:rPr>
              <a:t>_</a:t>
            </a:r>
            <a:r>
              <a:rPr lang="zh-CN" altLang="en-US" sz="2000" b="0">
                <a:solidFill>
                  <a:schemeClr val="tx1"/>
                </a:solidFill>
                <a:effectLst/>
              </a:rPr>
              <a:t>编号）</a:t>
            </a:r>
          </a:p>
          <a:p>
            <a:pPr lvl="1" eaLnBrk="0" hangingPunct="0">
              <a:lnSpc>
                <a:spcPct val="100000"/>
              </a:lnSpc>
              <a:spcAft>
                <a:spcPct val="0"/>
              </a:spcAft>
            </a:pPr>
            <a:r>
              <a:rPr lang="en-US" altLang="zh-CN" sz="2000" b="0">
                <a:solidFill>
                  <a:schemeClr val="tx1"/>
                </a:solidFill>
                <a:effectLst/>
              </a:rPr>
              <a:t>3</a:t>
            </a:r>
            <a:r>
              <a:rPr lang="zh-CN" altLang="en-US" sz="2000" b="0">
                <a:solidFill>
                  <a:schemeClr val="tx1"/>
                </a:solidFill>
                <a:effectLst/>
              </a:rPr>
              <a:t>、在需求分析文档中功能需求划分表的最后增加一列：用户需求编号，表示两者的对应关系</a:t>
            </a:r>
            <a:r>
              <a:rPr lang="zh-CN" altLang="en-US" sz="2000">
                <a:solidFill>
                  <a:srgbClr val="CC3300"/>
                </a:solidFill>
                <a:effectLst>
                  <a:outerShdw blurRad="38100" dist="38100" dir="2700000" algn="tl">
                    <a:srgbClr val="C0C0C0"/>
                  </a:outerShdw>
                </a:effectLst>
              </a:rPr>
              <a:t>    </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677863" y="344488"/>
            <a:ext cx="7997825" cy="609600"/>
          </a:xfrm>
        </p:spPr>
        <p:txBody>
          <a:bodyPr/>
          <a:lstStyle/>
          <a:p>
            <a:pPr algn="l"/>
            <a:r>
              <a:rPr lang="zh-CN" altLang="en-US" sz="2800"/>
              <a:t>如何做好项目质量？</a:t>
            </a:r>
            <a:br>
              <a:rPr lang="zh-CN" altLang="en-US" sz="2800"/>
            </a:br>
            <a:r>
              <a:rPr lang="zh-CN" altLang="en-US" sz="2800"/>
              <a:t>                                   </a:t>
            </a:r>
            <a:r>
              <a:rPr lang="zh-CN" altLang="en-US" sz="1800"/>
              <a:t>三项主要工作（</a:t>
            </a:r>
            <a:r>
              <a:rPr lang="en-US" altLang="zh-CN" sz="1800"/>
              <a:t>3/3     </a:t>
            </a:r>
            <a:r>
              <a:rPr lang="zh-CN" altLang="en-US" sz="1800"/>
              <a:t>正确填写发布申请）</a:t>
            </a:r>
          </a:p>
        </p:txBody>
      </p:sp>
      <p:sp>
        <p:nvSpPr>
          <p:cNvPr id="317443" name="Line 1242"/>
          <p:cNvSpPr>
            <a:spLocks noChangeShapeType="1"/>
          </p:cNvSpPr>
          <p:nvPr/>
        </p:nvSpPr>
        <p:spPr bwMode="auto">
          <a:xfrm>
            <a:off x="2092325" y="603726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17444" name="Line 1243"/>
          <p:cNvSpPr>
            <a:spLocks noChangeShapeType="1"/>
          </p:cNvSpPr>
          <p:nvPr/>
        </p:nvSpPr>
        <p:spPr bwMode="auto">
          <a:xfrm>
            <a:off x="2092325" y="622141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17445" name="Line 2525"/>
          <p:cNvSpPr>
            <a:spLocks noChangeShapeType="1"/>
          </p:cNvSpPr>
          <p:nvPr/>
        </p:nvSpPr>
        <p:spPr bwMode="auto">
          <a:xfrm>
            <a:off x="2092325" y="585628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17446" name="Line 2526"/>
          <p:cNvSpPr>
            <a:spLocks noChangeShapeType="1"/>
          </p:cNvSpPr>
          <p:nvPr/>
        </p:nvSpPr>
        <p:spPr bwMode="auto">
          <a:xfrm>
            <a:off x="2092325" y="604043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pic>
        <p:nvPicPr>
          <p:cNvPr id="317823" name="Picture 383"/>
          <p:cNvPicPr>
            <a:picLocks noChangeAspect="1" noChangeArrowheads="1"/>
          </p:cNvPicPr>
          <p:nvPr/>
        </p:nvPicPr>
        <p:blipFill>
          <a:blip r:embed="rId3"/>
          <a:srcRect/>
          <a:stretch>
            <a:fillRect/>
          </a:stretch>
        </p:blipFill>
        <p:spPr bwMode="auto">
          <a:xfrm>
            <a:off x="323850" y="1052513"/>
            <a:ext cx="8640763" cy="5467350"/>
          </a:xfrm>
          <a:prstGeom prst="rect">
            <a:avLst/>
          </a:prstGeom>
          <a:noFill/>
        </p:spPr>
      </p:pic>
      <p:sp>
        <p:nvSpPr>
          <p:cNvPr id="317824" name="AutoShape 384"/>
          <p:cNvSpPr>
            <a:spLocks noChangeArrowheads="1"/>
          </p:cNvSpPr>
          <p:nvPr/>
        </p:nvSpPr>
        <p:spPr bwMode="auto">
          <a:xfrm>
            <a:off x="2484438" y="5229225"/>
            <a:ext cx="2376487" cy="1081088"/>
          </a:xfrm>
          <a:prstGeom prst="wedgeEllipseCallout">
            <a:avLst>
              <a:gd name="adj1" fmla="val -117333"/>
              <a:gd name="adj2" fmla="val -36051"/>
            </a:avLst>
          </a:prstGeom>
          <a:solidFill>
            <a:srgbClr val="FFFF99"/>
          </a:solidFill>
          <a:ln w="12700" algn="ctr">
            <a:solidFill>
              <a:srgbClr val="404040"/>
            </a:solidFill>
            <a:miter lim="800000"/>
            <a:headEnd/>
            <a:tailEnd/>
          </a:ln>
          <a:effectLst/>
        </p:spPr>
        <p:txBody>
          <a:bodyPr lIns="0" tIns="0" rIns="0" bIns="0" anchor="ctr"/>
          <a:lstStyle/>
          <a:p>
            <a:pPr algn="ctr" eaLnBrk="0" hangingPunct="0">
              <a:lnSpc>
                <a:spcPct val="100000"/>
              </a:lnSpc>
              <a:spcAft>
                <a:spcPct val="0"/>
              </a:spcAft>
            </a:pPr>
            <a:r>
              <a:rPr lang="zh-CN" altLang="en-US" sz="2000">
                <a:solidFill>
                  <a:srgbClr val="CC3300"/>
                </a:solidFill>
                <a:effectLst>
                  <a:outerShdw blurRad="38100" dist="38100" dir="2700000" algn="tl">
                    <a:srgbClr val="000000"/>
                  </a:outerShdw>
                </a:effectLst>
              </a:rPr>
              <a:t>项目经理和技术负责人检查签字</a:t>
            </a:r>
          </a:p>
        </p:txBody>
      </p:sp>
      <p:sp>
        <p:nvSpPr>
          <p:cNvPr id="317825" name="AutoShape 385"/>
          <p:cNvSpPr>
            <a:spLocks noChangeArrowheads="1"/>
          </p:cNvSpPr>
          <p:nvPr/>
        </p:nvSpPr>
        <p:spPr bwMode="auto">
          <a:xfrm>
            <a:off x="2916238" y="2997200"/>
            <a:ext cx="3240087" cy="1511300"/>
          </a:xfrm>
          <a:prstGeom prst="wedgeEllipseCallout">
            <a:avLst>
              <a:gd name="adj1" fmla="val -19181"/>
              <a:gd name="adj2" fmla="val 4833"/>
            </a:avLst>
          </a:prstGeom>
          <a:solidFill>
            <a:srgbClr val="CC99FF"/>
          </a:solidFill>
          <a:ln w="12700" algn="ctr">
            <a:solidFill>
              <a:srgbClr val="404040"/>
            </a:solidFill>
            <a:miter lim="800000"/>
            <a:headEnd/>
            <a:tailEnd/>
          </a:ln>
          <a:effectLst/>
        </p:spPr>
        <p:txBody>
          <a:bodyPr lIns="0" tIns="0" rIns="0" bIns="0" anchor="ctr"/>
          <a:lstStyle/>
          <a:p>
            <a:pPr algn="ctr" eaLnBrk="0" hangingPunct="0">
              <a:lnSpc>
                <a:spcPct val="100000"/>
              </a:lnSpc>
              <a:spcAft>
                <a:spcPct val="0"/>
              </a:spcAft>
            </a:pPr>
            <a:r>
              <a:rPr lang="zh-CN" altLang="en-US" sz="2000">
                <a:solidFill>
                  <a:srgbClr val="CC3300"/>
                </a:solidFill>
                <a:effectLst>
                  <a:outerShdw blurRad="38100" dist="38100" dir="2700000" algn="tl">
                    <a:srgbClr val="000000"/>
                  </a:outerShdw>
                </a:effectLst>
              </a:rPr>
              <a:t>填写发布列表（子系统、文档列表）</a:t>
            </a:r>
          </a:p>
        </p:txBody>
      </p:sp>
      <p:sp>
        <p:nvSpPr>
          <p:cNvPr id="317827" name="AutoShape 387"/>
          <p:cNvSpPr>
            <a:spLocks noChangeArrowheads="1"/>
          </p:cNvSpPr>
          <p:nvPr/>
        </p:nvSpPr>
        <p:spPr bwMode="auto">
          <a:xfrm>
            <a:off x="4716463" y="1700213"/>
            <a:ext cx="2303462" cy="1081087"/>
          </a:xfrm>
          <a:prstGeom prst="wedgeEllipseCallout">
            <a:avLst>
              <a:gd name="adj1" fmla="val -82394"/>
              <a:gd name="adj2" fmla="val -9176"/>
            </a:avLst>
          </a:prstGeom>
          <a:solidFill>
            <a:srgbClr val="FFFF99"/>
          </a:solidFill>
          <a:ln w="12700" algn="ctr">
            <a:solidFill>
              <a:srgbClr val="404040"/>
            </a:solidFill>
            <a:miter lim="800000"/>
            <a:headEnd/>
            <a:tailEnd/>
          </a:ln>
          <a:effectLst/>
        </p:spPr>
        <p:txBody>
          <a:bodyPr lIns="0" tIns="0" rIns="0" bIns="0" anchor="ctr"/>
          <a:lstStyle/>
          <a:p>
            <a:pPr algn="ctr" eaLnBrk="0" hangingPunct="0">
              <a:lnSpc>
                <a:spcPct val="100000"/>
              </a:lnSpc>
              <a:spcAft>
                <a:spcPct val="0"/>
              </a:spcAft>
            </a:pPr>
            <a:r>
              <a:rPr lang="zh-CN" altLang="en-US" sz="1800">
                <a:solidFill>
                  <a:srgbClr val="CC3300"/>
                </a:solidFill>
                <a:effectLst>
                  <a:outerShdw blurRad="38100" dist="38100" dir="2700000" algn="tl">
                    <a:srgbClr val="000000"/>
                  </a:outerShdw>
                </a:effectLst>
              </a:rPr>
              <a:t>命名规则：项目编号</a:t>
            </a:r>
            <a:r>
              <a:rPr lang="en-US" altLang="zh-CN" sz="1800">
                <a:solidFill>
                  <a:srgbClr val="CC3300"/>
                </a:solidFill>
                <a:effectLst>
                  <a:outerShdw blurRad="38100" dist="38100" dir="2700000" algn="tl">
                    <a:srgbClr val="000000"/>
                  </a:outerShdw>
                </a:effectLst>
              </a:rPr>
              <a:t>_</a:t>
            </a:r>
            <a:r>
              <a:rPr lang="zh-CN" altLang="en-US" sz="1800">
                <a:solidFill>
                  <a:srgbClr val="CC3300"/>
                </a:solidFill>
                <a:effectLst>
                  <a:outerShdw blurRad="38100" dist="38100" dir="2700000" algn="tl">
                    <a:srgbClr val="000000"/>
                  </a:outerShdw>
                </a:effectLst>
              </a:rPr>
              <a:t>发布</a:t>
            </a:r>
            <a:r>
              <a:rPr lang="en-US" altLang="zh-CN" sz="1800">
                <a:solidFill>
                  <a:srgbClr val="CC3300"/>
                </a:solidFill>
                <a:effectLst>
                  <a:outerShdw blurRad="38100" dist="38100" dir="2700000" algn="tl">
                    <a:srgbClr val="000000"/>
                  </a:outerShdw>
                </a:effectLst>
              </a:rPr>
              <a:t>_</a:t>
            </a:r>
            <a:r>
              <a:rPr lang="zh-CN" altLang="en-US" sz="1800">
                <a:solidFill>
                  <a:srgbClr val="CC3300"/>
                </a:solidFill>
                <a:effectLst>
                  <a:outerShdw blurRad="38100" dist="38100" dir="2700000" algn="tl">
                    <a:srgbClr val="000000"/>
                  </a:outerShdw>
                </a:effectLst>
              </a:rPr>
              <a:t>版本号</a:t>
            </a:r>
            <a:r>
              <a:rPr lang="en-US" altLang="zh-CN" sz="1800">
                <a:solidFill>
                  <a:srgbClr val="CC3300"/>
                </a:solidFill>
                <a:effectLst>
                  <a:outerShdw blurRad="38100" dist="38100" dir="2700000" algn="tl">
                    <a:srgbClr val="000000"/>
                  </a:outerShdw>
                </a:effectLst>
              </a:rPr>
              <a:t>_</a:t>
            </a:r>
            <a:r>
              <a:rPr lang="zh-CN" altLang="en-US" sz="1800">
                <a:solidFill>
                  <a:srgbClr val="CC3300"/>
                </a:solidFill>
                <a:effectLst>
                  <a:outerShdw blurRad="38100" dist="38100" dir="2700000" algn="tl">
                    <a:srgbClr val="000000"/>
                  </a:outerShdw>
                </a:effectLst>
              </a:rPr>
              <a:t>日期</a:t>
            </a:r>
            <a:r>
              <a:rPr lang="en-US" altLang="zh-CN" sz="1800">
                <a:solidFill>
                  <a:srgbClr val="CC3300"/>
                </a:solidFill>
                <a:effectLst>
                  <a:outerShdw blurRad="38100" dist="38100" dir="2700000" algn="tl">
                    <a:srgbClr val="000000"/>
                  </a:outerShdw>
                </a:effectLst>
              </a:rPr>
              <a:t>_BL</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677863" y="344488"/>
            <a:ext cx="7997825" cy="609600"/>
          </a:xfrm>
        </p:spPr>
        <p:txBody>
          <a:bodyPr/>
          <a:lstStyle/>
          <a:p>
            <a:r>
              <a:rPr lang="en-US" altLang="zh-CN" sz="2800">
                <a:effectLst>
                  <a:outerShdw blurRad="38100" dist="38100" dir="2700000" algn="tl">
                    <a:srgbClr val="C0C0C0"/>
                  </a:outerShdw>
                </a:effectLst>
              </a:rPr>
              <a:t>ST-QS-09-03 </a:t>
            </a:r>
            <a:r>
              <a:rPr lang="zh-CN" altLang="en-US" sz="2800">
                <a:effectLst>
                  <a:outerShdw blurRad="38100" dist="38100" dir="2700000" algn="tl">
                    <a:srgbClr val="C0C0C0"/>
                  </a:outerShdw>
                </a:effectLst>
              </a:rPr>
              <a:t>基线产品发布申请</a:t>
            </a:r>
            <a:endParaRPr lang="zh-CN" altLang="en-US" sz="3600">
              <a:effectLst>
                <a:outerShdw blurRad="38100" dist="38100" dir="2700000" algn="tl">
                  <a:srgbClr val="C0C0C0"/>
                </a:outerShdw>
              </a:effectLst>
            </a:endParaRPr>
          </a:p>
        </p:txBody>
      </p:sp>
      <p:sp>
        <p:nvSpPr>
          <p:cNvPr id="319491" name="Line 1242"/>
          <p:cNvSpPr>
            <a:spLocks noChangeShapeType="1"/>
          </p:cNvSpPr>
          <p:nvPr/>
        </p:nvSpPr>
        <p:spPr bwMode="auto">
          <a:xfrm>
            <a:off x="2092325" y="603726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19492" name="Line 1243"/>
          <p:cNvSpPr>
            <a:spLocks noChangeShapeType="1"/>
          </p:cNvSpPr>
          <p:nvPr/>
        </p:nvSpPr>
        <p:spPr bwMode="auto">
          <a:xfrm>
            <a:off x="2092325" y="622141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19493" name="Line 2525"/>
          <p:cNvSpPr>
            <a:spLocks noChangeShapeType="1"/>
          </p:cNvSpPr>
          <p:nvPr/>
        </p:nvSpPr>
        <p:spPr bwMode="auto">
          <a:xfrm>
            <a:off x="2092325" y="585628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19494" name="Line 2526"/>
          <p:cNvSpPr>
            <a:spLocks noChangeShapeType="1"/>
          </p:cNvSpPr>
          <p:nvPr/>
        </p:nvSpPr>
        <p:spPr bwMode="auto">
          <a:xfrm>
            <a:off x="2092325" y="604043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pic>
        <p:nvPicPr>
          <p:cNvPr id="319498" name="Picture 10"/>
          <p:cNvPicPr>
            <a:picLocks noChangeAspect="1" noChangeArrowheads="1"/>
          </p:cNvPicPr>
          <p:nvPr/>
        </p:nvPicPr>
        <p:blipFill>
          <a:blip r:embed="rId3"/>
          <a:srcRect/>
          <a:stretch>
            <a:fillRect/>
          </a:stretch>
        </p:blipFill>
        <p:spPr bwMode="auto">
          <a:xfrm>
            <a:off x="468313" y="908050"/>
            <a:ext cx="8247062" cy="5715000"/>
          </a:xfrm>
          <a:prstGeom prst="rect">
            <a:avLst/>
          </a:prstGeom>
          <a:noFill/>
        </p:spPr>
      </p:pic>
      <p:sp>
        <p:nvSpPr>
          <p:cNvPr id="319497" name="AutoShape 9"/>
          <p:cNvSpPr>
            <a:spLocks noChangeArrowheads="1"/>
          </p:cNvSpPr>
          <p:nvPr/>
        </p:nvSpPr>
        <p:spPr bwMode="auto">
          <a:xfrm>
            <a:off x="2339975" y="2636838"/>
            <a:ext cx="3887788" cy="1511300"/>
          </a:xfrm>
          <a:prstGeom prst="wedgeEllipseCallout">
            <a:avLst>
              <a:gd name="adj1" fmla="val 28194"/>
              <a:gd name="adj2" fmla="val 41597"/>
            </a:avLst>
          </a:prstGeom>
          <a:solidFill>
            <a:srgbClr val="CC99FF"/>
          </a:solidFill>
          <a:ln w="12700" algn="ctr">
            <a:solidFill>
              <a:srgbClr val="404040"/>
            </a:solidFill>
            <a:miter lim="800000"/>
            <a:headEnd/>
            <a:tailEnd/>
          </a:ln>
          <a:effectLst/>
        </p:spPr>
        <p:txBody>
          <a:bodyPr lIns="0" tIns="0" rIns="0" bIns="0" anchor="ctr"/>
          <a:lstStyle/>
          <a:p>
            <a:pPr algn="ctr" eaLnBrk="0" hangingPunct="0">
              <a:lnSpc>
                <a:spcPct val="100000"/>
              </a:lnSpc>
              <a:spcAft>
                <a:spcPct val="0"/>
              </a:spcAft>
            </a:pPr>
            <a:r>
              <a:rPr lang="zh-CN" altLang="en-US" sz="2000">
                <a:solidFill>
                  <a:srgbClr val="CC3300"/>
                </a:solidFill>
                <a:effectLst>
                  <a:outerShdw blurRad="38100" dist="38100" dir="2700000" algn="tl">
                    <a:srgbClr val="000000"/>
                  </a:outerShdw>
                </a:effectLst>
              </a:rPr>
              <a:t>从配置库导出的产品清单（源代码、文档及存储路径）</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677863" y="344488"/>
            <a:ext cx="7997825" cy="609600"/>
          </a:xfrm>
        </p:spPr>
        <p:txBody>
          <a:bodyPr/>
          <a:lstStyle/>
          <a:p>
            <a:r>
              <a:rPr lang="zh-CN" altLang="en-US">
                <a:effectLst>
                  <a:outerShdw blurRad="38100" dist="38100" dir="2700000" algn="tl">
                    <a:srgbClr val="C0C0C0"/>
                  </a:outerShdw>
                </a:effectLst>
              </a:rPr>
              <a:t>阶段目录工作产品对应说明（</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a:t>
            </a:r>
            <a:r>
              <a:rPr lang="zh-CN" altLang="en-US"/>
              <a:t> </a:t>
            </a:r>
          </a:p>
        </p:txBody>
      </p:sp>
      <p:sp>
        <p:nvSpPr>
          <p:cNvPr id="322563" name="Line 1242"/>
          <p:cNvSpPr>
            <a:spLocks noChangeShapeType="1"/>
          </p:cNvSpPr>
          <p:nvPr/>
        </p:nvSpPr>
        <p:spPr bwMode="auto">
          <a:xfrm>
            <a:off x="2092325" y="603726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22564" name="Line 1243"/>
          <p:cNvSpPr>
            <a:spLocks noChangeShapeType="1"/>
          </p:cNvSpPr>
          <p:nvPr/>
        </p:nvSpPr>
        <p:spPr bwMode="auto">
          <a:xfrm>
            <a:off x="2092325" y="622141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22565" name="Line 2525"/>
          <p:cNvSpPr>
            <a:spLocks noChangeShapeType="1"/>
          </p:cNvSpPr>
          <p:nvPr/>
        </p:nvSpPr>
        <p:spPr bwMode="auto">
          <a:xfrm>
            <a:off x="2092325" y="585628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22566" name="Line 2526"/>
          <p:cNvSpPr>
            <a:spLocks noChangeShapeType="1"/>
          </p:cNvSpPr>
          <p:nvPr/>
        </p:nvSpPr>
        <p:spPr bwMode="auto">
          <a:xfrm>
            <a:off x="2092325" y="604043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graphicFrame>
        <p:nvGraphicFramePr>
          <p:cNvPr id="362526" name="Group 3102"/>
          <p:cNvGraphicFramePr>
            <a:graphicFrameLocks noGrp="1"/>
          </p:cNvGraphicFramePr>
          <p:nvPr/>
        </p:nvGraphicFramePr>
        <p:xfrm>
          <a:off x="179388" y="836613"/>
          <a:ext cx="8356600" cy="5800725"/>
        </p:xfrm>
        <a:graphic>
          <a:graphicData uri="http://schemas.openxmlformats.org/drawingml/2006/table">
            <a:tbl>
              <a:tblPr/>
              <a:tblGrid>
                <a:gridCol w="977900"/>
                <a:gridCol w="787400"/>
                <a:gridCol w="1219200"/>
                <a:gridCol w="1192212"/>
                <a:gridCol w="611188"/>
                <a:gridCol w="3568700"/>
              </a:tblGrid>
              <a:tr h="260350">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阶段</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第一级目录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第二级目录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第三级目录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第四级目录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存放工作产品</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00</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计划</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2</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项目管理文档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00</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计划</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计划类文档，包括项目计划，开发计划</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开发进度计划，质量保证计划，配置管理计划等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rowSpan="4">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01</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需求分析</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开发过程文档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01</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需求分析</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客户需求说明书</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客户需求说明书</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需求规格说明书</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需求规格说明书</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需求跟踪矩阵</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需求跟踪矩阵</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需求分析相关其它文档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rowSpan="4">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02</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概要设计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开发过程文档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02</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概要设计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概要设计说明书</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概要设计说明书</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功能设计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功能设计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数据库设计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数据库设计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概要设计相关其他文档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rowSpan="5">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03</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详细设计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开发过程文档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03</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详细设计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存储过程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存储过程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服务设计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服务设计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功能设计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功能设计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详细设计说明书</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详细设计说明书</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详细设计相关其它文档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rowSpan="6">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04</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编码及单元测试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开发过程文档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04</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编码及单元测试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单元测试报告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单元测试报告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单元测试用例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单元测试用例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编码及单元测试其它文档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rowSpan="3">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4</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代码</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可执行程序</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可执行程序</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可选</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目标代码</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目标代码</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可选</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源代码</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源代码</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677863" y="344488"/>
            <a:ext cx="7997825" cy="609600"/>
          </a:xfrm>
        </p:spPr>
        <p:txBody>
          <a:bodyPr/>
          <a:lstStyle/>
          <a:p>
            <a:r>
              <a:rPr lang="zh-CN" altLang="en-US">
                <a:effectLst>
                  <a:outerShdw blurRad="38100" dist="38100" dir="2700000" algn="tl">
                    <a:srgbClr val="C0C0C0"/>
                  </a:outerShdw>
                </a:effectLst>
              </a:rPr>
              <a:t>阶段目录工作产品对应说明（</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a:t>
            </a:r>
            <a:r>
              <a:rPr lang="zh-CN" altLang="en-US"/>
              <a:t> </a:t>
            </a:r>
          </a:p>
        </p:txBody>
      </p:sp>
      <p:sp>
        <p:nvSpPr>
          <p:cNvPr id="325635" name="Line 1242"/>
          <p:cNvSpPr>
            <a:spLocks noChangeShapeType="1"/>
          </p:cNvSpPr>
          <p:nvPr/>
        </p:nvSpPr>
        <p:spPr bwMode="auto">
          <a:xfrm>
            <a:off x="2092325" y="603726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25636" name="Line 1243"/>
          <p:cNvSpPr>
            <a:spLocks noChangeShapeType="1"/>
          </p:cNvSpPr>
          <p:nvPr/>
        </p:nvSpPr>
        <p:spPr bwMode="auto">
          <a:xfrm>
            <a:off x="2092325" y="622141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25637" name="Line 2525"/>
          <p:cNvSpPr>
            <a:spLocks noChangeShapeType="1"/>
          </p:cNvSpPr>
          <p:nvPr/>
        </p:nvSpPr>
        <p:spPr bwMode="auto">
          <a:xfrm>
            <a:off x="2092325" y="585628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25638" name="Line 2526"/>
          <p:cNvSpPr>
            <a:spLocks noChangeShapeType="1"/>
          </p:cNvSpPr>
          <p:nvPr/>
        </p:nvSpPr>
        <p:spPr bwMode="auto">
          <a:xfrm>
            <a:off x="2092325" y="604043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graphicFrame>
        <p:nvGraphicFramePr>
          <p:cNvPr id="362218" name="Group 1770"/>
          <p:cNvGraphicFramePr>
            <a:graphicFrameLocks noGrp="1"/>
          </p:cNvGraphicFramePr>
          <p:nvPr/>
        </p:nvGraphicFramePr>
        <p:xfrm>
          <a:off x="468313" y="981075"/>
          <a:ext cx="8356600" cy="5727700"/>
        </p:xfrm>
        <a:graphic>
          <a:graphicData uri="http://schemas.openxmlformats.org/drawingml/2006/table">
            <a:tbl>
              <a:tblPr/>
              <a:tblGrid>
                <a:gridCol w="977900"/>
                <a:gridCol w="787400"/>
                <a:gridCol w="1219200"/>
                <a:gridCol w="1092200"/>
                <a:gridCol w="711200"/>
                <a:gridCol w="3568700"/>
              </a:tblGrid>
              <a:tr h="260350">
                <a:tc rowSpan="4">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05</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内部集成测试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开发过程文档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05</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内部集成测试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集成测试报告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集成测试报告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集成测试计划</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集成测试计划</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集成测试用例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集成测试用例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内部集成测试相关其它文档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rowSpan="5">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06</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现场测试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开发过程文档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06</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现场测试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测试日志</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测试日志、测试</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bug</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系统测试报告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系统测试报告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系统测试计划</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系统测试计划</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系统测试用例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系统测试用例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现场测试阶段相关其它文档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rowSpan="2">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07</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上线准备</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开发过程文档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07</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上线准备</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报告及方案</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割接方案，维护手册，培训手册等</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可形成四级子目录</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上线准备其他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rowSpan="11">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无阶段限制文档</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可以在任何阶段存放工作产品到以下目录</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2</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项目管理文档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会议纪要</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各类会议纪要</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评审报告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全部评审报告，包括我方和客户方</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项目进度报告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存放项目周报和其它项目进展类报告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项目管理相关的其它文档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审计跟踪记录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QA</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问题跟踪列表等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rowSpan="3">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5QA</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审计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审计报告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QA</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过程审计</a:t>
                      </a:r>
                      <a:r>
                        <a:rPr kumimoji="0" lang="en-US" altLang="zh-CN" sz="11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产品审计</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质量保证相关的其它文档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变更请求</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变更列表和变更单等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rowSpan="3">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pitchFamily="2" charset="-122"/>
                          <a:ea typeface="宋体" pitchFamily="2" charset="-122"/>
                        </a:rPr>
                        <a:t>6</a:t>
                      </a:r>
                      <a:r>
                        <a:rPr kumimoji="0" lang="zh-CN" altLang="en-US" sz="1100" b="0" i="0" u="none" strike="noStrike" cap="none" normalizeH="0" baseline="0" smtClean="0">
                          <a:ln>
                            <a:noFill/>
                          </a:ln>
                          <a:solidFill>
                            <a:schemeClr val="tx1"/>
                          </a:solidFill>
                          <a:effectLst/>
                          <a:latin typeface="宋体" pitchFamily="2" charset="-122"/>
                          <a:ea typeface="宋体" pitchFamily="2" charset="-122"/>
                        </a:rPr>
                        <a:t>配置管理</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配置状态报告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发布的配置状态报告，基线申请，上线加载报告等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配置审计报告</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配置审计报告等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ltLang="en-US"/>
                    </a:p>
                  </a:txBody>
                  <a:tcPr/>
                </a:tc>
                <a:tc vMerge="1">
                  <a:txBody>
                    <a:bodyPr/>
                    <a:lstStyle/>
                    <a:p>
                      <a:endParaRPr lang="zh-CN" altLang="en-US"/>
                    </a:p>
                  </a:txBody>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其他</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t"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pitchFamily="2" charset="-122"/>
                          <a:ea typeface="宋体" pitchFamily="2" charset="-122"/>
                        </a:rPr>
                        <a:t>配置管理相关的其它文档</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323850" y="0"/>
            <a:ext cx="8137525" cy="765175"/>
          </a:xfrm>
        </p:spPr>
        <p:txBody>
          <a:bodyPr/>
          <a:lstStyle/>
          <a:p>
            <a:pPr algn="l"/>
            <a:r>
              <a:rPr lang="zh-CN" altLang="en-US" sz="2800"/>
              <a:t>如何做好项目质量？</a:t>
            </a:r>
            <a:br>
              <a:rPr lang="zh-CN" altLang="en-US" sz="2800"/>
            </a:br>
            <a:r>
              <a:rPr lang="zh-CN" altLang="en-US" sz="2800"/>
              <a:t>                                       </a:t>
            </a:r>
            <a:r>
              <a:rPr lang="zh-CN" altLang="en-US" sz="2400"/>
              <a:t>－注意</a:t>
            </a:r>
            <a:r>
              <a:rPr lang="en-US" altLang="zh-CN" sz="2400"/>
              <a:t>9</a:t>
            </a:r>
            <a:r>
              <a:rPr lang="zh-CN" altLang="en-US" sz="2400"/>
              <a:t>个常见问题</a:t>
            </a:r>
          </a:p>
        </p:txBody>
      </p:sp>
      <p:sp>
        <p:nvSpPr>
          <p:cNvPr id="351235" name="Line 1242"/>
          <p:cNvSpPr>
            <a:spLocks noChangeShapeType="1"/>
          </p:cNvSpPr>
          <p:nvPr/>
        </p:nvSpPr>
        <p:spPr bwMode="auto">
          <a:xfrm>
            <a:off x="2092325" y="603726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51236" name="Line 1243"/>
          <p:cNvSpPr>
            <a:spLocks noChangeShapeType="1"/>
          </p:cNvSpPr>
          <p:nvPr/>
        </p:nvSpPr>
        <p:spPr bwMode="auto">
          <a:xfrm>
            <a:off x="2092325" y="6221413"/>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51237" name="Line 2525"/>
          <p:cNvSpPr>
            <a:spLocks noChangeShapeType="1"/>
          </p:cNvSpPr>
          <p:nvPr/>
        </p:nvSpPr>
        <p:spPr bwMode="auto">
          <a:xfrm>
            <a:off x="2092325" y="585628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sp>
        <p:nvSpPr>
          <p:cNvPr id="351238" name="Line 2526"/>
          <p:cNvSpPr>
            <a:spLocks noChangeShapeType="1"/>
          </p:cNvSpPr>
          <p:nvPr/>
        </p:nvSpPr>
        <p:spPr bwMode="auto">
          <a:xfrm>
            <a:off x="2092325" y="6040438"/>
            <a:ext cx="0" cy="0"/>
          </a:xfrm>
          <a:prstGeom prst="line">
            <a:avLst/>
          </a:prstGeom>
          <a:noFill/>
          <a:ln w="12700" cap="rnd">
            <a:solidFill>
              <a:srgbClr val="000000"/>
            </a:solidFill>
            <a:round/>
            <a:headEnd/>
            <a:tailEnd/>
          </a:ln>
        </p:spPr>
        <p:txBody>
          <a:bodyPr lIns="0" tIns="0" rIns="0" bIns="0">
            <a:spAutoFit/>
          </a:bodyPr>
          <a:lstStyle/>
          <a:p>
            <a:endParaRPr lang="zh-CN" altLang="en-US"/>
          </a:p>
        </p:txBody>
      </p:sp>
      <p:graphicFrame>
        <p:nvGraphicFramePr>
          <p:cNvPr id="351297" name="Group 65"/>
          <p:cNvGraphicFramePr>
            <a:graphicFrameLocks noGrp="1"/>
          </p:cNvGraphicFramePr>
          <p:nvPr/>
        </p:nvGraphicFramePr>
        <p:xfrm>
          <a:off x="323850" y="836613"/>
          <a:ext cx="8569325" cy="5651500"/>
        </p:xfrm>
        <a:graphic>
          <a:graphicData uri="http://schemas.openxmlformats.org/drawingml/2006/table">
            <a:tbl>
              <a:tblPr/>
              <a:tblGrid>
                <a:gridCol w="431800"/>
                <a:gridCol w="2101850"/>
                <a:gridCol w="6035675"/>
              </a:tblGrid>
              <a:tr h="217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黑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rPr>
                        <a:t>问题</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黑体" pitchFamily="2" charset="-122"/>
                        </a:rPr>
                        <a:t>正确处理方法</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微软雅黑" pitchFamily="34" charset="-122"/>
                          <a:ea typeface="微软雅黑" pitchFamily="34"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需求矩阵中需求点状态未更新</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在需求</a:t>
                      </a:r>
                      <a:r>
                        <a:rPr kumimoji="0" lang="en-US" altLang="zh-CN" sz="1400" b="1" i="0" u="none" strike="noStrike" cap="none" normalizeH="0" baseline="0" smtClean="0">
                          <a:ln>
                            <a:noFill/>
                          </a:ln>
                          <a:solidFill>
                            <a:srgbClr val="CC3300"/>
                          </a:solidFill>
                          <a:effectLst/>
                          <a:latin typeface="微软雅黑" pitchFamily="34" charset="-122"/>
                          <a:ea typeface="微软雅黑" pitchFamily="34" charset="-122"/>
                        </a:rPr>
                        <a:t>/</a:t>
                      </a: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设计</a:t>
                      </a:r>
                      <a:r>
                        <a:rPr kumimoji="0" lang="en-US" altLang="zh-CN" sz="1400" b="1" i="0" u="none" strike="noStrike" cap="none" normalizeH="0" baseline="0" smtClean="0">
                          <a:ln>
                            <a:noFill/>
                          </a:ln>
                          <a:solidFill>
                            <a:srgbClr val="CC3300"/>
                          </a:solidFill>
                          <a:effectLst/>
                          <a:latin typeface="微软雅黑" pitchFamily="34" charset="-122"/>
                          <a:ea typeface="微软雅黑" pitchFamily="34" charset="-122"/>
                        </a:rPr>
                        <a:t>/</a:t>
                      </a: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测试</a:t>
                      </a:r>
                      <a:r>
                        <a:rPr kumimoji="0" lang="en-US" altLang="zh-CN" sz="1400" b="1" i="0" u="none" strike="noStrike" cap="none" normalizeH="0" baseline="0" smtClean="0">
                          <a:ln>
                            <a:noFill/>
                          </a:ln>
                          <a:solidFill>
                            <a:srgbClr val="CC3300"/>
                          </a:solidFill>
                          <a:effectLst/>
                          <a:latin typeface="微软雅黑" pitchFamily="34" charset="-122"/>
                          <a:ea typeface="微软雅黑" pitchFamily="34" charset="-122"/>
                        </a:rPr>
                        <a:t>/</a:t>
                      </a: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上线</a:t>
                      </a:r>
                      <a:r>
                        <a:rPr kumimoji="0" lang="en-US" altLang="zh-CN" sz="1400" b="1" i="0" u="none" strike="noStrike" cap="none" normalizeH="0" baseline="0" smtClean="0">
                          <a:ln>
                            <a:noFill/>
                          </a:ln>
                          <a:solidFill>
                            <a:srgbClr val="CC3300"/>
                          </a:solidFill>
                          <a:effectLst/>
                          <a:latin typeface="微软雅黑" pitchFamily="34" charset="-122"/>
                          <a:ea typeface="微软雅黑" pitchFamily="34" charset="-122"/>
                        </a:rPr>
                        <a:t>/</a:t>
                      </a: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初验</a:t>
                      </a:r>
                      <a:r>
                        <a:rPr kumimoji="0" lang="en-US" altLang="zh-CN" sz="1400" b="1" i="0" u="none" strike="noStrike" cap="none" normalizeH="0" baseline="0" smtClean="0">
                          <a:ln>
                            <a:noFill/>
                          </a:ln>
                          <a:solidFill>
                            <a:srgbClr val="CC3300"/>
                          </a:solidFill>
                          <a:effectLst/>
                          <a:latin typeface="微软雅黑" pitchFamily="34" charset="-122"/>
                          <a:ea typeface="微软雅黑" pitchFamily="34" charset="-122"/>
                        </a:rPr>
                        <a:t>/</a:t>
                      </a:r>
                      <a:r>
                        <a:rPr kumimoji="0" lang="zh-CN" altLang="en-US" sz="1400" b="1" i="0" u="none" strike="noStrike" cap="none" normalizeH="0" baseline="0" smtClean="0">
                          <a:ln>
                            <a:noFill/>
                          </a:ln>
                          <a:solidFill>
                            <a:srgbClr val="CC3300"/>
                          </a:solidFill>
                          <a:effectLst/>
                          <a:latin typeface="微软雅黑" pitchFamily="34" charset="-122"/>
                          <a:ea typeface="微软雅黑" pitchFamily="34" charset="-122"/>
                        </a:rPr>
                        <a:t>终验阶段要及时从配置库中捡出需求矩阵表，更新需求点状态</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需求矩阵中需求点无编号或与需求分析说明书不一致</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需求矩阵中的需求点编号和需求规格说明书中的需求编号一致，保证需求的覆盖率</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需求矩阵或测试文档中无测试用例编号或两者不一致</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需求跟踪矩阵中的测试用例编号应当与测试文档一致，保证各需求都有测试项</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文档未使用公司最新模版</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文档模版从</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notes</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质量管理</a:t>
                      </a:r>
                      <a:r>
                        <a:rPr kumimoji="0" lang="zh-CN" altLang="en-US" sz="1400" b="0" i="0" u="none" strike="noStrike" cap="none" normalizeH="0" baseline="0" smtClean="0">
                          <a:ln>
                            <a:noFill/>
                          </a:ln>
                          <a:solidFill>
                            <a:schemeClr val="tx1"/>
                          </a:solidFill>
                          <a:effectLst/>
                          <a:latin typeface="宋体" pitchFamily="2" charset="-122"/>
                          <a:ea typeface="宋体" pitchFamily="2" charset="-122"/>
                          <a:sym typeface="Wingdings" pitchFamily="2" charset="2"/>
                        </a:rPr>
                        <a:t>过程体系中获取对应文档模版</a:t>
                      </a:r>
                      <a:endParaRPr kumimoji="0" lang="zh-CN" altLang="en-US" sz="1400" b="0" i="0" u="none" strike="noStrike" cap="none" normalizeH="0" baseline="0" smtClean="0">
                        <a:ln>
                          <a:noFill/>
                        </a:ln>
                        <a:solidFill>
                          <a:schemeClr val="tx1"/>
                        </a:solidFill>
                        <a:effectLst/>
                        <a:latin typeface="宋体" pitchFamily="2" charset="-122"/>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文档提交不及时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文档提交时间要根据配置计划的对应项目阶段时间及时提交</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文档中出现空白的表格或文档说明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文档中不要出现空白的表格；对于无内容的部分，保留其大标题，将文档说明删掉，并且在改标题下内容标注“无”，否则会当成文件内容不正确处理</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文档名称不配置计划不符或检入目录错误</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1</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、文档名称要与配置计划名称一致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、文档检入目录要检入正确目录（配置管理规程－阶段目录工作产品对应说明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8</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没有建发布快照</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宋体" pitchFamily="2" charset="-122"/>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9</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项目评审</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所需要评审的所有文档版本号（需求、概设、详设、单元测试报告、集成测试报告等）应该从</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0.1</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开始，有什么修订需要记录，并且版本号要递增，当评审完成并关闭所有问题后，文档的正式发布版本号为</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1.0</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，同时填写评审配置表的配置项受控信息。</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CC3300"/>
                          </a:solidFill>
                          <a:effectLst/>
                          <a:latin typeface="Arial" charset="0"/>
                          <a:ea typeface="黑体" pitchFamily="2" charset="-122"/>
                        </a:rPr>
                        <a:t>10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smtClean="0">
                          <a:ln>
                            <a:noFill/>
                          </a:ln>
                          <a:solidFill>
                            <a:srgbClr val="CC3300"/>
                          </a:solidFill>
                          <a:effectLst/>
                          <a:latin typeface="宋体" pitchFamily="2" charset="-122"/>
                          <a:ea typeface="宋体" pitchFamily="2" charset="-122"/>
                        </a:rPr>
                        <a:t>未提交</a:t>
                      </a:r>
                      <a:r>
                        <a:rPr kumimoji="0" lang="en-US" altLang="zh-CN" sz="1400" b="1" i="0" u="none" strike="noStrike" cap="none" normalizeH="0" baseline="0" smtClean="0">
                          <a:ln>
                            <a:noFill/>
                          </a:ln>
                          <a:solidFill>
                            <a:srgbClr val="CC3300"/>
                          </a:solidFill>
                          <a:effectLst/>
                          <a:latin typeface="宋体" pitchFamily="2" charset="-122"/>
                          <a:ea typeface="宋体" pitchFamily="2" charset="-122"/>
                        </a:rPr>
                        <a:t>《</a:t>
                      </a:r>
                      <a:r>
                        <a:rPr kumimoji="0" lang="zh-CN" altLang="en-US" sz="1400" b="1" i="0" u="none" strike="noStrike" cap="none" normalizeH="0" baseline="0" smtClean="0">
                          <a:ln>
                            <a:noFill/>
                          </a:ln>
                          <a:solidFill>
                            <a:srgbClr val="CC3300"/>
                          </a:solidFill>
                          <a:effectLst/>
                          <a:latin typeface="宋体" pitchFamily="2" charset="-122"/>
                          <a:ea typeface="宋体" pitchFamily="2" charset="-122"/>
                        </a:rPr>
                        <a:t>系统交付质量反馈表</a:t>
                      </a:r>
                      <a:r>
                        <a:rPr kumimoji="0" lang="en-US" altLang="zh-CN" sz="1400" b="1" i="0" u="none" strike="noStrike" cap="none" normalizeH="0" baseline="0" smtClean="0">
                          <a:ln>
                            <a:noFill/>
                          </a:ln>
                          <a:solidFill>
                            <a:srgbClr val="CC3300"/>
                          </a:solidFill>
                          <a:effectLst/>
                          <a:latin typeface="宋体" pitchFamily="2" charset="-122"/>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smtClean="0">
                          <a:ln>
                            <a:noFill/>
                          </a:ln>
                          <a:solidFill>
                            <a:srgbClr val="CC3300"/>
                          </a:solidFill>
                          <a:effectLst/>
                          <a:latin typeface="宋体" pitchFamily="2" charset="-122"/>
                          <a:ea typeface="宋体" pitchFamily="2" charset="-122"/>
                        </a:rPr>
                        <a:t>在上线、初验、终验阶段提交</a:t>
                      </a:r>
                      <a:r>
                        <a:rPr kumimoji="0" lang="en-US" altLang="zh-CN" sz="1400" b="1" i="0" u="none" strike="noStrike" cap="none" normalizeH="0" baseline="0" smtClean="0">
                          <a:ln>
                            <a:noFill/>
                          </a:ln>
                          <a:solidFill>
                            <a:srgbClr val="CC3300"/>
                          </a:solidFill>
                          <a:effectLst/>
                          <a:latin typeface="宋体" pitchFamily="2" charset="-122"/>
                          <a:ea typeface="宋体" pitchFamily="2" charset="-122"/>
                        </a:rPr>
                        <a:t>《</a:t>
                      </a:r>
                      <a:r>
                        <a:rPr kumimoji="0" lang="zh-CN" altLang="en-US" sz="1400" b="1" i="0" u="none" strike="noStrike" cap="none" normalizeH="0" baseline="0" smtClean="0">
                          <a:ln>
                            <a:noFill/>
                          </a:ln>
                          <a:solidFill>
                            <a:srgbClr val="CC3300"/>
                          </a:solidFill>
                          <a:effectLst/>
                          <a:latin typeface="宋体" pitchFamily="2" charset="-122"/>
                          <a:ea typeface="宋体" pitchFamily="2" charset="-122"/>
                        </a:rPr>
                        <a:t>系统交付质量反馈表</a:t>
                      </a:r>
                      <a:r>
                        <a:rPr kumimoji="0" lang="en-US" altLang="zh-CN" sz="1400" b="1" i="0" u="none" strike="noStrike" cap="none" normalizeH="0" baseline="0" smtClean="0">
                          <a:ln>
                            <a:noFill/>
                          </a:ln>
                          <a:solidFill>
                            <a:srgbClr val="CC3300"/>
                          </a:solidFill>
                          <a:effectLst/>
                          <a:latin typeface="宋体" pitchFamily="2" charset="-122"/>
                          <a:ea typeface="宋体" pitchFamily="2" charset="-122"/>
                        </a:rPr>
                        <a:t>》</a:t>
                      </a:r>
                      <a:r>
                        <a:rPr kumimoji="0" lang="zh-CN" altLang="en-US" sz="1400" b="1" i="0" u="none" strike="noStrike" cap="none" normalizeH="0" baseline="0" smtClean="0">
                          <a:ln>
                            <a:noFill/>
                          </a:ln>
                          <a:solidFill>
                            <a:srgbClr val="CC3300"/>
                          </a:solidFill>
                          <a:effectLst/>
                          <a:latin typeface="宋体" pitchFamily="2" charset="-122"/>
                          <a:ea typeface="宋体" pitchFamily="2" charset="-122"/>
                        </a:rPr>
                        <a:t>给项目经理</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algn="l"/>
            <a:r>
              <a:rPr lang="zh-CN" altLang="en-US"/>
              <a:t>如何做好需求质量？</a:t>
            </a:r>
            <a:br>
              <a:rPr lang="zh-CN" altLang="en-US"/>
            </a:br>
            <a:r>
              <a:rPr lang="zh-CN" altLang="en-US"/>
              <a:t>                                    </a:t>
            </a:r>
            <a:r>
              <a:rPr lang="zh-CN" altLang="en-US" sz="2800"/>
              <a:t>－注意新需求的质量要求</a:t>
            </a:r>
          </a:p>
        </p:txBody>
      </p:sp>
      <p:sp>
        <p:nvSpPr>
          <p:cNvPr id="356355" name="Rectangle 3"/>
          <p:cNvSpPr>
            <a:spLocks noGrp="1" noChangeArrowheads="1"/>
          </p:cNvSpPr>
          <p:nvPr>
            <p:ph type="body" sz="half" idx="1"/>
          </p:nvPr>
        </p:nvSpPr>
        <p:spPr>
          <a:xfrm>
            <a:off x="457200" y="1600200"/>
            <a:ext cx="7786688" cy="1612900"/>
          </a:xfrm>
          <a:noFill/>
          <a:ln/>
        </p:spPr>
        <p:txBody>
          <a:bodyPr/>
          <a:lstStyle/>
          <a:p>
            <a:pPr>
              <a:lnSpc>
                <a:spcPct val="90000"/>
              </a:lnSpc>
            </a:pPr>
            <a:r>
              <a:rPr lang="zh-CN" altLang="en-US" sz="1800">
                <a:ea typeface="微软雅黑" pitchFamily="34" charset="-122"/>
              </a:rPr>
              <a:t>范围：新需求维护项目</a:t>
            </a:r>
          </a:p>
          <a:p>
            <a:pPr lvl="1">
              <a:lnSpc>
                <a:spcPct val="90000"/>
              </a:lnSpc>
            </a:pPr>
            <a:r>
              <a:rPr lang="zh-CN" altLang="en-US" sz="1800">
                <a:ea typeface="微软雅黑" pitchFamily="34" charset="-122"/>
              </a:rPr>
              <a:t>及时性：已完成需求及时纳入到相关配置库，包名符合规则（需求任务书编号）</a:t>
            </a:r>
          </a:p>
          <a:p>
            <a:pPr lvl="1">
              <a:lnSpc>
                <a:spcPct val="90000"/>
              </a:lnSpc>
            </a:pPr>
            <a:r>
              <a:rPr lang="zh-CN" altLang="en-US" sz="1800">
                <a:ea typeface="微软雅黑" pitchFamily="34" charset="-122"/>
              </a:rPr>
              <a:t>完整正确性：代码与上线加载清单完全一致，文档不少于上线加载清单，命名等均正确</a:t>
            </a:r>
          </a:p>
          <a:p>
            <a:pPr lvl="1">
              <a:lnSpc>
                <a:spcPct val="90000"/>
              </a:lnSpc>
              <a:buFontTx/>
              <a:buNone/>
            </a:pPr>
            <a:endParaRPr lang="zh-CN" altLang="en-US" sz="1800">
              <a:ea typeface="微软雅黑" pitchFamily="34" charset="-122"/>
            </a:endParaRPr>
          </a:p>
          <a:p>
            <a:pPr lvl="1">
              <a:lnSpc>
                <a:spcPct val="90000"/>
              </a:lnSpc>
              <a:buFontTx/>
              <a:buNone/>
            </a:pPr>
            <a:endParaRPr lang="zh-CN" altLang="en-US" sz="1800">
              <a:ea typeface="微软雅黑" pitchFamily="34" charset="-122"/>
            </a:endParaRPr>
          </a:p>
          <a:p>
            <a:pPr lvl="1">
              <a:lnSpc>
                <a:spcPct val="90000"/>
              </a:lnSpc>
              <a:buFontTx/>
              <a:buNone/>
            </a:pPr>
            <a:r>
              <a:rPr lang="zh-CN" altLang="en-US" sz="1800">
                <a:ea typeface="微软雅黑" pitchFamily="34" charset="-122"/>
              </a:rPr>
              <a:t>注意：</a:t>
            </a:r>
          </a:p>
          <a:p>
            <a:pPr lvl="1">
              <a:lnSpc>
                <a:spcPct val="90000"/>
              </a:lnSpc>
              <a:buFontTx/>
              <a:buNone/>
            </a:pPr>
            <a:r>
              <a:rPr lang="zh-CN" altLang="en-US" sz="1800">
                <a:ea typeface="微软雅黑" pitchFamily="34" charset="-122"/>
              </a:rPr>
              <a:t>需求管理平台和</a:t>
            </a:r>
            <a:r>
              <a:rPr lang="en-US" altLang="zh-CN" sz="1800">
                <a:ea typeface="微软雅黑" pitchFamily="34" charset="-122"/>
              </a:rPr>
              <a:t>harvest</a:t>
            </a:r>
            <a:r>
              <a:rPr lang="zh-CN" altLang="en-US" sz="1800">
                <a:ea typeface="微软雅黑" pitchFamily="34" charset="-122"/>
              </a:rPr>
              <a:t>发布清单一致</a:t>
            </a:r>
          </a:p>
          <a:p>
            <a:pPr>
              <a:lnSpc>
                <a:spcPct val="90000"/>
              </a:lnSpc>
            </a:pPr>
            <a:endParaRPr lang="en-US" altLang="zh-CN" sz="1800">
              <a:ea typeface="微软雅黑"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p:cNvPicPr>
            <a:picLocks noChangeAspect="1" noChangeArrowheads="1"/>
          </p:cNvPicPr>
          <p:nvPr/>
        </p:nvPicPr>
        <p:blipFill>
          <a:blip r:embed="rId3"/>
          <a:srcRect/>
          <a:stretch>
            <a:fillRect/>
          </a:stretch>
        </p:blipFill>
        <p:spPr bwMode="auto">
          <a:xfrm>
            <a:off x="900113" y="1268413"/>
            <a:ext cx="7272337" cy="5299075"/>
          </a:xfrm>
          <a:prstGeom prst="rect">
            <a:avLst/>
          </a:prstGeom>
          <a:noFill/>
        </p:spPr>
      </p:pic>
      <p:sp>
        <p:nvSpPr>
          <p:cNvPr id="272387" name="Rectangle 3"/>
          <p:cNvSpPr>
            <a:spLocks noGrp="1" noChangeArrowheads="1"/>
          </p:cNvSpPr>
          <p:nvPr>
            <p:ph type="title"/>
          </p:nvPr>
        </p:nvSpPr>
        <p:spPr/>
        <p:txBody>
          <a:bodyPr/>
          <a:lstStyle/>
          <a:p>
            <a:r>
              <a:rPr lang="zh-CN" altLang="en-US" sz="2800"/>
              <a:t>质量管理资源（</a:t>
            </a:r>
            <a:r>
              <a:rPr lang="en-US" altLang="zh-CN" sz="2800"/>
              <a:t>1</a:t>
            </a:r>
            <a:r>
              <a:rPr lang="zh-CN" altLang="en-US" sz="2800"/>
              <a:t>）</a:t>
            </a:r>
          </a:p>
        </p:txBody>
      </p:sp>
      <p:sp>
        <p:nvSpPr>
          <p:cNvPr id="272388" name="AutoShape 4"/>
          <p:cNvSpPr>
            <a:spLocks noChangeArrowheads="1"/>
          </p:cNvSpPr>
          <p:nvPr/>
        </p:nvSpPr>
        <p:spPr bwMode="auto">
          <a:xfrm>
            <a:off x="7559675" y="1700213"/>
            <a:ext cx="1584325" cy="720725"/>
          </a:xfrm>
          <a:prstGeom prst="leftArrow">
            <a:avLst>
              <a:gd name="adj1" fmla="val 50000"/>
              <a:gd name="adj2" fmla="val 54956"/>
            </a:avLst>
          </a:prstGeom>
          <a:gradFill rotWithShape="1">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p:spPr>
        <p:txBody>
          <a:bodyPr wrap="none" anchor="ctr"/>
          <a:lstStyle/>
          <a:p>
            <a:pPr algn="ctr">
              <a:spcBef>
                <a:spcPct val="20000"/>
              </a:spcBef>
              <a:spcAft>
                <a:spcPct val="0"/>
              </a:spcAft>
            </a:pPr>
            <a:r>
              <a:rPr lang="en-US" altLang="zh-CN" sz="1200">
                <a:solidFill>
                  <a:schemeClr val="tx1"/>
                </a:solidFill>
                <a:effectLst/>
                <a:latin typeface="Arial" charset="0"/>
                <a:ea typeface="黑体" pitchFamily="2" charset="-122"/>
              </a:rPr>
              <a:t>Notes</a:t>
            </a:r>
            <a:r>
              <a:rPr lang="zh-CN" altLang="en-US" sz="1200">
                <a:solidFill>
                  <a:schemeClr val="tx1"/>
                </a:solidFill>
                <a:effectLst/>
                <a:latin typeface="Arial" charset="0"/>
                <a:ea typeface="黑体" pitchFamily="2" charset="-122"/>
              </a:rPr>
              <a:t>首页</a:t>
            </a:r>
          </a:p>
          <a:p>
            <a:pPr algn="ctr">
              <a:spcBef>
                <a:spcPct val="20000"/>
              </a:spcBef>
              <a:spcAft>
                <a:spcPct val="0"/>
              </a:spcAft>
            </a:pPr>
            <a:r>
              <a:rPr lang="zh-CN" altLang="en-US" sz="1200">
                <a:solidFill>
                  <a:schemeClr val="tx1"/>
                </a:solidFill>
                <a:effectLst/>
                <a:latin typeface="Arial" charset="0"/>
                <a:ea typeface="黑体" pitchFamily="2" charset="-122"/>
              </a:rPr>
              <a:t>质量管理专栏</a:t>
            </a:r>
          </a:p>
        </p:txBody>
      </p:sp>
      <p:sp>
        <p:nvSpPr>
          <p:cNvPr id="272389" name="Oval 5"/>
          <p:cNvSpPr>
            <a:spLocks noChangeArrowheads="1"/>
          </p:cNvSpPr>
          <p:nvPr/>
        </p:nvSpPr>
        <p:spPr bwMode="auto">
          <a:xfrm>
            <a:off x="3563938" y="4724400"/>
            <a:ext cx="2232025" cy="360363"/>
          </a:xfrm>
          <a:prstGeom prst="ellipse">
            <a:avLst/>
          </a:prstGeom>
          <a:noFill/>
          <a:ln w="38100">
            <a:solidFill>
              <a:srgbClr val="99CCFF"/>
            </a:solidFill>
            <a:round/>
            <a:headEnd/>
            <a:tailEnd/>
          </a:ln>
          <a:effectLst/>
        </p:spPr>
        <p:txBody>
          <a:bodyPr wrap="none" anchor="ctr"/>
          <a:lstStyle/>
          <a:p>
            <a:pPr algn="ctr">
              <a:lnSpc>
                <a:spcPct val="100000"/>
              </a:lnSpc>
              <a:spcAft>
                <a:spcPct val="0"/>
              </a:spcAft>
            </a:pPr>
            <a:endParaRPr lang="zh-CN" altLang="zh-CN" sz="1800" b="0">
              <a:solidFill>
                <a:schemeClr val="tx1"/>
              </a:solidFill>
              <a:effectLst/>
              <a:latin typeface="Arial" charset="0"/>
              <a:ea typeface="黑体" pitchFamily="2" charset="-122"/>
            </a:endParaRPr>
          </a:p>
        </p:txBody>
      </p:sp>
      <p:sp>
        <p:nvSpPr>
          <p:cNvPr id="272390" name="Text Box 6"/>
          <p:cNvSpPr txBox="1">
            <a:spLocks noChangeArrowheads="1"/>
          </p:cNvSpPr>
          <p:nvPr/>
        </p:nvSpPr>
        <p:spPr bwMode="auto">
          <a:xfrm>
            <a:off x="5580063" y="4581525"/>
            <a:ext cx="1154112" cy="304800"/>
          </a:xfrm>
          <a:prstGeom prst="rect">
            <a:avLst/>
          </a:prstGeom>
          <a:gradFill rotWithShape="1">
            <a:gsLst>
              <a:gs pos="0">
                <a:srgbClr val="5E9EFF"/>
              </a:gs>
              <a:gs pos="39999">
                <a:srgbClr val="85C2FF"/>
              </a:gs>
              <a:gs pos="70000">
                <a:srgbClr val="C4D6EB"/>
              </a:gs>
              <a:gs pos="100000">
                <a:srgbClr val="FFEBFA"/>
              </a:gs>
            </a:gsLst>
            <a:lin ang="5400000" scaled="1"/>
          </a:gradFill>
          <a:ln w="9525">
            <a:noFill/>
            <a:miter lim="800000"/>
            <a:headEnd/>
            <a:tailEnd/>
          </a:ln>
          <a:effectLst/>
        </p:spPr>
        <p:txBody>
          <a:bodyPr wrap="none">
            <a:spAutoFit/>
          </a:bodyPr>
          <a:lstStyle/>
          <a:p>
            <a:pPr>
              <a:lnSpc>
                <a:spcPct val="100000"/>
              </a:lnSpc>
              <a:spcAft>
                <a:spcPct val="0"/>
              </a:spcAft>
            </a:pPr>
            <a:r>
              <a:rPr lang="zh-CN" altLang="en-US" sz="1400" b="0">
                <a:solidFill>
                  <a:schemeClr val="tx1"/>
                </a:solidFill>
                <a:effectLst/>
                <a:latin typeface="Arial" charset="0"/>
                <a:ea typeface="黑体" pitchFamily="2" charset="-122"/>
              </a:rPr>
              <a:t>培训视频课件</a:t>
            </a:r>
          </a:p>
        </p:txBody>
      </p:sp>
      <p:sp>
        <p:nvSpPr>
          <p:cNvPr id="272391" name="Oval 7"/>
          <p:cNvSpPr>
            <a:spLocks noChangeArrowheads="1"/>
          </p:cNvSpPr>
          <p:nvPr/>
        </p:nvSpPr>
        <p:spPr bwMode="auto">
          <a:xfrm>
            <a:off x="1331913" y="3068638"/>
            <a:ext cx="1223962" cy="1296987"/>
          </a:xfrm>
          <a:prstGeom prst="ellipse">
            <a:avLst/>
          </a:prstGeom>
          <a:noFill/>
          <a:ln w="38100">
            <a:solidFill>
              <a:srgbClr val="FF0000"/>
            </a:solidFill>
            <a:round/>
            <a:headEnd/>
            <a:tailEnd/>
          </a:ln>
          <a:effectLst/>
        </p:spPr>
        <p:txBody>
          <a:bodyPr wrap="none" anchor="ctr"/>
          <a:lstStyle/>
          <a:p>
            <a:endParaRPr lang="zh-CN" altLang="en-US"/>
          </a:p>
        </p:txBody>
      </p:sp>
      <p:sp>
        <p:nvSpPr>
          <p:cNvPr id="272392" name="Text Box 8"/>
          <p:cNvSpPr txBox="1">
            <a:spLocks noChangeArrowheads="1"/>
          </p:cNvSpPr>
          <p:nvPr/>
        </p:nvSpPr>
        <p:spPr bwMode="auto">
          <a:xfrm>
            <a:off x="2268538" y="3716338"/>
            <a:ext cx="1250950" cy="304800"/>
          </a:xfrm>
          <a:prstGeom prst="rect">
            <a:avLst/>
          </a:prstGeom>
          <a:gradFill rotWithShape="1">
            <a:gsLst>
              <a:gs pos="0">
                <a:srgbClr val="5E9EFF"/>
              </a:gs>
              <a:gs pos="39999">
                <a:srgbClr val="85C2FF"/>
              </a:gs>
              <a:gs pos="70000">
                <a:srgbClr val="C4D6EB"/>
              </a:gs>
              <a:gs pos="100000">
                <a:srgbClr val="FFEBFA"/>
              </a:gs>
            </a:gsLst>
            <a:lin ang="5400000" scaled="1"/>
          </a:gradFill>
          <a:ln w="9525">
            <a:noFill/>
            <a:miter lim="800000"/>
            <a:headEnd/>
            <a:tailEnd/>
          </a:ln>
          <a:effectLst/>
        </p:spPr>
        <p:txBody>
          <a:bodyPr wrap="none">
            <a:spAutoFit/>
          </a:bodyPr>
          <a:lstStyle/>
          <a:p>
            <a:pPr>
              <a:lnSpc>
                <a:spcPct val="100000"/>
              </a:lnSpc>
              <a:spcAft>
                <a:spcPct val="0"/>
              </a:spcAft>
            </a:pPr>
            <a:r>
              <a:rPr lang="zh-CN" altLang="en-US" sz="1400" b="0">
                <a:solidFill>
                  <a:schemeClr val="tx1"/>
                </a:solidFill>
                <a:effectLst/>
                <a:latin typeface="Arial" charset="0"/>
                <a:ea typeface="黑体" pitchFamily="2" charset="-122"/>
              </a:rPr>
              <a:t>最新体系文档</a:t>
            </a:r>
          </a:p>
        </p:txBody>
      </p:sp>
      <p:sp>
        <p:nvSpPr>
          <p:cNvPr id="272393" name="Rectangle 9"/>
          <p:cNvSpPr>
            <a:spLocks noChangeArrowheads="1"/>
          </p:cNvSpPr>
          <p:nvPr/>
        </p:nvSpPr>
        <p:spPr bwMode="auto">
          <a:xfrm>
            <a:off x="4716463" y="3429000"/>
            <a:ext cx="3024187" cy="287338"/>
          </a:xfrm>
          <a:prstGeom prst="rect">
            <a:avLst/>
          </a:prstGeom>
          <a:noFill/>
          <a:ln w="38100">
            <a:solidFill>
              <a:srgbClr val="FF0000"/>
            </a:solidFill>
            <a:miter lim="800000"/>
            <a:headEnd/>
            <a:tailEnd/>
          </a:ln>
          <a:effectLst/>
        </p:spPr>
        <p:txBody>
          <a:bodyPr wrap="none" anchor="ctr"/>
          <a:lstStyle/>
          <a:p>
            <a:endParaRPr lang="zh-CN" altLang="en-US"/>
          </a:p>
        </p:txBody>
      </p:sp>
      <p:sp>
        <p:nvSpPr>
          <p:cNvPr id="272394" name="Text Box 10"/>
          <p:cNvSpPr txBox="1">
            <a:spLocks noChangeArrowheads="1"/>
          </p:cNvSpPr>
          <p:nvPr/>
        </p:nvSpPr>
        <p:spPr bwMode="auto">
          <a:xfrm>
            <a:off x="6443663" y="3644900"/>
            <a:ext cx="895350" cy="304800"/>
          </a:xfrm>
          <a:prstGeom prst="rect">
            <a:avLst/>
          </a:prstGeom>
          <a:gradFill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gradFill>
          <a:ln w="9525">
            <a:noFill/>
            <a:miter lim="800000"/>
            <a:headEnd/>
            <a:tailEnd/>
          </a:ln>
          <a:effectLst/>
        </p:spPr>
        <p:txBody>
          <a:bodyPr wrap="none">
            <a:spAutoFit/>
          </a:bodyPr>
          <a:lstStyle/>
          <a:p>
            <a:pPr>
              <a:lnSpc>
                <a:spcPct val="100000"/>
              </a:lnSpc>
              <a:spcAft>
                <a:spcPct val="0"/>
              </a:spcAft>
            </a:pPr>
            <a:r>
              <a:rPr lang="zh-CN" altLang="en-US" sz="1400" b="0">
                <a:solidFill>
                  <a:srgbClr val="FFFFFF"/>
                </a:solidFill>
                <a:effectLst/>
                <a:latin typeface="Arial" charset="0"/>
                <a:ea typeface="黑体" pitchFamily="2" charset="-122"/>
              </a:rPr>
              <a:t>流程索引</a:t>
            </a:r>
          </a:p>
        </p:txBody>
      </p:sp>
      <p:sp>
        <p:nvSpPr>
          <p:cNvPr id="272395" name="Rectangle 11"/>
          <p:cNvSpPr>
            <a:spLocks noChangeArrowheads="1"/>
          </p:cNvSpPr>
          <p:nvPr/>
        </p:nvSpPr>
        <p:spPr bwMode="auto">
          <a:xfrm>
            <a:off x="1258888" y="4581525"/>
            <a:ext cx="1223962" cy="144463"/>
          </a:xfrm>
          <a:prstGeom prst="rect">
            <a:avLst/>
          </a:prstGeom>
          <a:noFill/>
          <a:ln w="38100">
            <a:solidFill>
              <a:srgbClr val="FFFF00"/>
            </a:solidFill>
            <a:miter lim="800000"/>
            <a:headEnd/>
            <a:tailEnd/>
          </a:ln>
          <a:effectLst/>
        </p:spPr>
        <p:txBody>
          <a:bodyPr wrap="none" anchor="ctr"/>
          <a:lstStyle/>
          <a:p>
            <a:endParaRPr lang="zh-CN" altLang="en-US"/>
          </a:p>
        </p:txBody>
      </p:sp>
      <p:sp>
        <p:nvSpPr>
          <p:cNvPr id="272396" name="Text Box 12"/>
          <p:cNvSpPr txBox="1">
            <a:spLocks noChangeArrowheads="1"/>
          </p:cNvSpPr>
          <p:nvPr/>
        </p:nvSpPr>
        <p:spPr bwMode="auto">
          <a:xfrm>
            <a:off x="2411413" y="4437063"/>
            <a:ext cx="1606550" cy="304800"/>
          </a:xfrm>
          <a:prstGeom prst="rect">
            <a:avLst/>
          </a:prstGeom>
          <a:gradFill rotWithShape="1">
            <a:gsLst>
              <a:gs pos="0">
                <a:srgbClr val="5E9EFF"/>
              </a:gs>
              <a:gs pos="39999">
                <a:srgbClr val="85C2FF"/>
              </a:gs>
              <a:gs pos="70000">
                <a:srgbClr val="C4D6EB"/>
              </a:gs>
              <a:gs pos="100000">
                <a:srgbClr val="FFEBFA"/>
              </a:gs>
            </a:gsLst>
            <a:lin ang="5400000" scaled="1"/>
          </a:gradFill>
          <a:ln w="9525">
            <a:noFill/>
            <a:miter lim="800000"/>
            <a:headEnd/>
            <a:tailEnd/>
          </a:ln>
          <a:effectLst/>
        </p:spPr>
        <p:txBody>
          <a:bodyPr wrap="none">
            <a:spAutoFit/>
          </a:bodyPr>
          <a:lstStyle/>
          <a:p>
            <a:pPr>
              <a:lnSpc>
                <a:spcPct val="100000"/>
              </a:lnSpc>
              <a:spcAft>
                <a:spcPct val="0"/>
              </a:spcAft>
            </a:pPr>
            <a:r>
              <a:rPr lang="zh-CN" altLang="en-US" sz="1400" b="0">
                <a:solidFill>
                  <a:schemeClr val="tx1"/>
                </a:solidFill>
                <a:effectLst/>
                <a:latin typeface="Arial" charset="0"/>
                <a:ea typeface="黑体" pitchFamily="2" charset="-122"/>
              </a:rPr>
              <a:t>技术部门最新模板</a:t>
            </a:r>
          </a:p>
        </p:txBody>
      </p:sp>
      <p:sp>
        <p:nvSpPr>
          <p:cNvPr id="272397" name="Oval 13"/>
          <p:cNvSpPr>
            <a:spLocks noChangeArrowheads="1"/>
          </p:cNvSpPr>
          <p:nvPr/>
        </p:nvSpPr>
        <p:spPr bwMode="auto">
          <a:xfrm>
            <a:off x="1258888" y="5013325"/>
            <a:ext cx="1366837" cy="215900"/>
          </a:xfrm>
          <a:prstGeom prst="ellipse">
            <a:avLst/>
          </a:prstGeom>
          <a:noFill/>
          <a:ln w="38100">
            <a:solidFill>
              <a:srgbClr val="008000"/>
            </a:solidFill>
            <a:round/>
            <a:headEnd/>
            <a:tailEnd/>
          </a:ln>
          <a:effectLst/>
        </p:spPr>
        <p:txBody>
          <a:bodyPr wrap="none" anchor="ctr"/>
          <a:lstStyle/>
          <a:p>
            <a:endParaRPr lang="zh-CN" altLang="en-US"/>
          </a:p>
        </p:txBody>
      </p:sp>
      <p:sp>
        <p:nvSpPr>
          <p:cNvPr id="272398" name="Text Box 14"/>
          <p:cNvSpPr txBox="1">
            <a:spLocks noChangeArrowheads="1"/>
          </p:cNvSpPr>
          <p:nvPr/>
        </p:nvSpPr>
        <p:spPr bwMode="auto">
          <a:xfrm>
            <a:off x="1258888" y="5445125"/>
            <a:ext cx="1606550" cy="304800"/>
          </a:xfrm>
          <a:prstGeom prst="rect">
            <a:avLst/>
          </a:prstGeom>
          <a:gradFill rotWithShape="1">
            <a:gsLst>
              <a:gs pos="0">
                <a:srgbClr val="5E9EFF"/>
              </a:gs>
              <a:gs pos="39999">
                <a:srgbClr val="85C2FF"/>
              </a:gs>
              <a:gs pos="70000">
                <a:srgbClr val="C4D6EB"/>
              </a:gs>
              <a:gs pos="100000">
                <a:srgbClr val="FFEBFA"/>
              </a:gs>
            </a:gsLst>
            <a:lin ang="5400000" scaled="1"/>
          </a:gradFill>
          <a:ln w="9525">
            <a:noFill/>
            <a:miter lim="800000"/>
            <a:headEnd/>
            <a:tailEnd/>
          </a:ln>
          <a:effectLst/>
        </p:spPr>
        <p:txBody>
          <a:bodyPr wrap="none">
            <a:spAutoFit/>
          </a:bodyPr>
          <a:lstStyle/>
          <a:p>
            <a:pPr>
              <a:lnSpc>
                <a:spcPct val="100000"/>
              </a:lnSpc>
              <a:spcAft>
                <a:spcPct val="0"/>
              </a:spcAft>
            </a:pPr>
            <a:r>
              <a:rPr lang="zh-CN" altLang="en-US" sz="1400" b="0">
                <a:solidFill>
                  <a:schemeClr val="tx1"/>
                </a:solidFill>
                <a:effectLst/>
                <a:latin typeface="Arial" charset="0"/>
                <a:ea typeface="黑体" pitchFamily="2" charset="-122"/>
              </a:rPr>
              <a:t>体系最新培训文档</a:t>
            </a:r>
          </a:p>
        </p:txBody>
      </p:sp>
      <p:sp>
        <p:nvSpPr>
          <p:cNvPr id="272399" name="Oval 15"/>
          <p:cNvSpPr>
            <a:spLocks noChangeArrowheads="1"/>
          </p:cNvSpPr>
          <p:nvPr/>
        </p:nvSpPr>
        <p:spPr bwMode="auto">
          <a:xfrm>
            <a:off x="3276600" y="5805488"/>
            <a:ext cx="2232025" cy="360362"/>
          </a:xfrm>
          <a:prstGeom prst="ellipse">
            <a:avLst/>
          </a:prstGeom>
          <a:noFill/>
          <a:ln w="38100">
            <a:solidFill>
              <a:srgbClr val="99CCFF"/>
            </a:solidFill>
            <a:round/>
            <a:headEnd/>
            <a:tailEnd/>
          </a:ln>
          <a:effectLst/>
        </p:spPr>
        <p:txBody>
          <a:bodyPr wrap="none" anchor="ctr"/>
          <a:lstStyle/>
          <a:p>
            <a:pPr algn="ctr">
              <a:lnSpc>
                <a:spcPct val="100000"/>
              </a:lnSpc>
              <a:spcAft>
                <a:spcPct val="0"/>
              </a:spcAft>
            </a:pPr>
            <a:endParaRPr lang="zh-CN" altLang="zh-CN" sz="1800" b="0">
              <a:solidFill>
                <a:schemeClr val="tx1"/>
              </a:solidFill>
              <a:effectLst/>
              <a:latin typeface="Arial" charset="0"/>
              <a:ea typeface="黑体" pitchFamily="2" charset="-122"/>
            </a:endParaRPr>
          </a:p>
        </p:txBody>
      </p:sp>
      <p:sp>
        <p:nvSpPr>
          <p:cNvPr id="272400" name="Text Box 16"/>
          <p:cNvSpPr txBox="1">
            <a:spLocks noChangeArrowheads="1"/>
          </p:cNvSpPr>
          <p:nvPr/>
        </p:nvSpPr>
        <p:spPr bwMode="auto">
          <a:xfrm>
            <a:off x="5435600" y="5716588"/>
            <a:ext cx="1250950" cy="304800"/>
          </a:xfrm>
          <a:prstGeom prst="rect">
            <a:avLst/>
          </a:prstGeom>
          <a:gradFill rotWithShape="1">
            <a:gsLst>
              <a:gs pos="0">
                <a:srgbClr val="5E9EFF"/>
              </a:gs>
              <a:gs pos="39999">
                <a:srgbClr val="85C2FF"/>
              </a:gs>
              <a:gs pos="70000">
                <a:srgbClr val="C4D6EB"/>
              </a:gs>
              <a:gs pos="100000">
                <a:srgbClr val="FFEBFA"/>
              </a:gs>
            </a:gsLst>
            <a:lin ang="5400000" scaled="1"/>
          </a:gradFill>
          <a:ln w="9525">
            <a:noFill/>
            <a:miter lim="800000"/>
            <a:headEnd/>
            <a:tailEnd/>
          </a:ln>
          <a:effectLst/>
        </p:spPr>
        <p:txBody>
          <a:bodyPr wrap="none">
            <a:spAutoFit/>
          </a:bodyPr>
          <a:lstStyle/>
          <a:p>
            <a:pPr>
              <a:lnSpc>
                <a:spcPct val="100000"/>
              </a:lnSpc>
              <a:spcAft>
                <a:spcPct val="0"/>
              </a:spcAft>
            </a:pPr>
            <a:r>
              <a:rPr lang="zh-CN" altLang="en-US" sz="1400" b="0">
                <a:solidFill>
                  <a:schemeClr val="tx1"/>
                </a:solidFill>
                <a:effectLst/>
                <a:latin typeface="Arial" charset="0"/>
                <a:ea typeface="黑体" pitchFamily="2" charset="-122"/>
              </a:rPr>
              <a:t>文档全集列表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1+#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24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23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272391"/>
                                        </p:tgtEl>
                                        <p:attrNameLst>
                                          <p:attrName>style.visibility</p:attrName>
                                        </p:attrNameLst>
                                      </p:cBhvr>
                                      <p:to>
                                        <p:strVal val="visible"/>
                                      </p:to>
                                    </p:set>
                                    <p:animEffect transition="in" filter="diamond(in)">
                                      <p:cBhvr>
                                        <p:cTn id="19" dur="2000"/>
                                        <p:tgtEl>
                                          <p:spTgt spid="272391"/>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272392"/>
                                        </p:tgtEl>
                                        <p:attrNameLst>
                                          <p:attrName>style.visibility</p:attrName>
                                        </p:attrNameLst>
                                      </p:cBhvr>
                                      <p:to>
                                        <p:strVal val="visible"/>
                                      </p:to>
                                    </p:set>
                                    <p:animEffect transition="in" filter="diamond(in)">
                                      <p:cBhvr>
                                        <p:cTn id="22" dur="2000"/>
                                        <p:tgtEl>
                                          <p:spTgt spid="27239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72395"/>
                                        </p:tgtEl>
                                        <p:attrNameLst>
                                          <p:attrName>style.visibility</p:attrName>
                                        </p:attrNameLst>
                                      </p:cBhvr>
                                      <p:to>
                                        <p:strVal val="visible"/>
                                      </p:to>
                                    </p:set>
                                    <p:animEffect transition="in" filter="checkerboard(across)">
                                      <p:cBhvr>
                                        <p:cTn id="27" dur="500"/>
                                        <p:tgtEl>
                                          <p:spTgt spid="272395"/>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72396"/>
                                        </p:tgtEl>
                                        <p:attrNameLst>
                                          <p:attrName>style.visibility</p:attrName>
                                        </p:attrNameLst>
                                      </p:cBhvr>
                                      <p:to>
                                        <p:strVal val="visible"/>
                                      </p:to>
                                    </p:set>
                                    <p:animEffect transition="in" filter="checkerboard(across)">
                                      <p:cBhvr>
                                        <p:cTn id="30" dur="500"/>
                                        <p:tgtEl>
                                          <p:spTgt spid="27239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72393"/>
                                        </p:tgtEl>
                                        <p:attrNameLst>
                                          <p:attrName>style.visibility</p:attrName>
                                        </p:attrNameLst>
                                      </p:cBhvr>
                                      <p:to>
                                        <p:strVal val="visible"/>
                                      </p:to>
                                    </p:set>
                                    <p:anim calcmode="lin" valueType="num">
                                      <p:cBhvr additive="base">
                                        <p:cTn id="35" dur="500" fill="hold"/>
                                        <p:tgtEl>
                                          <p:spTgt spid="272393"/>
                                        </p:tgtEl>
                                        <p:attrNameLst>
                                          <p:attrName>ppt_x</p:attrName>
                                        </p:attrNameLst>
                                      </p:cBhvr>
                                      <p:tavLst>
                                        <p:tav tm="0">
                                          <p:val>
                                            <p:strVal val="#ppt_x"/>
                                          </p:val>
                                        </p:tav>
                                        <p:tav tm="100000">
                                          <p:val>
                                            <p:strVal val="#ppt_x"/>
                                          </p:val>
                                        </p:tav>
                                      </p:tavLst>
                                    </p:anim>
                                    <p:anim calcmode="lin" valueType="num">
                                      <p:cBhvr additive="base">
                                        <p:cTn id="36" dur="500" fill="hold"/>
                                        <p:tgtEl>
                                          <p:spTgt spid="27239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2394"/>
                                        </p:tgtEl>
                                        <p:attrNameLst>
                                          <p:attrName>style.visibility</p:attrName>
                                        </p:attrNameLst>
                                      </p:cBhvr>
                                      <p:to>
                                        <p:strVal val="visible"/>
                                      </p:to>
                                    </p:set>
                                    <p:anim calcmode="lin" valueType="num">
                                      <p:cBhvr additive="base">
                                        <p:cTn id="39" dur="500" fill="hold"/>
                                        <p:tgtEl>
                                          <p:spTgt spid="272394"/>
                                        </p:tgtEl>
                                        <p:attrNameLst>
                                          <p:attrName>ppt_x</p:attrName>
                                        </p:attrNameLst>
                                      </p:cBhvr>
                                      <p:tavLst>
                                        <p:tav tm="0">
                                          <p:val>
                                            <p:strVal val="#ppt_x"/>
                                          </p:val>
                                        </p:tav>
                                        <p:tav tm="100000">
                                          <p:val>
                                            <p:strVal val="#ppt_x"/>
                                          </p:val>
                                        </p:tav>
                                      </p:tavLst>
                                    </p:anim>
                                    <p:anim calcmode="lin" valueType="num">
                                      <p:cBhvr additive="base">
                                        <p:cTn id="40" dur="500" fill="hold"/>
                                        <p:tgtEl>
                                          <p:spTgt spid="27239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72397"/>
                                        </p:tgtEl>
                                        <p:attrNameLst>
                                          <p:attrName>style.visibility</p:attrName>
                                        </p:attrNameLst>
                                      </p:cBhvr>
                                      <p:to>
                                        <p:strVal val="visible"/>
                                      </p:to>
                                    </p:set>
                                    <p:anim calcmode="lin" valueType="num">
                                      <p:cBhvr additive="base">
                                        <p:cTn id="45" dur="500" fill="hold"/>
                                        <p:tgtEl>
                                          <p:spTgt spid="272397"/>
                                        </p:tgtEl>
                                        <p:attrNameLst>
                                          <p:attrName>ppt_x</p:attrName>
                                        </p:attrNameLst>
                                      </p:cBhvr>
                                      <p:tavLst>
                                        <p:tav tm="0">
                                          <p:val>
                                            <p:strVal val="#ppt_x"/>
                                          </p:val>
                                        </p:tav>
                                        <p:tav tm="100000">
                                          <p:val>
                                            <p:strVal val="#ppt_x"/>
                                          </p:val>
                                        </p:tav>
                                      </p:tavLst>
                                    </p:anim>
                                    <p:anim calcmode="lin" valueType="num">
                                      <p:cBhvr additive="base">
                                        <p:cTn id="46" dur="500" fill="hold"/>
                                        <p:tgtEl>
                                          <p:spTgt spid="27239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72398"/>
                                        </p:tgtEl>
                                        <p:attrNameLst>
                                          <p:attrName>style.visibility</p:attrName>
                                        </p:attrNameLst>
                                      </p:cBhvr>
                                      <p:to>
                                        <p:strVal val="visible"/>
                                      </p:to>
                                    </p:set>
                                    <p:anim calcmode="lin" valueType="num">
                                      <p:cBhvr additive="base">
                                        <p:cTn id="49" dur="500" fill="hold"/>
                                        <p:tgtEl>
                                          <p:spTgt spid="272398"/>
                                        </p:tgtEl>
                                        <p:attrNameLst>
                                          <p:attrName>ppt_x</p:attrName>
                                        </p:attrNameLst>
                                      </p:cBhvr>
                                      <p:tavLst>
                                        <p:tav tm="0">
                                          <p:val>
                                            <p:strVal val="#ppt_x"/>
                                          </p:val>
                                        </p:tav>
                                        <p:tav tm="100000">
                                          <p:val>
                                            <p:strVal val="#ppt_x"/>
                                          </p:val>
                                        </p:tav>
                                      </p:tavLst>
                                    </p:anim>
                                    <p:anim calcmode="lin" valueType="num">
                                      <p:cBhvr additive="base">
                                        <p:cTn id="50" dur="500" fill="hold"/>
                                        <p:tgtEl>
                                          <p:spTgt spid="27239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23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p:bldP spid="272389" grpId="0" animBg="1"/>
      <p:bldP spid="272390" grpId="0" animBg="1"/>
      <p:bldP spid="272391" grpId="0" animBg="1"/>
      <p:bldP spid="272392" grpId="0" animBg="1"/>
      <p:bldP spid="272393" grpId="0" animBg="1"/>
      <p:bldP spid="272395" grpId="0" animBg="1"/>
      <p:bldP spid="272396" grpId="0" animBg="1"/>
      <p:bldP spid="272397" grpId="0" animBg="1"/>
      <p:bldP spid="272398" grpId="0" animBg="1"/>
      <p:bldP spid="272399" grpId="0" animBg="1"/>
      <p:bldP spid="2724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zh-CN" dirty="0" smtClean="0"/>
              <a:t>red5</a:t>
            </a:r>
            <a:endParaRPr lang="zh-CN" altLang="en-US" dirty="0"/>
          </a:p>
        </p:txBody>
      </p:sp>
      <p:sp>
        <p:nvSpPr>
          <p:cNvPr id="345091" name="Text Box 3"/>
          <p:cNvSpPr txBox="1">
            <a:spLocks noChangeArrowheads="1"/>
          </p:cNvSpPr>
          <p:nvPr>
            <p:ph type="body" idx="1"/>
          </p:nvPr>
        </p:nvSpPr>
        <p:spPr>
          <a:xfrm>
            <a:off x="1835696" y="1556792"/>
            <a:ext cx="4546848" cy="2548880"/>
          </a:xfrm>
          <a:noFill/>
          <a:ln/>
        </p:spPr>
        <p:txBody>
          <a:bodyPr/>
          <a:lstStyle/>
          <a:p>
            <a:pPr marL="457200" indent="-457200">
              <a:lnSpc>
                <a:spcPct val="90000"/>
              </a:lnSpc>
              <a:buFont typeface="Wingdings" pitchFamily="2" charset="2"/>
              <a:buChar char="ü"/>
            </a:pPr>
            <a:r>
              <a:rPr lang="zh-CN" sz="2800" dirty="0" smtClean="0">
                <a:solidFill>
                  <a:schemeClr val="tx1"/>
                </a:solidFill>
                <a:latin typeface="+mn-lt"/>
                <a:ea typeface="+mn-ea"/>
                <a:cs typeface="+mn-cs"/>
              </a:rPr>
              <a:t>播放流</a:t>
            </a:r>
            <a:endParaRPr kumimoji="1" lang="zh-CN" altLang="en-US" sz="2800" dirty="0"/>
          </a:p>
          <a:p>
            <a:pPr marL="457200" indent="-457200">
              <a:lnSpc>
                <a:spcPct val="90000"/>
              </a:lnSpc>
              <a:buFont typeface="Wingdings" pitchFamily="2" charset="2"/>
              <a:buChar char="ü"/>
            </a:pPr>
            <a:r>
              <a:rPr kumimoji="1" lang="zh-CN" altLang="en-US" sz="2800" dirty="0" smtClean="0"/>
              <a:t>录制流</a:t>
            </a:r>
            <a:endParaRPr kumimoji="1" lang="zh-CN" altLang="en-US" sz="2800" dirty="0"/>
          </a:p>
          <a:p>
            <a:pPr marL="457200" indent="-457200">
              <a:lnSpc>
                <a:spcPct val="90000"/>
              </a:lnSpc>
              <a:buFont typeface="Wingdings" pitchFamily="2" charset="2"/>
              <a:buChar char="ü"/>
            </a:pPr>
            <a:r>
              <a:rPr kumimoji="1" lang="zh-CN" altLang="en-US" sz="2800" dirty="0" smtClean="0">
                <a:latin typeface="+mn-ea"/>
              </a:rPr>
              <a:t>共享对象</a:t>
            </a:r>
            <a:endParaRPr kumimoji="1" lang="en-US" altLang="zh-CN" sz="2800" dirty="0" smtClean="0">
              <a:latin typeface="+mn-ea"/>
            </a:endParaRPr>
          </a:p>
          <a:p>
            <a:pPr marL="457200" indent="-457200">
              <a:lnSpc>
                <a:spcPct val="90000"/>
              </a:lnSpc>
              <a:buFont typeface="Wingdings" pitchFamily="2" charset="2"/>
              <a:buChar char="ü"/>
            </a:pPr>
            <a:r>
              <a:rPr kumimoji="1" lang="zh-CN" altLang="en-US" sz="2800" dirty="0" smtClean="0">
                <a:latin typeface="+mn-ea"/>
              </a:rPr>
              <a:t>直播</a:t>
            </a:r>
            <a:endParaRPr kumimoji="1" lang="en-US" altLang="zh-CN" sz="2800" dirty="0" smtClean="0">
              <a:latin typeface="+mn-ea"/>
            </a:endParaRPr>
          </a:p>
          <a:p>
            <a:pPr marL="457200" indent="-457200">
              <a:lnSpc>
                <a:spcPct val="90000"/>
              </a:lnSpc>
              <a:buFont typeface="Wingdings" pitchFamily="2" charset="2"/>
              <a:buChar char="ü"/>
            </a:pPr>
            <a:r>
              <a:rPr kumimoji="1" lang="zh-CN" altLang="en-US" sz="2800" dirty="0" smtClean="0">
                <a:latin typeface="+mn-ea"/>
              </a:rPr>
              <a:t>远程调用</a:t>
            </a:r>
            <a:endParaRPr kumimoji="1" lang="zh-CN" altLang="en-US" sz="2800" dirty="0">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zh-CN" altLang="en-US"/>
              <a:t>内    容</a:t>
            </a:r>
          </a:p>
        </p:txBody>
      </p:sp>
      <p:sp>
        <p:nvSpPr>
          <p:cNvPr id="348163" name="Line 3"/>
          <p:cNvSpPr>
            <a:spLocks noChangeShapeType="1"/>
          </p:cNvSpPr>
          <p:nvPr/>
        </p:nvSpPr>
        <p:spPr bwMode="auto">
          <a:xfrm>
            <a:off x="2654300" y="2381250"/>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348164" name="Text Box 4"/>
          <p:cNvSpPr txBox="1">
            <a:spLocks noChangeArrowheads="1"/>
          </p:cNvSpPr>
          <p:nvPr/>
        </p:nvSpPr>
        <p:spPr bwMode="auto">
          <a:xfrm>
            <a:off x="3111500" y="1847850"/>
            <a:ext cx="3886200" cy="457200"/>
          </a:xfrm>
          <a:prstGeom prst="rect">
            <a:avLst/>
          </a:prstGeom>
          <a:noFill/>
          <a:ln w="9525" algn="ctr">
            <a:noFill/>
            <a:miter lim="800000"/>
            <a:headEnd/>
            <a:tailEnd/>
          </a:ln>
          <a:effectLst/>
        </p:spPr>
        <p:txBody>
          <a:bodyPr>
            <a:spAutoFit/>
          </a:bodyPr>
          <a:lstStyle/>
          <a:p>
            <a:pPr eaLnBrk="0" hangingPunct="0">
              <a:lnSpc>
                <a:spcPct val="100000"/>
              </a:lnSpc>
              <a:spcAft>
                <a:spcPct val="0"/>
              </a:spcAft>
            </a:pPr>
            <a:r>
              <a:rPr lang="zh-CN" altLang="en-US" b="0">
                <a:solidFill>
                  <a:schemeClr val="tx1"/>
                </a:solidFill>
                <a:effectLst/>
                <a:latin typeface="Arial" charset="0"/>
                <a:ea typeface="黑体" pitchFamily="2" charset="-122"/>
              </a:rPr>
              <a:t>考核制度</a:t>
            </a:r>
          </a:p>
        </p:txBody>
      </p:sp>
      <p:grpSp>
        <p:nvGrpSpPr>
          <p:cNvPr id="348170" name="Group 10"/>
          <p:cNvGrpSpPr>
            <a:grpSpLocks/>
          </p:cNvGrpSpPr>
          <p:nvPr/>
        </p:nvGrpSpPr>
        <p:grpSpPr bwMode="auto">
          <a:xfrm>
            <a:off x="1908175" y="1700213"/>
            <a:ext cx="1035050" cy="933450"/>
            <a:chOff x="1233" y="1190"/>
            <a:chExt cx="652" cy="588"/>
          </a:xfrm>
        </p:grpSpPr>
        <p:sp>
          <p:nvSpPr>
            <p:cNvPr id="348171" name="AutoShape 4"/>
            <p:cNvSpPr>
              <a:spLocks noChangeArrowheads="1"/>
            </p:cNvSpPr>
            <p:nvPr/>
          </p:nvSpPr>
          <p:spPr bwMode="gray">
            <a:xfrm>
              <a:off x="1292" y="1246"/>
              <a:ext cx="476" cy="412"/>
            </a:xfrm>
            <a:prstGeom prst="hexagon">
              <a:avLst>
                <a:gd name="adj" fmla="val 28910"/>
                <a:gd name="vf" fmla="val 115470"/>
              </a:avLst>
            </a:prstGeom>
            <a:solidFill>
              <a:srgbClr val="808080"/>
            </a:solidFill>
            <a:ln w="9525">
              <a:noFill/>
              <a:miter lim="800000"/>
              <a:headEnd/>
              <a:tailEnd/>
            </a:ln>
          </p:spPr>
          <p:txBody>
            <a:bodyPr wrap="none" anchor="ctr"/>
            <a:lstStyle/>
            <a:p>
              <a:pPr eaLnBrk="0" hangingPunct="0">
                <a:lnSpc>
                  <a:spcPct val="100000"/>
                </a:lnSpc>
                <a:spcAft>
                  <a:spcPct val="0"/>
                </a:spcAft>
              </a:pPr>
              <a:endParaRPr lang="zh-CN" altLang="zh-CN" sz="1300">
                <a:effectLst/>
                <a:latin typeface="Arial" charset="0"/>
                <a:ea typeface="宋体" pitchFamily="2" charset="-122"/>
              </a:endParaRPr>
            </a:p>
          </p:txBody>
        </p:sp>
        <p:grpSp>
          <p:nvGrpSpPr>
            <p:cNvPr id="3" name="组合 62"/>
            <p:cNvGrpSpPr/>
            <p:nvPr/>
          </p:nvGrpSpPr>
          <p:grpSpPr>
            <a:xfrm>
              <a:off x="1284" y="1241"/>
              <a:ext cx="476" cy="412"/>
              <a:chOff x="2051050" y="2420938"/>
              <a:chExt cx="755605" cy="653838"/>
            </a:xfrm>
            <a:effectLst>
              <a:outerShdw blurRad="127000" dist="88900" dir="2700000" algn="tl" rotWithShape="0">
                <a:prstClr val="black">
                  <a:alpha val="40000"/>
                </a:prstClr>
              </a:outerShdw>
            </a:effectLst>
          </p:grpSpPr>
          <p:sp>
            <p:nvSpPr>
              <p:cNvPr id="40" name="AutoShape 16"/>
              <p:cNvSpPr>
                <a:spLocks noChangeArrowheads="1"/>
              </p:cNvSpPr>
              <p:nvPr/>
            </p:nvSpPr>
            <p:spPr bwMode="gray">
              <a:xfrm>
                <a:off x="2051050" y="2420938"/>
                <a:ext cx="755605" cy="65383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sp>
            <p:nvSpPr>
              <p:cNvPr id="41" name="AutoShape 17"/>
              <p:cNvSpPr>
                <a:spLocks noChangeArrowheads="1"/>
              </p:cNvSpPr>
              <p:nvPr/>
            </p:nvSpPr>
            <p:spPr bwMode="gray">
              <a:xfrm>
                <a:off x="2095324" y="2460326"/>
                <a:ext cx="664106" cy="575062"/>
              </a:xfrm>
              <a:prstGeom prst="hexagon">
                <a:avLst>
                  <a:gd name="adj" fmla="val 28896"/>
                  <a:gd name="vf" fmla="val 115470"/>
                </a:avLst>
              </a:prstGeom>
              <a:gradFill rotWithShape="1">
                <a:gsLst>
                  <a:gs pos="0">
                    <a:srgbClr val="92D050"/>
                  </a:gs>
                  <a:gs pos="100000">
                    <a:schemeClr val="accent1"/>
                  </a:gs>
                </a:gsLst>
                <a:lin ang="13500000" scaled="0"/>
              </a:gradFill>
              <a:ln w="9525">
                <a:solidFill>
                  <a:schemeClr val="tx1"/>
                </a:solidFill>
                <a:miter lim="800000"/>
                <a:headEnd/>
                <a:tailEnd/>
              </a:ln>
              <a:effectLst/>
              <a:scene3d>
                <a:camera prst="orthographicFront"/>
                <a:lightRig rig="threePt" dir="t"/>
              </a:scene3d>
              <a:sp3d>
                <a:bevelT w="152400" h="50800" prst="softRound"/>
              </a:sp3d>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grpSp>
        <p:sp>
          <p:nvSpPr>
            <p:cNvPr id="37" name="Text Box 9"/>
            <p:cNvSpPr txBox="1">
              <a:spLocks noChangeArrowheads="1"/>
            </p:cNvSpPr>
            <p:nvPr/>
          </p:nvSpPr>
          <p:spPr bwMode="gray">
            <a:xfrm>
              <a:off x="1412" y="1301"/>
              <a:ext cx="223" cy="288"/>
            </a:xfrm>
            <a:prstGeom prst="rect">
              <a:avLst/>
            </a:prstGeom>
            <a:noFill/>
            <a:ln w="9525" algn="ctr">
              <a:noFill/>
              <a:miter lim="800000"/>
              <a:headEnd/>
              <a:tailEnd/>
            </a:ln>
            <a:effectLst/>
          </p:spPr>
          <p:txBody>
            <a:bodyPr wrap="none">
              <a:spAutoFit/>
            </a:bodyPr>
            <a:lstStyle/>
            <a:p>
              <a:pPr algn="ctr" eaLnBrk="0" hangingPunct="0">
                <a:lnSpc>
                  <a:spcPct val="100000"/>
                </a:lnSpc>
                <a:spcAft>
                  <a:spcPct val="0"/>
                </a:spcAft>
                <a:defRPr/>
              </a:pPr>
              <a:r>
                <a:rPr lang="en-US" altLang="zh-CN" dirty="0">
                  <a:solidFill>
                    <a:schemeClr val="bg1"/>
                  </a:solidFill>
                  <a:latin typeface="Arial" charset="0"/>
                  <a:ea typeface="宋体" pitchFamily="2" charset="-122"/>
                </a:rPr>
                <a:t>1</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zh-CN" altLang="en-US"/>
              <a:t>考核制度</a:t>
            </a:r>
          </a:p>
        </p:txBody>
      </p:sp>
      <p:graphicFrame>
        <p:nvGraphicFramePr>
          <p:cNvPr id="294099" name="Group 211"/>
          <p:cNvGraphicFramePr>
            <a:graphicFrameLocks noGrp="1"/>
          </p:cNvGraphicFramePr>
          <p:nvPr>
            <p:ph idx="1"/>
          </p:nvPr>
        </p:nvGraphicFramePr>
        <p:xfrm>
          <a:off x="468313" y="1341438"/>
          <a:ext cx="7991475" cy="3324225"/>
        </p:xfrm>
        <a:graphic>
          <a:graphicData uri="http://schemas.openxmlformats.org/drawingml/2006/table">
            <a:tbl>
              <a:tblPr/>
              <a:tblGrid>
                <a:gridCol w="1511300"/>
                <a:gridCol w="1658937"/>
                <a:gridCol w="1582738"/>
                <a:gridCol w="3238500"/>
              </a:tblGrid>
              <a:tr h="360363">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考核目的</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考核依据</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被考核人</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考核结果</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03238">
                <a:tc rowSpan="5">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督促和激励项目组成员做好需求和项目执行质量</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QMD</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发布的</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配置管理周审计</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p>
                    <a:p>
                      <a:pPr marL="342900" marR="0" lvl="0" indent="-342900" algn="ctr"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直接责任人</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（扣）</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分 * 问题需求数</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对应主管</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（扣）</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0.5</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分 * 问题需求数</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0725">
                <a:tc vMerge="1">
                  <a:txBody>
                    <a:bodyPr/>
                    <a:lstStyle/>
                    <a:p>
                      <a:endParaRPr lang="zh-CN" altLang="en-US"/>
                    </a:p>
                  </a:txBody>
                  <a:tcPr/>
                </a:tc>
                <a:tc rowSpan="3">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QMD</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发布的</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在建项目执行质量审计</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p>
                    <a:p>
                      <a:pPr marL="342900" marR="0" lvl="0" indent="-342900" algn="ctr"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直接责任人</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（扣） </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2</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分 * </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KPI3</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低于</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80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分的项目数</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对应主管</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（扣） </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分 * </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KPI3</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低于</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80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分的项目数</a:t>
                      </a:r>
                    </a:p>
                    <a:p>
                      <a:pPr marL="342900" marR="0" lvl="0" indent="-342900" algn="l" defTabSz="914400" rtl="0" eaLnBrk="1" fontAlgn="ctr"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配置管理责任人</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技术负责人</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（奖）</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分 * </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KPI3</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等于</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100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分的上线阶段的项目数</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4079" name="Text Box 191"/>
          <p:cNvSpPr txBox="1">
            <a:spLocks noChangeArrowheads="1"/>
          </p:cNvSpPr>
          <p:nvPr/>
        </p:nvSpPr>
        <p:spPr bwMode="auto">
          <a:xfrm>
            <a:off x="468313" y="4868863"/>
            <a:ext cx="6696075" cy="420687"/>
          </a:xfrm>
          <a:prstGeom prst="rect">
            <a:avLst/>
          </a:prstGeom>
          <a:noFill/>
          <a:ln w="9525" algn="ctr">
            <a:noFill/>
            <a:miter lim="800000"/>
            <a:headEnd/>
            <a:tailEnd/>
          </a:ln>
          <a:effectLst/>
        </p:spPr>
        <p:txBody>
          <a:bodyPr>
            <a:spAutoFit/>
          </a:bodyPr>
          <a:lstStyle/>
          <a:p>
            <a:pPr marL="228600" indent="-228600" defTabSz="977900"/>
            <a:r>
              <a:rPr lang="zh-CN" altLang="en-US">
                <a:effectLst>
                  <a:outerShdw blurRad="38100" dist="38100" dir="2700000" algn="tl">
                    <a:srgbClr val="C0C0C0"/>
                  </a:outerShdw>
                </a:effectLst>
              </a:rPr>
              <a:t>考核由部门助理根据审计结果统计，并公布</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灯片编号占位符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lnSpc>
                <a:spcPct val="100000"/>
              </a:lnSpc>
              <a:spcAft>
                <a:spcPct val="0"/>
              </a:spcAft>
            </a:pPr>
            <a:fld id="{0D8085CF-FD67-46F6-BE02-007A681653E9}" type="slidenum">
              <a:rPr lang="en-US" altLang="zh-CN" sz="1400" b="0">
                <a:solidFill>
                  <a:schemeClr val="tx1"/>
                </a:solidFill>
                <a:effectLst/>
                <a:latin typeface="Arial" charset="0"/>
                <a:ea typeface="宋体" pitchFamily="2" charset="-122"/>
              </a:rPr>
              <a:pPr algn="r">
                <a:lnSpc>
                  <a:spcPct val="100000"/>
                </a:lnSpc>
                <a:spcAft>
                  <a:spcPct val="0"/>
                </a:spcAft>
              </a:pPr>
              <a:t>32</a:t>
            </a:fld>
            <a:endParaRPr lang="en-US" altLang="zh-CN" sz="1400" b="0">
              <a:solidFill>
                <a:schemeClr val="tx1"/>
              </a:solidFill>
              <a:effectLst/>
              <a:latin typeface="Arial" charset="0"/>
              <a:ea typeface="宋体" pitchFamily="2" charset="-122"/>
            </a:endParaRPr>
          </a:p>
        </p:txBody>
      </p:sp>
      <p:sp>
        <p:nvSpPr>
          <p:cNvPr id="36867" name="标题 6"/>
          <p:cNvSpPr>
            <a:spLocks noGrp="1"/>
          </p:cNvSpPr>
          <p:nvPr>
            <p:ph type="title" idx="4294967295"/>
          </p:nvPr>
        </p:nvSpPr>
        <p:spPr>
          <a:xfrm>
            <a:off x="0" y="4149725"/>
            <a:ext cx="9144000" cy="1143000"/>
          </a:xfrm>
        </p:spPr>
        <p:txBody>
          <a:bodyPr/>
          <a:lstStyle/>
          <a:p>
            <a:r>
              <a:rPr lang="en-US" altLang="zh-CN" sz="8000">
                <a:effectLst>
                  <a:outerShdw blurRad="38100" dist="38100" dir="2700000" algn="tl">
                    <a:srgbClr val="C0C0C0"/>
                  </a:outerShdw>
                </a:effectLst>
              </a:rPr>
              <a:t>Q&amp;A</a:t>
            </a:r>
          </a:p>
        </p:txBody>
      </p:sp>
      <p:pic>
        <p:nvPicPr>
          <p:cNvPr id="36868" name="Picture 2" descr="D:\My Documents\My Pictures\Microsoft 剪辑管理器\j0383238.wmf"/>
          <p:cNvPicPr>
            <a:picLocks noChangeAspect="1" noChangeArrowheads="1"/>
          </p:cNvPicPr>
          <p:nvPr/>
        </p:nvPicPr>
        <p:blipFill>
          <a:blip r:embed="rId3"/>
          <a:srcRect/>
          <a:stretch>
            <a:fillRect/>
          </a:stretch>
        </p:blipFill>
        <p:spPr bwMode="auto">
          <a:xfrm>
            <a:off x="3452813" y="869950"/>
            <a:ext cx="2309812" cy="3163888"/>
          </a:xfrm>
          <a:prstGeom prst="rect">
            <a:avLst/>
          </a:prstGeom>
          <a:noFill/>
          <a:ln w="9525">
            <a:noFill/>
            <a:miter lim="800000"/>
            <a:headEnd/>
            <a:tailEnd/>
          </a:ln>
          <a:effectLst>
            <a:outerShdw blurRad="127000" dist="889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zh-CN" altLang="en-US"/>
              <a:t>什么是成功的项目？</a:t>
            </a:r>
            <a:br>
              <a:rPr lang="zh-CN" altLang="en-US"/>
            </a:br>
            <a:r>
              <a:rPr lang="zh-CN" altLang="en-US"/>
              <a:t>                            </a:t>
            </a:r>
            <a:r>
              <a:rPr lang="zh-CN" altLang="en-US" sz="2800"/>
              <a:t>－</a:t>
            </a:r>
            <a:r>
              <a:rPr lang="en-US" altLang="zh-CN" sz="2800"/>
              <a:t>1</a:t>
            </a:r>
            <a:r>
              <a:rPr lang="zh-CN" altLang="en-US" sz="2800"/>
              <a:t>个成功项目的标准</a:t>
            </a:r>
          </a:p>
        </p:txBody>
      </p:sp>
      <p:sp>
        <p:nvSpPr>
          <p:cNvPr id="347139" name="Text Box 3"/>
          <p:cNvSpPr txBox="1">
            <a:spLocks noChangeArrowheads="1"/>
          </p:cNvSpPr>
          <p:nvPr>
            <p:ph type="body" idx="1"/>
          </p:nvPr>
        </p:nvSpPr>
        <p:spPr>
          <a:noFill/>
          <a:ln/>
        </p:spPr>
        <p:txBody>
          <a:bodyPr/>
          <a:lstStyle/>
          <a:p>
            <a:pPr marL="457200" indent="-457200">
              <a:lnSpc>
                <a:spcPct val="80000"/>
              </a:lnSpc>
              <a:buFont typeface="Wingdings" pitchFamily="2" charset="2"/>
              <a:buChar char="ü"/>
            </a:pPr>
            <a:r>
              <a:rPr lang="zh-CN" altLang="en-US" sz="2800">
                <a:latin typeface="宋体" pitchFamily="2" charset="-122"/>
              </a:rPr>
              <a:t>在规定和计划的时间内，           </a:t>
            </a:r>
            <a:r>
              <a:rPr lang="zh-CN" altLang="en-US" sz="2800">
                <a:solidFill>
                  <a:srgbClr val="FF6600"/>
                </a:solidFill>
                <a:latin typeface="宋体" pitchFamily="2" charset="-122"/>
              </a:rPr>
              <a:t>－－进度</a:t>
            </a:r>
          </a:p>
          <a:p>
            <a:pPr marL="457200" indent="-457200">
              <a:lnSpc>
                <a:spcPct val="80000"/>
              </a:lnSpc>
              <a:buFont typeface="Wingdings" pitchFamily="2" charset="2"/>
              <a:buChar char="ü"/>
            </a:pPr>
            <a:endParaRPr lang="zh-CN" altLang="en-US" sz="2800">
              <a:latin typeface="宋体" pitchFamily="2" charset="-122"/>
            </a:endParaRPr>
          </a:p>
          <a:p>
            <a:pPr marL="457200" indent="-457200">
              <a:lnSpc>
                <a:spcPct val="80000"/>
              </a:lnSpc>
              <a:buFont typeface="Wingdings" pitchFamily="2" charset="2"/>
              <a:buChar char="ü"/>
            </a:pPr>
            <a:r>
              <a:rPr lang="zh-CN" altLang="en-US" sz="2800">
                <a:latin typeface="宋体" pitchFamily="2" charset="-122"/>
              </a:rPr>
              <a:t>按照预算的费用，                 </a:t>
            </a:r>
            <a:r>
              <a:rPr lang="zh-CN" altLang="en-US" sz="2800">
                <a:solidFill>
                  <a:srgbClr val="FF6600"/>
                </a:solidFill>
                <a:latin typeface="宋体" pitchFamily="2" charset="-122"/>
              </a:rPr>
              <a:t>－－成本</a:t>
            </a:r>
          </a:p>
          <a:p>
            <a:pPr marL="457200" indent="-457200">
              <a:lnSpc>
                <a:spcPct val="80000"/>
              </a:lnSpc>
              <a:buFont typeface="Wingdings" pitchFamily="2" charset="2"/>
              <a:buChar char="ü"/>
            </a:pPr>
            <a:endParaRPr lang="zh-CN" altLang="en-US" sz="2800">
              <a:latin typeface="宋体" pitchFamily="2" charset="-122"/>
            </a:endParaRPr>
          </a:p>
          <a:p>
            <a:pPr marL="457200" indent="-457200">
              <a:lnSpc>
                <a:spcPct val="80000"/>
              </a:lnSpc>
              <a:buFont typeface="Wingdings" pitchFamily="2" charset="2"/>
              <a:buChar char="ü"/>
            </a:pPr>
            <a:r>
              <a:rPr lang="zh-CN" altLang="en-US" sz="2800">
                <a:latin typeface="宋体" pitchFamily="2" charset="-122"/>
              </a:rPr>
              <a:t>高质量、高标准、客户满意地       </a:t>
            </a:r>
            <a:r>
              <a:rPr lang="zh-CN" altLang="en-US" sz="2800">
                <a:solidFill>
                  <a:srgbClr val="FF6600"/>
                </a:solidFill>
                <a:latin typeface="宋体" pitchFamily="2" charset="-122"/>
              </a:rPr>
              <a:t>－－质量</a:t>
            </a:r>
          </a:p>
          <a:p>
            <a:pPr marL="457200" indent="-457200">
              <a:lnSpc>
                <a:spcPct val="80000"/>
              </a:lnSpc>
            </a:pPr>
            <a:endParaRPr lang="zh-CN" altLang="en-US" sz="2800">
              <a:solidFill>
                <a:srgbClr val="FF6600"/>
              </a:solidFill>
              <a:latin typeface="宋体" pitchFamily="2" charset="-122"/>
            </a:endParaRPr>
          </a:p>
          <a:p>
            <a:pPr marL="457200" indent="-457200">
              <a:lnSpc>
                <a:spcPct val="80000"/>
              </a:lnSpc>
              <a:buFontTx/>
              <a:buNone/>
            </a:pPr>
            <a:r>
              <a:rPr lang="zh-CN" altLang="en-US" sz="2800">
                <a:latin typeface="宋体" pitchFamily="2" charset="-122"/>
              </a:rPr>
              <a:t>   完成</a:t>
            </a:r>
          </a:p>
          <a:p>
            <a:pPr marL="457200" indent="-457200">
              <a:lnSpc>
                <a:spcPct val="80000"/>
              </a:lnSpc>
              <a:buFontTx/>
              <a:buNone/>
            </a:pPr>
            <a:r>
              <a:rPr lang="zh-CN" altLang="en-US">
                <a:latin typeface="宋体" pitchFamily="2" charset="-122"/>
              </a:rPr>
              <a:t>   </a:t>
            </a:r>
          </a:p>
          <a:p>
            <a:pPr marL="457200" indent="-457200">
              <a:lnSpc>
                <a:spcPct val="80000"/>
              </a:lnSpc>
              <a:buFontTx/>
              <a:buNone/>
            </a:pPr>
            <a:r>
              <a:rPr lang="zh-CN" altLang="en-US">
                <a:latin typeface="宋体" pitchFamily="2" charset="-122"/>
              </a:rPr>
              <a:t>    </a:t>
            </a:r>
            <a:r>
              <a:rPr lang="zh-CN" altLang="en-US" sz="3200">
                <a:latin typeface="宋体" pitchFamily="2" charset="-122"/>
              </a:rPr>
              <a:t>产品开发、工程实施、服务中的在建工程、新需求、维护等任务</a:t>
            </a:r>
            <a:endParaRPr lang="zh-CN" altLang="en-US" sz="3200" i="1">
              <a:solidFill>
                <a:srgbClr val="FF3300"/>
              </a:solidFill>
            </a:endParaRPr>
          </a:p>
        </p:txBody>
      </p:sp>
      <p:sp>
        <p:nvSpPr>
          <p:cNvPr id="347140" name="AutoShape 4"/>
          <p:cNvSpPr>
            <a:spLocks noChangeArrowheads="1"/>
          </p:cNvSpPr>
          <p:nvPr/>
        </p:nvSpPr>
        <p:spPr bwMode="auto">
          <a:xfrm>
            <a:off x="6443663" y="188913"/>
            <a:ext cx="2519362" cy="431800"/>
          </a:xfrm>
          <a:prstGeom prst="flowChartProcess">
            <a:avLst/>
          </a:prstGeom>
          <a:solidFill>
            <a:srgbClr val="FFFF00"/>
          </a:solidFill>
          <a:ln w="9525">
            <a:solidFill>
              <a:schemeClr val="tx1"/>
            </a:solidFill>
            <a:miter lim="800000"/>
            <a:headEnd/>
            <a:tailEnd/>
          </a:ln>
          <a:effectLst/>
        </p:spPr>
        <p:txBody>
          <a:bodyPr wrap="none" anchor="ctr"/>
          <a:lstStyle/>
          <a:p>
            <a:pPr algn="ctr">
              <a:lnSpc>
                <a:spcPct val="100000"/>
              </a:lnSpc>
              <a:spcAft>
                <a:spcPct val="0"/>
              </a:spcAft>
            </a:pPr>
            <a:r>
              <a:rPr lang="zh-CN" altLang="en-US" sz="1800" b="0">
                <a:solidFill>
                  <a:schemeClr val="tx1"/>
                </a:solidFill>
                <a:effectLst/>
                <a:latin typeface="Arial" charset="0"/>
                <a:ea typeface="黑体" pitchFamily="2" charset="-122"/>
              </a:rPr>
              <a:t>项目运营考核体系</a:t>
            </a:r>
            <a:r>
              <a:rPr lang="en-US" altLang="zh-CN" sz="1800" b="0">
                <a:solidFill>
                  <a:schemeClr val="tx1"/>
                </a:solidFill>
                <a:effectLst/>
                <a:latin typeface="Arial" charset="0"/>
                <a:ea typeface="黑体" pitchFamily="2" charset="-122"/>
              </a:rPr>
              <a:t>V3.0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zh-CN" altLang="en-US"/>
              <a:t>项目运营考核维度</a:t>
            </a:r>
          </a:p>
        </p:txBody>
      </p:sp>
      <p:sp>
        <p:nvSpPr>
          <p:cNvPr id="358403" name="AutoShape 3"/>
          <p:cNvSpPr>
            <a:spLocks noChangeArrowheads="1"/>
          </p:cNvSpPr>
          <p:nvPr/>
        </p:nvSpPr>
        <p:spPr bwMode="auto">
          <a:xfrm>
            <a:off x="6443663" y="188913"/>
            <a:ext cx="2519362" cy="431800"/>
          </a:xfrm>
          <a:prstGeom prst="flowChartProcess">
            <a:avLst/>
          </a:prstGeom>
          <a:solidFill>
            <a:srgbClr val="FFFF00"/>
          </a:solidFill>
          <a:ln w="9525">
            <a:solidFill>
              <a:schemeClr val="tx1"/>
            </a:solidFill>
            <a:miter lim="800000"/>
            <a:headEnd/>
            <a:tailEnd/>
          </a:ln>
          <a:effectLst/>
        </p:spPr>
        <p:txBody>
          <a:bodyPr wrap="none" anchor="ctr"/>
          <a:lstStyle/>
          <a:p>
            <a:pPr algn="ctr">
              <a:lnSpc>
                <a:spcPct val="100000"/>
              </a:lnSpc>
              <a:spcAft>
                <a:spcPct val="0"/>
              </a:spcAft>
            </a:pPr>
            <a:r>
              <a:rPr lang="zh-CN" altLang="en-US" sz="1800" b="0">
                <a:solidFill>
                  <a:schemeClr val="tx1"/>
                </a:solidFill>
                <a:effectLst/>
                <a:latin typeface="Arial" charset="0"/>
                <a:ea typeface="黑体" pitchFamily="2" charset="-122"/>
              </a:rPr>
              <a:t>项目运营考核体系</a:t>
            </a:r>
            <a:r>
              <a:rPr lang="en-US" altLang="zh-CN" sz="1800" b="0">
                <a:solidFill>
                  <a:schemeClr val="tx1"/>
                </a:solidFill>
                <a:effectLst/>
                <a:latin typeface="Arial" charset="0"/>
                <a:ea typeface="黑体" pitchFamily="2" charset="-122"/>
              </a:rPr>
              <a:t>V3.0</a:t>
            </a:r>
          </a:p>
        </p:txBody>
      </p:sp>
      <p:sp>
        <p:nvSpPr>
          <p:cNvPr id="358404" name="Rectangle 4"/>
          <p:cNvSpPr>
            <a:spLocks noChangeArrowheads="1"/>
          </p:cNvSpPr>
          <p:nvPr/>
        </p:nvSpPr>
        <p:spPr bwMode="auto">
          <a:xfrm>
            <a:off x="0" y="1404938"/>
            <a:ext cx="9144000" cy="0"/>
          </a:xfrm>
          <a:prstGeom prst="rect">
            <a:avLst/>
          </a:prstGeom>
          <a:noFill/>
          <a:ln w="9525" algn="ctr">
            <a:noFill/>
            <a:miter lim="800000"/>
            <a:headEnd/>
            <a:tailEnd/>
          </a:ln>
          <a:effectLst/>
        </p:spPr>
        <p:txBody>
          <a:bodyPr wrap="none" anchor="ctr">
            <a:spAutoFit/>
          </a:bodyPr>
          <a:lstStyle/>
          <a:p>
            <a:pPr>
              <a:lnSpc>
                <a:spcPct val="100000"/>
              </a:lnSpc>
              <a:spcAft>
                <a:spcPct val="0"/>
              </a:spcAft>
            </a:pPr>
            <a:endParaRPr lang="zh-CN" altLang="zh-CN" sz="1800" b="0">
              <a:solidFill>
                <a:schemeClr val="tx1"/>
              </a:solidFill>
              <a:effectLst/>
              <a:latin typeface="Arial" charset="0"/>
              <a:ea typeface="宋体" pitchFamily="2" charset="-122"/>
            </a:endParaRPr>
          </a:p>
        </p:txBody>
      </p:sp>
      <p:sp>
        <p:nvSpPr>
          <p:cNvPr id="358405" name="Line 5"/>
          <p:cNvSpPr>
            <a:spLocks noChangeShapeType="1"/>
          </p:cNvSpPr>
          <p:nvPr/>
        </p:nvSpPr>
        <p:spPr bwMode="auto">
          <a:xfrm>
            <a:off x="2781300" y="1585913"/>
            <a:ext cx="0" cy="0"/>
          </a:xfrm>
          <a:prstGeom prst="line">
            <a:avLst/>
          </a:prstGeom>
          <a:noFill/>
          <a:ln w="12700" cap="rnd">
            <a:solidFill>
              <a:srgbClr val="000000"/>
            </a:solidFill>
            <a:round/>
            <a:headEnd/>
            <a:tailEnd/>
          </a:ln>
          <a:effectLst/>
        </p:spPr>
        <p:txBody>
          <a:bodyPr/>
          <a:lstStyle/>
          <a:p>
            <a:endParaRPr lang="zh-CN" altLang="en-US"/>
          </a:p>
        </p:txBody>
      </p:sp>
      <p:graphicFrame>
        <p:nvGraphicFramePr>
          <p:cNvPr id="358496" name="Group 96"/>
          <p:cNvGraphicFramePr>
            <a:graphicFrameLocks noGrp="1"/>
          </p:cNvGraphicFramePr>
          <p:nvPr/>
        </p:nvGraphicFramePr>
        <p:xfrm>
          <a:off x="323850" y="1196975"/>
          <a:ext cx="8388350" cy="4638676"/>
        </p:xfrm>
        <a:graphic>
          <a:graphicData uri="http://schemas.openxmlformats.org/drawingml/2006/table">
            <a:tbl>
              <a:tblPr/>
              <a:tblGrid>
                <a:gridCol w="755650"/>
                <a:gridCol w="754063"/>
                <a:gridCol w="2017712"/>
                <a:gridCol w="865188"/>
                <a:gridCol w="1079500"/>
                <a:gridCol w="1296987"/>
                <a:gridCol w="1619250"/>
              </a:tblGrid>
              <a:tr h="28892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序号</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a:t>
                      </a: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指标</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管理导向</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rowSpan="2"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目标：评价一个项目的执行情况</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关键绩效指标（</a:t>
                      </a:r>
                      <a:r>
                        <a:rPr kumimoji="0" lang="en-US" altLang="zh-CN"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a:t>
                      </a: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）维度</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hMerge="1">
                  <a:txBody>
                    <a:bodyPr/>
                    <a:lstStyle/>
                    <a:p>
                      <a:endParaRPr lang="zh-CN" altLang="en-US"/>
                    </a:p>
                  </a:txBody>
                  <a:tcPr/>
                </a:tc>
              </a:tr>
              <a:tr h="47148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考评内容</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测量结果</a:t>
                      </a: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016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成本达成率 </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项目能力指标，指项目成本执行满足公司成本偏差率要求的程度。</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绩效变量维度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成本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项目执行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成本偏差率</a:t>
                      </a: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44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阶段点达成率 </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项目能力指标，指项目进度执行满足公司进度偏差要求的程度。 </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进度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项目执行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项目进度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5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项目执行质量</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满足公司质量管理要求、满足客户需求的程度。</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质量</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项目执行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软件需求质量</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  配置项质量</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  交付质量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6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项目执行利润</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项目能力指标，项目通过提高管理水平，实际执行过程中节约下来的成本。</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利润</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产品研发、项目执行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项目成本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zh-CN" altLang="en-US"/>
              <a:t>项目运营考核</a:t>
            </a:r>
            <a:r>
              <a:rPr lang="en-US" altLang="zh-CN"/>
              <a:t>KPI</a:t>
            </a:r>
            <a:r>
              <a:rPr lang="zh-CN" altLang="en-US"/>
              <a:t>组成</a:t>
            </a:r>
          </a:p>
        </p:txBody>
      </p:sp>
      <p:sp>
        <p:nvSpPr>
          <p:cNvPr id="9" name="Rectangle 7"/>
          <p:cNvSpPr>
            <a:spLocks noChangeArrowheads="1"/>
          </p:cNvSpPr>
          <p:nvPr/>
        </p:nvSpPr>
        <p:spPr bwMode="gray">
          <a:xfrm rot="3419336">
            <a:off x="804069" y="1635919"/>
            <a:ext cx="874712" cy="971550"/>
          </a:xfrm>
          <a:prstGeom prst="rect">
            <a:avLst/>
          </a:prstGeom>
          <a:gradFill rotWithShape="1">
            <a:gsLst>
              <a:gs pos="0">
                <a:schemeClr val="hlink"/>
              </a:gs>
              <a:gs pos="100000">
                <a:srgbClr val="004747"/>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rot="10800000" vert="eaVert" wrap="none" anchor="ctr">
            <a:flatTx/>
          </a:bodyPr>
          <a:lstStyle/>
          <a:p>
            <a:pPr>
              <a:lnSpc>
                <a:spcPct val="100000"/>
              </a:lnSpc>
              <a:spcAft>
                <a:spcPct val="0"/>
              </a:spcAft>
              <a:defRPr/>
            </a:pPr>
            <a:endParaRPr lang="zh-CN" altLang="en-US" sz="1800" b="0">
              <a:solidFill>
                <a:schemeClr val="tx1"/>
              </a:solidFill>
              <a:effectLst/>
              <a:latin typeface="Arial" charset="0"/>
              <a:ea typeface="宋体" pitchFamily="2" charset="-122"/>
            </a:endParaRPr>
          </a:p>
        </p:txBody>
      </p:sp>
      <p:grpSp>
        <p:nvGrpSpPr>
          <p:cNvPr id="346116" name="Group 8"/>
          <p:cNvGrpSpPr>
            <a:grpSpLocks/>
          </p:cNvGrpSpPr>
          <p:nvPr/>
        </p:nvGrpSpPr>
        <p:grpSpPr bwMode="auto">
          <a:xfrm>
            <a:off x="1906588" y="1809750"/>
            <a:ext cx="901700" cy="125413"/>
            <a:chOff x="2003" y="3439"/>
            <a:chExt cx="468" cy="244"/>
          </a:xfrm>
        </p:grpSpPr>
        <p:sp>
          <p:nvSpPr>
            <p:cNvPr id="346117" name="Oval 9"/>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pPr>
                <a:lnSpc>
                  <a:spcPct val="100000"/>
                </a:lnSpc>
                <a:spcAft>
                  <a:spcPct val="0"/>
                </a:spcAft>
              </a:pPr>
              <a:endParaRPr lang="zh-CN" altLang="zh-CN" sz="1800" b="0">
                <a:solidFill>
                  <a:schemeClr val="tx1"/>
                </a:solidFill>
                <a:effectLst/>
                <a:latin typeface="Arial" charset="0"/>
                <a:ea typeface="宋体" pitchFamily="2" charset="-122"/>
              </a:endParaRPr>
            </a:p>
          </p:txBody>
        </p:sp>
        <p:sp>
          <p:nvSpPr>
            <p:cNvPr id="346118" name="Rectangle 10"/>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pPr>
                <a:lnSpc>
                  <a:spcPct val="100000"/>
                </a:lnSpc>
                <a:spcAft>
                  <a:spcPct val="0"/>
                </a:spcAft>
              </a:pPr>
              <a:endParaRPr lang="zh-CN" altLang="zh-CN" sz="1800" b="0">
                <a:solidFill>
                  <a:schemeClr val="tx1"/>
                </a:solidFill>
                <a:effectLst/>
                <a:latin typeface="Arial" charset="0"/>
                <a:ea typeface="宋体" pitchFamily="2" charset="-122"/>
              </a:endParaRPr>
            </a:p>
          </p:txBody>
        </p:sp>
        <p:sp>
          <p:nvSpPr>
            <p:cNvPr id="13" name="Oval 11"/>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lnSpc>
                  <a:spcPct val="100000"/>
                </a:lnSpc>
                <a:spcAft>
                  <a:spcPct val="0"/>
                </a:spcAft>
                <a:defRPr/>
              </a:pPr>
              <a:endParaRPr lang="zh-CN" altLang="en-US" sz="1800" b="0">
                <a:solidFill>
                  <a:schemeClr val="tx1"/>
                </a:solidFill>
                <a:effectLst/>
                <a:latin typeface="Arial" charset="0"/>
                <a:ea typeface="宋体" pitchFamily="2" charset="-122"/>
              </a:endParaRPr>
            </a:p>
          </p:txBody>
        </p:sp>
        <p:sp>
          <p:nvSpPr>
            <p:cNvPr id="14" name="Oval 12"/>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lnSpc>
                  <a:spcPct val="100000"/>
                </a:lnSpc>
                <a:spcAft>
                  <a:spcPct val="0"/>
                </a:spcAft>
                <a:defRPr/>
              </a:pPr>
              <a:endParaRPr lang="zh-CN" altLang="en-US" sz="1800" b="0">
                <a:solidFill>
                  <a:schemeClr val="tx1"/>
                </a:solidFill>
                <a:effectLst/>
                <a:latin typeface="Arial" charset="0"/>
                <a:ea typeface="宋体" pitchFamily="2" charset="-122"/>
              </a:endParaRPr>
            </a:p>
          </p:txBody>
        </p:sp>
      </p:grpSp>
      <p:sp>
        <p:nvSpPr>
          <p:cNvPr id="346121" name="Rectangle 13"/>
          <p:cNvSpPr>
            <a:spLocks noChangeArrowheads="1"/>
          </p:cNvSpPr>
          <p:nvPr/>
        </p:nvSpPr>
        <p:spPr bwMode="gray">
          <a:xfrm rot="3419336">
            <a:off x="2647950" y="1574800"/>
            <a:ext cx="874713" cy="969963"/>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pPr>
              <a:lnSpc>
                <a:spcPct val="100000"/>
              </a:lnSpc>
              <a:spcAft>
                <a:spcPct val="0"/>
              </a:spcAft>
            </a:pPr>
            <a:endParaRPr lang="zh-CN" altLang="zh-CN" sz="1800" b="0">
              <a:solidFill>
                <a:schemeClr val="tx1"/>
              </a:solidFill>
              <a:effectLst/>
              <a:latin typeface="Arial" charset="0"/>
              <a:ea typeface="宋体" pitchFamily="2" charset="-122"/>
            </a:endParaRPr>
          </a:p>
        </p:txBody>
      </p:sp>
      <p:grpSp>
        <p:nvGrpSpPr>
          <p:cNvPr id="346122" name="Group 14"/>
          <p:cNvGrpSpPr>
            <a:grpSpLocks/>
          </p:cNvGrpSpPr>
          <p:nvPr/>
        </p:nvGrpSpPr>
        <p:grpSpPr bwMode="auto">
          <a:xfrm>
            <a:off x="3670300" y="1809750"/>
            <a:ext cx="901700" cy="125413"/>
            <a:chOff x="2003" y="3439"/>
            <a:chExt cx="468" cy="244"/>
          </a:xfrm>
        </p:grpSpPr>
        <p:sp>
          <p:nvSpPr>
            <p:cNvPr id="346123" name="Oval 15"/>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pPr>
                <a:lnSpc>
                  <a:spcPct val="100000"/>
                </a:lnSpc>
                <a:spcAft>
                  <a:spcPct val="0"/>
                </a:spcAft>
              </a:pPr>
              <a:endParaRPr lang="zh-CN" altLang="zh-CN" sz="1800" b="0">
                <a:solidFill>
                  <a:schemeClr val="tx1"/>
                </a:solidFill>
                <a:effectLst/>
                <a:latin typeface="Arial" charset="0"/>
                <a:ea typeface="宋体" pitchFamily="2" charset="-122"/>
              </a:endParaRPr>
            </a:p>
          </p:txBody>
        </p:sp>
        <p:sp>
          <p:nvSpPr>
            <p:cNvPr id="346124" name="Rectangle 16"/>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pPr>
                <a:lnSpc>
                  <a:spcPct val="100000"/>
                </a:lnSpc>
                <a:spcAft>
                  <a:spcPct val="0"/>
                </a:spcAft>
              </a:pPr>
              <a:endParaRPr lang="zh-CN" altLang="zh-CN" sz="1800" b="0">
                <a:solidFill>
                  <a:schemeClr val="tx1"/>
                </a:solidFill>
                <a:effectLst/>
                <a:latin typeface="Arial" charset="0"/>
                <a:ea typeface="宋体" pitchFamily="2" charset="-122"/>
              </a:endParaRPr>
            </a:p>
          </p:txBody>
        </p:sp>
        <p:sp>
          <p:nvSpPr>
            <p:cNvPr id="19" name="Oval 17"/>
            <p:cNvSpPr>
              <a:spLocks noChangeArrowheads="1"/>
            </p:cNvSpPr>
            <p:nvPr/>
          </p:nvSpPr>
          <p:spPr bwMode="gray">
            <a:xfrm>
              <a:off x="2400" y="3442"/>
              <a:ext cx="71" cy="235"/>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a:lnSpc>
                  <a:spcPct val="100000"/>
                </a:lnSpc>
                <a:spcAft>
                  <a:spcPct val="0"/>
                </a:spcAft>
                <a:defRPr/>
              </a:pPr>
              <a:endParaRPr lang="zh-CN" altLang="en-US" sz="1800" b="0">
                <a:solidFill>
                  <a:schemeClr val="tx1"/>
                </a:solidFill>
                <a:effectLst/>
                <a:latin typeface="Arial" charset="0"/>
                <a:ea typeface="宋体" pitchFamily="2" charset="-122"/>
              </a:endParaRPr>
            </a:p>
          </p:txBody>
        </p:sp>
        <p:sp>
          <p:nvSpPr>
            <p:cNvPr id="20" name="Oval 18"/>
            <p:cNvSpPr>
              <a:spLocks noChangeArrowheads="1"/>
            </p:cNvSpPr>
            <p:nvPr/>
          </p:nvSpPr>
          <p:spPr bwMode="gray">
            <a:xfrm>
              <a:off x="2438" y="3519"/>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a:lnSpc>
                  <a:spcPct val="100000"/>
                </a:lnSpc>
                <a:spcAft>
                  <a:spcPct val="0"/>
                </a:spcAft>
                <a:defRPr/>
              </a:pPr>
              <a:endParaRPr lang="zh-CN" altLang="en-US" sz="1800" b="0">
                <a:solidFill>
                  <a:schemeClr val="tx1"/>
                </a:solidFill>
                <a:effectLst/>
                <a:latin typeface="Arial" charset="0"/>
                <a:ea typeface="宋体" pitchFamily="2" charset="-122"/>
              </a:endParaRPr>
            </a:p>
          </p:txBody>
        </p:sp>
      </p:grpSp>
      <p:sp>
        <p:nvSpPr>
          <p:cNvPr id="21" name="Rectangle 19"/>
          <p:cNvSpPr>
            <a:spLocks noChangeArrowheads="1"/>
          </p:cNvSpPr>
          <p:nvPr/>
        </p:nvSpPr>
        <p:spPr bwMode="gray">
          <a:xfrm rot="3419336">
            <a:off x="4403725" y="1574800"/>
            <a:ext cx="874713" cy="969963"/>
          </a:xfrm>
          <a:prstGeom prst="rect">
            <a:avLst/>
          </a:prstGeom>
          <a:gradFill rotWithShape="1">
            <a:gsLst>
              <a:gs pos="0">
                <a:schemeClr val="hlink"/>
              </a:gs>
              <a:gs pos="100000">
                <a:srgbClr val="004747"/>
              </a:gs>
            </a:gsLst>
            <a:lin ang="5400000" scaled="1"/>
          </a:gra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rot="10800000" vert="eaVert" wrap="none" anchor="ctr">
            <a:flatTx/>
          </a:bodyPr>
          <a:lstStyle/>
          <a:p>
            <a:pPr>
              <a:lnSpc>
                <a:spcPct val="100000"/>
              </a:lnSpc>
              <a:spcAft>
                <a:spcPct val="0"/>
              </a:spcAft>
              <a:defRPr/>
            </a:pPr>
            <a:endParaRPr lang="zh-CN" altLang="en-US" sz="1800" b="0">
              <a:solidFill>
                <a:schemeClr val="tx1"/>
              </a:solidFill>
              <a:effectLst/>
              <a:latin typeface="Arial" charset="0"/>
              <a:ea typeface="宋体" pitchFamily="2" charset="-122"/>
            </a:endParaRPr>
          </a:p>
        </p:txBody>
      </p:sp>
      <p:sp>
        <p:nvSpPr>
          <p:cNvPr id="346128" name="Rectangle 25"/>
          <p:cNvSpPr>
            <a:spLocks noChangeArrowheads="1"/>
          </p:cNvSpPr>
          <p:nvPr/>
        </p:nvSpPr>
        <p:spPr bwMode="gray">
          <a:xfrm rot="3419336">
            <a:off x="7393782" y="1566069"/>
            <a:ext cx="874712" cy="971550"/>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rot="10800000" vert="eaVert" wrap="none" anchor="ctr">
            <a:flatTx/>
          </a:bodyPr>
          <a:lstStyle/>
          <a:p>
            <a:pPr>
              <a:lnSpc>
                <a:spcPct val="100000"/>
              </a:lnSpc>
              <a:spcAft>
                <a:spcPct val="0"/>
              </a:spcAft>
            </a:pPr>
            <a:endParaRPr lang="zh-CN" altLang="zh-CN" sz="1800" b="0">
              <a:solidFill>
                <a:schemeClr val="tx1"/>
              </a:solidFill>
              <a:effectLst/>
              <a:latin typeface="Arial" charset="0"/>
              <a:ea typeface="宋体" pitchFamily="2" charset="-122"/>
            </a:endParaRPr>
          </a:p>
        </p:txBody>
      </p:sp>
      <p:sp>
        <p:nvSpPr>
          <p:cNvPr id="346129" name="Rectangle 26"/>
          <p:cNvSpPr>
            <a:spLocks noChangeArrowheads="1"/>
          </p:cNvSpPr>
          <p:nvPr/>
        </p:nvSpPr>
        <p:spPr bwMode="gray">
          <a:xfrm>
            <a:off x="900113" y="1924050"/>
            <a:ext cx="1168400" cy="641350"/>
          </a:xfrm>
          <a:prstGeom prst="rect">
            <a:avLst/>
          </a:prstGeom>
          <a:noFill/>
          <a:ln w="9525">
            <a:noFill/>
            <a:miter lim="800000"/>
            <a:headEnd/>
            <a:tailEnd/>
          </a:ln>
        </p:spPr>
        <p:txBody>
          <a:bodyPr wrap="none">
            <a:spAutoFit/>
          </a:bodyPr>
          <a:lstStyle/>
          <a:p>
            <a:pPr>
              <a:lnSpc>
                <a:spcPct val="100000"/>
              </a:lnSpc>
              <a:spcAft>
                <a:spcPct val="0"/>
              </a:spcAft>
            </a:pPr>
            <a:r>
              <a:rPr lang="zh-CN" altLang="en-US" sz="1800">
                <a:solidFill>
                  <a:schemeClr val="bg1"/>
                </a:solidFill>
                <a:effectLst/>
                <a:latin typeface="Arial" charset="0"/>
                <a:ea typeface="宋体" pitchFamily="2" charset="-122"/>
              </a:rPr>
              <a:t>项目成本 </a:t>
            </a:r>
          </a:p>
          <a:p>
            <a:pPr>
              <a:lnSpc>
                <a:spcPct val="100000"/>
              </a:lnSpc>
              <a:spcAft>
                <a:spcPct val="0"/>
              </a:spcAft>
            </a:pPr>
            <a:r>
              <a:rPr lang="en-US" altLang="zh-CN" sz="1800">
                <a:solidFill>
                  <a:schemeClr val="bg1"/>
                </a:solidFill>
                <a:effectLst/>
                <a:latin typeface="Arial" charset="0"/>
                <a:ea typeface="宋体" pitchFamily="2" charset="-122"/>
              </a:rPr>
              <a:t>KPI1</a:t>
            </a:r>
          </a:p>
        </p:txBody>
      </p:sp>
      <p:sp>
        <p:nvSpPr>
          <p:cNvPr id="346130" name="Rectangle 27"/>
          <p:cNvSpPr>
            <a:spLocks noChangeArrowheads="1"/>
          </p:cNvSpPr>
          <p:nvPr/>
        </p:nvSpPr>
        <p:spPr bwMode="gray">
          <a:xfrm>
            <a:off x="2784475" y="1924050"/>
            <a:ext cx="1427163" cy="641350"/>
          </a:xfrm>
          <a:prstGeom prst="rect">
            <a:avLst/>
          </a:prstGeom>
          <a:noFill/>
          <a:ln w="9525">
            <a:noFill/>
            <a:miter lim="800000"/>
            <a:headEnd/>
            <a:tailEnd/>
          </a:ln>
        </p:spPr>
        <p:txBody>
          <a:bodyPr>
            <a:spAutoFit/>
          </a:bodyPr>
          <a:lstStyle/>
          <a:p>
            <a:pPr>
              <a:lnSpc>
                <a:spcPct val="100000"/>
              </a:lnSpc>
              <a:spcAft>
                <a:spcPct val="0"/>
              </a:spcAft>
            </a:pPr>
            <a:r>
              <a:rPr lang="zh-CN" altLang="en-US" sz="1800">
                <a:solidFill>
                  <a:schemeClr val="bg1"/>
                </a:solidFill>
                <a:effectLst/>
                <a:latin typeface="Arial" charset="0"/>
                <a:ea typeface="宋体" pitchFamily="2" charset="-122"/>
              </a:rPr>
              <a:t>项目进度</a:t>
            </a:r>
          </a:p>
          <a:p>
            <a:pPr>
              <a:lnSpc>
                <a:spcPct val="100000"/>
              </a:lnSpc>
              <a:spcAft>
                <a:spcPct val="0"/>
              </a:spcAft>
            </a:pPr>
            <a:r>
              <a:rPr lang="en-US" altLang="zh-CN" sz="1800">
                <a:solidFill>
                  <a:schemeClr val="bg1"/>
                </a:solidFill>
                <a:effectLst/>
                <a:latin typeface="Arial" charset="0"/>
                <a:ea typeface="宋体" pitchFamily="2" charset="-122"/>
              </a:rPr>
              <a:t>KPI2</a:t>
            </a:r>
          </a:p>
        </p:txBody>
      </p:sp>
      <p:sp>
        <p:nvSpPr>
          <p:cNvPr id="346131" name="Rectangle 28"/>
          <p:cNvSpPr>
            <a:spLocks noChangeArrowheads="1"/>
          </p:cNvSpPr>
          <p:nvPr/>
        </p:nvSpPr>
        <p:spPr bwMode="gray">
          <a:xfrm>
            <a:off x="4437063" y="1844675"/>
            <a:ext cx="1320800" cy="641350"/>
          </a:xfrm>
          <a:prstGeom prst="rect">
            <a:avLst/>
          </a:prstGeom>
          <a:noFill/>
          <a:ln w="9525">
            <a:noFill/>
            <a:miter lim="800000"/>
            <a:headEnd/>
            <a:tailEnd/>
          </a:ln>
        </p:spPr>
        <p:txBody>
          <a:bodyPr>
            <a:spAutoFit/>
          </a:bodyPr>
          <a:lstStyle/>
          <a:p>
            <a:pPr>
              <a:lnSpc>
                <a:spcPct val="100000"/>
              </a:lnSpc>
              <a:spcAft>
                <a:spcPct val="0"/>
              </a:spcAft>
            </a:pPr>
            <a:r>
              <a:rPr lang="zh-CN" altLang="en-US" sz="1800">
                <a:solidFill>
                  <a:schemeClr val="bg1"/>
                </a:solidFill>
                <a:effectLst/>
                <a:latin typeface="Arial" charset="0"/>
                <a:ea typeface="宋体" pitchFamily="2" charset="-122"/>
              </a:rPr>
              <a:t>质量要求</a:t>
            </a:r>
          </a:p>
          <a:p>
            <a:pPr>
              <a:lnSpc>
                <a:spcPct val="100000"/>
              </a:lnSpc>
              <a:spcAft>
                <a:spcPct val="0"/>
              </a:spcAft>
            </a:pPr>
            <a:r>
              <a:rPr lang="en-US" altLang="zh-CN" sz="1800">
                <a:solidFill>
                  <a:schemeClr val="bg1"/>
                </a:solidFill>
                <a:effectLst/>
                <a:latin typeface="Arial" charset="0"/>
                <a:ea typeface="宋体" pitchFamily="2" charset="-122"/>
              </a:rPr>
              <a:t>KPI3</a:t>
            </a:r>
          </a:p>
        </p:txBody>
      </p:sp>
      <p:sp>
        <p:nvSpPr>
          <p:cNvPr id="346132" name="Rectangle 29"/>
          <p:cNvSpPr>
            <a:spLocks noChangeArrowheads="1"/>
          </p:cNvSpPr>
          <p:nvPr/>
        </p:nvSpPr>
        <p:spPr bwMode="gray">
          <a:xfrm>
            <a:off x="7380288" y="1916113"/>
            <a:ext cx="1295400" cy="366712"/>
          </a:xfrm>
          <a:prstGeom prst="rect">
            <a:avLst/>
          </a:prstGeom>
          <a:noFill/>
          <a:ln w="9525">
            <a:noFill/>
            <a:miter lim="800000"/>
            <a:headEnd/>
            <a:tailEnd/>
          </a:ln>
        </p:spPr>
        <p:txBody>
          <a:bodyPr>
            <a:spAutoFit/>
          </a:bodyPr>
          <a:lstStyle/>
          <a:p>
            <a:pPr>
              <a:lnSpc>
                <a:spcPct val="100000"/>
              </a:lnSpc>
              <a:spcAft>
                <a:spcPct val="0"/>
              </a:spcAft>
            </a:pPr>
            <a:r>
              <a:rPr lang="zh-CN" altLang="en-US" sz="1800">
                <a:solidFill>
                  <a:schemeClr val="bg1"/>
                </a:solidFill>
                <a:effectLst/>
                <a:latin typeface="Arial" charset="0"/>
                <a:ea typeface="宋体" pitchFamily="2" charset="-122"/>
              </a:rPr>
              <a:t>考核结果</a:t>
            </a:r>
          </a:p>
        </p:txBody>
      </p:sp>
      <p:graphicFrame>
        <p:nvGraphicFramePr>
          <p:cNvPr id="346133" name="Group 21"/>
          <p:cNvGraphicFramePr>
            <a:graphicFrameLocks noGrp="1"/>
          </p:cNvGraphicFramePr>
          <p:nvPr>
            <p:ph idx="1"/>
          </p:nvPr>
        </p:nvGraphicFramePr>
        <p:xfrm>
          <a:off x="457200" y="2852738"/>
          <a:ext cx="8229600" cy="3273426"/>
        </p:xfrm>
        <a:graphic>
          <a:graphicData uri="http://schemas.openxmlformats.org/drawingml/2006/table">
            <a:tbl>
              <a:tblPr/>
              <a:tblGrid>
                <a:gridCol w="1090613"/>
                <a:gridCol w="7138987"/>
              </a:tblGrid>
              <a:tr h="107473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考核系数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CC3300"/>
                          </a:solidFill>
                          <a:effectLst/>
                          <a:latin typeface="楷体_GB2312" pitchFamily="49" charset="-122"/>
                          <a:ea typeface="楷体_GB2312" pitchFamily="49" charset="-122"/>
                        </a:rPr>
                        <a:t>考核系数</a:t>
                      </a: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KPI1×</a:t>
                      </a:r>
                      <a:r>
                        <a:rPr kumimoji="0" lang="en-US" altLang="zh-CN" sz="1800" b="0" i="0" u="none" strike="noStrike" cap="none" normalizeH="0" baseline="0" smtClean="0">
                          <a:ln>
                            <a:noFill/>
                          </a:ln>
                          <a:solidFill>
                            <a:srgbClr val="FF0066"/>
                          </a:solidFill>
                          <a:effectLst/>
                          <a:latin typeface="微软雅黑" pitchFamily="34" charset="-122"/>
                          <a:ea typeface="微软雅黑" pitchFamily="34" charset="-122"/>
                        </a:rPr>
                        <a:t>30</a:t>
                      </a: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KPI2×</a:t>
                      </a:r>
                      <a:r>
                        <a:rPr kumimoji="0" lang="en-US" altLang="zh-CN" sz="1800" b="0" i="0" u="none" strike="noStrike" cap="none" normalizeH="0" baseline="0" smtClean="0">
                          <a:ln>
                            <a:noFill/>
                          </a:ln>
                          <a:solidFill>
                            <a:srgbClr val="FF0066"/>
                          </a:solidFill>
                          <a:effectLst/>
                          <a:latin typeface="微软雅黑" pitchFamily="34" charset="-122"/>
                          <a:ea typeface="微软雅黑" pitchFamily="34" charset="-122"/>
                        </a:rPr>
                        <a:t>30</a:t>
                      </a: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KPI3×</a:t>
                      </a:r>
                      <a:r>
                        <a:rPr kumimoji="0" lang="en-US" altLang="zh-CN" sz="1800" b="0" i="0" u="none" strike="noStrike" cap="none" normalizeH="0" baseline="0" smtClean="0">
                          <a:ln>
                            <a:noFill/>
                          </a:ln>
                          <a:solidFill>
                            <a:srgbClr val="FF0066"/>
                          </a:solidFill>
                          <a:effectLst/>
                          <a:latin typeface="微软雅黑" pitchFamily="34" charset="-122"/>
                          <a:ea typeface="微软雅黑" pitchFamily="34" charset="-122"/>
                        </a:rPr>
                        <a:t>40</a:t>
                      </a: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67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楷体_GB2312" pitchFamily="49" charset="-122"/>
                          <a:ea typeface="楷体_GB2312" pitchFamily="49" charset="-122"/>
                        </a:rPr>
                        <a:t>KPI4</a:t>
                      </a: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（执行利润）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选择预算与总成本</a:t>
                      </a:r>
                      <a:r>
                        <a:rPr kumimoji="0" lang="en-US" altLang="zh-CN" sz="16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实际工时）之间的最小值；刨除项目支撑费用后，减去人工成本（成本工时）和差旅费用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319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项目运营考核奖金</a:t>
                      </a: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员工基本奖金＝在项目的实际工作量（成本工时，人天）</a:t>
                      </a:r>
                      <a:r>
                        <a:rPr kumimoji="0" lang="en-US" altLang="zh-CN" sz="16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奖金基数（元</a:t>
                      </a:r>
                      <a:r>
                        <a:rPr kumimoji="0" lang="en-US" altLang="zh-CN" sz="16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人天）</a:t>
                      </a:r>
                      <a:b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b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员工项目运营考核奖金＝</a:t>
                      </a:r>
                      <a:r>
                        <a:rPr kumimoji="0" lang="zh-CN" altLang="en-US" sz="2400" b="0" i="0" u="none" strike="noStrike" cap="none" normalizeH="0" baseline="0" smtClean="0">
                          <a:ln>
                            <a:noFill/>
                          </a:ln>
                          <a:solidFill>
                            <a:srgbClr val="CC3300"/>
                          </a:solidFill>
                          <a:effectLst/>
                          <a:latin typeface="楷体_GB2312" pitchFamily="49" charset="-122"/>
                          <a:ea typeface="楷体_GB2312" pitchFamily="49" charset="-122"/>
                        </a:rPr>
                        <a:t>考核系数</a:t>
                      </a:r>
                      <a:r>
                        <a:rPr kumimoji="0" lang="en-US" altLang="zh-CN" sz="1600" b="0" i="0" u="none" strike="noStrike" cap="none" normalizeH="0" baseline="0" smtClean="0">
                          <a:ln>
                            <a:noFill/>
                          </a:ln>
                          <a:solidFill>
                            <a:schemeClr val="tx1"/>
                          </a:solidFill>
                          <a:effectLst/>
                          <a:latin typeface="楷体_GB2312" pitchFamily="49" charset="-122"/>
                          <a:ea typeface="楷体_GB2312" pitchFamily="49" charset="-122"/>
                        </a:rPr>
                        <a:t>×</a:t>
                      </a:r>
                      <a:r>
                        <a:rPr kumimoji="0" lang="zh-CN" altLang="en-US" sz="1600" b="0" i="0" u="none" strike="noStrike" cap="none" normalizeH="0" baseline="0" smtClean="0">
                          <a:ln>
                            <a:noFill/>
                          </a:ln>
                          <a:solidFill>
                            <a:schemeClr val="tx1"/>
                          </a:solidFill>
                          <a:effectLst/>
                          <a:latin typeface="楷体_GB2312" pitchFamily="49" charset="-122"/>
                          <a:ea typeface="楷体_GB2312" pitchFamily="49" charset="-122"/>
                        </a:rPr>
                        <a:t>（员工基本奖金＋项目执行利润）</a:t>
                      </a:r>
                      <a:r>
                        <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6147" name="AutoShape 35"/>
          <p:cNvSpPr>
            <a:spLocks noChangeArrowheads="1"/>
          </p:cNvSpPr>
          <p:nvPr/>
        </p:nvSpPr>
        <p:spPr bwMode="auto">
          <a:xfrm>
            <a:off x="6443663" y="188913"/>
            <a:ext cx="2519362" cy="431800"/>
          </a:xfrm>
          <a:prstGeom prst="flowChartProcess">
            <a:avLst/>
          </a:prstGeom>
          <a:solidFill>
            <a:srgbClr val="FFFF00"/>
          </a:solidFill>
          <a:ln w="9525">
            <a:solidFill>
              <a:schemeClr val="tx1"/>
            </a:solidFill>
            <a:miter lim="800000"/>
            <a:headEnd/>
            <a:tailEnd/>
          </a:ln>
          <a:effectLst/>
        </p:spPr>
        <p:txBody>
          <a:bodyPr wrap="none" anchor="ctr"/>
          <a:lstStyle/>
          <a:p>
            <a:pPr algn="ctr">
              <a:lnSpc>
                <a:spcPct val="100000"/>
              </a:lnSpc>
              <a:spcAft>
                <a:spcPct val="0"/>
              </a:spcAft>
            </a:pPr>
            <a:r>
              <a:rPr lang="zh-CN" altLang="en-US" sz="1800" b="0">
                <a:solidFill>
                  <a:schemeClr val="tx1"/>
                </a:solidFill>
                <a:effectLst/>
                <a:latin typeface="Arial" charset="0"/>
                <a:ea typeface="黑体" pitchFamily="2" charset="-122"/>
              </a:rPr>
              <a:t>项目运营考核体系</a:t>
            </a:r>
            <a:r>
              <a:rPr lang="en-US" altLang="zh-CN" sz="1800" b="0">
                <a:solidFill>
                  <a:schemeClr val="tx1"/>
                </a:solidFill>
                <a:effectLst/>
                <a:latin typeface="Arial" charset="0"/>
                <a:ea typeface="黑体" pitchFamily="2" charset="-122"/>
              </a:rPr>
              <a:t>V3.0</a:t>
            </a:r>
          </a:p>
        </p:txBody>
      </p:sp>
      <p:sp>
        <p:nvSpPr>
          <p:cNvPr id="346148" name="Rectangle 25"/>
          <p:cNvSpPr>
            <a:spLocks noChangeArrowheads="1"/>
          </p:cNvSpPr>
          <p:nvPr/>
        </p:nvSpPr>
        <p:spPr bwMode="gray">
          <a:xfrm rot="3419336">
            <a:off x="5988843" y="1580357"/>
            <a:ext cx="874713" cy="971550"/>
          </a:xfrm>
          <a:prstGeom prst="rect">
            <a:avLst/>
          </a:prstGeom>
          <a:solidFill>
            <a:srgbClr val="FFCC99"/>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rot="10800000" vert="eaVert" wrap="none" anchor="ctr">
            <a:flatTx/>
          </a:bodyPr>
          <a:lstStyle/>
          <a:p>
            <a:pPr>
              <a:lnSpc>
                <a:spcPct val="100000"/>
              </a:lnSpc>
              <a:spcAft>
                <a:spcPct val="0"/>
              </a:spcAft>
            </a:pPr>
            <a:endParaRPr lang="zh-CN" altLang="zh-CN" sz="1800" b="0">
              <a:solidFill>
                <a:schemeClr val="tx1"/>
              </a:solidFill>
              <a:effectLst/>
              <a:latin typeface="Arial" charset="0"/>
              <a:ea typeface="宋体" pitchFamily="2" charset="-122"/>
            </a:endParaRPr>
          </a:p>
        </p:txBody>
      </p:sp>
      <p:sp>
        <p:nvSpPr>
          <p:cNvPr id="346149" name="Rectangle 29"/>
          <p:cNvSpPr>
            <a:spLocks noChangeArrowheads="1"/>
          </p:cNvSpPr>
          <p:nvPr/>
        </p:nvSpPr>
        <p:spPr bwMode="gray">
          <a:xfrm>
            <a:off x="5940425" y="1773238"/>
            <a:ext cx="1295400" cy="641350"/>
          </a:xfrm>
          <a:prstGeom prst="rect">
            <a:avLst/>
          </a:prstGeom>
          <a:noFill/>
          <a:ln w="9525">
            <a:noFill/>
            <a:miter lim="800000"/>
            <a:headEnd/>
            <a:tailEnd/>
          </a:ln>
        </p:spPr>
        <p:txBody>
          <a:bodyPr>
            <a:spAutoFit/>
          </a:bodyPr>
          <a:lstStyle/>
          <a:p>
            <a:pPr>
              <a:lnSpc>
                <a:spcPct val="100000"/>
              </a:lnSpc>
              <a:spcAft>
                <a:spcPct val="0"/>
              </a:spcAft>
            </a:pPr>
            <a:r>
              <a:rPr lang="zh-CN" altLang="en-US" sz="1800">
                <a:solidFill>
                  <a:schemeClr val="bg1"/>
                </a:solidFill>
                <a:effectLst/>
                <a:latin typeface="Arial" charset="0"/>
                <a:ea typeface="宋体" pitchFamily="2" charset="-122"/>
              </a:rPr>
              <a:t>执行利润</a:t>
            </a:r>
            <a:r>
              <a:rPr lang="en-US" altLang="zh-CN" sz="1800">
                <a:solidFill>
                  <a:schemeClr val="bg1"/>
                </a:solidFill>
                <a:effectLst/>
                <a:latin typeface="Arial" charset="0"/>
                <a:ea typeface="宋体" pitchFamily="2" charset="-122"/>
              </a:rPr>
              <a:t>KPI4</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zh-CN" altLang="en-US"/>
              <a:t>项目运营考核</a:t>
            </a:r>
            <a:r>
              <a:rPr lang="en-US" altLang="zh-CN"/>
              <a:t>KPI</a:t>
            </a:r>
            <a:r>
              <a:rPr lang="zh-CN" altLang="en-US"/>
              <a:t>的计算方法</a:t>
            </a:r>
          </a:p>
        </p:txBody>
      </p:sp>
      <p:sp>
        <p:nvSpPr>
          <p:cNvPr id="357411" name="AutoShape 35"/>
          <p:cNvSpPr>
            <a:spLocks noChangeArrowheads="1"/>
          </p:cNvSpPr>
          <p:nvPr/>
        </p:nvSpPr>
        <p:spPr bwMode="auto">
          <a:xfrm>
            <a:off x="6443663" y="188913"/>
            <a:ext cx="2519362" cy="431800"/>
          </a:xfrm>
          <a:prstGeom prst="flowChartProcess">
            <a:avLst/>
          </a:prstGeom>
          <a:solidFill>
            <a:srgbClr val="FFFF00"/>
          </a:solidFill>
          <a:ln w="9525">
            <a:solidFill>
              <a:schemeClr val="tx1"/>
            </a:solidFill>
            <a:miter lim="800000"/>
            <a:headEnd/>
            <a:tailEnd/>
          </a:ln>
          <a:effectLst/>
        </p:spPr>
        <p:txBody>
          <a:bodyPr wrap="none" anchor="ctr"/>
          <a:lstStyle/>
          <a:p>
            <a:pPr algn="ctr">
              <a:lnSpc>
                <a:spcPct val="100000"/>
              </a:lnSpc>
              <a:spcAft>
                <a:spcPct val="0"/>
              </a:spcAft>
            </a:pPr>
            <a:r>
              <a:rPr lang="zh-CN" altLang="en-US" sz="1800" b="0">
                <a:solidFill>
                  <a:schemeClr val="tx1"/>
                </a:solidFill>
                <a:effectLst/>
                <a:latin typeface="Arial" charset="0"/>
                <a:ea typeface="黑体" pitchFamily="2" charset="-122"/>
              </a:rPr>
              <a:t>项目运营考核体系</a:t>
            </a:r>
            <a:r>
              <a:rPr lang="en-US" altLang="zh-CN" sz="1800" b="0">
                <a:solidFill>
                  <a:schemeClr val="tx1"/>
                </a:solidFill>
                <a:effectLst/>
                <a:latin typeface="Arial" charset="0"/>
                <a:ea typeface="黑体" pitchFamily="2" charset="-122"/>
              </a:rPr>
              <a:t>V3.0</a:t>
            </a:r>
          </a:p>
        </p:txBody>
      </p:sp>
      <p:sp>
        <p:nvSpPr>
          <p:cNvPr id="357415" name="Rectangle 39"/>
          <p:cNvSpPr>
            <a:spLocks noChangeArrowheads="1"/>
          </p:cNvSpPr>
          <p:nvPr/>
        </p:nvSpPr>
        <p:spPr bwMode="auto">
          <a:xfrm>
            <a:off x="0" y="1404938"/>
            <a:ext cx="9144000" cy="0"/>
          </a:xfrm>
          <a:prstGeom prst="rect">
            <a:avLst/>
          </a:prstGeom>
          <a:noFill/>
          <a:ln w="9525" algn="ctr">
            <a:noFill/>
            <a:miter lim="800000"/>
            <a:headEnd/>
            <a:tailEnd/>
          </a:ln>
          <a:effectLst/>
        </p:spPr>
        <p:txBody>
          <a:bodyPr wrap="none" anchor="ctr">
            <a:spAutoFit/>
          </a:bodyPr>
          <a:lstStyle/>
          <a:p>
            <a:pPr>
              <a:lnSpc>
                <a:spcPct val="100000"/>
              </a:lnSpc>
              <a:spcAft>
                <a:spcPct val="0"/>
              </a:spcAft>
            </a:pPr>
            <a:endParaRPr lang="zh-CN" altLang="zh-CN" sz="1800" b="0">
              <a:solidFill>
                <a:schemeClr val="tx1"/>
              </a:solidFill>
              <a:effectLst/>
              <a:latin typeface="Arial" charset="0"/>
              <a:ea typeface="宋体" pitchFamily="2" charset="-122"/>
            </a:endParaRPr>
          </a:p>
        </p:txBody>
      </p:sp>
      <p:sp>
        <p:nvSpPr>
          <p:cNvPr id="357506" name="Line 130"/>
          <p:cNvSpPr>
            <a:spLocks noChangeShapeType="1"/>
          </p:cNvSpPr>
          <p:nvPr/>
        </p:nvSpPr>
        <p:spPr bwMode="auto">
          <a:xfrm>
            <a:off x="2781300" y="1585913"/>
            <a:ext cx="0" cy="0"/>
          </a:xfrm>
          <a:prstGeom prst="line">
            <a:avLst/>
          </a:prstGeom>
          <a:noFill/>
          <a:ln w="12700" cap="rnd">
            <a:solidFill>
              <a:srgbClr val="000000"/>
            </a:solidFill>
            <a:round/>
            <a:headEnd/>
            <a:tailEnd/>
          </a:ln>
          <a:effectLst/>
        </p:spPr>
        <p:txBody>
          <a:bodyPr/>
          <a:lstStyle/>
          <a:p>
            <a:endParaRPr lang="zh-CN" altLang="en-US"/>
          </a:p>
        </p:txBody>
      </p:sp>
      <p:graphicFrame>
        <p:nvGraphicFramePr>
          <p:cNvPr id="357834" name="Group 458"/>
          <p:cNvGraphicFramePr>
            <a:graphicFrameLocks noGrp="1"/>
          </p:cNvGraphicFramePr>
          <p:nvPr/>
        </p:nvGraphicFramePr>
        <p:xfrm>
          <a:off x="395288" y="1268413"/>
          <a:ext cx="8640762" cy="4700588"/>
        </p:xfrm>
        <a:graphic>
          <a:graphicData uri="http://schemas.openxmlformats.org/drawingml/2006/table">
            <a:tbl>
              <a:tblPr/>
              <a:tblGrid>
                <a:gridCol w="936625"/>
                <a:gridCol w="1727200"/>
                <a:gridCol w="5976937"/>
              </a:tblGrid>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序号</a:t>
                      </a:r>
                      <a:endPar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指标</a:t>
                      </a:r>
                      <a:endPar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关键绩效指标（</a:t>
                      </a:r>
                      <a:r>
                        <a:rPr kumimoji="0" lang="en-US" altLang="zh-CN" sz="16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a:t>
                      </a: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）计算方法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823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成本达成率 </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0&lt;=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偏差</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&lt;=18%        KPI1</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偏差</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|&gt;18%                KPI1</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0</a:t>
                      </a:r>
                    </a:p>
                    <a:p>
                      <a:pPr marL="0" marR="0" lvl="0" indent="0" algn="l" defTabSz="914400" rtl="0" eaLnBrk="1" fontAlgn="base" latinLnBrk="0" hangingPunct="1">
                        <a:lnSpc>
                          <a:spcPct val="90000"/>
                        </a:lnSpc>
                        <a:spcBef>
                          <a:spcPct val="0"/>
                        </a:spcBef>
                        <a:spcAft>
                          <a:spcPct val="1500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-18</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&lt;=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偏差</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&lt;0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KPI1</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100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＋偏差*</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2*100</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阶段点达成率 </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偏差</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&gt;=0         KPI2</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100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分</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偏差</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&lt;0           KPI2</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100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SV</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 直至为</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84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项目执行质量</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上线阶段：</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KPI3=KPI33×</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KPI31×40%+KPI32×60%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/100</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初验</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终验：</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KPI3=KPI33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KPI31</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：软件需求成果质量</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KPI32</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：配置项质量</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KPI33</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：交付质量（根据</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质量反馈表</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6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KPI4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宋体" pitchFamily="2" charset="-122"/>
                        </a:rPr>
                        <a:t>项目执行利润</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预测≥预算，且预算工时≥实际工时，</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KPI4</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＝（实际成本 </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成本）</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项目</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预测≥预算，且预算工时</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&lt;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实际工时，且项目利润工时≠</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0</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KPI4</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＝（预算－成本）</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项目</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KPI</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zh-CN" altLang="en-US"/>
              <a:t>为什么要保证项目质量？</a:t>
            </a:r>
          </a:p>
        </p:txBody>
      </p:sp>
      <p:sp>
        <p:nvSpPr>
          <p:cNvPr id="296963" name="Line 3"/>
          <p:cNvSpPr>
            <a:spLocks noChangeShapeType="1"/>
          </p:cNvSpPr>
          <p:nvPr/>
        </p:nvSpPr>
        <p:spPr bwMode="auto">
          <a:xfrm>
            <a:off x="2654300" y="2452688"/>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296964" name="Text Box 4"/>
          <p:cNvSpPr txBox="1">
            <a:spLocks noChangeArrowheads="1"/>
          </p:cNvSpPr>
          <p:nvPr/>
        </p:nvSpPr>
        <p:spPr bwMode="auto">
          <a:xfrm>
            <a:off x="3111500" y="1919288"/>
            <a:ext cx="4268788" cy="457200"/>
          </a:xfrm>
          <a:prstGeom prst="rect">
            <a:avLst/>
          </a:prstGeom>
          <a:noFill/>
          <a:ln w="9525" algn="ctr">
            <a:noFill/>
            <a:miter lim="800000"/>
            <a:headEnd/>
            <a:tailEnd/>
          </a:ln>
          <a:effectLst/>
        </p:spPr>
        <p:txBody>
          <a:bodyPr>
            <a:spAutoFit/>
          </a:bodyPr>
          <a:lstStyle/>
          <a:p>
            <a:pPr eaLnBrk="0" hangingPunct="0">
              <a:lnSpc>
                <a:spcPct val="100000"/>
              </a:lnSpc>
              <a:spcAft>
                <a:spcPct val="0"/>
              </a:spcAft>
            </a:pPr>
            <a:r>
              <a:rPr lang="zh-CN" altLang="en-US" b="0">
                <a:solidFill>
                  <a:schemeClr val="tx1"/>
                </a:solidFill>
                <a:effectLst/>
                <a:latin typeface="Arial" charset="0"/>
                <a:ea typeface="黑体" pitchFamily="2" charset="-122"/>
              </a:rPr>
              <a:t>保证公司质量方针和质量目标</a:t>
            </a:r>
          </a:p>
        </p:txBody>
      </p:sp>
      <p:sp>
        <p:nvSpPr>
          <p:cNvPr id="296965" name="Line 5"/>
          <p:cNvSpPr>
            <a:spLocks noChangeShapeType="1"/>
          </p:cNvSpPr>
          <p:nvPr/>
        </p:nvSpPr>
        <p:spPr bwMode="auto">
          <a:xfrm>
            <a:off x="2660650" y="3560763"/>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296966" name="Text Box 6"/>
          <p:cNvSpPr txBox="1">
            <a:spLocks noChangeArrowheads="1"/>
          </p:cNvSpPr>
          <p:nvPr/>
        </p:nvSpPr>
        <p:spPr bwMode="auto">
          <a:xfrm>
            <a:off x="3117850" y="3027363"/>
            <a:ext cx="3886200" cy="457200"/>
          </a:xfrm>
          <a:prstGeom prst="rect">
            <a:avLst/>
          </a:prstGeom>
          <a:noFill/>
          <a:ln w="9525" algn="ctr">
            <a:noFill/>
            <a:miter lim="800000"/>
            <a:headEnd/>
            <a:tailEnd/>
          </a:ln>
          <a:effectLst/>
        </p:spPr>
        <p:txBody>
          <a:bodyPr>
            <a:spAutoFit/>
          </a:bodyPr>
          <a:lstStyle/>
          <a:p>
            <a:pPr eaLnBrk="0" hangingPunct="0">
              <a:lnSpc>
                <a:spcPct val="100000"/>
              </a:lnSpc>
              <a:spcAft>
                <a:spcPct val="0"/>
              </a:spcAft>
            </a:pPr>
            <a:r>
              <a:rPr lang="zh-CN" altLang="en-US" b="0">
                <a:solidFill>
                  <a:schemeClr val="tx1"/>
                </a:solidFill>
                <a:effectLst/>
                <a:latin typeface="Arial" charset="0"/>
                <a:ea typeface="黑体" pitchFamily="2" charset="-122"/>
              </a:rPr>
              <a:t>规范习惯、提高效率</a:t>
            </a:r>
          </a:p>
        </p:txBody>
      </p:sp>
      <p:grpSp>
        <p:nvGrpSpPr>
          <p:cNvPr id="296973" name="Group 13"/>
          <p:cNvGrpSpPr>
            <a:grpSpLocks/>
          </p:cNvGrpSpPr>
          <p:nvPr/>
        </p:nvGrpSpPr>
        <p:grpSpPr bwMode="auto">
          <a:xfrm>
            <a:off x="1962150" y="1700213"/>
            <a:ext cx="1036638" cy="931862"/>
            <a:chOff x="1236" y="1732"/>
            <a:chExt cx="653" cy="587"/>
          </a:xfrm>
        </p:grpSpPr>
        <p:sp>
          <p:nvSpPr>
            <p:cNvPr id="296974" name="AutoShape 15"/>
            <p:cNvSpPr>
              <a:spLocks noChangeArrowheads="1"/>
            </p:cNvSpPr>
            <p:nvPr/>
          </p:nvSpPr>
          <p:spPr bwMode="gray">
            <a:xfrm>
              <a:off x="1296" y="1791"/>
              <a:ext cx="476" cy="412"/>
            </a:xfrm>
            <a:prstGeom prst="hexagon">
              <a:avLst>
                <a:gd name="adj" fmla="val 28910"/>
                <a:gd name="vf" fmla="val 115470"/>
              </a:avLst>
            </a:prstGeom>
            <a:solidFill>
              <a:srgbClr val="808080"/>
            </a:solidFill>
            <a:ln w="9525">
              <a:noFill/>
              <a:miter lim="800000"/>
              <a:headEnd/>
              <a:tailEnd/>
            </a:ln>
          </p:spPr>
          <p:txBody>
            <a:bodyPr wrap="none" anchor="ctr"/>
            <a:lstStyle/>
            <a:p>
              <a:pPr eaLnBrk="0" hangingPunct="0">
                <a:lnSpc>
                  <a:spcPct val="100000"/>
                </a:lnSpc>
                <a:spcAft>
                  <a:spcPct val="0"/>
                </a:spcAft>
              </a:pPr>
              <a:endParaRPr lang="zh-CN" altLang="zh-CN" sz="1300">
                <a:effectLst/>
                <a:latin typeface="Arial" charset="0"/>
                <a:ea typeface="宋体" pitchFamily="2" charset="-122"/>
              </a:endParaRPr>
            </a:p>
          </p:txBody>
        </p:sp>
        <p:grpSp>
          <p:nvGrpSpPr>
            <p:cNvPr id="2" name="组合 61"/>
            <p:cNvGrpSpPr/>
            <p:nvPr/>
          </p:nvGrpSpPr>
          <p:grpSpPr>
            <a:xfrm>
              <a:off x="1288" y="1781"/>
              <a:ext cx="476" cy="412"/>
              <a:chOff x="2044700" y="1555750"/>
              <a:chExt cx="755605" cy="653839"/>
            </a:xfrm>
            <a:effectLst>
              <a:outerShdw blurRad="127000" dist="88900" dir="2700000" algn="tl" rotWithShape="0">
                <a:prstClr val="black">
                  <a:alpha val="40000"/>
                </a:prstClr>
              </a:outerShdw>
            </a:effectLst>
          </p:grpSpPr>
          <p:sp>
            <p:nvSpPr>
              <p:cNvPr id="33" name="AutoShape 5"/>
              <p:cNvSpPr>
                <a:spLocks noChangeArrowheads="1"/>
              </p:cNvSpPr>
              <p:nvPr/>
            </p:nvSpPr>
            <p:spPr bwMode="gray">
              <a:xfrm>
                <a:off x="2044700" y="1555750"/>
                <a:ext cx="755605" cy="6538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sp>
            <p:nvSpPr>
              <p:cNvPr id="34" name="AutoShape 6"/>
              <p:cNvSpPr>
                <a:spLocks noChangeArrowheads="1"/>
              </p:cNvSpPr>
              <p:nvPr/>
            </p:nvSpPr>
            <p:spPr bwMode="gray">
              <a:xfrm>
                <a:off x="2088974" y="1595138"/>
                <a:ext cx="664106" cy="575063"/>
              </a:xfrm>
              <a:prstGeom prst="hexagon">
                <a:avLst>
                  <a:gd name="adj" fmla="val 28896"/>
                  <a:gd name="vf" fmla="val 115470"/>
                </a:avLst>
              </a:prstGeom>
              <a:gradFill rotWithShape="1">
                <a:gsLst>
                  <a:gs pos="0">
                    <a:srgbClr val="00B0F0"/>
                  </a:gs>
                  <a:gs pos="50000">
                    <a:schemeClr val="accent2"/>
                  </a:gs>
                  <a:gs pos="100000">
                    <a:schemeClr val="accent2">
                      <a:gamma/>
                      <a:shade val="46275"/>
                      <a:invGamma/>
                    </a:schemeClr>
                  </a:gs>
                </a:gsLst>
                <a:lin ang="2700000" scaled="1"/>
              </a:gradFill>
              <a:ln w="9525">
                <a:solidFill>
                  <a:schemeClr val="tx1"/>
                </a:solidFill>
                <a:miter lim="800000"/>
                <a:headEnd/>
                <a:tailEnd/>
              </a:ln>
              <a:effectLst/>
              <a:scene3d>
                <a:camera prst="orthographicFront"/>
                <a:lightRig rig="threePt" dir="t"/>
              </a:scene3d>
              <a:sp3d>
                <a:bevelT w="152400" h="50800" prst="softRound"/>
              </a:sp3d>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grpSp>
        <p:sp>
          <p:nvSpPr>
            <p:cNvPr id="44" name="Text Box 20"/>
            <p:cNvSpPr txBox="1">
              <a:spLocks noChangeArrowheads="1"/>
            </p:cNvSpPr>
            <p:nvPr/>
          </p:nvSpPr>
          <p:spPr bwMode="gray">
            <a:xfrm>
              <a:off x="1416" y="1846"/>
              <a:ext cx="223" cy="288"/>
            </a:xfrm>
            <a:prstGeom prst="rect">
              <a:avLst/>
            </a:prstGeom>
            <a:noFill/>
            <a:ln w="9525" algn="ctr">
              <a:noFill/>
              <a:miter lim="800000"/>
              <a:headEnd/>
              <a:tailEnd/>
            </a:ln>
            <a:effectLst/>
          </p:spPr>
          <p:txBody>
            <a:bodyPr wrap="none">
              <a:spAutoFit/>
            </a:bodyPr>
            <a:lstStyle/>
            <a:p>
              <a:pPr algn="ctr" eaLnBrk="0" hangingPunct="0">
                <a:lnSpc>
                  <a:spcPct val="100000"/>
                </a:lnSpc>
                <a:spcAft>
                  <a:spcPct val="0"/>
                </a:spcAft>
              </a:pPr>
              <a:r>
                <a:rPr lang="en-US" altLang="zh-CN">
                  <a:solidFill>
                    <a:schemeClr val="bg1"/>
                  </a:solidFill>
                  <a:effectLst>
                    <a:outerShdw blurRad="38100" dist="38100" dir="2700000" algn="tl">
                      <a:srgbClr val="C0C0C0"/>
                    </a:outerShdw>
                  </a:effectLst>
                  <a:latin typeface="Arial" charset="0"/>
                  <a:ea typeface="宋体" pitchFamily="2" charset="-122"/>
                </a:rPr>
                <a:t>1</a:t>
              </a:r>
            </a:p>
          </p:txBody>
        </p:sp>
      </p:grpSp>
      <p:grpSp>
        <p:nvGrpSpPr>
          <p:cNvPr id="296977" name="Group 17"/>
          <p:cNvGrpSpPr>
            <a:grpSpLocks/>
          </p:cNvGrpSpPr>
          <p:nvPr/>
        </p:nvGrpSpPr>
        <p:grpSpPr bwMode="auto">
          <a:xfrm>
            <a:off x="1957388" y="2784475"/>
            <a:ext cx="1035050" cy="933450"/>
            <a:chOff x="1233" y="2254"/>
            <a:chExt cx="652" cy="588"/>
          </a:xfrm>
        </p:grpSpPr>
        <p:grpSp>
          <p:nvGrpSpPr>
            <p:cNvPr id="3" name="组合 65"/>
            <p:cNvGrpSpPr/>
            <p:nvPr/>
          </p:nvGrpSpPr>
          <p:grpSpPr>
            <a:xfrm>
              <a:off x="1284" y="2303"/>
              <a:ext cx="476" cy="412"/>
              <a:chOff x="2044700" y="1555750"/>
              <a:chExt cx="755605" cy="653839"/>
            </a:xfrm>
            <a:effectLst>
              <a:outerShdw blurRad="127000" dist="88900" dir="2700000" algn="tl" rotWithShape="0">
                <a:prstClr val="black">
                  <a:alpha val="40000"/>
                </a:prstClr>
              </a:outerShdw>
            </a:effectLst>
          </p:grpSpPr>
          <p:sp>
            <p:nvSpPr>
              <p:cNvPr id="5" name="AutoShape 5"/>
              <p:cNvSpPr>
                <a:spLocks noChangeArrowheads="1"/>
              </p:cNvSpPr>
              <p:nvPr/>
            </p:nvSpPr>
            <p:spPr bwMode="gray">
              <a:xfrm>
                <a:off x="2044700" y="1555750"/>
                <a:ext cx="755605" cy="6538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sp>
            <p:nvSpPr>
              <p:cNvPr id="6" name="AutoShape 6"/>
              <p:cNvSpPr>
                <a:spLocks noChangeArrowheads="1"/>
              </p:cNvSpPr>
              <p:nvPr/>
            </p:nvSpPr>
            <p:spPr bwMode="gray">
              <a:xfrm>
                <a:off x="2088974" y="1595138"/>
                <a:ext cx="664106" cy="575063"/>
              </a:xfrm>
              <a:prstGeom prst="hexagon">
                <a:avLst>
                  <a:gd name="adj" fmla="val 28896"/>
                  <a:gd name="vf" fmla="val 115470"/>
                </a:avLst>
              </a:prstGeom>
              <a:gradFill rotWithShape="1">
                <a:gsLst>
                  <a:gs pos="0">
                    <a:srgbClr val="00B0F0"/>
                  </a:gs>
                  <a:gs pos="50000">
                    <a:schemeClr val="accent2"/>
                  </a:gs>
                  <a:gs pos="100000">
                    <a:schemeClr val="accent2">
                      <a:gamma/>
                      <a:shade val="46275"/>
                      <a:invGamma/>
                    </a:schemeClr>
                  </a:gs>
                </a:gsLst>
                <a:lin ang="2700000" scaled="1"/>
              </a:gradFill>
              <a:ln w="9525">
                <a:solidFill>
                  <a:schemeClr val="tx1"/>
                </a:solidFill>
                <a:miter lim="800000"/>
                <a:headEnd/>
                <a:tailEnd/>
              </a:ln>
              <a:effectLst/>
              <a:scene3d>
                <a:camera prst="orthographicFront"/>
                <a:lightRig rig="threePt" dir="t"/>
              </a:scene3d>
              <a:sp3d>
                <a:bevelT w="152400" h="50800" prst="softRound"/>
              </a:sp3d>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grpSp>
        <p:sp>
          <p:nvSpPr>
            <p:cNvPr id="7" name="Text Box 27"/>
            <p:cNvSpPr txBox="1">
              <a:spLocks noChangeArrowheads="1"/>
            </p:cNvSpPr>
            <p:nvPr/>
          </p:nvSpPr>
          <p:spPr bwMode="gray">
            <a:xfrm>
              <a:off x="1408" y="2370"/>
              <a:ext cx="223" cy="288"/>
            </a:xfrm>
            <a:prstGeom prst="rect">
              <a:avLst/>
            </a:prstGeom>
            <a:noFill/>
            <a:ln w="9525" algn="ctr">
              <a:noFill/>
              <a:miter lim="800000"/>
              <a:headEnd/>
              <a:tailEnd/>
            </a:ln>
            <a:effectLst/>
          </p:spPr>
          <p:txBody>
            <a:bodyPr wrap="none">
              <a:spAutoFit/>
            </a:bodyPr>
            <a:lstStyle/>
            <a:p>
              <a:pPr algn="ctr" eaLnBrk="0" hangingPunct="0">
                <a:lnSpc>
                  <a:spcPct val="100000"/>
                </a:lnSpc>
                <a:spcAft>
                  <a:spcPct val="0"/>
                </a:spcAft>
              </a:pPr>
              <a:r>
                <a:rPr lang="en-US" altLang="zh-CN">
                  <a:solidFill>
                    <a:schemeClr val="bg1"/>
                  </a:solidFill>
                  <a:effectLst>
                    <a:outerShdw blurRad="38100" dist="38100" dir="2700000" algn="tl">
                      <a:srgbClr val="C0C0C0"/>
                    </a:outerShdw>
                  </a:effectLst>
                  <a:latin typeface="Arial" charset="0"/>
                  <a:ea typeface="宋体" pitchFamily="2" charset="-122"/>
                </a:rPr>
                <a:t>2</a:t>
              </a:r>
            </a:p>
          </p:txBody>
        </p:sp>
      </p:grpSp>
      <p:sp>
        <p:nvSpPr>
          <p:cNvPr id="296980" name="Line 20"/>
          <p:cNvSpPr>
            <a:spLocks noChangeShapeType="1"/>
          </p:cNvSpPr>
          <p:nvPr/>
        </p:nvSpPr>
        <p:spPr bwMode="auto">
          <a:xfrm>
            <a:off x="2651125" y="4668838"/>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296981" name="Text Box 21"/>
          <p:cNvSpPr txBox="1">
            <a:spLocks noChangeArrowheads="1"/>
          </p:cNvSpPr>
          <p:nvPr/>
        </p:nvSpPr>
        <p:spPr bwMode="auto">
          <a:xfrm>
            <a:off x="3108325" y="4135438"/>
            <a:ext cx="4262438" cy="457200"/>
          </a:xfrm>
          <a:prstGeom prst="rect">
            <a:avLst/>
          </a:prstGeom>
          <a:noFill/>
          <a:ln w="9525" algn="ctr">
            <a:noFill/>
            <a:miter lim="800000"/>
            <a:headEnd/>
            <a:tailEnd/>
          </a:ln>
          <a:effectLst/>
        </p:spPr>
        <p:txBody>
          <a:bodyPr>
            <a:spAutoFit/>
          </a:bodyPr>
          <a:lstStyle/>
          <a:p>
            <a:pPr eaLnBrk="0" hangingPunct="0">
              <a:lnSpc>
                <a:spcPct val="100000"/>
              </a:lnSpc>
              <a:spcAft>
                <a:spcPct val="0"/>
              </a:spcAft>
            </a:pPr>
            <a:r>
              <a:rPr lang="zh-CN" altLang="en-US" b="0">
                <a:solidFill>
                  <a:schemeClr val="tx1"/>
                </a:solidFill>
                <a:effectLst/>
                <a:ea typeface="黑体" pitchFamily="2" charset="-122"/>
              </a:rPr>
              <a:t>关系到个人利益</a:t>
            </a:r>
            <a:endParaRPr lang="zh-CN" altLang="en-US" b="0">
              <a:solidFill>
                <a:schemeClr val="tx1"/>
              </a:solidFill>
              <a:effectLst/>
              <a:latin typeface="Arial" charset="0"/>
              <a:ea typeface="黑体" pitchFamily="2" charset="-122"/>
            </a:endParaRPr>
          </a:p>
        </p:txBody>
      </p:sp>
      <p:grpSp>
        <p:nvGrpSpPr>
          <p:cNvPr id="296982" name="Group 22"/>
          <p:cNvGrpSpPr>
            <a:grpSpLocks/>
          </p:cNvGrpSpPr>
          <p:nvPr/>
        </p:nvGrpSpPr>
        <p:grpSpPr bwMode="auto">
          <a:xfrm>
            <a:off x="1947863" y="3935413"/>
            <a:ext cx="1035050" cy="933450"/>
            <a:chOff x="1233" y="2254"/>
            <a:chExt cx="652" cy="588"/>
          </a:xfrm>
        </p:grpSpPr>
        <p:grpSp>
          <p:nvGrpSpPr>
            <p:cNvPr id="4" name="组合 65"/>
            <p:cNvGrpSpPr/>
            <p:nvPr/>
          </p:nvGrpSpPr>
          <p:grpSpPr>
            <a:xfrm>
              <a:off x="1284" y="2303"/>
              <a:ext cx="476" cy="412"/>
              <a:chOff x="2044700" y="1555750"/>
              <a:chExt cx="755605" cy="653839"/>
            </a:xfrm>
            <a:effectLst>
              <a:outerShdw blurRad="127000" dist="88900" dir="2700000" algn="tl" rotWithShape="0">
                <a:prstClr val="black">
                  <a:alpha val="40000"/>
                </a:prstClr>
              </a:outerShdw>
            </a:effectLst>
          </p:grpSpPr>
          <p:sp>
            <p:nvSpPr>
              <p:cNvPr id="67" name="AutoShape 5"/>
              <p:cNvSpPr>
                <a:spLocks noChangeArrowheads="1"/>
              </p:cNvSpPr>
              <p:nvPr/>
            </p:nvSpPr>
            <p:spPr bwMode="gray">
              <a:xfrm>
                <a:off x="2044700" y="1555750"/>
                <a:ext cx="755605" cy="6538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sp>
            <p:nvSpPr>
              <p:cNvPr id="68" name="AutoShape 6"/>
              <p:cNvSpPr>
                <a:spLocks noChangeArrowheads="1"/>
              </p:cNvSpPr>
              <p:nvPr/>
            </p:nvSpPr>
            <p:spPr bwMode="gray">
              <a:xfrm>
                <a:off x="2088974" y="1595138"/>
                <a:ext cx="664106" cy="575063"/>
              </a:xfrm>
              <a:prstGeom prst="hexagon">
                <a:avLst>
                  <a:gd name="adj" fmla="val 28896"/>
                  <a:gd name="vf" fmla="val 115470"/>
                </a:avLst>
              </a:prstGeom>
              <a:gradFill rotWithShape="1">
                <a:gsLst>
                  <a:gs pos="0">
                    <a:srgbClr val="00B0F0"/>
                  </a:gs>
                  <a:gs pos="50000">
                    <a:schemeClr val="accent2"/>
                  </a:gs>
                  <a:gs pos="100000">
                    <a:schemeClr val="accent2">
                      <a:gamma/>
                      <a:shade val="46275"/>
                      <a:invGamma/>
                    </a:schemeClr>
                  </a:gs>
                </a:gsLst>
                <a:lin ang="2700000" scaled="1"/>
              </a:gradFill>
              <a:ln w="9525">
                <a:solidFill>
                  <a:schemeClr val="tx1"/>
                </a:solidFill>
                <a:miter lim="800000"/>
                <a:headEnd/>
                <a:tailEnd/>
              </a:ln>
              <a:effectLst/>
              <a:scene3d>
                <a:camera prst="orthographicFront"/>
                <a:lightRig rig="threePt" dir="t"/>
              </a:scene3d>
              <a:sp3d>
                <a:bevelT w="152400" h="50800" prst="softRound"/>
              </a:sp3d>
            </p:spPr>
            <p:txBody>
              <a:bodyPr wrap="none" anchor="ctr"/>
              <a:lstStyle/>
              <a:p>
                <a:pPr eaLnBrk="0" hangingPunct="0">
                  <a:lnSpc>
                    <a:spcPct val="100000"/>
                  </a:lnSpc>
                  <a:spcAft>
                    <a:spcPct val="0"/>
                  </a:spcAft>
                  <a:defRPr/>
                </a:pPr>
                <a:endParaRPr lang="zh-CN" altLang="en-US" sz="1300">
                  <a:effectLst/>
                  <a:latin typeface="Arial" charset="0"/>
                  <a:ea typeface="宋体" pitchFamily="2" charset="-122"/>
                </a:endParaRPr>
              </a:p>
            </p:txBody>
          </p:sp>
        </p:grpSp>
        <p:sp>
          <p:nvSpPr>
            <p:cNvPr id="51" name="Text Box 27"/>
            <p:cNvSpPr txBox="1">
              <a:spLocks noChangeArrowheads="1"/>
            </p:cNvSpPr>
            <p:nvPr/>
          </p:nvSpPr>
          <p:spPr bwMode="gray">
            <a:xfrm>
              <a:off x="1408" y="2370"/>
              <a:ext cx="223" cy="288"/>
            </a:xfrm>
            <a:prstGeom prst="rect">
              <a:avLst/>
            </a:prstGeom>
            <a:noFill/>
            <a:ln w="9525" algn="ctr">
              <a:noFill/>
              <a:miter lim="800000"/>
              <a:headEnd/>
              <a:tailEnd/>
            </a:ln>
            <a:effectLst/>
          </p:spPr>
          <p:txBody>
            <a:bodyPr wrap="none">
              <a:spAutoFit/>
            </a:bodyPr>
            <a:lstStyle/>
            <a:p>
              <a:pPr algn="ctr" eaLnBrk="0" hangingPunct="0">
                <a:lnSpc>
                  <a:spcPct val="100000"/>
                </a:lnSpc>
                <a:spcAft>
                  <a:spcPct val="0"/>
                </a:spcAft>
                <a:defRPr/>
              </a:pPr>
              <a:r>
                <a:rPr lang="en-US" altLang="zh-CN" dirty="0">
                  <a:solidFill>
                    <a:schemeClr val="bg1"/>
                  </a:solidFill>
                  <a:latin typeface="Arial" charset="0"/>
                  <a:ea typeface="宋体" pitchFamily="2" charset="-122"/>
                </a:rPr>
                <a:t>3</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idx="4294967295"/>
          </p:nvPr>
        </p:nvSpPr>
        <p:spPr>
          <a:xfrm>
            <a:off x="684213" y="0"/>
            <a:ext cx="7772400" cy="1143000"/>
          </a:xfrm>
        </p:spPr>
        <p:txBody>
          <a:bodyPr/>
          <a:lstStyle/>
          <a:p>
            <a:r>
              <a:rPr lang="zh-CN" altLang="en-US" sz="1600"/>
              <a:t>质量管理的目的</a:t>
            </a:r>
            <a:r>
              <a:rPr lang="zh-CN" altLang="en-US" sz="2000"/>
              <a:t/>
            </a:r>
            <a:br>
              <a:rPr lang="zh-CN" altLang="en-US" sz="2000"/>
            </a:br>
            <a:r>
              <a:rPr lang="zh-CN" altLang="en-US" sz="2000"/>
              <a:t/>
            </a:r>
            <a:br>
              <a:rPr lang="zh-CN" altLang="en-US" sz="2000"/>
            </a:br>
            <a:r>
              <a:rPr lang="en-US" altLang="zh-CN" sz="2800" b="1"/>
              <a:t>1</a:t>
            </a:r>
            <a:r>
              <a:rPr lang="zh-CN" altLang="en-US" sz="2800" b="1"/>
              <a:t>、保证公司质量方针和质量目标</a:t>
            </a:r>
          </a:p>
        </p:txBody>
      </p:sp>
      <p:grpSp>
        <p:nvGrpSpPr>
          <p:cNvPr id="282627" name="组合 29"/>
          <p:cNvGrpSpPr>
            <a:grpSpLocks/>
          </p:cNvGrpSpPr>
          <p:nvPr/>
        </p:nvGrpSpPr>
        <p:grpSpPr bwMode="auto">
          <a:xfrm>
            <a:off x="528638" y="1160463"/>
            <a:ext cx="8339137" cy="5448300"/>
            <a:chOff x="573763" y="1159810"/>
            <a:chExt cx="9032437" cy="5449570"/>
          </a:xfrm>
        </p:grpSpPr>
        <p:sp>
          <p:nvSpPr>
            <p:cNvPr id="282628" name="AutoShape 2"/>
            <p:cNvSpPr>
              <a:spLocks noChangeArrowheads="1"/>
            </p:cNvSpPr>
            <p:nvPr/>
          </p:nvSpPr>
          <p:spPr bwMode="gray">
            <a:xfrm>
              <a:off x="824588" y="2883685"/>
              <a:ext cx="2770187" cy="336550"/>
            </a:xfrm>
            <a:prstGeom prst="roundRect">
              <a:avLst>
                <a:gd name="adj" fmla="val 50000"/>
              </a:avLst>
            </a:prstGeom>
            <a:solidFill>
              <a:srgbClr val="99CC00"/>
            </a:solidFill>
            <a:ln w="57150" algn="ctr">
              <a:noFill/>
              <a:round/>
              <a:headEnd/>
              <a:tailEnd/>
            </a:ln>
          </p:spPr>
          <p:txBody>
            <a:bodyPr wrap="none" anchor="ctr"/>
            <a:lstStyle/>
            <a:p>
              <a:pPr algn="ctr" eaLnBrk="0" hangingPunct="0">
                <a:lnSpc>
                  <a:spcPct val="100000"/>
                </a:lnSpc>
                <a:spcAft>
                  <a:spcPct val="0"/>
                </a:spcAft>
              </a:pPr>
              <a:endParaRPr lang="zh-CN" altLang="zh-CN" sz="1300">
                <a:effectLst/>
                <a:latin typeface="Arial" charset="0"/>
                <a:ea typeface="宋体" pitchFamily="2" charset="-122"/>
              </a:endParaRPr>
            </a:p>
          </p:txBody>
        </p:sp>
        <p:grpSp>
          <p:nvGrpSpPr>
            <p:cNvPr id="282629" name="Group 4"/>
            <p:cNvGrpSpPr>
              <a:grpSpLocks/>
            </p:cNvGrpSpPr>
            <p:nvPr/>
          </p:nvGrpSpPr>
          <p:grpSpPr bwMode="auto">
            <a:xfrm>
              <a:off x="3721775" y="2355048"/>
              <a:ext cx="2095500" cy="2681287"/>
              <a:chOff x="1922" y="1614"/>
              <a:chExt cx="1320" cy="1689"/>
            </a:xfrm>
          </p:grpSpPr>
          <p:sp>
            <p:nvSpPr>
              <p:cNvPr id="282630" name="Freeform 5"/>
              <p:cNvSpPr>
                <a:spLocks/>
              </p:cNvSpPr>
              <p:nvPr/>
            </p:nvSpPr>
            <p:spPr bwMode="gray">
              <a:xfrm>
                <a:off x="1922" y="1875"/>
                <a:ext cx="654" cy="1428"/>
              </a:xfrm>
              <a:custGeom>
                <a:avLst/>
                <a:gdLst>
                  <a:gd name="T0" fmla="*/ 1 w 654"/>
                  <a:gd name="T1" fmla="*/ 0 h 1428"/>
                  <a:gd name="T2" fmla="*/ 117 w 654"/>
                  <a:gd name="T3" fmla="*/ 110 h 1428"/>
                  <a:gd name="T4" fmla="*/ 117 w 654"/>
                  <a:gd name="T5" fmla="*/ 1026 h 1428"/>
                  <a:gd name="T6" fmla="*/ 649 w 654"/>
                  <a:gd name="T7" fmla="*/ 1241 h 1428"/>
                  <a:gd name="T8" fmla="*/ 654 w 654"/>
                  <a:gd name="T9" fmla="*/ 1428 h 1428"/>
                  <a:gd name="T10" fmla="*/ 0 w 654"/>
                  <a:gd name="T11" fmla="*/ 1128 h 1428"/>
                  <a:gd name="T12" fmla="*/ 1 w 654"/>
                  <a:gd name="T13" fmla="*/ 0 h 1428"/>
                  <a:gd name="T14" fmla="*/ 0 60000 65536"/>
                  <a:gd name="T15" fmla="*/ 0 60000 65536"/>
                  <a:gd name="T16" fmla="*/ 0 60000 65536"/>
                  <a:gd name="T17" fmla="*/ 0 60000 65536"/>
                  <a:gd name="T18" fmla="*/ 0 60000 65536"/>
                  <a:gd name="T19" fmla="*/ 0 60000 65536"/>
                  <a:gd name="T20" fmla="*/ 0 60000 65536"/>
                  <a:gd name="T21" fmla="*/ 0 w 654"/>
                  <a:gd name="T22" fmla="*/ 0 h 1428"/>
                  <a:gd name="T23" fmla="*/ 654 w 654"/>
                  <a:gd name="T24" fmla="*/ 1428 h 1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4" h="1428">
                    <a:moveTo>
                      <a:pt x="1" y="0"/>
                    </a:moveTo>
                    <a:lnTo>
                      <a:pt x="117" y="110"/>
                    </a:lnTo>
                    <a:lnTo>
                      <a:pt x="117" y="1026"/>
                    </a:lnTo>
                    <a:lnTo>
                      <a:pt x="649" y="1241"/>
                    </a:lnTo>
                    <a:lnTo>
                      <a:pt x="654" y="1428"/>
                    </a:lnTo>
                    <a:lnTo>
                      <a:pt x="0" y="1128"/>
                    </a:lnTo>
                    <a:lnTo>
                      <a:pt x="1" y="0"/>
                    </a:lnTo>
                    <a:close/>
                  </a:path>
                </a:pathLst>
              </a:custGeom>
              <a:solidFill>
                <a:srgbClr val="FBC631"/>
              </a:solidFill>
              <a:ln w="9525">
                <a:noFill/>
                <a:round/>
                <a:headEnd/>
                <a:tailEnd/>
              </a:ln>
            </p:spPr>
            <p:txBody>
              <a:bodyPr wrap="none" anchor="ctr"/>
              <a:lstStyle/>
              <a:p>
                <a:pPr algn="ctr" eaLnBrk="0" hangingPunct="0">
                  <a:lnSpc>
                    <a:spcPct val="100000"/>
                  </a:lnSpc>
                  <a:spcAft>
                    <a:spcPct val="0"/>
                  </a:spcAft>
                </a:pPr>
                <a:endParaRPr lang="zh-CN" altLang="zh-CN" sz="1300">
                  <a:effectLst/>
                  <a:latin typeface="Arial" charset="0"/>
                  <a:ea typeface="宋体" pitchFamily="2" charset="-122"/>
                </a:endParaRPr>
              </a:p>
            </p:txBody>
          </p:sp>
          <p:sp>
            <p:nvSpPr>
              <p:cNvPr id="282631" name="Freeform 6"/>
              <p:cNvSpPr>
                <a:spLocks/>
              </p:cNvSpPr>
              <p:nvPr/>
            </p:nvSpPr>
            <p:spPr bwMode="gray">
              <a:xfrm>
                <a:off x="2571" y="1880"/>
                <a:ext cx="671" cy="1422"/>
              </a:xfrm>
              <a:custGeom>
                <a:avLst/>
                <a:gdLst>
                  <a:gd name="T0" fmla="*/ 654 w 671"/>
                  <a:gd name="T1" fmla="*/ 0 h 1422"/>
                  <a:gd name="T2" fmla="*/ 516 w 671"/>
                  <a:gd name="T3" fmla="*/ 111 h 1422"/>
                  <a:gd name="T4" fmla="*/ 519 w 671"/>
                  <a:gd name="T5" fmla="*/ 1008 h 1422"/>
                  <a:gd name="T6" fmla="*/ 0 w 671"/>
                  <a:gd name="T7" fmla="*/ 1237 h 1422"/>
                  <a:gd name="T8" fmla="*/ 2 w 671"/>
                  <a:gd name="T9" fmla="*/ 1422 h 1422"/>
                  <a:gd name="T10" fmla="*/ 671 w 671"/>
                  <a:gd name="T11" fmla="*/ 1114 h 1422"/>
                  <a:gd name="T12" fmla="*/ 654 w 671"/>
                  <a:gd name="T13" fmla="*/ 0 h 1422"/>
                  <a:gd name="T14" fmla="*/ 0 60000 65536"/>
                  <a:gd name="T15" fmla="*/ 0 60000 65536"/>
                  <a:gd name="T16" fmla="*/ 0 60000 65536"/>
                  <a:gd name="T17" fmla="*/ 0 60000 65536"/>
                  <a:gd name="T18" fmla="*/ 0 60000 65536"/>
                  <a:gd name="T19" fmla="*/ 0 60000 65536"/>
                  <a:gd name="T20" fmla="*/ 0 60000 65536"/>
                  <a:gd name="T21" fmla="*/ 0 w 671"/>
                  <a:gd name="T22" fmla="*/ 0 h 1422"/>
                  <a:gd name="T23" fmla="*/ 671 w 671"/>
                  <a:gd name="T24" fmla="*/ 1422 h 14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1" h="1422">
                    <a:moveTo>
                      <a:pt x="654" y="0"/>
                    </a:moveTo>
                    <a:lnTo>
                      <a:pt x="516" y="111"/>
                    </a:lnTo>
                    <a:lnTo>
                      <a:pt x="519" y="1008"/>
                    </a:lnTo>
                    <a:lnTo>
                      <a:pt x="0" y="1237"/>
                    </a:lnTo>
                    <a:lnTo>
                      <a:pt x="2" y="1422"/>
                    </a:lnTo>
                    <a:lnTo>
                      <a:pt x="671" y="1114"/>
                    </a:lnTo>
                    <a:lnTo>
                      <a:pt x="654" y="0"/>
                    </a:lnTo>
                    <a:close/>
                  </a:path>
                </a:pathLst>
              </a:custGeom>
              <a:solidFill>
                <a:srgbClr val="FBE2AF"/>
              </a:solidFill>
              <a:ln w="9525">
                <a:noFill/>
                <a:round/>
                <a:headEnd/>
                <a:tailEnd/>
              </a:ln>
            </p:spPr>
            <p:txBody>
              <a:bodyPr wrap="none" anchor="ctr"/>
              <a:lstStyle/>
              <a:p>
                <a:pPr algn="ctr" eaLnBrk="0" hangingPunct="0">
                  <a:lnSpc>
                    <a:spcPct val="100000"/>
                  </a:lnSpc>
                  <a:spcAft>
                    <a:spcPct val="0"/>
                  </a:spcAft>
                </a:pPr>
                <a:endParaRPr lang="zh-CN" altLang="zh-CN" sz="1300">
                  <a:effectLst/>
                  <a:latin typeface="Arial" charset="0"/>
                  <a:ea typeface="宋体" pitchFamily="2" charset="-122"/>
                </a:endParaRPr>
              </a:p>
            </p:txBody>
          </p:sp>
          <p:sp>
            <p:nvSpPr>
              <p:cNvPr id="282632" name="Freeform 7"/>
              <p:cNvSpPr>
                <a:spLocks/>
              </p:cNvSpPr>
              <p:nvPr/>
            </p:nvSpPr>
            <p:spPr bwMode="gray">
              <a:xfrm>
                <a:off x="1923" y="1614"/>
                <a:ext cx="1304" cy="377"/>
              </a:xfrm>
              <a:custGeom>
                <a:avLst/>
                <a:gdLst>
                  <a:gd name="T0" fmla="*/ 0 w 1304"/>
                  <a:gd name="T1" fmla="*/ 261 h 377"/>
                  <a:gd name="T2" fmla="*/ 117 w 1304"/>
                  <a:gd name="T3" fmla="*/ 374 h 377"/>
                  <a:gd name="T4" fmla="*/ 638 w 1304"/>
                  <a:gd name="T5" fmla="*/ 155 h 377"/>
                  <a:gd name="T6" fmla="*/ 1164 w 1304"/>
                  <a:gd name="T7" fmla="*/ 377 h 377"/>
                  <a:gd name="T8" fmla="*/ 1304 w 1304"/>
                  <a:gd name="T9" fmla="*/ 266 h 377"/>
                  <a:gd name="T10" fmla="*/ 633 w 1304"/>
                  <a:gd name="T11" fmla="*/ 0 h 377"/>
                  <a:gd name="T12" fmla="*/ 0 w 1304"/>
                  <a:gd name="T13" fmla="*/ 261 h 377"/>
                  <a:gd name="T14" fmla="*/ 0 60000 65536"/>
                  <a:gd name="T15" fmla="*/ 0 60000 65536"/>
                  <a:gd name="T16" fmla="*/ 0 60000 65536"/>
                  <a:gd name="T17" fmla="*/ 0 60000 65536"/>
                  <a:gd name="T18" fmla="*/ 0 60000 65536"/>
                  <a:gd name="T19" fmla="*/ 0 60000 65536"/>
                  <a:gd name="T20" fmla="*/ 0 60000 65536"/>
                  <a:gd name="T21" fmla="*/ 0 w 1304"/>
                  <a:gd name="T22" fmla="*/ 0 h 377"/>
                  <a:gd name="T23" fmla="*/ 1304 w 1304"/>
                  <a:gd name="T24" fmla="*/ 377 h 3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4" h="377">
                    <a:moveTo>
                      <a:pt x="0" y="261"/>
                    </a:moveTo>
                    <a:lnTo>
                      <a:pt x="117" y="374"/>
                    </a:lnTo>
                    <a:lnTo>
                      <a:pt x="638" y="155"/>
                    </a:lnTo>
                    <a:lnTo>
                      <a:pt x="1164" y="377"/>
                    </a:lnTo>
                    <a:lnTo>
                      <a:pt x="1304" y="266"/>
                    </a:lnTo>
                    <a:lnTo>
                      <a:pt x="633" y="0"/>
                    </a:lnTo>
                    <a:lnTo>
                      <a:pt x="0" y="261"/>
                    </a:lnTo>
                    <a:close/>
                  </a:path>
                </a:pathLst>
              </a:custGeom>
              <a:solidFill>
                <a:srgbClr val="FEFBD6"/>
              </a:solidFill>
              <a:ln w="9525">
                <a:noFill/>
                <a:round/>
                <a:headEnd/>
                <a:tailEnd/>
              </a:ln>
            </p:spPr>
            <p:txBody>
              <a:bodyPr wrap="none" anchor="ctr"/>
              <a:lstStyle/>
              <a:p>
                <a:pPr algn="ctr" eaLnBrk="0" hangingPunct="0">
                  <a:lnSpc>
                    <a:spcPct val="100000"/>
                  </a:lnSpc>
                  <a:spcAft>
                    <a:spcPct val="0"/>
                  </a:spcAft>
                </a:pPr>
                <a:endParaRPr lang="zh-CN" altLang="zh-CN" sz="1300">
                  <a:effectLst/>
                  <a:latin typeface="Arial" charset="0"/>
                  <a:ea typeface="宋体" pitchFamily="2" charset="-122"/>
                </a:endParaRPr>
              </a:p>
            </p:txBody>
          </p:sp>
          <p:sp>
            <p:nvSpPr>
              <p:cNvPr id="282633" name="Freeform 8"/>
              <p:cNvSpPr>
                <a:spLocks/>
              </p:cNvSpPr>
              <p:nvPr/>
            </p:nvSpPr>
            <p:spPr bwMode="gray">
              <a:xfrm>
                <a:off x="2037" y="1768"/>
                <a:ext cx="529" cy="1133"/>
              </a:xfrm>
              <a:custGeom>
                <a:avLst/>
                <a:gdLst>
                  <a:gd name="T0" fmla="*/ 2 w 529"/>
                  <a:gd name="T1" fmla="*/ 218 h 1133"/>
                  <a:gd name="T2" fmla="*/ 0 w 529"/>
                  <a:gd name="T3" fmla="*/ 1133 h 1133"/>
                  <a:gd name="T4" fmla="*/ 529 w 529"/>
                  <a:gd name="T5" fmla="*/ 878 h 1133"/>
                  <a:gd name="T6" fmla="*/ 524 w 529"/>
                  <a:gd name="T7" fmla="*/ 0 h 1133"/>
                  <a:gd name="T8" fmla="*/ 2 w 529"/>
                  <a:gd name="T9" fmla="*/ 218 h 1133"/>
                  <a:gd name="T10" fmla="*/ 0 60000 65536"/>
                  <a:gd name="T11" fmla="*/ 0 60000 65536"/>
                  <a:gd name="T12" fmla="*/ 0 60000 65536"/>
                  <a:gd name="T13" fmla="*/ 0 60000 65536"/>
                  <a:gd name="T14" fmla="*/ 0 60000 65536"/>
                  <a:gd name="T15" fmla="*/ 0 w 529"/>
                  <a:gd name="T16" fmla="*/ 0 h 1133"/>
                  <a:gd name="T17" fmla="*/ 529 w 529"/>
                  <a:gd name="T18" fmla="*/ 1133 h 1133"/>
                </a:gdLst>
                <a:ahLst/>
                <a:cxnLst>
                  <a:cxn ang="T10">
                    <a:pos x="T0" y="T1"/>
                  </a:cxn>
                  <a:cxn ang="T11">
                    <a:pos x="T2" y="T3"/>
                  </a:cxn>
                  <a:cxn ang="T12">
                    <a:pos x="T4" y="T5"/>
                  </a:cxn>
                  <a:cxn ang="T13">
                    <a:pos x="T6" y="T7"/>
                  </a:cxn>
                  <a:cxn ang="T14">
                    <a:pos x="T8" y="T9"/>
                  </a:cxn>
                </a:cxnLst>
                <a:rect l="T15" t="T16" r="T17" b="T18"/>
                <a:pathLst>
                  <a:path w="529" h="1133">
                    <a:moveTo>
                      <a:pt x="2" y="218"/>
                    </a:moveTo>
                    <a:lnTo>
                      <a:pt x="0" y="1133"/>
                    </a:lnTo>
                    <a:lnTo>
                      <a:pt x="529" y="878"/>
                    </a:lnTo>
                    <a:lnTo>
                      <a:pt x="524" y="0"/>
                    </a:lnTo>
                    <a:lnTo>
                      <a:pt x="2" y="218"/>
                    </a:lnTo>
                    <a:close/>
                  </a:path>
                </a:pathLst>
              </a:custGeom>
              <a:solidFill>
                <a:srgbClr val="FDEBBD"/>
              </a:solidFill>
              <a:ln w="9525">
                <a:noFill/>
                <a:round/>
                <a:headEnd/>
                <a:tailEnd/>
              </a:ln>
            </p:spPr>
            <p:txBody>
              <a:bodyPr wrap="none" anchor="ctr"/>
              <a:lstStyle/>
              <a:p>
                <a:pPr algn="ctr" eaLnBrk="0" hangingPunct="0">
                  <a:lnSpc>
                    <a:spcPct val="100000"/>
                  </a:lnSpc>
                  <a:spcAft>
                    <a:spcPct val="0"/>
                  </a:spcAft>
                </a:pPr>
                <a:endParaRPr lang="zh-CN" altLang="zh-CN" sz="1300">
                  <a:effectLst/>
                  <a:latin typeface="Arial" charset="0"/>
                  <a:ea typeface="宋体" pitchFamily="2" charset="-122"/>
                </a:endParaRPr>
              </a:p>
            </p:txBody>
          </p:sp>
          <p:sp>
            <p:nvSpPr>
              <p:cNvPr id="282634" name="Freeform 9"/>
              <p:cNvSpPr>
                <a:spLocks/>
              </p:cNvSpPr>
              <p:nvPr/>
            </p:nvSpPr>
            <p:spPr bwMode="gray">
              <a:xfrm>
                <a:off x="2562" y="1769"/>
                <a:ext cx="528" cy="1123"/>
              </a:xfrm>
              <a:custGeom>
                <a:avLst/>
                <a:gdLst>
                  <a:gd name="T0" fmla="*/ 527 w 528"/>
                  <a:gd name="T1" fmla="*/ 222 h 1123"/>
                  <a:gd name="T2" fmla="*/ 528 w 528"/>
                  <a:gd name="T3" fmla="*/ 1123 h 1123"/>
                  <a:gd name="T4" fmla="*/ 0 w 528"/>
                  <a:gd name="T5" fmla="*/ 879 h 1123"/>
                  <a:gd name="T6" fmla="*/ 0 w 528"/>
                  <a:gd name="T7" fmla="*/ 0 h 1123"/>
                  <a:gd name="T8" fmla="*/ 527 w 528"/>
                  <a:gd name="T9" fmla="*/ 222 h 1123"/>
                  <a:gd name="T10" fmla="*/ 0 60000 65536"/>
                  <a:gd name="T11" fmla="*/ 0 60000 65536"/>
                  <a:gd name="T12" fmla="*/ 0 60000 65536"/>
                  <a:gd name="T13" fmla="*/ 0 60000 65536"/>
                  <a:gd name="T14" fmla="*/ 0 60000 65536"/>
                  <a:gd name="T15" fmla="*/ 0 w 528"/>
                  <a:gd name="T16" fmla="*/ 0 h 1123"/>
                  <a:gd name="T17" fmla="*/ 528 w 528"/>
                  <a:gd name="T18" fmla="*/ 1123 h 1123"/>
                </a:gdLst>
                <a:ahLst/>
                <a:cxnLst>
                  <a:cxn ang="T10">
                    <a:pos x="T0" y="T1"/>
                  </a:cxn>
                  <a:cxn ang="T11">
                    <a:pos x="T2" y="T3"/>
                  </a:cxn>
                  <a:cxn ang="T12">
                    <a:pos x="T4" y="T5"/>
                  </a:cxn>
                  <a:cxn ang="T13">
                    <a:pos x="T6" y="T7"/>
                  </a:cxn>
                  <a:cxn ang="T14">
                    <a:pos x="T8" y="T9"/>
                  </a:cxn>
                </a:cxnLst>
                <a:rect l="T15" t="T16" r="T17" b="T18"/>
                <a:pathLst>
                  <a:path w="528" h="1123">
                    <a:moveTo>
                      <a:pt x="527" y="222"/>
                    </a:moveTo>
                    <a:lnTo>
                      <a:pt x="528" y="1123"/>
                    </a:lnTo>
                    <a:lnTo>
                      <a:pt x="0" y="879"/>
                    </a:lnTo>
                    <a:lnTo>
                      <a:pt x="0" y="0"/>
                    </a:lnTo>
                    <a:lnTo>
                      <a:pt x="527" y="222"/>
                    </a:lnTo>
                    <a:close/>
                  </a:path>
                </a:pathLst>
              </a:custGeom>
              <a:solidFill>
                <a:srgbClr val="FBC631"/>
              </a:solidFill>
              <a:ln w="9525">
                <a:noFill/>
                <a:round/>
                <a:headEnd/>
                <a:tailEnd/>
              </a:ln>
            </p:spPr>
            <p:txBody>
              <a:bodyPr wrap="none" anchor="ctr"/>
              <a:lstStyle/>
              <a:p>
                <a:pPr algn="ctr" eaLnBrk="0" hangingPunct="0">
                  <a:lnSpc>
                    <a:spcPct val="100000"/>
                  </a:lnSpc>
                  <a:spcAft>
                    <a:spcPct val="0"/>
                  </a:spcAft>
                </a:pPr>
                <a:endParaRPr lang="zh-CN" altLang="zh-CN" sz="1300">
                  <a:effectLst/>
                  <a:latin typeface="Arial" charset="0"/>
                  <a:ea typeface="宋体" pitchFamily="2" charset="-122"/>
                </a:endParaRPr>
              </a:p>
            </p:txBody>
          </p:sp>
          <p:sp>
            <p:nvSpPr>
              <p:cNvPr id="282635" name="Freeform 10"/>
              <p:cNvSpPr>
                <a:spLocks/>
              </p:cNvSpPr>
              <p:nvPr/>
            </p:nvSpPr>
            <p:spPr bwMode="gray">
              <a:xfrm>
                <a:off x="2034" y="2648"/>
                <a:ext cx="1061" cy="469"/>
              </a:xfrm>
              <a:custGeom>
                <a:avLst/>
                <a:gdLst>
                  <a:gd name="T0" fmla="*/ 527 w 1061"/>
                  <a:gd name="T1" fmla="*/ 0 h 469"/>
                  <a:gd name="T2" fmla="*/ 0 w 1061"/>
                  <a:gd name="T3" fmla="*/ 252 h 469"/>
                  <a:gd name="T4" fmla="*/ 537 w 1061"/>
                  <a:gd name="T5" fmla="*/ 469 h 469"/>
                  <a:gd name="T6" fmla="*/ 1061 w 1061"/>
                  <a:gd name="T7" fmla="*/ 241 h 469"/>
                  <a:gd name="T8" fmla="*/ 527 w 1061"/>
                  <a:gd name="T9" fmla="*/ 0 h 469"/>
                  <a:gd name="T10" fmla="*/ 0 60000 65536"/>
                  <a:gd name="T11" fmla="*/ 0 60000 65536"/>
                  <a:gd name="T12" fmla="*/ 0 60000 65536"/>
                  <a:gd name="T13" fmla="*/ 0 60000 65536"/>
                  <a:gd name="T14" fmla="*/ 0 60000 65536"/>
                  <a:gd name="T15" fmla="*/ 0 w 1061"/>
                  <a:gd name="T16" fmla="*/ 0 h 469"/>
                  <a:gd name="T17" fmla="*/ 1061 w 1061"/>
                  <a:gd name="T18" fmla="*/ 469 h 469"/>
                </a:gdLst>
                <a:ahLst/>
                <a:cxnLst>
                  <a:cxn ang="T10">
                    <a:pos x="T0" y="T1"/>
                  </a:cxn>
                  <a:cxn ang="T11">
                    <a:pos x="T2" y="T3"/>
                  </a:cxn>
                  <a:cxn ang="T12">
                    <a:pos x="T4" y="T5"/>
                  </a:cxn>
                  <a:cxn ang="T13">
                    <a:pos x="T6" y="T7"/>
                  </a:cxn>
                  <a:cxn ang="T14">
                    <a:pos x="T8" y="T9"/>
                  </a:cxn>
                </a:cxnLst>
                <a:rect l="T15" t="T16" r="T17" b="T18"/>
                <a:pathLst>
                  <a:path w="1061" h="469">
                    <a:moveTo>
                      <a:pt x="527" y="0"/>
                    </a:moveTo>
                    <a:lnTo>
                      <a:pt x="0" y="252"/>
                    </a:lnTo>
                    <a:lnTo>
                      <a:pt x="537" y="469"/>
                    </a:lnTo>
                    <a:lnTo>
                      <a:pt x="1061" y="241"/>
                    </a:lnTo>
                    <a:lnTo>
                      <a:pt x="527" y="0"/>
                    </a:lnTo>
                    <a:close/>
                  </a:path>
                </a:pathLst>
              </a:custGeom>
              <a:solidFill>
                <a:srgbClr val="FEEBBC"/>
              </a:solidFill>
              <a:ln w="9525">
                <a:noFill/>
                <a:round/>
                <a:headEnd/>
                <a:tailEnd/>
              </a:ln>
            </p:spPr>
            <p:txBody>
              <a:bodyPr wrap="none" anchor="ctr"/>
              <a:lstStyle/>
              <a:p>
                <a:pPr algn="ctr" eaLnBrk="0" hangingPunct="0">
                  <a:lnSpc>
                    <a:spcPct val="100000"/>
                  </a:lnSpc>
                  <a:spcAft>
                    <a:spcPct val="0"/>
                  </a:spcAft>
                </a:pPr>
                <a:endParaRPr lang="zh-CN" altLang="zh-CN" sz="1300">
                  <a:effectLst/>
                  <a:latin typeface="Arial" charset="0"/>
                  <a:ea typeface="宋体" pitchFamily="2" charset="-122"/>
                </a:endParaRPr>
              </a:p>
            </p:txBody>
          </p:sp>
        </p:grpSp>
        <p:sp>
          <p:nvSpPr>
            <p:cNvPr id="282636" name="Line 11"/>
            <p:cNvSpPr>
              <a:spLocks noChangeShapeType="1"/>
            </p:cNvSpPr>
            <p:nvPr/>
          </p:nvSpPr>
          <p:spPr bwMode="auto">
            <a:xfrm flipV="1">
              <a:off x="2316838" y="4534685"/>
              <a:ext cx="1422400" cy="1387475"/>
            </a:xfrm>
            <a:prstGeom prst="line">
              <a:avLst/>
            </a:prstGeom>
            <a:noFill/>
            <a:ln w="12700">
              <a:solidFill>
                <a:srgbClr val="977003"/>
              </a:solidFill>
              <a:round/>
              <a:headEnd/>
              <a:tailEnd/>
            </a:ln>
          </p:spPr>
          <p:txBody>
            <a:bodyPr wrap="none" anchor="ctr"/>
            <a:lstStyle/>
            <a:p>
              <a:endParaRPr lang="zh-CN" altLang="en-US"/>
            </a:p>
          </p:txBody>
        </p:sp>
        <p:sp>
          <p:nvSpPr>
            <p:cNvPr id="282637" name="Line 12"/>
            <p:cNvSpPr>
              <a:spLocks noChangeShapeType="1"/>
            </p:cNvSpPr>
            <p:nvPr/>
          </p:nvSpPr>
          <p:spPr bwMode="auto">
            <a:xfrm flipH="1" flipV="1">
              <a:off x="5818863" y="4537860"/>
              <a:ext cx="1422400" cy="1387475"/>
            </a:xfrm>
            <a:prstGeom prst="line">
              <a:avLst/>
            </a:prstGeom>
            <a:noFill/>
            <a:ln w="12700">
              <a:solidFill>
                <a:srgbClr val="977003"/>
              </a:solidFill>
              <a:round/>
              <a:headEnd/>
              <a:tailEnd/>
            </a:ln>
          </p:spPr>
          <p:txBody>
            <a:bodyPr wrap="none" anchor="ctr"/>
            <a:lstStyle/>
            <a:p>
              <a:endParaRPr lang="zh-CN" altLang="en-US"/>
            </a:p>
          </p:txBody>
        </p:sp>
        <p:sp>
          <p:nvSpPr>
            <p:cNvPr id="282638" name="Line 13"/>
            <p:cNvSpPr>
              <a:spLocks noChangeShapeType="1"/>
            </p:cNvSpPr>
            <p:nvPr/>
          </p:nvSpPr>
          <p:spPr bwMode="auto">
            <a:xfrm flipV="1">
              <a:off x="5791875" y="1386673"/>
              <a:ext cx="1422400" cy="1387475"/>
            </a:xfrm>
            <a:prstGeom prst="line">
              <a:avLst/>
            </a:prstGeom>
            <a:noFill/>
            <a:ln w="12700">
              <a:solidFill>
                <a:srgbClr val="977003"/>
              </a:solidFill>
              <a:round/>
              <a:headEnd/>
              <a:tailEnd/>
            </a:ln>
          </p:spPr>
          <p:txBody>
            <a:bodyPr wrap="none" anchor="ctr"/>
            <a:lstStyle/>
            <a:p>
              <a:endParaRPr lang="zh-CN" altLang="en-US"/>
            </a:p>
          </p:txBody>
        </p:sp>
        <p:sp>
          <p:nvSpPr>
            <p:cNvPr id="282639" name="Line 14"/>
            <p:cNvSpPr>
              <a:spLocks noChangeShapeType="1"/>
            </p:cNvSpPr>
            <p:nvPr/>
          </p:nvSpPr>
          <p:spPr bwMode="auto">
            <a:xfrm flipH="1" flipV="1">
              <a:off x="2305725" y="1380323"/>
              <a:ext cx="1422400" cy="1387475"/>
            </a:xfrm>
            <a:prstGeom prst="line">
              <a:avLst/>
            </a:prstGeom>
            <a:noFill/>
            <a:ln w="12700">
              <a:solidFill>
                <a:srgbClr val="977003"/>
              </a:solidFill>
              <a:round/>
              <a:headEnd/>
              <a:tailEnd/>
            </a:ln>
          </p:spPr>
          <p:txBody>
            <a:bodyPr wrap="none" anchor="ctr"/>
            <a:lstStyle/>
            <a:p>
              <a:endParaRPr lang="zh-CN" altLang="en-US"/>
            </a:p>
          </p:txBody>
        </p:sp>
        <p:pic>
          <p:nvPicPr>
            <p:cNvPr id="282640" name="Picture 15" descr="light_shadow"/>
            <p:cNvPicPr>
              <a:picLocks noChangeAspect="1" noChangeArrowheads="1"/>
            </p:cNvPicPr>
            <p:nvPr/>
          </p:nvPicPr>
          <p:blipFill>
            <a:blip r:embed="rId3" cstate="print">
              <a:lum bright="-78000" contrast="-78000"/>
            </a:blip>
            <a:srcRect/>
            <a:stretch>
              <a:fillRect/>
            </a:stretch>
          </p:blipFill>
          <p:spPr bwMode="gray">
            <a:xfrm>
              <a:off x="4125000" y="4255285"/>
              <a:ext cx="1216025" cy="347663"/>
            </a:xfrm>
            <a:prstGeom prst="rect">
              <a:avLst/>
            </a:prstGeom>
            <a:noFill/>
            <a:ln w="9525">
              <a:noFill/>
              <a:miter lim="800000"/>
              <a:headEnd/>
              <a:tailEnd/>
            </a:ln>
          </p:spPr>
        </p:pic>
        <p:pic>
          <p:nvPicPr>
            <p:cNvPr id="282641" name="Picture 16" descr="circuler_1"/>
            <p:cNvPicPr>
              <a:picLocks noChangeAspect="1" noChangeArrowheads="1"/>
            </p:cNvPicPr>
            <p:nvPr/>
          </p:nvPicPr>
          <p:blipFill>
            <a:blip r:embed="rId4"/>
            <a:srcRect/>
            <a:stretch>
              <a:fillRect/>
            </a:stretch>
          </p:blipFill>
          <p:spPr bwMode="gray">
            <a:xfrm>
              <a:off x="3983713" y="2996398"/>
              <a:ext cx="1479550" cy="1481137"/>
            </a:xfrm>
            <a:prstGeom prst="rect">
              <a:avLst/>
            </a:prstGeom>
            <a:noFill/>
            <a:ln w="9525">
              <a:noFill/>
              <a:miter lim="800000"/>
              <a:headEnd/>
              <a:tailEnd/>
            </a:ln>
          </p:spPr>
        </p:pic>
        <p:sp>
          <p:nvSpPr>
            <p:cNvPr id="19" name="Oval 17"/>
            <p:cNvSpPr>
              <a:spLocks noChangeArrowheads="1"/>
            </p:cNvSpPr>
            <p:nvPr/>
          </p:nvSpPr>
          <p:spPr bwMode="gray">
            <a:xfrm>
              <a:off x="3983712" y="2996398"/>
              <a:ext cx="1468439" cy="1484312"/>
            </a:xfrm>
            <a:prstGeom prst="ellipse">
              <a:avLst/>
            </a:prstGeom>
            <a:gradFill rotWithShape="1">
              <a:gsLst>
                <a:gs pos="0">
                  <a:srgbClr val="004B66">
                    <a:alpha val="89999"/>
                  </a:srgbClr>
                </a:gs>
                <a:gs pos="50000">
                  <a:srgbClr val="6AC1FC">
                    <a:alpha val="55000"/>
                  </a:srgbClr>
                </a:gs>
                <a:gs pos="100000">
                  <a:srgbClr val="004B66">
                    <a:alpha val="89999"/>
                  </a:srgbClr>
                </a:gs>
              </a:gsLst>
              <a:lin ang="5400000" scaled="1"/>
            </a:gradFill>
            <a:ln w="9525" algn="ctr">
              <a:noFill/>
              <a:round/>
              <a:headEnd/>
              <a:tailEnd/>
            </a:ln>
            <a:effectLst/>
          </p:spPr>
          <p:txBody>
            <a:bodyPr wrap="none" anchor="ctr"/>
            <a:lstStyle/>
            <a:p>
              <a:pPr algn="ctr" eaLnBrk="0" hangingPunct="0">
                <a:lnSpc>
                  <a:spcPct val="100000"/>
                </a:lnSpc>
                <a:spcAft>
                  <a:spcPct val="0"/>
                </a:spcAft>
                <a:defRPr/>
              </a:pPr>
              <a:endParaRPr lang="zh-CN" altLang="zh-CN" sz="1300">
                <a:effectLst/>
                <a:latin typeface="Arial" charset="0"/>
                <a:ea typeface="宋体" pitchFamily="2" charset="-122"/>
              </a:endParaRPr>
            </a:p>
          </p:txBody>
        </p:sp>
        <p:sp>
          <p:nvSpPr>
            <p:cNvPr id="282645" name="Freeform 18"/>
            <p:cNvSpPr>
              <a:spLocks/>
            </p:cNvSpPr>
            <p:nvPr/>
          </p:nvSpPr>
          <p:spPr bwMode="ltGray">
            <a:xfrm>
              <a:off x="4136113" y="3026560"/>
              <a:ext cx="1154112" cy="51435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71B9DD"/>
                </a:gs>
              </a:gsLst>
              <a:lin ang="5400000" scaled="1"/>
            </a:gradFill>
            <a:ln w="0">
              <a:noFill/>
              <a:round/>
              <a:headEnd/>
              <a:tailEnd/>
            </a:ln>
          </p:spPr>
          <p:txBody>
            <a:bodyPr/>
            <a:lstStyle/>
            <a:p>
              <a:pPr algn="ctr" eaLnBrk="0" hangingPunct="0">
                <a:lnSpc>
                  <a:spcPct val="100000"/>
                </a:lnSpc>
                <a:spcAft>
                  <a:spcPct val="0"/>
                </a:spcAft>
              </a:pPr>
              <a:endParaRPr lang="zh-CN" altLang="zh-CN" sz="1300">
                <a:effectLst/>
                <a:latin typeface="Arial" charset="0"/>
                <a:ea typeface="宋体" pitchFamily="2" charset="-122"/>
              </a:endParaRPr>
            </a:p>
          </p:txBody>
        </p:sp>
        <p:sp>
          <p:nvSpPr>
            <p:cNvPr id="21" name="Rectangle 19"/>
            <p:cNvSpPr>
              <a:spLocks noChangeArrowheads="1"/>
            </p:cNvSpPr>
            <p:nvPr/>
          </p:nvSpPr>
          <p:spPr bwMode="gray">
            <a:xfrm>
              <a:off x="1512600" y="2815958"/>
              <a:ext cx="1422011" cy="462071"/>
            </a:xfrm>
            <a:prstGeom prst="rect">
              <a:avLst/>
            </a:prstGeom>
            <a:noFill/>
            <a:ln w="9525" algn="ctr">
              <a:noFill/>
              <a:miter lim="800000"/>
              <a:headEnd/>
              <a:tailEnd/>
            </a:ln>
          </p:spPr>
          <p:txBody>
            <a:bodyPr wrap="none">
              <a:spAutoFit/>
            </a:bodyPr>
            <a:lstStyle/>
            <a:p>
              <a:pPr eaLnBrk="0" hangingPunct="0">
                <a:lnSpc>
                  <a:spcPct val="100000"/>
                </a:lnSpc>
                <a:spcAft>
                  <a:spcPct val="0"/>
                </a:spcAft>
                <a:buClr>
                  <a:srgbClr val="FF3300"/>
                </a:buClr>
                <a:buSzPct val="115000"/>
                <a:buFont typeface="Wingdings" pitchFamily="2" charset="2"/>
                <a:buNone/>
                <a:defRPr/>
              </a:pPr>
              <a:r>
                <a:rPr lang="zh-CN" altLang="en-US" dirty="0">
                  <a:solidFill>
                    <a:srgbClr val="FEFEFE"/>
                  </a:solidFill>
                </a:rPr>
                <a:t>质量方针</a:t>
              </a:r>
              <a:endParaRPr lang="en-US" altLang="zh-CN" dirty="0">
                <a:solidFill>
                  <a:srgbClr val="FEFEFE"/>
                </a:solidFill>
              </a:endParaRPr>
            </a:p>
          </p:txBody>
        </p:sp>
        <p:sp>
          <p:nvSpPr>
            <p:cNvPr id="282647" name="AutoShape 20"/>
            <p:cNvSpPr>
              <a:spLocks noChangeArrowheads="1"/>
            </p:cNvSpPr>
            <p:nvPr/>
          </p:nvSpPr>
          <p:spPr bwMode="gray">
            <a:xfrm>
              <a:off x="6049050" y="2821773"/>
              <a:ext cx="2770188" cy="336550"/>
            </a:xfrm>
            <a:prstGeom prst="roundRect">
              <a:avLst>
                <a:gd name="adj" fmla="val 50000"/>
              </a:avLst>
            </a:prstGeom>
            <a:solidFill>
              <a:srgbClr val="4BAAF1"/>
            </a:solidFill>
            <a:ln w="57150" algn="ctr">
              <a:noFill/>
              <a:round/>
              <a:headEnd/>
              <a:tailEnd/>
            </a:ln>
          </p:spPr>
          <p:txBody>
            <a:bodyPr wrap="none" anchor="ctr"/>
            <a:lstStyle/>
            <a:p>
              <a:pPr algn="ctr" eaLnBrk="0" hangingPunct="0">
                <a:lnSpc>
                  <a:spcPct val="100000"/>
                </a:lnSpc>
                <a:spcAft>
                  <a:spcPct val="0"/>
                </a:spcAft>
              </a:pPr>
              <a:endParaRPr lang="zh-CN" altLang="zh-CN" sz="1300">
                <a:effectLst/>
                <a:latin typeface="Arial" charset="0"/>
                <a:ea typeface="宋体" pitchFamily="2" charset="-122"/>
              </a:endParaRPr>
            </a:p>
          </p:txBody>
        </p:sp>
        <p:sp>
          <p:nvSpPr>
            <p:cNvPr id="23" name="Rectangle 21"/>
            <p:cNvSpPr>
              <a:spLocks noChangeArrowheads="1"/>
            </p:cNvSpPr>
            <p:nvPr/>
          </p:nvSpPr>
          <p:spPr bwMode="gray">
            <a:xfrm>
              <a:off x="6705435" y="2754032"/>
              <a:ext cx="1423731" cy="462070"/>
            </a:xfrm>
            <a:prstGeom prst="rect">
              <a:avLst/>
            </a:prstGeom>
            <a:noFill/>
            <a:ln w="9525" algn="ctr">
              <a:noFill/>
              <a:miter lim="800000"/>
              <a:headEnd/>
              <a:tailEnd/>
            </a:ln>
          </p:spPr>
          <p:txBody>
            <a:bodyPr wrap="none">
              <a:spAutoFit/>
            </a:bodyPr>
            <a:lstStyle/>
            <a:p>
              <a:pPr eaLnBrk="0" hangingPunct="0">
                <a:lnSpc>
                  <a:spcPct val="100000"/>
                </a:lnSpc>
                <a:spcAft>
                  <a:spcPct val="0"/>
                </a:spcAft>
                <a:buClr>
                  <a:srgbClr val="FF3300"/>
                </a:buClr>
                <a:buSzPct val="115000"/>
                <a:buFont typeface="Wingdings" pitchFamily="2" charset="2"/>
                <a:buNone/>
                <a:defRPr/>
              </a:pPr>
              <a:r>
                <a:rPr lang="zh-CN" altLang="en-US" dirty="0">
                  <a:solidFill>
                    <a:srgbClr val="FEFEFE"/>
                  </a:solidFill>
                </a:rPr>
                <a:t>质量目标</a:t>
              </a:r>
              <a:endParaRPr lang="en-US" altLang="zh-CN" dirty="0">
                <a:solidFill>
                  <a:srgbClr val="FEFEFE"/>
                </a:solidFill>
              </a:endParaRPr>
            </a:p>
          </p:txBody>
        </p:sp>
        <p:sp>
          <p:nvSpPr>
            <p:cNvPr id="25" name="Rectangle 23"/>
            <p:cNvSpPr>
              <a:spLocks noChangeArrowheads="1"/>
            </p:cNvSpPr>
            <p:nvPr/>
          </p:nvSpPr>
          <p:spPr bwMode="black">
            <a:xfrm>
              <a:off x="573763" y="3379652"/>
              <a:ext cx="3213711" cy="2307175"/>
            </a:xfrm>
            <a:prstGeom prst="rect">
              <a:avLst/>
            </a:prstGeom>
            <a:noFill/>
            <a:ln w="9525" algn="ctr">
              <a:noFill/>
              <a:miter lim="800000"/>
              <a:headEnd/>
              <a:tailEnd/>
            </a:ln>
          </p:spPr>
          <p:txBody>
            <a:bodyPr>
              <a:spAutoFit/>
            </a:bodyPr>
            <a:lstStyle/>
            <a:p>
              <a:pPr marL="171450" indent="-171450" eaLnBrk="0" hangingPunct="0">
                <a:lnSpc>
                  <a:spcPct val="100000"/>
                </a:lnSpc>
                <a:spcAft>
                  <a:spcPct val="0"/>
                </a:spcAft>
                <a:buFontTx/>
                <a:buChar char="•"/>
                <a:defRPr/>
              </a:pPr>
              <a:r>
                <a:rPr lang="zh-CN" altLang="en-US" dirty="0">
                  <a:solidFill>
                    <a:srgbClr val="FF0000"/>
                  </a:solidFill>
                  <a:effectLst/>
                </a:rPr>
                <a:t>最佳客户满意</a:t>
              </a:r>
              <a:endParaRPr lang="en-US" altLang="zh-CN" dirty="0">
                <a:solidFill>
                  <a:srgbClr val="FF0000"/>
                </a:solidFill>
                <a:effectLst/>
              </a:endParaRPr>
            </a:p>
            <a:p>
              <a:pPr marL="171450" indent="-171450" eaLnBrk="0" hangingPunct="0">
                <a:lnSpc>
                  <a:spcPct val="100000"/>
                </a:lnSpc>
                <a:spcAft>
                  <a:spcPct val="0"/>
                </a:spcAft>
                <a:buFontTx/>
                <a:buChar char="•"/>
                <a:defRPr/>
              </a:pPr>
              <a:r>
                <a:rPr lang="zh-CN" altLang="en-US" dirty="0">
                  <a:solidFill>
                    <a:srgbClr val="FF0000"/>
                  </a:solidFill>
                  <a:effectLst/>
                </a:rPr>
                <a:t>世界一流</a:t>
              </a:r>
              <a:endParaRPr lang="en-US" altLang="zh-CN" dirty="0">
                <a:solidFill>
                  <a:srgbClr val="FF0000"/>
                </a:solidFill>
                <a:effectLst/>
              </a:endParaRPr>
            </a:p>
            <a:p>
              <a:pPr marL="92075" indent="92075" eaLnBrk="0" hangingPunct="0">
                <a:lnSpc>
                  <a:spcPct val="100000"/>
                </a:lnSpc>
                <a:spcAft>
                  <a:spcPct val="0"/>
                </a:spcAft>
                <a:defRPr/>
              </a:pPr>
              <a:r>
                <a:rPr lang="zh-CN" altLang="en-US" dirty="0">
                  <a:effectLst>
                    <a:outerShdw blurRad="38100" dist="38100" dir="2700000" algn="tl">
                      <a:srgbClr val="C0C0C0"/>
                    </a:outerShdw>
                  </a:effectLst>
                </a:rPr>
                <a:t>*宗旨和方向</a:t>
              </a:r>
            </a:p>
            <a:p>
              <a:pPr marL="92075" indent="92075" eaLnBrk="0" hangingPunct="0">
                <a:lnSpc>
                  <a:spcPct val="100000"/>
                </a:lnSpc>
                <a:spcAft>
                  <a:spcPct val="0"/>
                </a:spcAft>
                <a:defRPr/>
              </a:pPr>
              <a:r>
                <a:rPr lang="zh-CN" altLang="en-US" dirty="0">
                  <a:effectLst>
                    <a:outerShdw blurRad="38100" dist="38100" dir="2700000" algn="tl">
                      <a:srgbClr val="C0C0C0"/>
                    </a:outerShdw>
                  </a:effectLst>
                </a:rPr>
                <a:t>*追求和承诺</a:t>
              </a:r>
            </a:p>
            <a:p>
              <a:pPr marL="92075" indent="92075" eaLnBrk="0" hangingPunct="0">
                <a:lnSpc>
                  <a:spcPct val="100000"/>
                </a:lnSpc>
                <a:spcAft>
                  <a:spcPct val="0"/>
                </a:spcAft>
                <a:defRPr/>
              </a:pPr>
              <a:r>
                <a:rPr lang="zh-CN" altLang="en-US" dirty="0">
                  <a:effectLst>
                    <a:outerShdw blurRad="38100" dist="38100" dir="2700000" algn="tl">
                      <a:srgbClr val="C0C0C0"/>
                    </a:outerShdw>
                  </a:effectLst>
                </a:rPr>
                <a:t>*指导思想</a:t>
              </a:r>
            </a:p>
            <a:p>
              <a:pPr marL="92075" indent="92075" eaLnBrk="0" hangingPunct="0">
                <a:lnSpc>
                  <a:spcPct val="100000"/>
                </a:lnSpc>
                <a:spcAft>
                  <a:spcPct val="0"/>
                </a:spcAft>
                <a:defRPr/>
              </a:pPr>
              <a:r>
                <a:rPr lang="zh-CN" altLang="en-US" dirty="0">
                  <a:effectLst>
                    <a:outerShdw blurRad="38100" dist="38100" dir="2700000" algn="tl">
                      <a:srgbClr val="C0C0C0"/>
                    </a:outerShdw>
                  </a:effectLst>
                </a:rPr>
                <a:t>*行动指南</a:t>
              </a:r>
            </a:p>
          </p:txBody>
        </p:sp>
        <p:sp>
          <p:nvSpPr>
            <p:cNvPr id="26" name="Rectangle 24"/>
            <p:cNvSpPr>
              <a:spLocks noChangeArrowheads="1"/>
            </p:cNvSpPr>
            <p:nvPr/>
          </p:nvSpPr>
          <p:spPr bwMode="black">
            <a:xfrm>
              <a:off x="6122530" y="3317725"/>
              <a:ext cx="3483670" cy="1907032"/>
            </a:xfrm>
            <a:prstGeom prst="rect">
              <a:avLst/>
            </a:prstGeom>
            <a:noFill/>
            <a:ln w="9525" algn="ctr">
              <a:noFill/>
              <a:miter lim="800000"/>
              <a:headEnd/>
              <a:tailEnd/>
            </a:ln>
          </p:spPr>
          <p:txBody>
            <a:bodyPr>
              <a:spAutoFit/>
            </a:bodyPr>
            <a:lstStyle/>
            <a:p>
              <a:pPr marL="171450" indent="-171450" eaLnBrk="0" hangingPunct="0">
                <a:lnSpc>
                  <a:spcPct val="100000"/>
                </a:lnSpc>
                <a:spcAft>
                  <a:spcPct val="0"/>
                </a:spcAft>
                <a:buFontTx/>
                <a:buChar char="•"/>
                <a:defRPr/>
              </a:pPr>
              <a:r>
                <a:rPr kumimoji="1" lang="zh-CN" altLang="en-US" dirty="0">
                  <a:solidFill>
                    <a:srgbClr val="FF0000"/>
                  </a:solidFill>
                  <a:effectLst/>
                </a:rPr>
                <a:t>保证进度、实现功能、稳定运行、快速响应新需求</a:t>
              </a:r>
              <a:endParaRPr kumimoji="1" lang="en-US" altLang="zh-CN" dirty="0">
                <a:solidFill>
                  <a:srgbClr val="FF0000"/>
                </a:solidFill>
                <a:effectLst/>
              </a:endParaRPr>
            </a:p>
            <a:p>
              <a:pPr marL="269875" indent="-269875" eaLnBrk="0" hangingPunct="0">
                <a:lnSpc>
                  <a:spcPct val="100000"/>
                </a:lnSpc>
                <a:spcAft>
                  <a:spcPct val="0"/>
                </a:spcAft>
                <a:defRPr/>
              </a:pPr>
              <a:r>
                <a:rPr lang="zh-CN" altLang="en-US" dirty="0">
                  <a:effectLst/>
                </a:rPr>
                <a:t> </a:t>
              </a:r>
              <a:r>
                <a:rPr lang="zh-CN" altLang="en-US" dirty="0"/>
                <a:t>*</a:t>
              </a:r>
              <a:r>
                <a:rPr lang="zh-CN" altLang="en-US" sz="2200" dirty="0"/>
                <a:t>公司的发展、壮大，提高生存的空间和能力</a:t>
              </a:r>
            </a:p>
          </p:txBody>
        </p:sp>
        <p:sp>
          <p:nvSpPr>
            <p:cNvPr id="27" name="Rectangle 25"/>
            <p:cNvSpPr>
              <a:spLocks noChangeArrowheads="1"/>
            </p:cNvSpPr>
            <p:nvPr/>
          </p:nvSpPr>
          <p:spPr bwMode="auto">
            <a:xfrm>
              <a:off x="2998232" y="5038976"/>
              <a:ext cx="3512901" cy="1570404"/>
            </a:xfrm>
            <a:prstGeom prst="rect">
              <a:avLst/>
            </a:prstGeom>
            <a:noFill/>
            <a:ln w="9525" algn="ctr">
              <a:noFill/>
              <a:miter lim="800000"/>
              <a:headEnd/>
              <a:tailEnd/>
            </a:ln>
          </p:spPr>
          <p:txBody>
            <a:bodyPr>
              <a:spAutoFit/>
            </a:bodyPr>
            <a:lstStyle/>
            <a:p>
              <a:pPr algn="ctr" eaLnBrk="0" hangingPunct="0">
                <a:lnSpc>
                  <a:spcPct val="100000"/>
                </a:lnSpc>
                <a:spcAft>
                  <a:spcPct val="0"/>
                </a:spcAft>
                <a:defRPr/>
              </a:pPr>
              <a:r>
                <a:rPr lang="zh-CN" altLang="en-US" dirty="0">
                  <a:solidFill>
                    <a:srgbClr val="800000"/>
                  </a:solidFill>
                </a:rPr>
                <a:t>以优秀、一流的理念、行为和业绩致力于成为运营商的长期、最佳、合作伙伴</a:t>
              </a:r>
            </a:p>
          </p:txBody>
        </p:sp>
        <p:sp>
          <p:nvSpPr>
            <p:cNvPr id="282652" name="Text Box 29"/>
            <p:cNvSpPr txBox="1">
              <a:spLocks noChangeArrowheads="1"/>
            </p:cNvSpPr>
            <p:nvPr/>
          </p:nvSpPr>
          <p:spPr bwMode="auto">
            <a:xfrm>
              <a:off x="3952544" y="3611481"/>
              <a:ext cx="1671337" cy="366798"/>
            </a:xfrm>
            <a:prstGeom prst="rect">
              <a:avLst/>
            </a:prstGeom>
            <a:noFill/>
            <a:ln w="9525" algn="ctr">
              <a:noFill/>
              <a:miter lim="800000"/>
              <a:headEnd/>
              <a:tailEnd/>
            </a:ln>
          </p:spPr>
          <p:txBody>
            <a:bodyPr wrap="none">
              <a:spAutoFit/>
            </a:bodyPr>
            <a:lstStyle/>
            <a:p>
              <a:pPr eaLnBrk="0" hangingPunct="0">
                <a:lnSpc>
                  <a:spcPct val="100000"/>
                </a:lnSpc>
                <a:spcAft>
                  <a:spcPct val="0"/>
                </a:spcAft>
              </a:pPr>
              <a:r>
                <a:rPr lang="en-US" altLang="zh-CN" sz="1800">
                  <a:effectLst/>
                  <a:latin typeface="Arial" charset="0"/>
                  <a:ea typeface="宋体" pitchFamily="2" charset="-122"/>
                </a:rPr>
                <a:t>LifeCyclePM</a:t>
              </a:r>
            </a:p>
          </p:txBody>
        </p:sp>
        <p:sp>
          <p:nvSpPr>
            <p:cNvPr id="29" name="Rectangle 25"/>
            <p:cNvSpPr>
              <a:spLocks noChangeArrowheads="1"/>
            </p:cNvSpPr>
            <p:nvPr/>
          </p:nvSpPr>
          <p:spPr bwMode="auto">
            <a:xfrm>
              <a:off x="3149547" y="1159810"/>
              <a:ext cx="3512901" cy="1200430"/>
            </a:xfrm>
            <a:prstGeom prst="rect">
              <a:avLst/>
            </a:prstGeom>
            <a:noFill/>
            <a:ln w="9525" algn="ctr">
              <a:noFill/>
              <a:miter lim="800000"/>
              <a:headEnd/>
              <a:tailEnd/>
            </a:ln>
          </p:spPr>
          <p:txBody>
            <a:bodyPr>
              <a:spAutoFit/>
            </a:bodyPr>
            <a:lstStyle/>
            <a:p>
              <a:pPr algn="ctr" eaLnBrk="0" hangingPunct="0">
                <a:lnSpc>
                  <a:spcPct val="100000"/>
                </a:lnSpc>
                <a:spcAft>
                  <a:spcPct val="0"/>
                </a:spcAft>
                <a:defRPr/>
              </a:pPr>
              <a:r>
                <a:rPr lang="zh-CN" altLang="en-US" dirty="0">
                  <a:solidFill>
                    <a:srgbClr val="800000"/>
                  </a:solidFill>
                </a:rPr>
                <a:t>为电信运营商提供</a:t>
              </a:r>
              <a:r>
                <a:rPr lang="en-US" altLang="zh-CN" dirty="0">
                  <a:solidFill>
                    <a:srgbClr val="800000"/>
                  </a:solidFill>
                </a:rPr>
                <a:t>3G</a:t>
              </a:r>
              <a:r>
                <a:rPr lang="zh-CN" altLang="en-US" dirty="0">
                  <a:solidFill>
                    <a:srgbClr val="800000"/>
                  </a:solidFill>
                </a:rPr>
                <a:t>时代的移动</a:t>
              </a:r>
              <a:r>
                <a:rPr lang="en-US" altLang="zh-CN" dirty="0">
                  <a:solidFill>
                    <a:srgbClr val="800000"/>
                  </a:solidFill>
                </a:rPr>
                <a:t>-Internet</a:t>
              </a:r>
              <a:r>
                <a:rPr lang="zh-CN" altLang="en-US" dirty="0">
                  <a:solidFill>
                    <a:srgbClr val="800000"/>
                  </a:solidFill>
                </a:rPr>
                <a:t>全面解决方案</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28600" marR="0" indent="-228600" algn="l" defTabSz="977900" rtl="0" eaLnBrk="1" fontAlgn="base" latinLnBrk="0" hangingPunct="1">
          <a:lnSpc>
            <a:spcPct val="90000"/>
          </a:lnSpc>
          <a:spcBef>
            <a:spcPct val="0"/>
          </a:spcBef>
          <a:spcAft>
            <a:spcPct val="15000"/>
          </a:spcAft>
          <a:buClrTx/>
          <a:buSzTx/>
          <a:buFontTx/>
          <a:buNone/>
          <a:tabLst/>
          <a:defRPr kumimoji="0" lang="zh-CN" altLang="en-US" sz="2400" b="1" i="0" u="none" strike="noStrike" cap="none" normalizeH="0" baseline="0" smtClean="0">
            <a:ln>
              <a:noFill/>
            </a:ln>
            <a:solidFill>
              <a:srgbClr val="000000"/>
            </a:solidFill>
            <a:effectLst>
              <a:outerShdw blurRad="38100" dist="38100" dir="2700000" algn="tl">
                <a:srgbClr val="000000">
                  <a:alpha val="43137"/>
                </a:srgbClr>
              </a:outerShdw>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28600" marR="0" indent="-228600" algn="l" defTabSz="977900" rtl="0" eaLnBrk="1" fontAlgn="base" latinLnBrk="0" hangingPunct="1">
          <a:lnSpc>
            <a:spcPct val="90000"/>
          </a:lnSpc>
          <a:spcBef>
            <a:spcPct val="0"/>
          </a:spcBef>
          <a:spcAft>
            <a:spcPct val="15000"/>
          </a:spcAft>
          <a:buClrTx/>
          <a:buSzTx/>
          <a:buFontTx/>
          <a:buNone/>
          <a:tabLst/>
          <a:defRPr kumimoji="0" lang="zh-CN" altLang="en-US" sz="2400" b="1" i="0" u="none" strike="noStrike" cap="none" normalizeH="0" baseline="0" smtClean="0">
            <a:ln>
              <a:noFill/>
            </a:ln>
            <a:solidFill>
              <a:srgbClr val="000000"/>
            </a:solidFill>
            <a:effectLst>
              <a:outerShdw blurRad="38100" dist="38100" dir="2700000" algn="tl">
                <a:srgbClr val="000000">
                  <a:alpha val="43137"/>
                </a:srgbClr>
              </a:outerShdw>
            </a:effectLst>
            <a:latin typeface="楷体_GB2312" pitchFamily="49" charset="-122"/>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5661</TotalTime>
  <Words>3544</Words>
  <Application>Microsoft Office PowerPoint</Application>
  <PresentationFormat>全屏显示(4:3)</PresentationFormat>
  <Paragraphs>940</Paragraphs>
  <Slides>32</Slides>
  <Notes>15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1" baseType="lpstr">
      <vt:lpstr>Arial</vt:lpstr>
      <vt:lpstr>宋体</vt:lpstr>
      <vt:lpstr>黑体</vt:lpstr>
      <vt:lpstr>楷体_GB2312</vt:lpstr>
      <vt:lpstr>Wingdings</vt:lpstr>
      <vt:lpstr>微软雅黑</vt:lpstr>
      <vt:lpstr>Times New Roman</vt:lpstr>
      <vt:lpstr>默认设计模板</vt:lpstr>
      <vt:lpstr>Microsoft Office Excel 工作表</vt:lpstr>
      <vt:lpstr>red5视频直播  </vt:lpstr>
      <vt:lpstr>        </vt:lpstr>
      <vt:lpstr>red5</vt:lpstr>
      <vt:lpstr>什么是成功的项目？                             －1个成功项目的标准</vt:lpstr>
      <vt:lpstr>项目运营考核维度</vt:lpstr>
      <vt:lpstr>项目运营考核KPI组成</vt:lpstr>
      <vt:lpstr>项目运营考核KPI的计算方法</vt:lpstr>
      <vt:lpstr>为什么要保证项目质量？</vt:lpstr>
      <vt:lpstr>质量管理的目的  1、保证公司质量方针和质量目标</vt:lpstr>
      <vt:lpstr>幻灯片 10</vt:lpstr>
      <vt:lpstr>幻灯片 11</vt:lpstr>
      <vt:lpstr>怎样做好质量管理？</vt:lpstr>
      <vt:lpstr>上线/初验/终验项目执行质量（KPI3）组成</vt:lpstr>
      <vt:lpstr>合同内维护阶段KPI</vt:lpstr>
      <vt:lpstr>内    容</vt:lpstr>
      <vt:lpstr>主要质量管理活动</vt:lpstr>
      <vt:lpstr>如何做好项目质量？                                                       － 2大原则</vt:lpstr>
      <vt:lpstr>如何做好项目质量？                          3项主要工作(1/3   做好配置计划和评审）</vt:lpstr>
      <vt:lpstr>项目评审                         </vt:lpstr>
      <vt:lpstr>如何做好项目质量？                      三项主要工作（2/3   正确填写需求矩阵(1)）</vt:lpstr>
      <vt:lpstr>正确填写需求矩阵(2)</vt:lpstr>
      <vt:lpstr>需求矩阵中需求编号的特殊说明</vt:lpstr>
      <vt:lpstr>如何做好项目质量？                                    三项主要工作（3/3     正确填写发布申请）</vt:lpstr>
      <vt:lpstr>ST-QS-09-03 基线产品发布申请</vt:lpstr>
      <vt:lpstr>阶段目录工作产品对应说明（1） </vt:lpstr>
      <vt:lpstr>阶段目录工作产品对应说明（2） </vt:lpstr>
      <vt:lpstr>如何做好项目质量？                                        －注意9个常见问题</vt:lpstr>
      <vt:lpstr>如何做好需求质量？                                     －注意新需求的质量要求</vt:lpstr>
      <vt:lpstr>质量管理资源（1）</vt:lpstr>
      <vt:lpstr>内    容</vt:lpstr>
      <vt:lpstr>考核制度</vt:lpstr>
      <vt:lpstr>Q&amp;A</vt:lpstr>
    </vt:vector>
  </TitlesOfParts>
  <Company>思特奇</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思特奇项目执行质量考核讲解V1.0</dc:title>
  <dc:creator>闫雪犁</dc:creator>
  <dc:description>2007年4月26日</dc:description>
  <cp:lastModifiedBy>微软用户</cp:lastModifiedBy>
  <cp:revision>650</cp:revision>
  <dcterms:created xsi:type="dcterms:W3CDTF">2006-11-08T04:25:29Z</dcterms:created>
  <dcterms:modified xsi:type="dcterms:W3CDTF">2011-05-10T09:02:06Z</dcterms:modified>
</cp:coreProperties>
</file>