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79" r:id="rId2"/>
    <p:sldId id="280" r:id="rId3"/>
    <p:sldId id="258" r:id="rId4"/>
    <p:sldId id="282" r:id="rId5"/>
    <p:sldId id="281" r:id="rId6"/>
    <p:sldId id="259" r:id="rId7"/>
    <p:sldId id="288" r:id="rId8"/>
    <p:sldId id="289" r:id="rId9"/>
    <p:sldId id="285" r:id="rId10"/>
    <p:sldId id="287" r:id="rId11"/>
    <p:sldId id="286" r:id="rId12"/>
    <p:sldId id="292" r:id="rId13"/>
    <p:sldId id="291"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Merriweather" panose="020B0604020202020204" charset="0"/>
      <p:regular r:id="rId20"/>
      <p:bold r:id="rId21"/>
      <p:italic r:id="rId22"/>
      <p:boldItalic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6" d="100"/>
          <a:sy n="116" d="100"/>
        </p:scale>
        <p:origin x="408" y="3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4T00:48:56.838"/>
    </inkml:context>
    <inkml:brush xml:id="br0">
      <inkml:brushProperty name="width" value="0.025" units="cm"/>
      <inkml:brushProperty name="height" value="0.02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4T00:48:57.833"/>
    </inkml:context>
    <inkml:brush xml:id="br0">
      <inkml:brushProperty name="width" value="0.025" units="cm"/>
      <inkml:brushProperty name="height" value="0.02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4T00:48:58.212"/>
    </inkml:context>
    <inkml:brush xml:id="br0">
      <inkml:brushProperty name="width" value="0.025" units="cm"/>
      <inkml:brushProperty name="height" value="0.02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4T00:48:58.592"/>
    </inkml:context>
    <inkml:brush xml:id="br0">
      <inkml:brushProperty name="width" value="0.025" units="cm"/>
      <inkml:brushProperty name="height" value="0.025" units="cm"/>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4T00:48:59.326"/>
    </inkml:context>
    <inkml:brush xml:id="br0">
      <inkml:brushProperty name="width" value="0.025" units="cm"/>
      <inkml:brushProperty name="height" value="0.025" units="cm"/>
      <inkml:brushProperty name="ignorePressure" value="1"/>
    </inkml:brush>
  </inkml:definitions>
  <inkml:trace contextRef="#ctx0" brushRef="#br0">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4T00:49:01.263"/>
    </inkml:context>
    <inkml:brush xml:id="br0">
      <inkml:brushProperty name="width" value="0.025" units="cm"/>
      <inkml:brushProperty name="height" value="0.025" units="cm"/>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c1fca68e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c1fca68e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750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c6f73a0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c1fca68e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c1fca68e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181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dec43421f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dec43421f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165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c1fca68e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c1fca68e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c1fca68e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c1fca68e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279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c1fca68e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c1fca68e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450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dec43421f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dec43421f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c1fca68e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c1fca68e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5322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c1fca68e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c1fca68e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849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cdec43421f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cdec43421f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2af639f7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2af639f7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hyperlink" Target="https://towardsdatascience.com/https-medium-com-vishalmorde-xgboost-algorithm-long-she-may-rein-edd9f99be63d#:~:text=What%20is%20XGBoost%3F,all%20other%20algorithms%20or%20frameworks" TargetMode="External"/><Relationship Id="rId3" Type="http://schemas.openxmlformats.org/officeDocument/2006/relationships/hyperlink" Target="https://www.digitalocean.com/community/tutorials/how-to-build-a-deep-learning-model-to-predict-employee-retention-using-keras-and-tensorflow" TargetMode="External"/><Relationship Id="rId7" Type="http://schemas.openxmlformats.org/officeDocument/2006/relationships/hyperlink" Target="https://machinelearningmastery.com/how-to-calculate-precision-recall-f1-and-more-for-deep-learning-model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machinelearningmastery.com/evaluate-performance-deep-learning-models-keras/" TargetMode="External"/><Relationship Id="rId5" Type="http://schemas.openxmlformats.org/officeDocument/2006/relationships/hyperlink" Target="https://de.mathworks.com/help/matlab/ref/colormap.html" TargetMode="External"/><Relationship Id="rId4" Type="http://schemas.openxmlformats.org/officeDocument/2006/relationships/hyperlink" Target="https://stackoverflow.com/questions/50920908/get-confusion-matrix-from-a-keras-multiclass-mode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customXml" Target="../ink/ink3.xml"/><Relationship Id="rId5" Type="http://schemas.openxmlformats.org/officeDocument/2006/relationships/customXml" Target="../ink/ink2.xml"/><Relationship Id="rId10" Type="http://schemas.openxmlformats.org/officeDocument/2006/relationships/hyperlink" Target="https://www.kaggle.com/rikdifos/credit-card-approval-prediction-using-ml" TargetMode="External"/><Relationship Id="rId4" Type="http://schemas.openxmlformats.org/officeDocument/2006/relationships/image" Target="../media/image1.png"/><Relationship Id="rId9" Type="http://schemas.openxmlformats.org/officeDocument/2006/relationships/customXml" Target="../ink/ink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813E4124-4E6C-4974-A32E-A03EE08A7D44}"/>
              </a:ext>
            </a:extLst>
          </p:cNvPr>
          <p:cNvSpPr>
            <a:spLocks noGrp="1"/>
          </p:cNvSpPr>
          <p:nvPr>
            <p:ph type="subTitle" idx="1"/>
          </p:nvPr>
        </p:nvSpPr>
        <p:spPr>
          <a:xfrm>
            <a:off x="256434" y="260775"/>
            <a:ext cx="8711720" cy="738300"/>
          </a:xfrm>
        </p:spPr>
        <p:txBody>
          <a:bodyPr/>
          <a:lstStyle/>
          <a:p>
            <a:pPr marL="0" indent="0" algn="r">
              <a:buClr>
                <a:schemeClr val="accent1"/>
              </a:buClr>
              <a:buSzPts val="3600"/>
            </a:pPr>
            <a:r>
              <a:rPr lang="en-US" sz="3000" dirty="0">
                <a:solidFill>
                  <a:schemeClr val="accent1"/>
                </a:solidFill>
                <a:latin typeface="Merriweather"/>
                <a:sym typeface="Merriweather"/>
              </a:rPr>
              <a:t>INFO 6105- Data Science Engineering Methods and Tools </a:t>
            </a:r>
          </a:p>
          <a:p>
            <a:endParaRPr lang="en-US" dirty="0"/>
          </a:p>
        </p:txBody>
      </p:sp>
      <p:sp>
        <p:nvSpPr>
          <p:cNvPr id="5" name="Google Shape;167;p34">
            <a:extLst>
              <a:ext uri="{FF2B5EF4-FFF2-40B4-BE49-F238E27FC236}">
                <a16:creationId xmlns:a16="http://schemas.microsoft.com/office/drawing/2014/main" id="{4F3C2A4B-A9B4-4A1E-93FC-980B88FAD166}"/>
              </a:ext>
            </a:extLst>
          </p:cNvPr>
          <p:cNvSpPr txBox="1">
            <a:spLocks noGrp="1"/>
          </p:cNvSpPr>
          <p:nvPr>
            <p:ph type="ctrTitle"/>
          </p:nvPr>
        </p:nvSpPr>
        <p:spPr>
          <a:xfrm>
            <a:off x="296426" y="1512277"/>
            <a:ext cx="3094893" cy="161969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000" dirty="0"/>
              <a:t>CREDIT CARD APPROVAL PREDICTION</a:t>
            </a:r>
            <a:endParaRPr sz="3000" dirty="0">
              <a:solidFill>
                <a:schemeClr val="accent1"/>
              </a:solidFill>
            </a:endParaRPr>
          </a:p>
        </p:txBody>
      </p:sp>
      <p:sp>
        <p:nvSpPr>
          <p:cNvPr id="8" name="Google Shape;64;p13">
            <a:extLst>
              <a:ext uri="{FF2B5EF4-FFF2-40B4-BE49-F238E27FC236}">
                <a16:creationId xmlns:a16="http://schemas.microsoft.com/office/drawing/2014/main" id="{63D04C49-F17D-4EC5-AB28-F344185F5E60}"/>
              </a:ext>
            </a:extLst>
          </p:cNvPr>
          <p:cNvSpPr txBox="1">
            <a:spLocks/>
          </p:cNvSpPr>
          <p:nvPr/>
        </p:nvSpPr>
        <p:spPr>
          <a:xfrm>
            <a:off x="3720272" y="3676325"/>
            <a:ext cx="5121947" cy="12967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1pPr>
            <a:lvl2pPr marL="914400" marR="0" lvl="1"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2pPr>
            <a:lvl3pPr marL="1371600" marR="0" lvl="2"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3pPr>
            <a:lvl4pPr marL="1828800" marR="0" lvl="3"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4pPr>
            <a:lvl5pPr marL="2286000" marR="0" lvl="4"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5pPr>
            <a:lvl6pPr marL="2743200" marR="0" lvl="5"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6pPr>
            <a:lvl7pPr marL="3200400" marR="0" lvl="6"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7pPr>
            <a:lvl8pPr marL="3657600" marR="0" lvl="7"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8pPr>
            <a:lvl9pPr marL="4114800" marR="0" lvl="8"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9pPr>
          </a:lstStyle>
          <a:p>
            <a:pPr marL="0" indent="0" algn="r"/>
            <a:r>
              <a:rPr lang="en-US" sz="1400" dirty="0">
                <a:solidFill>
                  <a:srgbClr val="FFFFFF"/>
                </a:solidFill>
              </a:rPr>
              <a:t>Team Members</a:t>
            </a:r>
          </a:p>
          <a:p>
            <a:pPr marL="0" indent="0" algn="r"/>
            <a:endParaRPr lang="en-US" sz="1400" b="1" dirty="0">
              <a:solidFill>
                <a:srgbClr val="FFFFFF"/>
              </a:solidFill>
            </a:endParaRPr>
          </a:p>
          <a:p>
            <a:pPr marL="0" indent="0" algn="r"/>
            <a:r>
              <a:rPr lang="en-US" sz="1400" dirty="0" err="1">
                <a:solidFill>
                  <a:srgbClr val="FFFFFF"/>
                </a:solidFill>
              </a:rPr>
              <a:t>Tharoon</a:t>
            </a:r>
            <a:r>
              <a:rPr lang="en-US" sz="1400" dirty="0">
                <a:solidFill>
                  <a:srgbClr val="FFFFFF"/>
                </a:solidFill>
              </a:rPr>
              <a:t> Kumar Viswanathan– 001585510</a:t>
            </a:r>
          </a:p>
          <a:p>
            <a:pPr marL="0" indent="0" algn="r"/>
            <a:r>
              <a:rPr lang="en-US" sz="1400" dirty="0">
                <a:solidFill>
                  <a:srgbClr val="FFFFFF"/>
                </a:solidFill>
              </a:rPr>
              <a:t>Lokesh Balaji Parameswaran – 001562875</a:t>
            </a:r>
          </a:p>
          <a:p>
            <a:pPr marL="0" indent="0" algn="r"/>
            <a:r>
              <a:rPr lang="en-US" sz="1400" dirty="0">
                <a:solidFill>
                  <a:srgbClr val="FFFFFF"/>
                </a:solidFill>
              </a:rPr>
              <a:t>Krishna Ravichandran - 001001577 </a:t>
            </a:r>
          </a:p>
        </p:txBody>
      </p:sp>
    </p:spTree>
    <p:extLst>
      <p:ext uri="{BB962C8B-B14F-4D97-AF65-F5344CB8AC3E}">
        <p14:creationId xmlns:p14="http://schemas.microsoft.com/office/powerpoint/2010/main" val="3255878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4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Accuracy Scores</a:t>
            </a:r>
            <a:endParaRPr/>
          </a:p>
        </p:txBody>
      </p:sp>
      <p:sp>
        <p:nvSpPr>
          <p:cNvPr id="283" name="Google Shape;283;p44"/>
          <p:cNvSpPr txBox="1"/>
          <p:nvPr/>
        </p:nvSpPr>
        <p:spPr>
          <a:xfrm>
            <a:off x="702050" y="1386488"/>
            <a:ext cx="78666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Bar graph of accuracy scores for all models</a:t>
            </a:r>
          </a:p>
        </p:txBody>
      </p:sp>
      <p:pic>
        <p:nvPicPr>
          <p:cNvPr id="3" name="Picture 2">
            <a:extLst>
              <a:ext uri="{FF2B5EF4-FFF2-40B4-BE49-F238E27FC236}">
                <a16:creationId xmlns:a16="http://schemas.microsoft.com/office/drawing/2014/main" id="{DDF63B89-5368-46E1-85C5-6B72CEDC1EA9}"/>
              </a:ext>
            </a:extLst>
          </p:cNvPr>
          <p:cNvPicPr>
            <a:picLocks noChangeAspect="1"/>
          </p:cNvPicPr>
          <p:nvPr/>
        </p:nvPicPr>
        <p:blipFill>
          <a:blip r:embed="rId3"/>
          <a:stretch>
            <a:fillRect/>
          </a:stretch>
        </p:blipFill>
        <p:spPr>
          <a:xfrm>
            <a:off x="0" y="1902236"/>
            <a:ext cx="9144000" cy="3080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4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F1 Scores</a:t>
            </a:r>
            <a:endParaRPr/>
          </a:p>
        </p:txBody>
      </p:sp>
      <p:sp>
        <p:nvSpPr>
          <p:cNvPr id="276" name="Google Shape;276;p43"/>
          <p:cNvSpPr txBox="1"/>
          <p:nvPr/>
        </p:nvSpPr>
        <p:spPr>
          <a:xfrm>
            <a:off x="448865" y="1422500"/>
            <a:ext cx="81417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Visualizing F1 scores of all models as a bar graph</a:t>
            </a:r>
            <a:endParaRPr sz="1800"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1EBB5C6F-14E9-4FB9-B86D-760CB0CB42E2}"/>
              </a:ext>
            </a:extLst>
          </p:cNvPr>
          <p:cNvPicPr>
            <a:picLocks noChangeAspect="1"/>
          </p:cNvPicPr>
          <p:nvPr/>
        </p:nvPicPr>
        <p:blipFill>
          <a:blip r:embed="rId3"/>
          <a:stretch>
            <a:fillRect/>
          </a:stretch>
        </p:blipFill>
        <p:spPr>
          <a:xfrm>
            <a:off x="103657" y="1884200"/>
            <a:ext cx="8832275" cy="31915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256460" y="175847"/>
            <a:ext cx="3706500" cy="5541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Future Scope</a:t>
            </a:r>
            <a:endParaRPr dirty="0"/>
          </a:p>
        </p:txBody>
      </p:sp>
      <p:sp>
        <p:nvSpPr>
          <p:cNvPr id="81" name="Google Shape;81;p15"/>
          <p:cNvSpPr txBox="1">
            <a:spLocks noGrp="1"/>
          </p:cNvSpPr>
          <p:nvPr>
            <p:ph type="body" idx="1"/>
          </p:nvPr>
        </p:nvSpPr>
        <p:spPr>
          <a:xfrm>
            <a:off x="4503050" y="0"/>
            <a:ext cx="4166400" cy="4922429"/>
          </a:xfrm>
          <a:prstGeom prst="rect">
            <a:avLst/>
          </a:prstGeom>
        </p:spPr>
        <p:txBody>
          <a:bodyPr spcFirstLastPara="1" wrap="square" lIns="91425" tIns="91425" rIns="91425" bIns="91425" anchor="t" anchorCtr="0">
            <a:noAutofit/>
          </a:bodyPr>
          <a:lstStyle/>
          <a:p>
            <a:pPr marL="0" indent="0" algn="just">
              <a:lnSpc>
                <a:spcPct val="100000"/>
              </a:lnSpc>
              <a:spcAft>
                <a:spcPts val="600"/>
              </a:spcAft>
              <a:buNone/>
            </a:pPr>
            <a:endParaRPr lang="en-US" sz="1000" b="1"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endParaRPr>
          </a:p>
          <a:p>
            <a:pPr marL="171450" indent="-171450" algn="just">
              <a:lnSpc>
                <a:spcPct val="100000"/>
              </a:lnSpc>
              <a:spcAft>
                <a:spcPts val="600"/>
              </a:spcAft>
              <a:buFont typeface="Wingdings" panose="05000000000000000000" pitchFamily="2" charset="2"/>
              <a:buChar char="§"/>
            </a:pPr>
            <a:r>
              <a:rPr lang="en-US" sz="1400" dirty="0">
                <a:solidFill>
                  <a:schemeClr val="bg1">
                    <a:lumMod val="50000"/>
                  </a:schemeClr>
                </a:solidFill>
                <a:effectLst/>
                <a:latin typeface="Times New Roman" panose="02020603050405020304" pitchFamily="18" charset="0"/>
                <a:ea typeface="Yu Mincho" panose="02020400000000000000" pitchFamily="18" charset="-128"/>
                <a:cs typeface="Times New Roman" panose="02020603050405020304" pitchFamily="18" charset="0"/>
              </a:rPr>
              <a:t>In fu</a:t>
            </a:r>
            <a:r>
              <a:rPr lang="en-US" sz="14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ture we will be able to extend tis model to various banks if more historical data on customers and pattern are provided. </a:t>
            </a:r>
          </a:p>
          <a:p>
            <a:pPr marL="171450" indent="-171450" algn="just">
              <a:lnSpc>
                <a:spcPct val="100000"/>
              </a:lnSpc>
              <a:spcAft>
                <a:spcPts val="600"/>
              </a:spcAft>
              <a:buFont typeface="Wingdings" panose="05000000000000000000" pitchFamily="2" charset="2"/>
              <a:buChar char="§"/>
            </a:pPr>
            <a:r>
              <a:rPr lang="en-US" sz="14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Better results can be obtained and predicted with the dataset containing linked bank accounts of the applicants. </a:t>
            </a:r>
          </a:p>
          <a:p>
            <a:pPr marL="171450" indent="-171450" algn="just">
              <a:lnSpc>
                <a:spcPct val="100000"/>
              </a:lnSpc>
              <a:spcAft>
                <a:spcPts val="600"/>
              </a:spcAft>
              <a:buFont typeface="Wingdings" panose="05000000000000000000" pitchFamily="2" charset="2"/>
              <a:buChar char="§"/>
            </a:pPr>
            <a:r>
              <a:rPr lang="en-US" sz="14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A better history on the transaction on every applicant will help us to determine if they are eligible for the credit card.</a:t>
            </a:r>
            <a:endParaRPr lang="en-US" sz="1400" dirty="0">
              <a:solidFill>
                <a:schemeClr val="bg1">
                  <a:lumMod val="50000"/>
                </a:schemeClr>
              </a:solidFill>
              <a:effectLst/>
              <a:latin typeface="Calibri" panose="020F0502020204030204" pitchFamily="34" charset="0"/>
              <a:ea typeface="Yu Mincho" panose="02020400000000000000" pitchFamily="18" charset="-128"/>
              <a:cs typeface="Arial" panose="020B0604020202020204" pitchFamily="34" charset="0"/>
            </a:endParaRPr>
          </a:p>
          <a:p>
            <a:pPr marL="457200" lvl="1" indent="0" algn="just">
              <a:lnSpc>
                <a:spcPct val="100000"/>
              </a:lnSpc>
              <a:spcAft>
                <a:spcPts val="100"/>
              </a:spcAft>
              <a:buNone/>
            </a:pPr>
            <a:endParaRPr lang="en-US" sz="8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212259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629677" y="312102"/>
            <a:ext cx="9144000" cy="662529"/>
          </a:xfrm>
          <a:prstGeom prst="rect">
            <a:avLst/>
          </a:prstGeom>
        </p:spPr>
        <p:txBody>
          <a:bodyPr spcFirstLastPara="1" wrap="square" lIns="91425" tIns="91425" rIns="91425" bIns="91425" anchor="t" anchorCtr="0">
            <a:noAutofit/>
          </a:bodyPr>
          <a:lstStyle/>
          <a:p>
            <a:pPr marL="2286000" lvl="0" indent="457200" algn="l" rtl="0">
              <a:spcBef>
                <a:spcPts val="0"/>
              </a:spcBef>
              <a:spcAft>
                <a:spcPts val="0"/>
              </a:spcAft>
              <a:buNone/>
            </a:pPr>
            <a:r>
              <a:rPr lang="en" sz="3000" dirty="0">
                <a:latin typeface="Merriweather" panose="020B0604020202020204" charset="0"/>
                <a:ea typeface="Times New Roman"/>
                <a:cs typeface="Times New Roman"/>
                <a:sym typeface="Times New Roman"/>
              </a:rPr>
              <a:t>References</a:t>
            </a:r>
            <a:endParaRPr sz="3000" dirty="0">
              <a:latin typeface="Merriweather" panose="020B0604020202020204" charset="0"/>
              <a:ea typeface="Times New Roman"/>
              <a:cs typeface="Times New Roman"/>
              <a:sym typeface="Times New Roman"/>
            </a:endParaRPr>
          </a:p>
        </p:txBody>
      </p:sp>
      <p:sp>
        <p:nvSpPr>
          <p:cNvPr id="84" name="Google Shape;84;p16"/>
          <p:cNvSpPr txBox="1">
            <a:spLocks noGrp="1"/>
          </p:cNvSpPr>
          <p:nvPr>
            <p:ph type="body" idx="1"/>
          </p:nvPr>
        </p:nvSpPr>
        <p:spPr>
          <a:xfrm>
            <a:off x="311700" y="1505700"/>
            <a:ext cx="8520600" cy="3637800"/>
          </a:xfrm>
          <a:prstGeom prst="rect">
            <a:avLst/>
          </a:prstGeom>
        </p:spPr>
        <p:txBody>
          <a:bodyPr spcFirstLastPara="1" wrap="square" lIns="91425" tIns="91425" rIns="91425" bIns="91425" anchor="t" anchorCtr="0">
            <a:noAutofit/>
          </a:bodyPr>
          <a:lstStyle/>
          <a:p>
            <a:pPr>
              <a:lnSpc>
                <a:spcPct val="107000"/>
              </a:lnSpc>
              <a:spcAft>
                <a:spcPts val="800"/>
              </a:spcAft>
              <a:buFont typeface="Wingdings" panose="05000000000000000000" pitchFamily="2" charset="2"/>
              <a:buChar char="Ø"/>
            </a:pPr>
            <a:r>
              <a:rPr lang="en-US" sz="1400" dirty="0">
                <a:solidFill>
                  <a:srgbClr val="000000"/>
                </a:solidFill>
                <a:highlight>
                  <a:srgbClr val="FFFFFF"/>
                </a:highlight>
                <a:latin typeface="Times New Roman"/>
                <a:ea typeface="Times New Roman"/>
                <a:cs typeface="Times New Roman"/>
                <a:sym typeface="Times New Roman"/>
                <a:hlinkClick r:id="rId3"/>
              </a:rPr>
              <a:t>https://www.digitalocean.com/community/tutorials/how-to-build-a-deep-learning-model-to-predict-employee-retention-using-keras-and-tensorflow</a:t>
            </a:r>
            <a:endParaRPr lang="en-US" sz="1400" dirty="0">
              <a:solidFill>
                <a:srgbClr val="000000"/>
              </a:solidFill>
              <a:highlight>
                <a:srgbClr val="FFFFFF"/>
              </a:highlight>
              <a:latin typeface="Times New Roman"/>
              <a:ea typeface="Times New Roman"/>
              <a:cs typeface="Times New Roman"/>
              <a:sym typeface="Times New Roman"/>
            </a:endParaRPr>
          </a:p>
          <a:p>
            <a:pPr>
              <a:lnSpc>
                <a:spcPct val="107000"/>
              </a:lnSpc>
              <a:spcAft>
                <a:spcPts val="800"/>
              </a:spcAft>
              <a:buFont typeface="Wingdings" panose="05000000000000000000" pitchFamily="2" charset="2"/>
              <a:buChar char="Ø"/>
            </a:pPr>
            <a:r>
              <a:rPr lang="en-US" sz="1400" dirty="0">
                <a:solidFill>
                  <a:srgbClr val="000000"/>
                </a:solidFill>
                <a:highlight>
                  <a:srgbClr val="FFFFFF"/>
                </a:highlight>
                <a:latin typeface="Times New Roman"/>
                <a:ea typeface="Times New Roman"/>
                <a:cs typeface="Times New Roman"/>
                <a:sym typeface="Times New Roman"/>
                <a:hlinkClick r:id="rId4"/>
              </a:rPr>
              <a:t>https://stackoverflow.com/questions/50920908/get-confusion-matrix-from-a-keras-multiclass-model</a:t>
            </a:r>
            <a:endParaRPr lang="en-US" sz="1400" dirty="0">
              <a:solidFill>
                <a:srgbClr val="000000"/>
              </a:solidFill>
              <a:highlight>
                <a:srgbClr val="FFFFFF"/>
              </a:highlight>
              <a:latin typeface="Times New Roman"/>
              <a:ea typeface="Times New Roman"/>
              <a:cs typeface="Times New Roman"/>
              <a:sym typeface="Times New Roman"/>
            </a:endParaRPr>
          </a:p>
          <a:p>
            <a:pPr>
              <a:lnSpc>
                <a:spcPct val="107000"/>
              </a:lnSpc>
              <a:spcAft>
                <a:spcPts val="800"/>
              </a:spcAft>
              <a:buFont typeface="Wingdings" panose="05000000000000000000" pitchFamily="2" charset="2"/>
              <a:buChar char="Ø"/>
            </a:pPr>
            <a:r>
              <a:rPr lang="en-US" sz="1400" dirty="0">
                <a:solidFill>
                  <a:srgbClr val="000000"/>
                </a:solidFill>
                <a:highlight>
                  <a:srgbClr val="FFFFFF"/>
                </a:highlight>
                <a:latin typeface="Times New Roman"/>
                <a:ea typeface="Times New Roman"/>
                <a:cs typeface="Times New Roman"/>
                <a:sym typeface="Times New Roman"/>
                <a:hlinkClick r:id="rId5"/>
              </a:rPr>
              <a:t>https://de.mathworks.com/help/matlab/ref/colormap.html</a:t>
            </a:r>
            <a:endParaRPr lang="en-US" sz="1400" dirty="0">
              <a:solidFill>
                <a:srgbClr val="000000"/>
              </a:solidFill>
              <a:highlight>
                <a:srgbClr val="FFFFFF"/>
              </a:highlight>
              <a:latin typeface="Times New Roman"/>
              <a:ea typeface="Times New Roman"/>
              <a:cs typeface="Times New Roman"/>
              <a:sym typeface="Times New Roman"/>
            </a:endParaRPr>
          </a:p>
          <a:p>
            <a:pPr>
              <a:lnSpc>
                <a:spcPct val="107000"/>
              </a:lnSpc>
              <a:spcAft>
                <a:spcPts val="800"/>
              </a:spcAft>
              <a:buFont typeface="Wingdings" panose="05000000000000000000" pitchFamily="2" charset="2"/>
              <a:buChar char="Ø"/>
            </a:pPr>
            <a:r>
              <a:rPr lang="en-US" sz="1400" dirty="0">
                <a:solidFill>
                  <a:srgbClr val="000000"/>
                </a:solidFill>
                <a:highlight>
                  <a:srgbClr val="FFFFFF"/>
                </a:highlight>
                <a:latin typeface="Times New Roman"/>
                <a:ea typeface="Times New Roman"/>
                <a:cs typeface="Times New Roman"/>
                <a:sym typeface="Times New Roman"/>
                <a:hlinkClick r:id="rId6"/>
              </a:rPr>
              <a:t>https://machinelearningmastery.com/evaluate-performance-deep-learning-models-keras/</a:t>
            </a:r>
            <a:endParaRPr lang="en-US" sz="1400" dirty="0">
              <a:solidFill>
                <a:srgbClr val="000000"/>
              </a:solidFill>
              <a:highlight>
                <a:srgbClr val="FFFFFF"/>
              </a:highlight>
              <a:latin typeface="Times New Roman"/>
              <a:ea typeface="Times New Roman"/>
              <a:cs typeface="Times New Roman"/>
              <a:sym typeface="Times New Roman"/>
            </a:endParaRPr>
          </a:p>
          <a:p>
            <a:pPr>
              <a:lnSpc>
                <a:spcPct val="107000"/>
              </a:lnSpc>
              <a:spcAft>
                <a:spcPts val="800"/>
              </a:spcAft>
              <a:buFont typeface="Wingdings" panose="05000000000000000000" pitchFamily="2" charset="2"/>
              <a:buChar char="Ø"/>
            </a:pPr>
            <a:r>
              <a:rPr lang="en-US" sz="1400" dirty="0">
                <a:solidFill>
                  <a:srgbClr val="000000"/>
                </a:solidFill>
                <a:highlight>
                  <a:srgbClr val="FFFFFF"/>
                </a:highlight>
                <a:latin typeface="Times New Roman"/>
                <a:ea typeface="Times New Roman"/>
                <a:cs typeface="Times New Roman"/>
                <a:sym typeface="Times New Roman"/>
                <a:hlinkClick r:id="rId7"/>
              </a:rPr>
              <a:t>https://machinelearningmastery.com/how-to-calculate-precision-recall-f1-and-more-for-deep-learning-models/</a:t>
            </a:r>
            <a:endParaRPr lang="en-US" sz="1400" dirty="0">
              <a:solidFill>
                <a:srgbClr val="000000"/>
              </a:solidFill>
              <a:highlight>
                <a:srgbClr val="FFFFFF"/>
              </a:highlight>
              <a:latin typeface="Times New Roman"/>
              <a:ea typeface="Times New Roman"/>
              <a:cs typeface="Times New Roman"/>
              <a:sym typeface="Times New Roman"/>
            </a:endParaRPr>
          </a:p>
          <a:p>
            <a:pPr>
              <a:lnSpc>
                <a:spcPct val="107000"/>
              </a:lnSpc>
              <a:spcAft>
                <a:spcPts val="800"/>
              </a:spcAft>
              <a:buFont typeface="Wingdings" panose="05000000000000000000" pitchFamily="2" charset="2"/>
              <a:buChar char="Ø"/>
            </a:pPr>
            <a:r>
              <a:rPr lang="en-US" sz="1400" dirty="0">
                <a:solidFill>
                  <a:srgbClr val="000000"/>
                </a:solidFill>
                <a:highlight>
                  <a:srgbClr val="FFFFFF"/>
                </a:highlight>
                <a:latin typeface="Times New Roman"/>
                <a:ea typeface="Times New Roman"/>
                <a:cs typeface="Times New Roman"/>
                <a:sym typeface="Times New Roman"/>
                <a:hlinkClick r:id="rId8"/>
              </a:rPr>
              <a:t>https://towardsdatascience.com/https-medium-com-vishalmorde-xgboost-algorithm-long-she-may-rein-edd9f99be63d#:~:text=What%20is%20XGBoost%3F,all%20other%20algorithms%20or%20frameworks</a:t>
            </a:r>
            <a:endParaRPr lang="en-US" sz="1400" dirty="0">
              <a:solidFill>
                <a:srgbClr val="000000"/>
              </a:solidFill>
              <a:highlight>
                <a:srgbClr val="FFFFFF"/>
              </a:highlight>
              <a:latin typeface="Times New Roman"/>
              <a:ea typeface="Times New Roman"/>
              <a:cs typeface="Times New Roman"/>
              <a:sym typeface="Times New Roman"/>
            </a:endParaRPr>
          </a:p>
          <a:p>
            <a:pPr>
              <a:lnSpc>
                <a:spcPct val="107000"/>
              </a:lnSpc>
              <a:spcAft>
                <a:spcPts val="800"/>
              </a:spcAft>
              <a:buFont typeface="Wingdings" panose="05000000000000000000" pitchFamily="2" charset="2"/>
              <a:buChar char="Ø"/>
            </a:pPr>
            <a:endParaRPr lang="en-US" sz="1400" dirty="0">
              <a:solidFill>
                <a:srgbClr val="000000"/>
              </a:solidFill>
              <a:highlight>
                <a:srgbClr val="FFFFFF"/>
              </a:highlight>
              <a:latin typeface="Times New Roman"/>
              <a:ea typeface="Times New Roman"/>
              <a:cs typeface="Times New Roman"/>
              <a:sym typeface="Times New Roman"/>
            </a:endParaRPr>
          </a:p>
          <a:p>
            <a:pPr>
              <a:lnSpc>
                <a:spcPct val="107000"/>
              </a:lnSpc>
              <a:spcAft>
                <a:spcPts val="800"/>
              </a:spcAft>
              <a:buFont typeface="Wingdings" panose="05000000000000000000" pitchFamily="2" charset="2"/>
              <a:buChar char="Ø"/>
            </a:pPr>
            <a:endParaRPr lang="en-US" sz="1400" dirty="0">
              <a:solidFill>
                <a:srgbClr val="000000"/>
              </a:solidFill>
              <a:highlight>
                <a:srgbClr val="FFFFFF"/>
              </a:highlight>
              <a:latin typeface="Times New Roman"/>
              <a:ea typeface="Times New Roman"/>
              <a:cs typeface="Times New Roman"/>
              <a:sym typeface="Times New Roman"/>
            </a:endParaRPr>
          </a:p>
          <a:p>
            <a:pPr>
              <a:lnSpc>
                <a:spcPct val="107000"/>
              </a:lnSpc>
              <a:spcAft>
                <a:spcPts val="800"/>
              </a:spcAft>
              <a:buFont typeface="Wingdings" panose="05000000000000000000" pitchFamily="2" charset="2"/>
              <a:buChar char="Ø"/>
            </a:pPr>
            <a:endParaRPr sz="1829" dirty="0">
              <a:solidFill>
                <a:srgbClr val="000000"/>
              </a:solidFill>
              <a:highlight>
                <a:srgbClr val="FFFFFF"/>
              </a:highlight>
              <a:latin typeface="Times New Roman"/>
              <a:ea typeface="Times New Roman"/>
              <a:cs typeface="Times New Roman"/>
              <a:sym typeface="Times New Roman"/>
            </a:endParaRPr>
          </a:p>
          <a:p>
            <a:pPr marL="457200" lvl="0" indent="0" algn="l" rtl="0">
              <a:lnSpc>
                <a:spcPct val="95000"/>
              </a:lnSpc>
              <a:spcBef>
                <a:spcPts val="1200"/>
              </a:spcBef>
              <a:spcAft>
                <a:spcPts val="0"/>
              </a:spcAft>
              <a:buSzPts val="935"/>
              <a:buNone/>
            </a:pPr>
            <a:endParaRPr sz="1829" dirty="0">
              <a:solidFill>
                <a:srgbClr val="000000"/>
              </a:solidFill>
              <a:highlight>
                <a:srgbClr val="FFFFFF"/>
              </a:highlight>
              <a:latin typeface="Times New Roman"/>
              <a:ea typeface="Times New Roman"/>
              <a:cs typeface="Times New Roman"/>
              <a:sym typeface="Times New Roman"/>
            </a:endParaRPr>
          </a:p>
          <a:p>
            <a:pPr marL="0" lvl="0" indent="0" algn="l" rtl="0">
              <a:lnSpc>
                <a:spcPct val="95000"/>
              </a:lnSpc>
              <a:spcBef>
                <a:spcPts val="1200"/>
              </a:spcBef>
              <a:spcAft>
                <a:spcPts val="1200"/>
              </a:spcAft>
              <a:buSzPts val="935"/>
              <a:buNone/>
            </a:pPr>
            <a:endParaRPr sz="153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053378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r>
              <a:rPr lang="en-US" dirty="0"/>
              <a:t>Problem statement</a:t>
            </a:r>
            <a:br>
              <a:rPr lang="en-US" dirty="0"/>
            </a:br>
            <a:br>
              <a:rPr lang="en-US" dirty="0"/>
            </a:br>
            <a:br>
              <a:rPr lang="en-US" dirty="0"/>
            </a:br>
            <a:endParaRPr lang="en-US" sz="1400" dirty="0"/>
          </a:p>
        </p:txBody>
      </p:sp>
      <p:sp>
        <p:nvSpPr>
          <p:cNvPr id="81" name="Google Shape;81;p15"/>
          <p:cNvSpPr txBox="1">
            <a:spLocks noGrp="1"/>
          </p:cNvSpPr>
          <p:nvPr>
            <p:ph type="body" idx="1"/>
          </p:nvPr>
        </p:nvSpPr>
        <p:spPr>
          <a:xfrm>
            <a:off x="4523000" y="257574"/>
            <a:ext cx="4166400" cy="4816843"/>
          </a:xfrm>
          <a:prstGeom prst="rect">
            <a:avLst/>
          </a:prstGeom>
        </p:spPr>
        <p:txBody>
          <a:bodyPr spcFirstLastPara="1" wrap="square" lIns="91425" tIns="91425" rIns="91425" bIns="91425" anchor="t" anchorCtr="0">
            <a:noAutofit/>
          </a:bodyPr>
          <a:lstStyle/>
          <a:p>
            <a:pPr marL="146050" indent="0">
              <a:lnSpc>
                <a:spcPct val="100000"/>
              </a:lnSpc>
              <a:spcAft>
                <a:spcPts val="100"/>
              </a:spcAft>
              <a:buNone/>
            </a:pPr>
            <a:r>
              <a:rPr lang="en-US" sz="1400" b="1" u="sng" dirty="0">
                <a:effectLst/>
                <a:latin typeface="Times New Roman" panose="02020603050405020304" pitchFamily="18" charset="0"/>
                <a:ea typeface="Times New Roman" panose="02020603050405020304" pitchFamily="18" charset="0"/>
                <a:cs typeface="Arial" panose="020B0604020202020204" pitchFamily="34" charset="0"/>
              </a:rPr>
              <a:t>Background</a:t>
            </a:r>
            <a:endParaRPr lang="en-US" sz="1400" b="1" u="sng" dirty="0">
              <a:latin typeface="Calibri" panose="020F0502020204030204" pitchFamily="34" charset="0"/>
              <a:ea typeface="Yu Mincho" panose="02020400000000000000" pitchFamily="18" charset="-128"/>
              <a:cs typeface="Arial" panose="020B0604020202020204" pitchFamily="34" charset="0"/>
            </a:endParaRPr>
          </a:p>
          <a:p>
            <a:pPr marL="146050" indent="0">
              <a:lnSpc>
                <a:spcPct val="100000"/>
              </a:lnSpc>
              <a:spcAft>
                <a:spcPts val="100"/>
              </a:spcAft>
              <a:buNone/>
            </a:pPr>
            <a:r>
              <a:rPr lang="en-US" sz="1000" dirty="0">
                <a:solidFill>
                  <a:schemeClr val="bg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Credit score cards are a common risk control method in the financial industry. It uses personal information and data submitted by credit card applicants to predict the probability of future defaults and credit card borrowings. The bank is able to decide whether to issue a credit card to the applicant. </a:t>
            </a:r>
          </a:p>
          <a:p>
            <a:pPr marL="146050" indent="0">
              <a:lnSpc>
                <a:spcPct val="100000"/>
              </a:lnSpc>
              <a:spcAft>
                <a:spcPts val="100"/>
              </a:spcAft>
              <a:buNone/>
            </a:pPr>
            <a:r>
              <a:rPr lang="en-US" sz="1000" dirty="0">
                <a:solidFill>
                  <a:schemeClr val="bg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Credit scores can objectively quantify the magnitude of risk.</a:t>
            </a:r>
            <a:r>
              <a:rPr lang="en-US" sz="1800" dirty="0">
                <a:solidFill>
                  <a:schemeClr val="bg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000" dirty="0">
                <a:solidFill>
                  <a:schemeClr val="bg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Generally speaking, credit score cards are based on historical data. Once encountering large economic fluctuations. Past models may lose their original predictive power. Logistic model is a common method for credit scoring. Because Logistic is suitable for binary classification tasks and can calculate the coefficients of each feature. In order to facilitate understanding and operation, the score card will multiply the logistic regression coefficient by a certain value (such as 100) and round it.</a:t>
            </a:r>
          </a:p>
          <a:p>
            <a:pPr marL="146050" indent="0">
              <a:lnSpc>
                <a:spcPct val="100000"/>
              </a:lnSpc>
              <a:spcAft>
                <a:spcPts val="100"/>
              </a:spcAft>
              <a:buNone/>
            </a:pPr>
            <a:endParaRPr lang="en-US" sz="1000" dirty="0">
              <a:solidFill>
                <a:schemeClr val="bg1">
                  <a:lumMod val="50000"/>
                </a:schemeClr>
              </a:solidFill>
              <a:effectLst/>
              <a:latin typeface="Calibri" panose="020F0502020204030204" pitchFamily="34" charset="0"/>
              <a:ea typeface="Yu Mincho" panose="02020400000000000000" pitchFamily="18" charset="-128"/>
              <a:cs typeface="Arial" panose="020B0604020202020204" pitchFamily="34" charset="0"/>
            </a:endParaRPr>
          </a:p>
          <a:p>
            <a:pPr marL="146050" indent="0">
              <a:lnSpc>
                <a:spcPct val="100000"/>
              </a:lnSpc>
              <a:spcAft>
                <a:spcPts val="100"/>
              </a:spcAft>
              <a:buNone/>
            </a:pPr>
            <a:r>
              <a:rPr lang="en-US" sz="1000" dirty="0">
                <a:solidFill>
                  <a:schemeClr val="bg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At present, with the development of machine learning algorithms. More predictive methods such as Boosting, Random Forest, and Support Vector Machines have been introduced into credit card scoring. However, these methods often do not have good transparency. It may be difficult to provide customers and regulators with a reason for rejection or acceptance.</a:t>
            </a:r>
            <a:endParaRPr lang="en-US" sz="1800" dirty="0">
              <a:solidFill>
                <a:schemeClr val="bg1">
                  <a:lumMod val="50000"/>
                </a:schemeClr>
              </a:solidFill>
              <a:effectLst/>
              <a:latin typeface="Calibri" panose="020F0502020204030204" pitchFamily="34" charset="0"/>
              <a:ea typeface="Yu Mincho" panose="02020400000000000000" pitchFamily="18" charset="-128"/>
              <a:cs typeface="Arial" panose="020B0604020202020204" pitchFamily="34" charset="0"/>
            </a:endParaRPr>
          </a:p>
          <a:p>
            <a:pPr marL="146050" indent="0" algn="just">
              <a:lnSpc>
                <a:spcPct val="100000"/>
              </a:lnSpc>
              <a:spcAft>
                <a:spcPts val="100"/>
              </a:spcAft>
              <a:buNone/>
            </a:pPr>
            <a:endParaRPr lang="en-US" sz="1000" b="1" u="sng" dirty="0">
              <a:solidFill>
                <a:schemeClr val="bg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p>
            <a:pPr marL="146050" indent="0" algn="just">
              <a:lnSpc>
                <a:spcPct val="100000"/>
              </a:lnSpc>
              <a:spcAft>
                <a:spcPts val="100"/>
              </a:spcAft>
              <a:buNone/>
            </a:pPr>
            <a:r>
              <a:rPr lang="en-US" sz="1000" b="1" u="sng" dirty="0">
                <a:solidFill>
                  <a:schemeClr val="bg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Task</a:t>
            </a:r>
            <a:endParaRPr lang="en-US" sz="1000" dirty="0">
              <a:solidFill>
                <a:schemeClr val="bg1">
                  <a:lumMod val="50000"/>
                </a:schemeClr>
              </a:solidFill>
              <a:effectLst/>
              <a:latin typeface="Calibri" panose="020F0502020204030204" pitchFamily="34" charset="0"/>
              <a:ea typeface="Yu Mincho" panose="02020400000000000000" pitchFamily="18" charset="-128"/>
              <a:cs typeface="Arial" panose="020B0604020202020204" pitchFamily="34" charset="0"/>
            </a:endParaRPr>
          </a:p>
          <a:p>
            <a:pPr marL="146050" indent="0" algn="just">
              <a:lnSpc>
                <a:spcPct val="100000"/>
              </a:lnSpc>
              <a:spcAft>
                <a:spcPts val="100"/>
              </a:spcAft>
              <a:buNone/>
            </a:pPr>
            <a:r>
              <a:rPr lang="en-US" sz="1000" dirty="0">
                <a:solidFill>
                  <a:schemeClr val="bg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Build a machine learning model to predict if an applicant is 'good' or 'bad' client, different from other tasks, the definition of 'good' or 'bad' is not given. You should use some technique, such as vintage analysis to construct you label. Also, unbalance data problem is a big problem in this task</a:t>
            </a:r>
            <a:endParaRPr lang="en-US" sz="1000" dirty="0">
              <a:solidFill>
                <a:schemeClr val="bg1">
                  <a:lumMod val="50000"/>
                </a:schemeClr>
              </a:solidFill>
              <a:effectLst/>
              <a:latin typeface="Calibri" panose="020F0502020204030204" pitchFamily="34" charset="0"/>
              <a:ea typeface="Yu Mincho" panose="02020400000000000000" pitchFamily="18" charset="-128"/>
              <a:cs typeface="Arial" panose="020B0604020202020204" pitchFamily="34" charset="0"/>
            </a:endParaRPr>
          </a:p>
          <a:p>
            <a:pPr marL="146050" indent="0">
              <a:lnSpc>
                <a:spcPct val="100000"/>
              </a:lnSpc>
              <a:spcAft>
                <a:spcPts val="100"/>
              </a:spcAft>
              <a:buNone/>
            </a:pPr>
            <a:endParaRPr lang="en-US" sz="1000" dirty="0">
              <a:effectLst/>
              <a:latin typeface="Calibri" panose="020F0502020204030204" pitchFamily="34" charset="0"/>
              <a:ea typeface="Yu Mincho" panose="02020400000000000000" pitchFamily="18" charset="-128"/>
              <a:cs typeface="Arial" panose="020B0604020202020204" pitchFamily="34" charset="0"/>
            </a:endParaRPr>
          </a:p>
          <a:p>
            <a:pPr marL="0" lvl="0" indent="0" algn="just" rtl="0">
              <a:lnSpc>
                <a:spcPct val="100000"/>
              </a:lnSpc>
              <a:spcBef>
                <a:spcPts val="1600"/>
              </a:spcBef>
              <a:spcAft>
                <a:spcPts val="100"/>
              </a:spcAft>
              <a:buNone/>
            </a:pPr>
            <a:endParaRPr sz="1400" dirty="0"/>
          </a:p>
        </p:txBody>
      </p:sp>
    </p:spTree>
    <p:extLst>
      <p:ext uri="{BB962C8B-B14F-4D97-AF65-F5344CB8AC3E}">
        <p14:creationId xmlns:p14="http://schemas.microsoft.com/office/powerpoint/2010/main" val="287160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25" y="500925"/>
            <a:ext cx="3706500" cy="6395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Source, Packages a</a:t>
            </a:r>
            <a:r>
              <a:rPr lang="en-US" dirty="0" err="1"/>
              <a:t>nd</a:t>
            </a:r>
            <a:r>
              <a:rPr lang="en" dirty="0"/>
              <a:t> Libraries Used.</a:t>
            </a:r>
            <a:endParaRPr dirty="0"/>
          </a:p>
        </p:txBody>
      </p:sp>
      <p:sp>
        <p:nvSpPr>
          <p:cNvPr id="81" name="Google Shape;81;p15"/>
          <p:cNvSpPr txBox="1">
            <a:spLocks noGrp="1"/>
          </p:cNvSpPr>
          <p:nvPr>
            <p:ph type="body" idx="1"/>
          </p:nvPr>
        </p:nvSpPr>
        <p:spPr>
          <a:xfrm>
            <a:off x="4350937" y="236907"/>
            <a:ext cx="4662434" cy="4669686"/>
          </a:xfrm>
          <a:prstGeom prst="rect">
            <a:avLst/>
          </a:prstGeom>
        </p:spPr>
        <p:txBody>
          <a:bodyPr spcFirstLastPara="1" wrap="square" lIns="91425" tIns="91425" rIns="91425" bIns="91425" anchor="t" anchorCtr="0">
            <a:noAutofit/>
          </a:bodyPr>
          <a:lstStyle/>
          <a:p>
            <a:pPr marL="146050" indent="0">
              <a:lnSpc>
                <a:spcPct val="107000"/>
              </a:lnSpc>
              <a:spcAft>
                <a:spcPts val="800"/>
              </a:spcAft>
              <a:buNone/>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The dataset has been taken from Kaggle:</a:t>
            </a:r>
          </a:p>
          <a:p>
            <a:pPr marL="146050" indent="0">
              <a:lnSpc>
                <a:spcPct val="107000"/>
              </a:lnSpc>
              <a:spcAft>
                <a:spcPts val="800"/>
              </a:spcAft>
              <a:buNone/>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Credit Card Approval Prediction Dataset</a:t>
            </a:r>
          </a:p>
          <a:p>
            <a:pPr marL="146050" indent="0">
              <a:lnSpc>
                <a:spcPct val="107000"/>
              </a:lnSpc>
              <a:spcAft>
                <a:spcPts val="800"/>
              </a:spcAft>
              <a:buNone/>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https://www.kaggle.com/rikdifos/credit-card-approval-prediction  </a:t>
            </a:r>
          </a:p>
          <a:p>
            <a:pPr marL="146050" indent="0">
              <a:lnSpc>
                <a:spcPct val="107000"/>
              </a:lnSpc>
              <a:spcAft>
                <a:spcPts val="800"/>
              </a:spcAft>
              <a:buNone/>
            </a:pPr>
            <a:r>
              <a:rPr lang="en-US" sz="1000" b="1" dirty="0">
                <a:effectLst/>
                <a:latin typeface="Times New Roman" panose="02020603050405020304" pitchFamily="18" charset="0"/>
                <a:ea typeface="Yu Mincho" panose="02020400000000000000" pitchFamily="18" charset="-128"/>
                <a:cs typeface="Times New Roman" panose="02020603050405020304" pitchFamily="18" charset="0"/>
              </a:rPr>
              <a:t>Software and Libraries used:</a:t>
            </a:r>
          </a:p>
          <a:p>
            <a:pPr marL="146050" indent="0">
              <a:lnSpc>
                <a:spcPct val="107000"/>
              </a:lnSpc>
              <a:spcAft>
                <a:spcPts val="800"/>
              </a:spcAft>
              <a:buNone/>
            </a:pPr>
            <a:r>
              <a:rPr lang="en-US" sz="1000" dirty="0" err="1">
                <a:effectLst/>
                <a:latin typeface="Times New Roman" panose="02020603050405020304" pitchFamily="18" charset="0"/>
                <a:ea typeface="Yu Mincho" panose="02020400000000000000" pitchFamily="18" charset="-128"/>
                <a:cs typeface="Times New Roman" panose="02020603050405020304" pitchFamily="18" charset="0"/>
              </a:rPr>
              <a:t>Numpy</a:t>
            </a: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000" dirty="0" err="1">
                <a:effectLst/>
                <a:latin typeface="Times New Roman" panose="02020603050405020304" pitchFamily="18" charset="0"/>
                <a:ea typeface="Times New Roman" panose="02020603050405020304" pitchFamily="18" charset="0"/>
                <a:cs typeface="Arial" panose="020B0604020202020204" pitchFamily="34" charset="0"/>
              </a:rPr>
              <a:t>Get_dummies</a:t>
            </a:r>
            <a:endParaRPr lang="en-US" sz="1000" dirty="0">
              <a:effectLst/>
              <a:latin typeface="Calibri" panose="020F0502020204030204" pitchFamily="34" charset="0"/>
              <a:ea typeface="Yu Mincho" panose="02020400000000000000" pitchFamily="18" charset="-128"/>
              <a:cs typeface="Arial" panose="020B0604020202020204" pitchFamily="34" charset="0"/>
            </a:endParaRPr>
          </a:p>
          <a:p>
            <a:pPr marL="146050" indent="0">
              <a:lnSpc>
                <a:spcPct val="107000"/>
              </a:lnSpc>
              <a:spcAft>
                <a:spcPts val="800"/>
              </a:spcAft>
              <a:buNone/>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Pandas   		</a:t>
            </a:r>
            <a:r>
              <a:rPr lang="en-US" sz="1000" dirty="0" err="1">
                <a:effectLst/>
                <a:latin typeface="Times New Roman" panose="02020603050405020304" pitchFamily="18" charset="0"/>
                <a:ea typeface="Times New Roman" panose="02020603050405020304" pitchFamily="18" charset="0"/>
                <a:cs typeface="Arial" panose="020B0604020202020204" pitchFamily="34" charset="0"/>
              </a:rPr>
              <a:t>RepeatedStratifiedKFold</a:t>
            </a:r>
            <a:endParaRPr lang="en-US" sz="1000" dirty="0">
              <a:effectLst/>
              <a:latin typeface="Calibri" panose="020F0502020204030204" pitchFamily="34" charset="0"/>
              <a:ea typeface="Yu Mincho" panose="02020400000000000000" pitchFamily="18" charset="-128"/>
              <a:cs typeface="Arial" panose="020B0604020202020204" pitchFamily="34" charset="0"/>
            </a:endParaRPr>
          </a:p>
          <a:p>
            <a:pPr marL="146050" indent="0">
              <a:lnSpc>
                <a:spcPct val="107000"/>
              </a:lnSpc>
              <a:spcAft>
                <a:spcPts val="800"/>
              </a:spcAft>
              <a:buNone/>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Matplotlib		</a:t>
            </a:r>
            <a:r>
              <a:rPr lang="en-US" sz="1000" dirty="0" err="1">
                <a:effectLst/>
                <a:latin typeface="Times New Roman" panose="02020603050405020304" pitchFamily="18" charset="0"/>
                <a:ea typeface="Times New Roman" panose="02020603050405020304" pitchFamily="18" charset="0"/>
                <a:cs typeface="Arial" panose="020B0604020202020204" pitchFamily="34" charset="0"/>
              </a:rPr>
              <a:t>Pydotplus</a:t>
            </a:r>
            <a:endParaRPr lang="en-US" sz="1000" dirty="0">
              <a:effectLst/>
              <a:latin typeface="Calibri" panose="020F0502020204030204" pitchFamily="34" charset="0"/>
              <a:ea typeface="Yu Mincho" panose="02020400000000000000" pitchFamily="18" charset="-128"/>
              <a:cs typeface="Arial" panose="020B0604020202020204" pitchFamily="34" charset="0"/>
            </a:endParaRPr>
          </a:p>
          <a:p>
            <a:pPr marL="146050" indent="0">
              <a:lnSpc>
                <a:spcPct val="107000"/>
              </a:lnSpc>
              <a:spcAft>
                <a:spcPts val="800"/>
              </a:spcAft>
              <a:buNone/>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Seaborn </a:t>
            </a:r>
          </a:p>
          <a:p>
            <a:pPr marL="146050" indent="0">
              <a:lnSpc>
                <a:spcPct val="107000"/>
              </a:lnSpc>
              <a:spcAft>
                <a:spcPts val="800"/>
              </a:spcAft>
              <a:buNone/>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Metrics</a:t>
            </a:r>
          </a:p>
          <a:p>
            <a:pPr marL="146050" indent="0">
              <a:lnSpc>
                <a:spcPct val="107000"/>
              </a:lnSpc>
              <a:spcAft>
                <a:spcPts val="800"/>
              </a:spcAft>
              <a:buNone/>
            </a:pPr>
            <a:r>
              <a:rPr lang="en-US" sz="1000" dirty="0" err="1">
                <a:effectLst/>
                <a:latin typeface="Times New Roman" panose="02020603050405020304" pitchFamily="18" charset="0"/>
                <a:ea typeface="Yu Mincho" panose="02020400000000000000" pitchFamily="18" charset="-128"/>
                <a:cs typeface="Times New Roman" panose="02020603050405020304" pitchFamily="18" charset="0"/>
              </a:rPr>
              <a:t>Scikitlearn</a:t>
            </a: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 Tree</a:t>
            </a:r>
          </a:p>
          <a:p>
            <a:pPr marL="146050" indent="0">
              <a:lnSpc>
                <a:spcPct val="107000"/>
              </a:lnSpc>
              <a:spcAft>
                <a:spcPts val="800"/>
              </a:spcAft>
              <a:buNone/>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XG Boost Classifier</a:t>
            </a:r>
          </a:p>
          <a:p>
            <a:pPr marL="146050" indent="0">
              <a:lnSpc>
                <a:spcPct val="107000"/>
              </a:lnSpc>
              <a:spcAft>
                <a:spcPts val="800"/>
              </a:spcAft>
              <a:buNone/>
            </a:pPr>
            <a:r>
              <a:rPr lang="en-US" sz="1000" dirty="0" err="1">
                <a:effectLst/>
                <a:latin typeface="Times New Roman" panose="02020603050405020304" pitchFamily="18" charset="0"/>
                <a:ea typeface="Yu Mincho" panose="02020400000000000000" pitchFamily="18" charset="-128"/>
                <a:cs typeface="Times New Roman" panose="02020603050405020304" pitchFamily="18" charset="0"/>
              </a:rPr>
              <a:t>DecisionTreeClassifier</a:t>
            </a:r>
            <a:endParaRPr lang="en-US" sz="10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146050" indent="0">
              <a:lnSpc>
                <a:spcPct val="107000"/>
              </a:lnSpc>
              <a:spcAft>
                <a:spcPts val="800"/>
              </a:spcAft>
              <a:buNone/>
            </a:pPr>
            <a:r>
              <a:rPr lang="en-US" sz="1000" dirty="0" err="1">
                <a:effectLst/>
                <a:latin typeface="Times New Roman" panose="02020603050405020304" pitchFamily="18" charset="0"/>
                <a:ea typeface="Yu Mincho" panose="02020400000000000000" pitchFamily="18" charset="-128"/>
                <a:cs typeface="Times New Roman" panose="02020603050405020304" pitchFamily="18" charset="0"/>
              </a:rPr>
              <a:t>train_test_split</a:t>
            </a: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 </a:t>
            </a:r>
          </a:p>
          <a:p>
            <a:pPr marL="146050" indent="0">
              <a:lnSpc>
                <a:spcPct val="107000"/>
              </a:lnSpc>
              <a:spcAft>
                <a:spcPts val="800"/>
              </a:spcAft>
              <a:buNone/>
            </a:pPr>
            <a:r>
              <a:rPr lang="en-US" sz="1000" dirty="0" err="1">
                <a:effectLst/>
                <a:latin typeface="Times New Roman" panose="02020603050405020304" pitchFamily="18" charset="0"/>
                <a:ea typeface="Yu Mincho" panose="02020400000000000000" pitchFamily="18" charset="-128"/>
                <a:cs typeface="Times New Roman" panose="02020603050405020304" pitchFamily="18" charset="0"/>
              </a:rPr>
              <a:t>sklearn.ensemble</a:t>
            </a: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 </a:t>
            </a:r>
          </a:p>
          <a:p>
            <a:pPr marL="146050" indent="0">
              <a:lnSpc>
                <a:spcPct val="107000"/>
              </a:lnSpc>
              <a:spcAft>
                <a:spcPts val="800"/>
              </a:spcAft>
              <a:buNone/>
            </a:pPr>
            <a:r>
              <a:rPr lang="en-US" sz="1000" dirty="0" err="1">
                <a:effectLst/>
                <a:latin typeface="Times New Roman" panose="02020603050405020304" pitchFamily="18" charset="0"/>
                <a:ea typeface="Yu Mincho" panose="02020400000000000000" pitchFamily="18" charset="-128"/>
                <a:cs typeface="Times New Roman" panose="02020603050405020304" pitchFamily="18" charset="0"/>
              </a:rPr>
              <a:t>RandomForestClassifier</a:t>
            </a:r>
            <a:endParaRPr lang="en-US" sz="10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146050" indent="0">
              <a:lnSpc>
                <a:spcPct val="107000"/>
              </a:lnSpc>
              <a:spcAft>
                <a:spcPts val="800"/>
              </a:spcAft>
              <a:buNone/>
            </a:pPr>
            <a:r>
              <a:rPr lang="en-US" sz="1000" dirty="0" err="1">
                <a:effectLst/>
                <a:latin typeface="Times New Roman" panose="02020603050405020304" pitchFamily="18" charset="0"/>
                <a:ea typeface="Yu Mincho" panose="02020400000000000000" pitchFamily="18" charset="-128"/>
                <a:cs typeface="Times New Roman" panose="02020603050405020304" pitchFamily="18" charset="0"/>
              </a:rPr>
              <a:t>plotly.graph_objects</a:t>
            </a: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 </a:t>
            </a:r>
          </a:p>
          <a:p>
            <a:pPr marL="146050" indent="0">
              <a:lnSpc>
                <a:spcPct val="107000"/>
              </a:lnSpc>
              <a:spcAft>
                <a:spcPts val="800"/>
              </a:spcAft>
              <a:buNone/>
            </a:pPr>
            <a:r>
              <a:rPr lang="en-US" sz="1000" dirty="0" err="1">
                <a:effectLst/>
                <a:latin typeface="Times New Roman" panose="02020603050405020304" pitchFamily="18" charset="0"/>
                <a:ea typeface="Yu Mincho" panose="02020400000000000000" pitchFamily="18" charset="-128"/>
                <a:cs typeface="Times New Roman" panose="02020603050405020304" pitchFamily="18" charset="0"/>
              </a:rPr>
              <a:t>sklearn.preprocessing</a:t>
            </a:r>
            <a:endParaRPr lang="en-US" sz="10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146050" indent="0">
              <a:lnSpc>
                <a:spcPct val="107000"/>
              </a:lnSpc>
              <a:spcAft>
                <a:spcPts val="800"/>
              </a:spcAft>
              <a:buNone/>
            </a:pPr>
            <a:endParaRPr lang="en-US" sz="1000" dirty="0">
              <a:effectLst/>
              <a:latin typeface="Calibri" panose="020F0502020204030204" pitchFamily="34" charset="0"/>
              <a:ea typeface="Yu Mincho" panose="02020400000000000000" pitchFamily="18" charset="-128"/>
              <a:cs typeface="Arial" panose="020B0604020202020204" pitchFamily="34" charset="0"/>
            </a:endParaRPr>
          </a:p>
          <a:p>
            <a:pPr marL="139700" lvl="0" indent="0" algn="just" rtl="0">
              <a:lnSpc>
                <a:spcPct val="100000"/>
              </a:lnSpc>
              <a:spcBef>
                <a:spcPts val="0"/>
              </a:spcBef>
              <a:spcAft>
                <a:spcPts val="0"/>
              </a:spcAft>
              <a:buSzPts val="1400"/>
              <a:buNone/>
            </a:pPr>
            <a:r>
              <a:rPr lang="en" sz="1000" dirty="0">
                <a:latin typeface="Calibri" panose="020F0502020204030204" pitchFamily="34" charset="0"/>
                <a:ea typeface="Roboto" panose="020B0604020202020204" charset="0"/>
                <a:cs typeface="Calibri" panose="020F0502020204030204" pitchFamily="34" charset="0"/>
              </a:rPr>
              <a:t> </a:t>
            </a:r>
            <a:endParaRPr sz="1000" dirty="0">
              <a:latin typeface="Calibri" panose="020F0502020204030204" pitchFamily="34" charset="0"/>
              <a:ea typeface="Roboto" panose="020B0604020202020204" charset="0"/>
              <a:cs typeface="Calibri" panose="020F0502020204030204" pitchFamily="34" charset="0"/>
            </a:endParaRPr>
          </a:p>
          <a:p>
            <a:pPr marL="0" lvl="0" indent="0" algn="just" rtl="0">
              <a:lnSpc>
                <a:spcPct val="100000"/>
              </a:lnSpc>
              <a:spcBef>
                <a:spcPts val="1600"/>
              </a:spcBef>
              <a:spcAft>
                <a:spcPts val="1600"/>
              </a:spcAft>
              <a:buNone/>
            </a:pPr>
            <a:endParaRPr sz="1000" dirty="0">
              <a:latin typeface="Calibri" panose="020F0502020204030204" pitchFamily="34" charset="0"/>
              <a:ea typeface="Roboto" panose="020B060402020202020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212325" y="268650"/>
            <a:ext cx="3706500" cy="146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Existing Solutions</a:t>
            </a:r>
            <a:endParaRPr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C8F1B19-F818-41E0-A79E-9DD1A83B9062}"/>
                  </a:ext>
                </a:extLst>
              </p14:cNvPr>
              <p14:cNvContentPartPr/>
              <p14:nvPr/>
            </p14:nvContentPartPr>
            <p14:xfrm>
              <a:off x="2612227" y="2813313"/>
              <a:ext cx="360" cy="360"/>
            </p14:xfrm>
          </p:contentPart>
        </mc:Choice>
        <mc:Fallback xmlns="">
          <p:pic>
            <p:nvPicPr>
              <p:cNvPr id="5" name="Ink 4">
                <a:extLst>
                  <a:ext uri="{FF2B5EF4-FFF2-40B4-BE49-F238E27FC236}">
                    <a16:creationId xmlns:a16="http://schemas.microsoft.com/office/drawing/2014/main" id="{9C8F1B19-F818-41E0-A79E-9DD1A83B9062}"/>
                  </a:ext>
                </a:extLst>
              </p:cNvPr>
              <p:cNvPicPr/>
              <p:nvPr/>
            </p:nvPicPr>
            <p:blipFill>
              <a:blip r:embed="rId4"/>
              <a:stretch>
                <a:fillRect/>
              </a:stretch>
            </p:blipFill>
            <p:spPr>
              <a:xfrm>
                <a:off x="2607907" y="2808993"/>
                <a:ext cx="9000" cy="9000"/>
              </a:xfrm>
              <a:prstGeom prst="rect">
                <a:avLst/>
              </a:prstGeom>
            </p:spPr>
          </p:pic>
        </mc:Fallback>
      </mc:AlternateContent>
      <p:grpSp>
        <p:nvGrpSpPr>
          <p:cNvPr id="10" name="Group 9">
            <a:extLst>
              <a:ext uri="{FF2B5EF4-FFF2-40B4-BE49-F238E27FC236}">
                <a16:creationId xmlns:a16="http://schemas.microsoft.com/office/drawing/2014/main" id="{2F9CD5A5-CAD0-4584-8340-F52C764EE7FE}"/>
              </a:ext>
            </a:extLst>
          </p:cNvPr>
          <p:cNvGrpSpPr/>
          <p:nvPr/>
        </p:nvGrpSpPr>
        <p:grpSpPr>
          <a:xfrm>
            <a:off x="2260507" y="2542233"/>
            <a:ext cx="360" cy="360"/>
            <a:chOff x="2260507" y="2542233"/>
            <a:chExt cx="360" cy="360"/>
          </a:xfrm>
        </p:grpSpPr>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24F3215C-ED8F-440E-B355-153CDFA12B2A}"/>
                    </a:ext>
                  </a:extLst>
                </p14:cNvPr>
                <p14:cNvContentPartPr/>
                <p14:nvPr/>
              </p14:nvContentPartPr>
              <p14:xfrm>
                <a:off x="2260507" y="2542233"/>
                <a:ext cx="360" cy="360"/>
              </p14:xfrm>
            </p:contentPart>
          </mc:Choice>
          <mc:Fallback xmlns="">
            <p:pic>
              <p:nvPicPr>
                <p:cNvPr id="6" name="Ink 5">
                  <a:extLst>
                    <a:ext uri="{FF2B5EF4-FFF2-40B4-BE49-F238E27FC236}">
                      <a16:creationId xmlns:a16="http://schemas.microsoft.com/office/drawing/2014/main" id="{24F3215C-ED8F-440E-B355-153CDFA12B2A}"/>
                    </a:ext>
                  </a:extLst>
                </p:cNvPr>
                <p:cNvPicPr/>
                <p:nvPr/>
              </p:nvPicPr>
              <p:blipFill>
                <a:blip r:embed="rId4"/>
                <a:stretch>
                  <a:fillRect/>
                </a:stretch>
              </p:blipFill>
              <p:spPr>
                <a:xfrm>
                  <a:off x="2256187" y="253791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3D056876-3560-45C8-B85A-52C20CCCA642}"/>
                    </a:ext>
                  </a:extLst>
                </p14:cNvPr>
                <p14:cNvContentPartPr/>
                <p14:nvPr/>
              </p14:nvContentPartPr>
              <p14:xfrm>
                <a:off x="2260507" y="2542233"/>
                <a:ext cx="360" cy="360"/>
              </p14:xfrm>
            </p:contentPart>
          </mc:Choice>
          <mc:Fallback xmlns="">
            <p:pic>
              <p:nvPicPr>
                <p:cNvPr id="7" name="Ink 6">
                  <a:extLst>
                    <a:ext uri="{FF2B5EF4-FFF2-40B4-BE49-F238E27FC236}">
                      <a16:creationId xmlns:a16="http://schemas.microsoft.com/office/drawing/2014/main" id="{3D056876-3560-45C8-B85A-52C20CCCA642}"/>
                    </a:ext>
                  </a:extLst>
                </p:cNvPr>
                <p:cNvPicPr/>
                <p:nvPr/>
              </p:nvPicPr>
              <p:blipFill>
                <a:blip r:embed="rId4"/>
                <a:stretch>
                  <a:fillRect/>
                </a:stretch>
              </p:blipFill>
              <p:spPr>
                <a:xfrm>
                  <a:off x="2256187" y="253791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727263AC-D1D8-4D65-99ED-A11E644005CE}"/>
                    </a:ext>
                  </a:extLst>
                </p14:cNvPr>
                <p14:cNvContentPartPr/>
                <p14:nvPr/>
              </p14:nvContentPartPr>
              <p14:xfrm>
                <a:off x="2260507" y="2542233"/>
                <a:ext cx="360" cy="360"/>
              </p14:xfrm>
            </p:contentPart>
          </mc:Choice>
          <mc:Fallback xmlns="">
            <p:pic>
              <p:nvPicPr>
                <p:cNvPr id="8" name="Ink 7">
                  <a:extLst>
                    <a:ext uri="{FF2B5EF4-FFF2-40B4-BE49-F238E27FC236}">
                      <a16:creationId xmlns:a16="http://schemas.microsoft.com/office/drawing/2014/main" id="{727263AC-D1D8-4D65-99ED-A11E644005CE}"/>
                    </a:ext>
                  </a:extLst>
                </p:cNvPr>
                <p:cNvPicPr/>
                <p:nvPr/>
              </p:nvPicPr>
              <p:blipFill>
                <a:blip r:embed="rId4"/>
                <a:stretch>
                  <a:fillRect/>
                </a:stretch>
              </p:blipFill>
              <p:spPr>
                <a:xfrm>
                  <a:off x="2256187" y="2537913"/>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D073AA7E-3EF6-4819-822F-7EA36E75C988}"/>
                  </a:ext>
                </a:extLst>
              </p14:cNvPr>
              <p14:cNvContentPartPr/>
              <p14:nvPr/>
            </p14:nvContentPartPr>
            <p14:xfrm>
              <a:off x="1667587" y="1185393"/>
              <a:ext cx="360" cy="360"/>
            </p14:xfrm>
          </p:contentPart>
        </mc:Choice>
        <mc:Fallback xmlns="">
          <p:pic>
            <p:nvPicPr>
              <p:cNvPr id="9" name="Ink 8">
                <a:extLst>
                  <a:ext uri="{FF2B5EF4-FFF2-40B4-BE49-F238E27FC236}">
                    <a16:creationId xmlns:a16="http://schemas.microsoft.com/office/drawing/2014/main" id="{D073AA7E-3EF6-4819-822F-7EA36E75C988}"/>
                  </a:ext>
                </a:extLst>
              </p:cNvPr>
              <p:cNvPicPr/>
              <p:nvPr/>
            </p:nvPicPr>
            <p:blipFill>
              <a:blip r:embed="rId4"/>
              <a:stretch>
                <a:fillRect/>
              </a:stretch>
            </p:blipFill>
            <p:spPr>
              <a:xfrm>
                <a:off x="1663267" y="118107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B093B3EE-B429-4345-AE56-4408C623307F}"/>
                  </a:ext>
                </a:extLst>
              </p14:cNvPr>
              <p14:cNvContentPartPr/>
              <p14:nvPr/>
            </p14:nvContentPartPr>
            <p14:xfrm>
              <a:off x="2285707" y="2321193"/>
              <a:ext cx="360" cy="360"/>
            </p14:xfrm>
          </p:contentPart>
        </mc:Choice>
        <mc:Fallback xmlns="">
          <p:pic>
            <p:nvPicPr>
              <p:cNvPr id="11" name="Ink 10">
                <a:extLst>
                  <a:ext uri="{FF2B5EF4-FFF2-40B4-BE49-F238E27FC236}">
                    <a16:creationId xmlns:a16="http://schemas.microsoft.com/office/drawing/2014/main" id="{B093B3EE-B429-4345-AE56-4408C623307F}"/>
                  </a:ext>
                </a:extLst>
              </p:cNvPr>
              <p:cNvPicPr/>
              <p:nvPr/>
            </p:nvPicPr>
            <p:blipFill>
              <a:blip r:embed="rId4"/>
              <a:stretch>
                <a:fillRect/>
              </a:stretch>
            </p:blipFill>
            <p:spPr>
              <a:xfrm>
                <a:off x="2281387" y="2316873"/>
                <a:ext cx="9000" cy="9000"/>
              </a:xfrm>
              <a:prstGeom prst="rect">
                <a:avLst/>
              </a:prstGeom>
            </p:spPr>
          </p:pic>
        </mc:Fallback>
      </mc:AlternateContent>
      <p:sp>
        <p:nvSpPr>
          <p:cNvPr id="27" name="TextBox 26">
            <a:extLst>
              <a:ext uri="{FF2B5EF4-FFF2-40B4-BE49-F238E27FC236}">
                <a16:creationId xmlns:a16="http://schemas.microsoft.com/office/drawing/2014/main" id="{AD277FFA-822C-4C4C-BAE7-2878B4FC2770}"/>
              </a:ext>
            </a:extLst>
          </p:cNvPr>
          <p:cNvSpPr txBox="1"/>
          <p:nvPr/>
        </p:nvSpPr>
        <p:spPr>
          <a:xfrm>
            <a:off x="4359675" y="343426"/>
            <a:ext cx="4572000" cy="2893100"/>
          </a:xfrm>
          <a:prstGeom prst="rect">
            <a:avLst/>
          </a:prstGeom>
          <a:noFill/>
        </p:spPr>
        <p:txBody>
          <a:bodyPr wrap="square">
            <a:spAutoFit/>
          </a:bodyPr>
          <a:lstStyle/>
          <a:p>
            <a:endParaRPr lang="en-US" dirty="0"/>
          </a:p>
          <a:p>
            <a:r>
              <a:rPr lang="en-US" dirty="0">
                <a:latin typeface="Times New Roman" panose="02020603050405020304" pitchFamily="18" charset="0"/>
                <a:cs typeface="Times New Roman" panose="02020603050405020304" pitchFamily="18" charset="0"/>
              </a:rPr>
              <a:t>Below is the link for the Previous solution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approach to the data preprocessing was done in a way by implementing feature engineering to every columns in the dataset and it was implemented in a single ML Model.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10"/>
              </a:rPr>
              <a:t>https://www.kaggle.com/rikdifos/credit-card-approval-prediction-using-ml</a:t>
            </a: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2243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256460" y="175847"/>
            <a:ext cx="3706500" cy="5541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Idea or Approach</a:t>
            </a:r>
            <a:endParaRPr dirty="0"/>
          </a:p>
        </p:txBody>
      </p:sp>
      <p:sp>
        <p:nvSpPr>
          <p:cNvPr id="5" name="Google Shape;81;p15">
            <a:extLst>
              <a:ext uri="{FF2B5EF4-FFF2-40B4-BE49-F238E27FC236}">
                <a16:creationId xmlns:a16="http://schemas.microsoft.com/office/drawing/2014/main" id="{316904D2-DB23-498C-9DC4-DB0ECA473037}"/>
              </a:ext>
            </a:extLst>
          </p:cNvPr>
          <p:cNvSpPr txBox="1">
            <a:spLocks noGrp="1"/>
          </p:cNvSpPr>
          <p:nvPr>
            <p:ph type="body" idx="1"/>
          </p:nvPr>
        </p:nvSpPr>
        <p:spPr>
          <a:xfrm>
            <a:off x="4523000" y="257574"/>
            <a:ext cx="4166400" cy="4816843"/>
          </a:xfrm>
          <a:prstGeom prst="rect">
            <a:avLst/>
          </a:prstGeom>
        </p:spPr>
        <p:txBody>
          <a:bodyPr spcFirstLastPara="1" wrap="square" lIns="91425" tIns="91425" rIns="91425" bIns="91425" anchor="t" anchorCtr="0">
            <a:noAutofit/>
          </a:bodyPr>
          <a:lstStyle/>
          <a:p>
            <a:pPr marL="146050" indent="0">
              <a:lnSpc>
                <a:spcPct val="100000"/>
              </a:lnSpc>
              <a:spcAft>
                <a:spcPts val="100"/>
              </a:spcAft>
              <a:buNone/>
            </a:pPr>
            <a:r>
              <a:rPr lang="en-US" sz="1200" dirty="0">
                <a:solidFill>
                  <a:schemeClr val="bg1">
                    <a:lumMod val="50000"/>
                  </a:schemeClr>
                </a:solidFill>
                <a:latin typeface="Times New Roman" panose="02020603050405020304" pitchFamily="18" charset="0"/>
                <a:cs typeface="Arial" panose="020B0604020202020204" pitchFamily="34" charset="0"/>
              </a:rPr>
              <a:t>Our idea or approach to this problem statement is to determine whether a every applicant is  'good' or 'bad'. We will be achieving this by building a machine learning model to learn the features and tune it to predict the target (STATUS) variable.</a:t>
            </a:r>
          </a:p>
          <a:p>
            <a:pPr marL="146050" indent="0">
              <a:lnSpc>
                <a:spcPct val="100000"/>
              </a:lnSpc>
              <a:spcAft>
                <a:spcPts val="100"/>
              </a:spcAft>
              <a:buNone/>
            </a:pPr>
            <a:endParaRPr lang="en-US" sz="1200" dirty="0">
              <a:solidFill>
                <a:schemeClr val="bg1">
                  <a:lumMod val="50000"/>
                </a:schemeClr>
              </a:solidFill>
              <a:latin typeface="Times New Roman" panose="02020603050405020304" pitchFamily="18" charset="0"/>
              <a:cs typeface="Arial" panose="020B0604020202020204" pitchFamily="34" charset="0"/>
            </a:endParaRPr>
          </a:p>
          <a:p>
            <a:pPr>
              <a:lnSpc>
                <a:spcPct val="100000"/>
              </a:lnSpc>
              <a:spcAft>
                <a:spcPts val="100"/>
              </a:spcAft>
            </a:pPr>
            <a:r>
              <a:rPr lang="en-US" sz="1200" dirty="0">
                <a:solidFill>
                  <a:schemeClr val="bg1">
                    <a:lumMod val="50000"/>
                  </a:schemeClr>
                </a:solidFill>
                <a:latin typeface="Times New Roman" panose="02020603050405020304" pitchFamily="18" charset="0"/>
                <a:cs typeface="Arial" panose="020B0604020202020204" pitchFamily="34" charset="0"/>
              </a:rPr>
              <a:t>Using supervised machine learning methods to predict the STATUS value of an asteroid as Y/N</a:t>
            </a:r>
          </a:p>
          <a:p>
            <a:pPr>
              <a:lnSpc>
                <a:spcPct val="100000"/>
              </a:lnSpc>
              <a:spcAft>
                <a:spcPts val="100"/>
              </a:spcAft>
            </a:pPr>
            <a:r>
              <a:rPr lang="en-US" sz="1200" dirty="0">
                <a:solidFill>
                  <a:schemeClr val="bg1">
                    <a:lumMod val="50000"/>
                  </a:schemeClr>
                </a:solidFill>
                <a:latin typeface="Times New Roman" panose="02020603050405020304" pitchFamily="18" charset="0"/>
                <a:cs typeface="Arial" panose="020B0604020202020204" pitchFamily="34" charset="0"/>
              </a:rPr>
              <a:t>To determine the most efficient algorithms with the highest accuracy score for the given Dataset</a:t>
            </a:r>
          </a:p>
          <a:p>
            <a:pPr>
              <a:lnSpc>
                <a:spcPct val="100000"/>
              </a:lnSpc>
              <a:spcAft>
                <a:spcPts val="100"/>
              </a:spcAft>
            </a:pPr>
            <a:r>
              <a:rPr lang="en-US" sz="1200" dirty="0">
                <a:solidFill>
                  <a:schemeClr val="bg1">
                    <a:lumMod val="50000"/>
                  </a:schemeClr>
                </a:solidFill>
                <a:latin typeface="Times New Roman" panose="02020603050405020304" pitchFamily="18" charset="0"/>
                <a:cs typeface="Arial" panose="020B0604020202020204" pitchFamily="34" charset="0"/>
              </a:rPr>
              <a:t>Visualizing the performance of the models using confusion matrix and ROC curves</a:t>
            </a:r>
            <a:r>
              <a:rPr lang="en-US" sz="1000" dirty="0">
                <a:solidFill>
                  <a:srgbClr val="000000"/>
                </a:solidFill>
                <a:latin typeface="Times New Roman" panose="02020603050405020304" pitchFamily="18" charset="0"/>
                <a:cs typeface="Arial" panose="020B0604020202020204" pitchFamily="34" charset="0"/>
              </a:rPr>
              <a:t>.</a:t>
            </a:r>
          </a:p>
          <a:p>
            <a:pPr marL="0" lvl="0" indent="0" algn="just" rtl="0">
              <a:lnSpc>
                <a:spcPct val="100000"/>
              </a:lnSpc>
              <a:spcBef>
                <a:spcPts val="1600"/>
              </a:spcBef>
              <a:spcAft>
                <a:spcPts val="100"/>
              </a:spcAft>
              <a:buNone/>
            </a:pPr>
            <a:endParaRPr sz="1400" dirty="0"/>
          </a:p>
        </p:txBody>
      </p:sp>
    </p:spTree>
    <p:extLst>
      <p:ext uri="{BB962C8B-B14F-4D97-AF65-F5344CB8AC3E}">
        <p14:creationId xmlns:p14="http://schemas.microsoft.com/office/powerpoint/2010/main" val="98057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50803" y="339479"/>
            <a:ext cx="8520600" cy="662529"/>
          </a:xfrm>
          <a:prstGeom prst="rect">
            <a:avLst/>
          </a:prstGeom>
        </p:spPr>
        <p:txBody>
          <a:bodyPr spcFirstLastPara="1" wrap="square" lIns="91425" tIns="91425" rIns="91425" bIns="91425" anchor="t" anchorCtr="0">
            <a:noAutofit/>
          </a:bodyPr>
          <a:lstStyle/>
          <a:p>
            <a:pPr marL="2286000" lvl="0" indent="457200" algn="l" rtl="0">
              <a:spcBef>
                <a:spcPts val="0"/>
              </a:spcBef>
              <a:spcAft>
                <a:spcPts val="0"/>
              </a:spcAft>
              <a:buNone/>
            </a:pPr>
            <a:r>
              <a:rPr lang="en" sz="3000" dirty="0">
                <a:latin typeface="Merriweather" panose="020B0604020202020204" charset="0"/>
                <a:ea typeface="Times New Roman"/>
                <a:cs typeface="Times New Roman"/>
                <a:sym typeface="Times New Roman"/>
              </a:rPr>
              <a:t>Description</a:t>
            </a:r>
            <a:r>
              <a:rPr lang="en" sz="3000" dirty="0">
                <a:latin typeface="Times New Roman"/>
                <a:ea typeface="Times New Roman"/>
                <a:cs typeface="Times New Roman"/>
                <a:sym typeface="Times New Roman"/>
              </a:rPr>
              <a:t> </a:t>
            </a:r>
            <a:r>
              <a:rPr lang="en" sz="3000" dirty="0">
                <a:latin typeface="Merriweather" panose="020B0604020202020204" charset="0"/>
                <a:ea typeface="Times New Roman"/>
                <a:cs typeface="Times New Roman"/>
                <a:sym typeface="Times New Roman"/>
              </a:rPr>
              <a:t>of Dataset</a:t>
            </a:r>
            <a:endParaRPr sz="3000" dirty="0">
              <a:latin typeface="Merriweather" panose="020B0604020202020204" charset="0"/>
              <a:ea typeface="Times New Roman"/>
              <a:cs typeface="Times New Roman"/>
              <a:sym typeface="Times New Roman"/>
            </a:endParaRPr>
          </a:p>
        </p:txBody>
      </p:sp>
      <p:sp>
        <p:nvSpPr>
          <p:cNvPr id="84" name="Google Shape;84;p16"/>
          <p:cNvSpPr txBox="1">
            <a:spLocks noGrp="1"/>
          </p:cNvSpPr>
          <p:nvPr>
            <p:ph type="body" idx="1"/>
          </p:nvPr>
        </p:nvSpPr>
        <p:spPr>
          <a:xfrm>
            <a:off x="311700" y="1505700"/>
            <a:ext cx="8520600" cy="3637800"/>
          </a:xfrm>
          <a:prstGeom prst="rect">
            <a:avLst/>
          </a:prstGeom>
        </p:spPr>
        <p:txBody>
          <a:bodyPr spcFirstLastPara="1" wrap="square" lIns="91425" tIns="91425" rIns="91425" bIns="91425" anchor="t" anchorCtr="0">
            <a:noAutofit/>
          </a:bodyPr>
          <a:lstStyle/>
          <a:p>
            <a:pPr>
              <a:lnSpc>
                <a:spcPct val="107000"/>
              </a:lnSpc>
              <a:spcAft>
                <a:spcPts val="800"/>
              </a:spcAft>
              <a:buFont typeface="Wingdings" panose="05000000000000000000" pitchFamily="2" charset="2"/>
              <a:buChar char="Ø"/>
            </a:pPr>
            <a:r>
              <a:rPr lang="en-US" sz="1600" dirty="0">
                <a:solidFill>
                  <a:schemeClr val="bg1">
                    <a:lumMod val="50000"/>
                  </a:schemeClr>
                </a:solidFill>
                <a:effectLst/>
                <a:latin typeface="Times New Roman" panose="02020603050405020304" pitchFamily="18" charset="0"/>
                <a:ea typeface="Yu Mincho" panose="02020400000000000000" pitchFamily="18" charset="-128"/>
                <a:cs typeface="Arial" panose="020B0604020202020204" pitchFamily="34" charset="0"/>
              </a:rPr>
              <a:t>The Credit card Approval Prediction Dataset contains all the information contains about an applicant and credit status to date.</a:t>
            </a:r>
            <a:endParaRPr lang="en-US" sz="1600" dirty="0">
              <a:solidFill>
                <a:schemeClr val="bg1">
                  <a:lumMod val="50000"/>
                </a:schemeClr>
              </a:solidFill>
              <a:effectLst/>
              <a:latin typeface="Calibri" panose="020F0502020204030204" pitchFamily="34" charset="0"/>
              <a:ea typeface="Yu Mincho" panose="02020400000000000000" pitchFamily="18" charset="-128"/>
              <a:cs typeface="Arial" panose="020B0604020202020204" pitchFamily="34" charset="0"/>
            </a:endParaRPr>
          </a:p>
          <a:p>
            <a:pPr>
              <a:lnSpc>
                <a:spcPct val="107000"/>
              </a:lnSpc>
              <a:spcAft>
                <a:spcPts val="800"/>
              </a:spcAft>
              <a:buFont typeface="Wingdings" panose="05000000000000000000" pitchFamily="2" charset="2"/>
              <a:buChar char="Ø"/>
            </a:pPr>
            <a:r>
              <a:rPr lang="en-US" sz="1600" dirty="0">
                <a:solidFill>
                  <a:schemeClr val="bg1">
                    <a:lumMod val="50000"/>
                  </a:schemeClr>
                </a:solidFill>
                <a:effectLst/>
                <a:latin typeface="Times New Roman" panose="02020603050405020304" pitchFamily="18" charset="0"/>
                <a:ea typeface="Yu Mincho" panose="02020400000000000000" pitchFamily="18" charset="-128"/>
                <a:cs typeface="Arial" panose="020B0604020202020204" pitchFamily="34" charset="0"/>
              </a:rPr>
              <a:t>The STATUS column (Target variable column) tells us if an applicant </a:t>
            </a:r>
            <a:r>
              <a:rPr lang="en-US" sz="1600" dirty="0">
                <a:solidFill>
                  <a:schemeClr val="bg1">
                    <a:lumMod val="50000"/>
                  </a:schemeClr>
                </a:solidFill>
                <a:effectLst/>
                <a:latin typeface="Times New Roman" panose="02020603050405020304" pitchFamily="18" charset="0"/>
                <a:ea typeface="Yu Mincho" panose="02020400000000000000" pitchFamily="18" charset="-128"/>
                <a:cs typeface="Times New Roman" panose="02020603050405020304" pitchFamily="18" charset="0"/>
              </a:rPr>
              <a:t>is 'good' or 'bad' client for availing a credit card </a:t>
            </a:r>
            <a:r>
              <a:rPr lang="en-US" sz="1600" dirty="0">
                <a:solidFill>
                  <a:schemeClr val="bg1">
                    <a:lumMod val="50000"/>
                  </a:schemeClr>
                </a:solidFill>
                <a:effectLst/>
                <a:latin typeface="Times New Roman" panose="02020603050405020304" pitchFamily="18" charset="0"/>
                <a:ea typeface="Yu Mincho" panose="02020400000000000000" pitchFamily="18" charset="-128"/>
                <a:cs typeface="Arial" panose="020B0604020202020204" pitchFamily="34" charset="0"/>
              </a:rPr>
              <a:t>or not and uses Boolean value (Y or N). It uses over due days and loan months.</a:t>
            </a:r>
            <a:endParaRPr lang="en-US" sz="1600" dirty="0">
              <a:solidFill>
                <a:schemeClr val="bg1">
                  <a:lumMod val="50000"/>
                </a:schemeClr>
              </a:solidFill>
              <a:effectLst/>
              <a:latin typeface="Calibri" panose="020F0502020204030204" pitchFamily="34" charset="0"/>
              <a:ea typeface="Yu Mincho" panose="02020400000000000000" pitchFamily="18" charset="-128"/>
              <a:cs typeface="Arial" panose="020B0604020202020204" pitchFamily="34" charset="0"/>
            </a:endParaRPr>
          </a:p>
          <a:p>
            <a:pPr>
              <a:lnSpc>
                <a:spcPct val="107000"/>
              </a:lnSpc>
              <a:spcAft>
                <a:spcPts val="800"/>
              </a:spcAft>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cs typeface="Arial" panose="020B0604020202020204" pitchFamily="34" charset="0"/>
              </a:rPr>
              <a:t>The dataset consists of two .csv file which is 70 MB and has 438558 records and contains 21 columns.</a:t>
            </a:r>
            <a:endParaRPr lang="en-US" sz="1600" dirty="0">
              <a:effectLst/>
              <a:latin typeface="Calibri" panose="020F0502020204030204" pitchFamily="34" charset="0"/>
              <a:ea typeface="Yu Mincho" panose="02020400000000000000" pitchFamily="18" charset="-128"/>
              <a:cs typeface="Arial" panose="020B0604020202020204" pitchFamily="34" charset="0"/>
            </a:endParaRPr>
          </a:p>
          <a:p>
            <a:pPr algn="just">
              <a:lnSpc>
                <a:spcPct val="107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cs typeface="Arial" panose="020B0604020202020204" pitchFamily="34" charset="0"/>
              </a:rPr>
              <a:t>Of which:    </a:t>
            </a:r>
          </a:p>
          <a:p>
            <a:pPr lvl="1" algn="just">
              <a:lnSpc>
                <a:spcPct val="107000"/>
              </a:lnSpc>
              <a:buFont typeface="Wingdings" panose="05000000000000000000" pitchFamily="2" charset="2"/>
              <a:buChar char="§"/>
            </a:pPr>
            <a:r>
              <a:rPr lang="en-US" sz="1200" dirty="0">
                <a:latin typeface="Times New Roman" panose="02020603050405020304" pitchFamily="18" charset="0"/>
                <a:ea typeface="Yu Mincho" panose="02020400000000000000" pitchFamily="18" charset="-128"/>
                <a:cs typeface="Arial" panose="020B0604020202020204" pitchFamily="34" charset="0"/>
              </a:rPr>
              <a:t>9 Attributes of String, 10 Attributes of Int, 2 Attributes of  Decimal</a:t>
            </a:r>
            <a:endParaRPr lang="en-US" sz="1200" dirty="0">
              <a:effectLst/>
              <a:latin typeface="Calibri" panose="020F0502020204030204" pitchFamily="34" charset="0"/>
              <a:ea typeface="Yu Mincho" panose="02020400000000000000" pitchFamily="18" charset="-128"/>
              <a:cs typeface="Arial" panose="020B0604020202020204" pitchFamily="34" charset="0"/>
            </a:endParaRPr>
          </a:p>
          <a:p>
            <a:pPr marL="0" lvl="0" indent="0" algn="l" rtl="0">
              <a:lnSpc>
                <a:spcPct val="95000"/>
              </a:lnSpc>
              <a:spcBef>
                <a:spcPts val="1200"/>
              </a:spcBef>
              <a:spcAft>
                <a:spcPts val="0"/>
              </a:spcAft>
              <a:buNone/>
            </a:pPr>
            <a:endParaRPr sz="1829" dirty="0">
              <a:solidFill>
                <a:srgbClr val="000000"/>
              </a:solidFill>
              <a:highlight>
                <a:srgbClr val="FFFFFF"/>
              </a:highlight>
              <a:latin typeface="Times New Roman"/>
              <a:ea typeface="Times New Roman"/>
              <a:cs typeface="Times New Roman"/>
              <a:sym typeface="Times New Roman"/>
            </a:endParaRPr>
          </a:p>
          <a:p>
            <a:pPr marL="457200" lvl="0" indent="0" algn="l" rtl="0">
              <a:lnSpc>
                <a:spcPct val="95000"/>
              </a:lnSpc>
              <a:spcBef>
                <a:spcPts val="1200"/>
              </a:spcBef>
              <a:spcAft>
                <a:spcPts val="0"/>
              </a:spcAft>
              <a:buSzPts val="935"/>
              <a:buNone/>
            </a:pPr>
            <a:endParaRPr sz="1829" dirty="0">
              <a:solidFill>
                <a:srgbClr val="000000"/>
              </a:solidFill>
              <a:highlight>
                <a:srgbClr val="FFFFFF"/>
              </a:highlight>
              <a:latin typeface="Times New Roman"/>
              <a:ea typeface="Times New Roman"/>
              <a:cs typeface="Times New Roman"/>
              <a:sym typeface="Times New Roman"/>
            </a:endParaRPr>
          </a:p>
          <a:p>
            <a:pPr marL="0" lvl="0" indent="0" algn="l" rtl="0">
              <a:lnSpc>
                <a:spcPct val="95000"/>
              </a:lnSpc>
              <a:spcBef>
                <a:spcPts val="1200"/>
              </a:spcBef>
              <a:spcAft>
                <a:spcPts val="1200"/>
              </a:spcAft>
              <a:buSzPts val="935"/>
              <a:buNone/>
            </a:pPr>
            <a:endParaRPr sz="153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256460" y="175847"/>
            <a:ext cx="3706500" cy="5541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Steps Performed</a:t>
            </a:r>
            <a:endParaRPr dirty="0"/>
          </a:p>
        </p:txBody>
      </p:sp>
      <p:sp>
        <p:nvSpPr>
          <p:cNvPr id="81" name="Google Shape;81;p15"/>
          <p:cNvSpPr txBox="1">
            <a:spLocks noGrp="1"/>
          </p:cNvSpPr>
          <p:nvPr>
            <p:ph type="body" idx="1"/>
          </p:nvPr>
        </p:nvSpPr>
        <p:spPr>
          <a:xfrm>
            <a:off x="4508526" y="129121"/>
            <a:ext cx="4166400" cy="4694750"/>
          </a:xfrm>
          <a:prstGeom prst="rect">
            <a:avLst/>
          </a:prstGeom>
        </p:spPr>
        <p:txBody>
          <a:bodyPr spcFirstLastPara="1" wrap="square" lIns="91425" tIns="91425" rIns="91425" bIns="91425" anchor="t" anchorCtr="0">
            <a:noAutofit/>
          </a:bodyPr>
          <a:lstStyle/>
          <a:p>
            <a:pPr marL="0" indent="0" algn="just">
              <a:lnSpc>
                <a:spcPct val="100000"/>
              </a:lnSpc>
              <a:spcBef>
                <a:spcPts val="1600"/>
              </a:spcBef>
              <a:spcAft>
                <a:spcPts val="600"/>
              </a:spcAft>
              <a:buNone/>
            </a:pPr>
            <a:r>
              <a:rPr lang="en-US" sz="1200" b="1" dirty="0">
                <a:solidFill>
                  <a:schemeClr val="bg1">
                    <a:lumMod val="50000"/>
                  </a:schemeClr>
                </a:solidFill>
                <a:effectLst/>
                <a:latin typeface="Times New Roman" panose="02020603050405020304" pitchFamily="18" charset="0"/>
                <a:ea typeface="Yu Mincho" panose="02020400000000000000" pitchFamily="18" charset="-128"/>
                <a:cs typeface="Times New Roman" panose="02020603050405020304" pitchFamily="18" charset="0"/>
              </a:rPr>
              <a:t>Data Cleaning:</a:t>
            </a:r>
          </a:p>
          <a:p>
            <a:pPr marL="171450" indent="-171450" algn="just">
              <a:lnSpc>
                <a:spcPct val="100000"/>
              </a:lnSpc>
              <a:spcBef>
                <a:spcPts val="1600"/>
              </a:spcBef>
              <a:spcAft>
                <a:spcPts val="100"/>
              </a:spcAft>
              <a:buFont typeface="Wingdings" panose="05000000000000000000" pitchFamily="2" charset="2"/>
              <a:buChar char="§"/>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Data provided was heterogenous with a couple columns containing missing values. </a:t>
            </a:r>
          </a:p>
          <a:p>
            <a:pPr marL="171450" indent="-171450" algn="just">
              <a:lnSpc>
                <a:spcPct val="100000"/>
              </a:lnSpc>
              <a:spcBef>
                <a:spcPts val="1600"/>
              </a:spcBef>
              <a:spcAft>
                <a:spcPts val="100"/>
              </a:spcAft>
              <a:buFont typeface="Wingdings" panose="05000000000000000000" pitchFamily="2" charset="2"/>
              <a:buChar char="§"/>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Many rows had Null values which can degrade the model’s performance, hence we need to take care of all the rows with Null values.</a:t>
            </a:r>
          </a:p>
          <a:p>
            <a:pPr marL="171450" indent="-171450" algn="just">
              <a:lnSpc>
                <a:spcPct val="100000"/>
              </a:lnSpc>
              <a:spcBef>
                <a:spcPts val="1600"/>
              </a:spcBef>
              <a:spcAft>
                <a:spcPts val="100"/>
              </a:spcAft>
              <a:buFont typeface="Wingdings" panose="05000000000000000000" pitchFamily="2" charset="2"/>
              <a:buChar char="§"/>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We used the mode values of the features to fill in the missing fields instead of leaving them Null and removed the rows that had null </a:t>
            </a:r>
          </a:p>
          <a:p>
            <a:pPr marL="171450" indent="-171450" algn="just">
              <a:lnSpc>
                <a:spcPct val="100000"/>
              </a:lnSpc>
              <a:spcBef>
                <a:spcPts val="1600"/>
              </a:spcBef>
              <a:spcAft>
                <a:spcPts val="100"/>
              </a:spcAft>
              <a:buFont typeface="Wingdings" panose="05000000000000000000" pitchFamily="2" charset="2"/>
              <a:buChar char="§"/>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values after filling the mean values.</a:t>
            </a:r>
          </a:p>
          <a:p>
            <a:pPr marL="0" indent="0" algn="just">
              <a:lnSpc>
                <a:spcPct val="100000"/>
              </a:lnSpc>
              <a:spcBef>
                <a:spcPts val="1600"/>
              </a:spcBef>
              <a:spcAft>
                <a:spcPts val="100"/>
              </a:spcAft>
              <a:buNone/>
            </a:pPr>
            <a:r>
              <a:rPr lang="en-US" sz="1200" b="1" dirty="0">
                <a:solidFill>
                  <a:schemeClr val="bg1">
                    <a:lumMod val="50000"/>
                  </a:schemeClr>
                </a:solidFill>
                <a:effectLst/>
                <a:latin typeface="Times New Roman" panose="02020603050405020304" pitchFamily="18" charset="0"/>
                <a:ea typeface="Yu Mincho" panose="02020400000000000000" pitchFamily="18" charset="-128"/>
                <a:cs typeface="Times New Roman" panose="02020603050405020304" pitchFamily="18" charset="0"/>
              </a:rPr>
              <a:t>Feature Selection:</a:t>
            </a:r>
          </a:p>
          <a:p>
            <a:pPr marL="171450" indent="-171450" algn="just">
              <a:lnSpc>
                <a:spcPct val="100000"/>
              </a:lnSpc>
              <a:spcBef>
                <a:spcPts val="1600"/>
              </a:spcBef>
              <a:spcAft>
                <a:spcPts val="100"/>
              </a:spcAft>
              <a:buFont typeface="Wingdings" panose="05000000000000000000" pitchFamily="2" charset="2"/>
              <a:buChar char="§"/>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The data originally had 20 columns, this can lead to too much noise and degrade the performance of the model. </a:t>
            </a:r>
          </a:p>
          <a:p>
            <a:pPr marL="171450" indent="-171450" algn="just">
              <a:lnSpc>
                <a:spcPct val="100000"/>
              </a:lnSpc>
              <a:spcBef>
                <a:spcPts val="1600"/>
              </a:spcBef>
              <a:spcAft>
                <a:spcPts val="100"/>
              </a:spcAft>
              <a:buFont typeface="Wingdings" panose="05000000000000000000" pitchFamily="2" charset="2"/>
              <a:buChar char="§"/>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To avoid this noise we dropped and retained selected features based on the correlation matrix and comparing how it affects the target variable.</a:t>
            </a:r>
          </a:p>
          <a:p>
            <a:pPr marL="171450" indent="-171450" algn="just">
              <a:lnSpc>
                <a:spcPct val="100000"/>
              </a:lnSpc>
              <a:spcBef>
                <a:spcPts val="1600"/>
              </a:spcBef>
              <a:spcAft>
                <a:spcPts val="100"/>
              </a:spcAft>
              <a:buFont typeface="Wingdings" panose="05000000000000000000" pitchFamily="2" charset="2"/>
              <a:buChar char="§"/>
            </a:pPr>
            <a:r>
              <a:rPr lang="en-US" sz="1000" dirty="0">
                <a:effectLst/>
                <a:latin typeface="Times New Roman" panose="02020603050405020304" pitchFamily="18" charset="0"/>
                <a:ea typeface="Yu Mincho" panose="02020400000000000000" pitchFamily="18" charset="-128"/>
                <a:cs typeface="Times New Roman" panose="02020603050405020304" pitchFamily="18" charset="0"/>
              </a:rPr>
              <a:t>Also, removed duplicate columns which were highly correlated to each other.</a:t>
            </a:r>
          </a:p>
          <a:p>
            <a:pPr marL="0" indent="0" algn="just">
              <a:lnSpc>
                <a:spcPct val="100000"/>
              </a:lnSpc>
              <a:spcBef>
                <a:spcPts val="1600"/>
              </a:spcBef>
              <a:spcAft>
                <a:spcPts val="600"/>
              </a:spcAft>
              <a:buNone/>
            </a:pPr>
            <a:endParaRPr lang="en-US" sz="1000" dirty="0">
              <a:effectLst/>
              <a:latin typeface="Calibri" panose="020F0502020204030204" pitchFamily="34" charset="0"/>
              <a:ea typeface="Yu Mincho" panose="02020400000000000000" pitchFamily="18" charset="-128"/>
              <a:cs typeface="Arial" panose="020B0604020202020204" pitchFamily="34" charset="0"/>
            </a:endParaRPr>
          </a:p>
          <a:p>
            <a:pPr marL="0" indent="0" algn="just">
              <a:lnSpc>
                <a:spcPct val="100000"/>
              </a:lnSpc>
              <a:spcBef>
                <a:spcPts val="1600"/>
              </a:spcBef>
              <a:spcAft>
                <a:spcPts val="600"/>
              </a:spcAft>
              <a:buNone/>
            </a:pPr>
            <a:endParaRPr lang="en-US" sz="1400" dirty="0">
              <a:effectLst/>
              <a:latin typeface="Calibri" panose="020F0502020204030204" pitchFamily="34" charset="0"/>
              <a:ea typeface="Yu Mincho" panose="02020400000000000000" pitchFamily="18" charset="-128"/>
              <a:cs typeface="Arial" panose="020B0604020202020204" pitchFamily="34" charset="0"/>
            </a:endParaRPr>
          </a:p>
          <a:p>
            <a:pPr marL="285750" indent="-285750" algn="just">
              <a:spcBef>
                <a:spcPts val="1600"/>
              </a:spcBef>
              <a:spcAft>
                <a:spcPts val="1600"/>
              </a:spcAft>
              <a:buFont typeface="Wingdings" panose="05000000000000000000" pitchFamily="2" charset="2"/>
              <a:buChar char="Ø"/>
            </a:pPr>
            <a:endParaRPr sz="1400" dirty="0">
              <a:solidFill>
                <a:schemeClr val="tx1"/>
              </a:solidFill>
            </a:endParaRPr>
          </a:p>
        </p:txBody>
      </p:sp>
    </p:spTree>
    <p:extLst>
      <p:ext uri="{BB962C8B-B14F-4D97-AF65-F5344CB8AC3E}">
        <p14:creationId xmlns:p14="http://schemas.microsoft.com/office/powerpoint/2010/main" val="149271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256460" y="175847"/>
            <a:ext cx="3706500" cy="5541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Steps Performed</a:t>
            </a:r>
            <a:endParaRPr dirty="0"/>
          </a:p>
        </p:txBody>
      </p:sp>
      <p:sp>
        <p:nvSpPr>
          <p:cNvPr id="81" name="Google Shape;81;p15"/>
          <p:cNvSpPr txBox="1">
            <a:spLocks noGrp="1"/>
          </p:cNvSpPr>
          <p:nvPr>
            <p:ph type="body" idx="1"/>
          </p:nvPr>
        </p:nvSpPr>
        <p:spPr>
          <a:xfrm>
            <a:off x="4503050" y="0"/>
            <a:ext cx="4166400" cy="4922429"/>
          </a:xfrm>
          <a:prstGeom prst="rect">
            <a:avLst/>
          </a:prstGeom>
        </p:spPr>
        <p:txBody>
          <a:bodyPr spcFirstLastPara="1" wrap="square" lIns="91425" tIns="91425" rIns="91425" bIns="91425" anchor="t" anchorCtr="0">
            <a:noAutofit/>
          </a:bodyPr>
          <a:lstStyle/>
          <a:p>
            <a:pPr marL="0" indent="0" algn="just">
              <a:lnSpc>
                <a:spcPct val="100000"/>
              </a:lnSpc>
              <a:spcAft>
                <a:spcPts val="600"/>
              </a:spcAft>
              <a:buNone/>
            </a:pPr>
            <a:r>
              <a:rPr lang="en-US" sz="1000" b="1" dirty="0">
                <a:solidFill>
                  <a:schemeClr val="bg1">
                    <a:lumMod val="50000"/>
                  </a:schemeClr>
                </a:solidFill>
                <a:effectLst/>
                <a:latin typeface="Times New Roman" panose="02020603050405020304" pitchFamily="18" charset="0"/>
                <a:ea typeface="Yu Mincho" panose="02020400000000000000" pitchFamily="18" charset="-128"/>
                <a:cs typeface="Times New Roman" panose="02020603050405020304" pitchFamily="18" charset="0"/>
              </a:rPr>
              <a:t>Exploratory Data Analysis</a:t>
            </a:r>
            <a:r>
              <a:rPr lang="en-US" sz="1000" b="1"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a:t>
            </a:r>
          </a:p>
          <a:p>
            <a:pPr marL="0" indent="0" algn="just">
              <a:lnSpc>
                <a:spcPct val="100000"/>
              </a:lnSpc>
              <a:spcAft>
                <a:spcPts val="600"/>
              </a:spcAft>
              <a:buNone/>
            </a:pPr>
            <a:endParaRPr lang="en-US" sz="1000" b="1" dirty="0">
              <a:solidFill>
                <a:schemeClr val="bg1">
                  <a:lumMod val="50000"/>
                </a:schemeClr>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171450" indent="-171450" algn="just">
              <a:lnSpc>
                <a:spcPct val="100000"/>
              </a:lnSpc>
              <a:spcAft>
                <a:spcPts val="100"/>
              </a:spcAft>
              <a:buFont typeface="Wingdings" panose="05000000000000000000" pitchFamily="2" charset="2"/>
              <a:buChar char="§"/>
            </a:pPr>
            <a:r>
              <a:rPr lang="en-US" sz="1000" dirty="0">
                <a:solidFill>
                  <a:schemeClr val="bg1">
                    <a:lumMod val="50000"/>
                  </a:schemeClr>
                </a:solidFill>
                <a:effectLst/>
                <a:latin typeface="Times New Roman" panose="02020603050405020304" pitchFamily="18" charset="0"/>
                <a:ea typeface="Yu Mincho" panose="02020400000000000000" pitchFamily="18" charset="-128"/>
                <a:cs typeface="Times New Roman" panose="02020603050405020304" pitchFamily="18" charset="0"/>
              </a:rPr>
              <a:t>After cleaning the data and sorting it we have done feature selection on it using various pandas and matplotlib commands. We have shown</a:t>
            </a:r>
          </a:p>
          <a:p>
            <a:pPr marL="0" indent="0" algn="just">
              <a:lnSpc>
                <a:spcPct val="100000"/>
              </a:lnSpc>
              <a:spcAft>
                <a:spcPts val="100"/>
              </a:spcAft>
              <a:buNone/>
            </a:pPr>
            <a:endParaRPr lang="en-US" sz="1000" dirty="0">
              <a:solidFill>
                <a:schemeClr val="bg1">
                  <a:lumMod val="50000"/>
                </a:schemeClr>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171450" indent="-171450" algn="just">
              <a:lnSpc>
                <a:spcPct val="100000"/>
              </a:lnSpc>
              <a:spcAft>
                <a:spcPts val="100"/>
              </a:spcAft>
              <a:buFont typeface="Wingdings" panose="05000000000000000000" pitchFamily="2" charset="2"/>
              <a:buChar char="§"/>
            </a:pPr>
            <a:r>
              <a:rPr lang="en-US" sz="10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A</a:t>
            </a:r>
            <a:r>
              <a:rPr lang="en-US" sz="1000" dirty="0">
                <a:solidFill>
                  <a:schemeClr val="bg1">
                    <a:lumMod val="50000"/>
                  </a:schemeClr>
                </a:solidFill>
                <a:effectLst/>
                <a:latin typeface="Times New Roman" panose="02020603050405020304" pitchFamily="18" charset="0"/>
                <a:ea typeface="Yu Mincho" panose="02020400000000000000" pitchFamily="18" charset="-128"/>
                <a:cs typeface="Times New Roman" panose="02020603050405020304" pitchFamily="18" charset="0"/>
              </a:rPr>
              <a:t> histogram of all relevant columns using hist() and visualized the percentage of features  and also printed a bar chart of STATUS count in the dataset. This visualization was used to identify the imbalance in the dataset</a:t>
            </a:r>
            <a:r>
              <a:rPr lang="en-US" sz="1000" b="1" dirty="0">
                <a:solidFill>
                  <a:schemeClr val="bg1">
                    <a:lumMod val="50000"/>
                  </a:schemeClr>
                </a:solidFill>
                <a:effectLst/>
                <a:latin typeface="Times New Roman" panose="02020603050405020304" pitchFamily="18" charset="0"/>
                <a:ea typeface="Yu Mincho" panose="02020400000000000000" pitchFamily="18" charset="-128"/>
                <a:cs typeface="Times New Roman" panose="02020603050405020304" pitchFamily="18" charset="0"/>
              </a:rPr>
              <a:t>.</a:t>
            </a:r>
          </a:p>
          <a:p>
            <a:pPr marL="0" indent="0" algn="just">
              <a:lnSpc>
                <a:spcPct val="100000"/>
              </a:lnSpc>
              <a:spcBef>
                <a:spcPts val="1600"/>
              </a:spcBef>
              <a:spcAft>
                <a:spcPts val="100"/>
              </a:spcAft>
              <a:buNone/>
            </a:pPr>
            <a:endParaRPr lang="en-US" sz="1000" b="1" dirty="0">
              <a:solidFill>
                <a:schemeClr val="bg1">
                  <a:lumMod val="50000"/>
                </a:schemeClr>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0" indent="0" algn="just">
              <a:lnSpc>
                <a:spcPct val="100000"/>
              </a:lnSpc>
              <a:buNone/>
            </a:pPr>
            <a:r>
              <a:rPr lang="en-US" sz="1000" b="1"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Models Used:</a:t>
            </a:r>
          </a:p>
          <a:p>
            <a:pPr marL="0" indent="0" algn="just">
              <a:lnSpc>
                <a:spcPct val="100000"/>
              </a:lnSpc>
              <a:buNone/>
            </a:pPr>
            <a:endParaRPr lang="en-US" sz="1000" b="1"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endParaRPr>
          </a:p>
          <a:p>
            <a:pPr marL="171450" indent="-171450" algn="just">
              <a:lnSpc>
                <a:spcPct val="100000"/>
              </a:lnSpc>
              <a:buFont typeface="Wingdings" panose="05000000000000000000" pitchFamily="2" charset="2"/>
              <a:buChar char="§"/>
            </a:pPr>
            <a:r>
              <a:rPr lang="en-US" sz="10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The Dependent Target Variable is STATUS which contains a </a:t>
            </a:r>
            <a:r>
              <a:rPr lang="en-US" sz="1000" dirty="0" err="1">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boolean</a:t>
            </a:r>
            <a:r>
              <a:rPr lang="en-US" sz="10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 value of Y or N.As the Target Variable is a discrete class value, the prediction model used is Classification.</a:t>
            </a:r>
          </a:p>
          <a:p>
            <a:pPr marL="171450" indent="-171450" algn="just">
              <a:lnSpc>
                <a:spcPct val="100000"/>
              </a:lnSpc>
              <a:buFont typeface="Wingdings" panose="05000000000000000000" pitchFamily="2" charset="2"/>
              <a:buChar char="§"/>
            </a:pPr>
            <a:endParaRPr lang="en-US" sz="10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endParaRPr>
          </a:p>
          <a:p>
            <a:pPr marL="171450" indent="-171450" algn="just">
              <a:lnSpc>
                <a:spcPct val="100000"/>
              </a:lnSpc>
              <a:buFont typeface="Wingdings" panose="05000000000000000000" pitchFamily="2" charset="2"/>
              <a:buChar char="§"/>
            </a:pPr>
            <a:r>
              <a:rPr lang="en-US" sz="10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The dataset with its matrix of features (independent variables) is trained on various Classification models to predict the class value of the dependent target variable. </a:t>
            </a:r>
          </a:p>
          <a:p>
            <a:pPr marL="171450" indent="-171450" algn="just">
              <a:lnSpc>
                <a:spcPct val="100000"/>
              </a:lnSpc>
              <a:buFont typeface="Wingdings" panose="05000000000000000000" pitchFamily="2" charset="2"/>
              <a:buChar char="§"/>
            </a:pPr>
            <a:endParaRPr lang="en-US" sz="10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endParaRPr>
          </a:p>
          <a:p>
            <a:pPr marL="171450" indent="-171450" algn="just">
              <a:lnSpc>
                <a:spcPct val="100000"/>
              </a:lnSpc>
              <a:buFont typeface="Wingdings" panose="05000000000000000000" pitchFamily="2" charset="2"/>
              <a:buChar char="§"/>
            </a:pPr>
            <a:r>
              <a:rPr lang="en-US" sz="10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rPr>
              <a:t>Different types of classifiers used in the project are-</a:t>
            </a:r>
          </a:p>
          <a:p>
            <a:pPr marL="171450" indent="-171450" algn="just">
              <a:lnSpc>
                <a:spcPct val="100000"/>
              </a:lnSpc>
              <a:buFont typeface="Wingdings" panose="05000000000000000000" pitchFamily="2" charset="2"/>
              <a:buChar char="§"/>
            </a:pPr>
            <a:endParaRPr lang="en-US" sz="10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endParaRPr>
          </a:p>
          <a:p>
            <a:pPr marL="628650" lvl="1" indent="-171450" algn="just">
              <a:lnSpc>
                <a:spcPct val="100000"/>
              </a:lnSpc>
              <a:spcBef>
                <a:spcPts val="0"/>
              </a:spcBef>
              <a:buFont typeface="Wingdings" panose="05000000000000000000" pitchFamily="2" charset="2"/>
              <a:buChar char="§"/>
            </a:pPr>
            <a:r>
              <a:rPr lang="en-US" sz="1000" dirty="0">
                <a:solidFill>
                  <a:schemeClr val="bg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XG Boost Classification using SMOTE, </a:t>
            </a:r>
          </a:p>
          <a:p>
            <a:pPr marL="628650" lvl="1" indent="-171450" algn="just">
              <a:lnSpc>
                <a:spcPct val="100000"/>
              </a:lnSpc>
              <a:spcBef>
                <a:spcPts val="0"/>
              </a:spcBef>
              <a:buFont typeface="Wingdings" panose="05000000000000000000" pitchFamily="2" charset="2"/>
              <a:buChar char="§"/>
            </a:pPr>
            <a:r>
              <a:rPr lang="en-US" sz="1000" dirty="0">
                <a:solidFill>
                  <a:schemeClr val="bg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Decision Tree Classification</a:t>
            </a:r>
            <a:endParaRPr lang="en-US" sz="1000" dirty="0">
              <a:solidFill>
                <a:schemeClr val="bg1">
                  <a:lumMod val="50000"/>
                </a:schemeClr>
              </a:solidFill>
              <a:effectLst/>
              <a:latin typeface="Calibri" panose="020F0502020204030204" pitchFamily="34" charset="0"/>
              <a:ea typeface="Yu Mincho" panose="02020400000000000000" pitchFamily="18" charset="-128"/>
              <a:cs typeface="Arial" panose="020B0604020202020204" pitchFamily="34" charset="0"/>
            </a:endParaRPr>
          </a:p>
          <a:p>
            <a:pPr marL="628650" lvl="1" indent="-171450" algn="just">
              <a:lnSpc>
                <a:spcPct val="100000"/>
              </a:lnSpc>
              <a:spcBef>
                <a:spcPts val="0"/>
              </a:spcBef>
              <a:buFont typeface="Wingdings" panose="05000000000000000000" pitchFamily="2" charset="2"/>
              <a:buChar char="§"/>
            </a:pPr>
            <a:r>
              <a:rPr lang="en-US" sz="1000" dirty="0">
                <a:solidFill>
                  <a:schemeClr val="bg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K Nearest Neighbor Classification with Hyperparameter tuning</a:t>
            </a:r>
          </a:p>
          <a:p>
            <a:pPr marL="628650" lvl="1" indent="-171450" algn="just">
              <a:lnSpc>
                <a:spcPct val="100000"/>
              </a:lnSpc>
              <a:spcBef>
                <a:spcPts val="0"/>
              </a:spcBef>
              <a:buFont typeface="Wingdings" panose="05000000000000000000" pitchFamily="2" charset="2"/>
              <a:buChar char="§"/>
            </a:pPr>
            <a:r>
              <a:rPr lang="en-US" sz="1000" dirty="0">
                <a:solidFill>
                  <a:schemeClr val="bg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Random Forest Classification</a:t>
            </a:r>
          </a:p>
          <a:p>
            <a:pPr marL="628650" lvl="1" indent="-171450" algn="just">
              <a:lnSpc>
                <a:spcPct val="100000"/>
              </a:lnSpc>
              <a:spcBef>
                <a:spcPts val="0"/>
              </a:spcBef>
              <a:buFont typeface="Wingdings" panose="05000000000000000000" pitchFamily="2" charset="2"/>
              <a:buChar char="§"/>
            </a:pPr>
            <a:r>
              <a:rPr lang="en-US" sz="1000" dirty="0">
                <a:solidFill>
                  <a:schemeClr val="bg1">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Deep Neural Network</a:t>
            </a:r>
          </a:p>
          <a:p>
            <a:pPr marL="628650" lvl="1" indent="-171450" algn="just">
              <a:lnSpc>
                <a:spcPct val="100000"/>
              </a:lnSpc>
              <a:spcBef>
                <a:spcPts val="0"/>
              </a:spcBef>
              <a:buFont typeface="Wingdings" panose="05000000000000000000" pitchFamily="2" charset="2"/>
              <a:buChar char="§"/>
            </a:pPr>
            <a:endParaRPr lang="en-US" sz="1000" dirty="0">
              <a:effectLst/>
              <a:latin typeface="Calibri" panose="020F0502020204030204" pitchFamily="34" charset="0"/>
              <a:ea typeface="Yu Mincho" panose="02020400000000000000" pitchFamily="18" charset="-128"/>
              <a:cs typeface="Arial" panose="020B0604020202020204" pitchFamily="34" charset="0"/>
            </a:endParaRPr>
          </a:p>
          <a:p>
            <a:pPr marL="628650" lvl="1" indent="-171450" algn="just">
              <a:lnSpc>
                <a:spcPct val="100000"/>
              </a:lnSpc>
              <a:spcAft>
                <a:spcPts val="100"/>
              </a:spcAft>
              <a:buFont typeface="Wingdings" panose="05000000000000000000" pitchFamily="2" charset="2"/>
              <a:buChar char="§"/>
            </a:pPr>
            <a:endParaRPr lang="en-US" sz="800" dirty="0">
              <a:solidFill>
                <a:schemeClr val="bg1">
                  <a:lumMod val="50000"/>
                </a:schemeClr>
              </a:solidFill>
              <a:latin typeface="Times New Roman" panose="02020603050405020304" pitchFamily="18"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69561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2"/>
          <p:cNvSpPr txBox="1">
            <a:spLocks noGrp="1"/>
          </p:cNvSpPr>
          <p:nvPr>
            <p:ph type="title"/>
          </p:nvPr>
        </p:nvSpPr>
        <p:spPr>
          <a:xfrm>
            <a:off x="311700" y="3332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dirty="0">
                <a:latin typeface="Times New Roman"/>
                <a:ea typeface="Times New Roman"/>
                <a:cs typeface="Times New Roman"/>
                <a:sym typeface="Times New Roman"/>
              </a:rPr>
              <a:t>Performance Metric Measures </a:t>
            </a:r>
            <a:endParaRPr sz="3000" dirty="0">
              <a:latin typeface="Times New Roman"/>
              <a:ea typeface="Times New Roman"/>
              <a:cs typeface="Times New Roman"/>
              <a:sym typeface="Times New Roman"/>
            </a:endParaRPr>
          </a:p>
        </p:txBody>
      </p:sp>
      <p:graphicFrame>
        <p:nvGraphicFramePr>
          <p:cNvPr id="4" name="Table 3">
            <a:extLst>
              <a:ext uri="{FF2B5EF4-FFF2-40B4-BE49-F238E27FC236}">
                <a16:creationId xmlns:a16="http://schemas.microsoft.com/office/drawing/2014/main" id="{86F2E49C-A368-4266-A239-9CF402F17279}"/>
              </a:ext>
            </a:extLst>
          </p:cNvPr>
          <p:cNvGraphicFramePr>
            <a:graphicFrameLocks noGrp="1"/>
          </p:cNvGraphicFramePr>
          <p:nvPr>
            <p:extLst>
              <p:ext uri="{D42A27DB-BD31-4B8C-83A1-F6EECF244321}">
                <p14:modId xmlns:p14="http://schemas.microsoft.com/office/powerpoint/2010/main" val="3711395154"/>
              </p:ext>
            </p:extLst>
          </p:nvPr>
        </p:nvGraphicFramePr>
        <p:xfrm>
          <a:off x="0" y="1275780"/>
          <a:ext cx="9144000" cy="3867724"/>
        </p:xfrm>
        <a:graphic>
          <a:graphicData uri="http://schemas.openxmlformats.org/drawingml/2006/table">
            <a:tbl>
              <a:tblPr/>
              <a:tblGrid>
                <a:gridCol w="3364496">
                  <a:extLst>
                    <a:ext uri="{9D8B030D-6E8A-4147-A177-3AD203B41FA5}">
                      <a16:colId xmlns:a16="http://schemas.microsoft.com/office/drawing/2014/main" val="1236506778"/>
                    </a:ext>
                  </a:extLst>
                </a:gridCol>
                <a:gridCol w="1444876">
                  <a:extLst>
                    <a:ext uri="{9D8B030D-6E8A-4147-A177-3AD203B41FA5}">
                      <a16:colId xmlns:a16="http://schemas.microsoft.com/office/drawing/2014/main" val="1399220116"/>
                    </a:ext>
                  </a:extLst>
                </a:gridCol>
                <a:gridCol w="1444876">
                  <a:extLst>
                    <a:ext uri="{9D8B030D-6E8A-4147-A177-3AD203B41FA5}">
                      <a16:colId xmlns:a16="http://schemas.microsoft.com/office/drawing/2014/main" val="3972781967"/>
                    </a:ext>
                  </a:extLst>
                </a:gridCol>
                <a:gridCol w="1444876">
                  <a:extLst>
                    <a:ext uri="{9D8B030D-6E8A-4147-A177-3AD203B41FA5}">
                      <a16:colId xmlns:a16="http://schemas.microsoft.com/office/drawing/2014/main" val="3999309228"/>
                    </a:ext>
                  </a:extLst>
                </a:gridCol>
                <a:gridCol w="1444876">
                  <a:extLst>
                    <a:ext uri="{9D8B030D-6E8A-4147-A177-3AD203B41FA5}">
                      <a16:colId xmlns:a16="http://schemas.microsoft.com/office/drawing/2014/main" val="2807479530"/>
                    </a:ext>
                  </a:extLst>
                </a:gridCol>
              </a:tblGrid>
              <a:tr h="552532">
                <a:tc>
                  <a:txBody>
                    <a:bodyPr/>
                    <a:lstStyle/>
                    <a:p>
                      <a:pPr algn="ctr" fontAlgn="b"/>
                      <a:r>
                        <a:rPr lang="en-US" sz="1100" b="1" i="0" u="none" strike="noStrike" dirty="0">
                          <a:solidFill>
                            <a:srgbClr val="000000"/>
                          </a:solidFill>
                          <a:effectLst/>
                          <a:latin typeface="Times New Roman" panose="02020603050405020304" pitchFamily="18"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Times New Roman" panose="02020603050405020304" pitchFamily="18" charset="0"/>
                        </a:rPr>
                        <a:t>Precision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Times New Roman" panose="02020603050405020304" pitchFamily="18" charset="0"/>
                        </a:rPr>
                        <a:t>Recall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Times New Roman" panose="02020603050405020304" pitchFamily="18" charset="0"/>
                        </a:rPr>
                        <a:t>Accuracy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Times New Roman" panose="02020603050405020304" pitchFamily="18" charset="0"/>
                        </a:rPr>
                        <a:t>F1 Score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0125619"/>
                  </a:ext>
                </a:extLst>
              </a:tr>
              <a:tr h="552532">
                <a:tc>
                  <a:txBody>
                    <a:bodyPr/>
                    <a:lstStyle/>
                    <a:p>
                      <a:pPr algn="l" fontAlgn="b"/>
                      <a:r>
                        <a:rPr lang="en-US" sz="1100" b="0" i="0" u="none" strike="noStrike">
                          <a:solidFill>
                            <a:srgbClr val="000000"/>
                          </a:solidFill>
                          <a:effectLst/>
                          <a:latin typeface="Times New Roman" panose="02020603050405020304" pitchFamily="18" charset="0"/>
                        </a:rPr>
                        <a:t>XG Boost Classification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0.6268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0.6206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0.8429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0.6235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3534576"/>
                  </a:ext>
                </a:extLst>
              </a:tr>
              <a:tr h="552532">
                <a:tc>
                  <a:txBody>
                    <a:bodyPr/>
                    <a:lstStyle/>
                    <a:p>
                      <a:pPr algn="l" fontAlgn="b"/>
                      <a:r>
                        <a:rPr lang="en-US" sz="1100" b="0" i="0" u="none" strike="noStrike">
                          <a:solidFill>
                            <a:srgbClr val="000000"/>
                          </a:solidFill>
                          <a:effectLst/>
                          <a:latin typeface="Times New Roman" panose="02020603050405020304" pitchFamily="18" charset="0"/>
                        </a:rPr>
                        <a:t>Decision Tree Classifictaion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0.6199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Times New Roman" panose="02020603050405020304" pitchFamily="18" charset="0"/>
                        </a:rPr>
                        <a:t>x0.6329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0.8311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0.6257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0261206"/>
                  </a:ext>
                </a:extLst>
              </a:tr>
              <a:tr h="552532">
                <a:tc>
                  <a:txBody>
                    <a:bodyPr/>
                    <a:lstStyle/>
                    <a:p>
                      <a:pPr algn="l" fontAlgn="b"/>
                      <a:r>
                        <a:rPr lang="en-US" sz="1100" b="0" i="0" u="none" strike="noStrike">
                          <a:solidFill>
                            <a:srgbClr val="000000"/>
                          </a:solidFill>
                          <a:effectLst/>
                          <a:latin typeface="Times New Roman" panose="02020603050405020304" pitchFamily="18" charset="0"/>
                        </a:rPr>
                        <a:t>K Nearest Neighbour Classification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0.6738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0.5903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Times New Roman" panose="02020603050405020304" pitchFamily="18" charset="0"/>
                        </a:rPr>
                        <a:t>0.8722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Times New Roman" panose="02020603050405020304" pitchFamily="18" charset="0"/>
                        </a:rPr>
                        <a:t>0.6115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7888712"/>
                  </a:ext>
                </a:extLst>
              </a:tr>
              <a:tr h="552532">
                <a:tc>
                  <a:txBody>
                    <a:bodyPr/>
                    <a:lstStyle/>
                    <a:p>
                      <a:pPr algn="l" fontAlgn="b"/>
                      <a:r>
                        <a:rPr lang="en-US" sz="1100" b="0" i="0" u="none" strike="noStrike">
                          <a:solidFill>
                            <a:srgbClr val="000000"/>
                          </a:solidFill>
                          <a:effectLst/>
                          <a:latin typeface="Times New Roman" panose="02020603050405020304" pitchFamily="18" charset="0"/>
                        </a:rPr>
                        <a:t>KNN with hyperparameter tuning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0.6216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0.5277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0.8712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0.5263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0821102"/>
                  </a:ext>
                </a:extLst>
              </a:tr>
              <a:tr h="552532">
                <a:tc>
                  <a:txBody>
                    <a:bodyPr/>
                    <a:lstStyle/>
                    <a:p>
                      <a:pPr algn="l" fontAlgn="b"/>
                      <a:r>
                        <a:rPr lang="en-US" sz="1100" b="0" i="0" u="none" strike="noStrike">
                          <a:solidFill>
                            <a:srgbClr val="000000"/>
                          </a:solidFill>
                          <a:effectLst/>
                          <a:latin typeface="Times New Roman" panose="02020603050405020304" pitchFamily="18" charset="0"/>
                        </a:rPr>
                        <a:t>Random Forest Classifictaion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0.71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0.6172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0.8801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100" b="0" i="0" u="none" strike="noStrike">
                          <a:solidFill>
                            <a:srgbClr val="000000"/>
                          </a:solidFill>
                          <a:effectLst/>
                          <a:latin typeface="Times New Roman" panose="02020603050405020304" pitchFamily="18" charset="0"/>
                        </a:rPr>
                        <a:t>0.6439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4559629"/>
                  </a:ext>
                </a:extLst>
              </a:tr>
              <a:tr h="552532">
                <a:tc>
                  <a:txBody>
                    <a:bodyPr/>
                    <a:lstStyle/>
                    <a:p>
                      <a:pPr algn="l" fontAlgn="b"/>
                      <a:r>
                        <a:rPr lang="en-US" sz="1100" b="0" i="0" u="none" strike="noStrike">
                          <a:solidFill>
                            <a:srgbClr val="000000"/>
                          </a:solidFill>
                          <a:effectLst/>
                          <a:latin typeface="Times New Roman" panose="02020603050405020304" pitchFamily="18" charset="0"/>
                        </a:rPr>
                        <a:t>Deep Neural Network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0.4391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0.8782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Times New Roman" panose="02020603050405020304" pitchFamily="18" charset="0"/>
                        </a:rPr>
                        <a:t>0.9351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4234523606"/>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1167</Words>
  <Application>Microsoft Office PowerPoint</Application>
  <PresentationFormat>On-screen Show (16:9)</PresentationFormat>
  <Paragraphs>144</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Times New Roman</vt:lpstr>
      <vt:lpstr>Merriweather</vt:lpstr>
      <vt:lpstr>Arial</vt:lpstr>
      <vt:lpstr>Calibri</vt:lpstr>
      <vt:lpstr>Roboto</vt:lpstr>
      <vt:lpstr>Wingdings</vt:lpstr>
      <vt:lpstr>Paradigm</vt:lpstr>
      <vt:lpstr>CREDIT CARD APPROVAL PREDICTION</vt:lpstr>
      <vt:lpstr>Problem statement   </vt:lpstr>
      <vt:lpstr>Data Source, Packages and Libraries Used.</vt:lpstr>
      <vt:lpstr>Existing Solutions</vt:lpstr>
      <vt:lpstr>Idea or Approach</vt:lpstr>
      <vt:lpstr>Description of Dataset</vt:lpstr>
      <vt:lpstr>Steps Performed</vt:lpstr>
      <vt:lpstr>Steps Performed</vt:lpstr>
      <vt:lpstr>Performance Metric Measures </vt:lpstr>
      <vt:lpstr>Accuracy Scores</vt:lpstr>
      <vt:lpstr>F1 Scores</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MEDICAL ECOSYSTEM</dc:title>
  <dc:creator>krish</dc:creator>
  <cp:lastModifiedBy>Krishna Ravichandran</cp:lastModifiedBy>
  <cp:revision>27</cp:revision>
  <dcterms:modified xsi:type="dcterms:W3CDTF">2021-04-25T06:47:41Z</dcterms:modified>
</cp:coreProperties>
</file>