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79" r:id="rId2"/>
    <p:sldId id="280" r:id="rId3"/>
    <p:sldId id="258" r:id="rId4"/>
    <p:sldId id="282" r:id="rId5"/>
    <p:sldId id="281" r:id="rId6"/>
    <p:sldId id="259" r:id="rId7"/>
    <p:sldId id="288" r:id="rId8"/>
    <p:sldId id="289" r:id="rId9"/>
    <p:sldId id="285" r:id="rId10"/>
    <p:sldId id="286" r:id="rId11"/>
    <p:sldId id="291"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Merriweather" panose="020B060402020202020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8:56.838"/>
    </inkml:context>
    <inkml:brush xml:id="br0">
      <inkml:brushProperty name="width" value="0.025" units="cm"/>
      <inkml:brushProperty name="height" value="0.02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8:57.833"/>
    </inkml:context>
    <inkml:brush xml:id="br0">
      <inkml:brushProperty name="width" value="0.025" units="cm"/>
      <inkml:brushProperty name="height" value="0.02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8:58.212"/>
    </inkml:context>
    <inkml:brush xml:id="br0">
      <inkml:brushProperty name="width" value="0.025" units="cm"/>
      <inkml:brushProperty name="height" value="0.02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8:58.592"/>
    </inkml:context>
    <inkml:brush xml:id="br0">
      <inkml:brushProperty name="width" value="0.025" units="cm"/>
      <inkml:brushProperty name="height" value="0.025" units="cm"/>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8:59.326"/>
    </inkml:context>
    <inkml:brush xml:id="br0">
      <inkml:brushProperty name="width" value="0.025" units="cm"/>
      <inkml:brushProperty name="height" value="0.025" units="cm"/>
      <inkml:brushProperty name="ignorePressure" value="1"/>
    </inkml:brush>
  </inkml:definitions>
  <inkml:trace contextRef="#ctx0" brushRef="#br0">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9:01.263"/>
    </inkml:context>
    <inkml:brush xml:id="br0">
      <inkml:brushProperty name="width" value="0.025" units="cm"/>
      <inkml:brushProperty name="height" value="0.025" units="cm"/>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311330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750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dec43421f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dec43421f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16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38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1fca68e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c1fca68e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279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450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dec43421f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dec43421f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21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322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849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dec43421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cdec43421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11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103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digitalocean.com/community/tutorials/how-to-build-a-deep-learning-model-to-predict-employee-retention-using-keras-and-tensorflow" TargetMode="External"/><Relationship Id="rId7" Type="http://schemas.openxmlformats.org/officeDocument/2006/relationships/hyperlink" Target="https://towardsdatascience.com/https-medium-com-vishalmorde-xgboost-algorithm-long-she-may-rein-edd9f99be63d#:~:text=What%20is%20XGBoost%3F,all%20other%20algorithms%20or%20framework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machinelearningmastery.com/evaluate-performance-deep-learning-models-keras/" TargetMode="External"/><Relationship Id="rId5" Type="http://schemas.openxmlformats.org/officeDocument/2006/relationships/hyperlink" Target="https://de.mathworks.com/help/matlab/ref/colormap.html" TargetMode="External"/><Relationship Id="rId4" Type="http://schemas.openxmlformats.org/officeDocument/2006/relationships/hyperlink" Target="https://stackoverflow.com/questions/50920908/get-confusion-matrix-from-a-keras-multiclass-mode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ustomXml" Target="../ink/ink3.xml"/><Relationship Id="rId5" Type="http://schemas.openxmlformats.org/officeDocument/2006/relationships/customXml" Target="../ink/ink2.xml"/><Relationship Id="rId10" Type="http://schemas.openxmlformats.org/officeDocument/2006/relationships/hyperlink" Target="Build%20a%20machine%20learning%20model%20to%20predict%20the%20lung%20capacity%20of%20a%20person%20of%20both%20the%20criteria%20whether%20he%20is%20a%20smoker%20or%20a%20non%20smoker,%20which%20is%20calculated%20based%20on%20attributes%20such%20as%20age,%20gender%20and%20height.%20We%20will%20be%20using%20different%20ML%20algorithm%20to%20predict%20the%20lung%20capacity%20of%20the%20person." TargetMode="External"/><Relationship Id="rId4" Type="http://schemas.openxmlformats.org/officeDocument/2006/relationships/image" Target="../media/image1.png"/><Relationship Id="rId9" Type="http://schemas.openxmlformats.org/officeDocument/2006/relationships/customXml" Target="../ink/ink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 xmlns:a16="http://schemas.microsoft.com/office/drawing/2014/main" id="{813E4124-4E6C-4974-A32E-A03EE08A7D44}"/>
              </a:ext>
            </a:extLst>
          </p:cNvPr>
          <p:cNvSpPr>
            <a:spLocks noGrp="1"/>
          </p:cNvSpPr>
          <p:nvPr>
            <p:ph type="subTitle" idx="1"/>
          </p:nvPr>
        </p:nvSpPr>
        <p:spPr>
          <a:xfrm>
            <a:off x="256434" y="260775"/>
            <a:ext cx="8711720" cy="738300"/>
          </a:xfrm>
        </p:spPr>
        <p:txBody>
          <a:bodyPr/>
          <a:lstStyle/>
          <a:p>
            <a:pPr marL="0" indent="0" algn="r">
              <a:buClr>
                <a:schemeClr val="accent1"/>
              </a:buClr>
              <a:buSzPts val="3600"/>
            </a:pPr>
            <a:r>
              <a:rPr lang="en-US" sz="3000" dirty="0" smtClean="0">
                <a:solidFill>
                  <a:schemeClr val="accent1"/>
                </a:solidFill>
                <a:latin typeface="Merriweather"/>
                <a:sym typeface="Merriweather"/>
              </a:rPr>
              <a:t>INFO 7390- Advances in Data Sciences and Architecture </a:t>
            </a:r>
            <a:endParaRPr lang="en-US" sz="3000" dirty="0">
              <a:solidFill>
                <a:schemeClr val="accent1"/>
              </a:solidFill>
              <a:latin typeface="Merriweather"/>
              <a:sym typeface="Merriweather"/>
            </a:endParaRPr>
          </a:p>
          <a:p>
            <a:endParaRPr lang="en-US" dirty="0"/>
          </a:p>
        </p:txBody>
      </p:sp>
      <p:sp>
        <p:nvSpPr>
          <p:cNvPr id="5" name="Google Shape;167;p34">
            <a:extLst>
              <a:ext uri="{FF2B5EF4-FFF2-40B4-BE49-F238E27FC236}">
                <a16:creationId xmlns="" xmlns:a16="http://schemas.microsoft.com/office/drawing/2014/main" id="{4F3C2A4B-A9B4-4A1E-93FC-980B88FAD166}"/>
              </a:ext>
            </a:extLst>
          </p:cNvPr>
          <p:cNvSpPr txBox="1">
            <a:spLocks noGrp="1"/>
          </p:cNvSpPr>
          <p:nvPr>
            <p:ph type="ctrTitle"/>
          </p:nvPr>
        </p:nvSpPr>
        <p:spPr>
          <a:xfrm>
            <a:off x="296426" y="1512277"/>
            <a:ext cx="3094893" cy="161969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000" dirty="0" smtClean="0"/>
              <a:t>LUNG CAPACITY  </a:t>
            </a:r>
            <a:r>
              <a:rPr lang="en-US" sz="3000" dirty="0"/>
              <a:t>PREDICTION</a:t>
            </a:r>
            <a:endParaRPr sz="3000" dirty="0">
              <a:solidFill>
                <a:schemeClr val="accent1"/>
              </a:solidFill>
            </a:endParaRPr>
          </a:p>
        </p:txBody>
      </p:sp>
      <p:sp>
        <p:nvSpPr>
          <p:cNvPr id="8" name="Google Shape;64;p13">
            <a:extLst>
              <a:ext uri="{FF2B5EF4-FFF2-40B4-BE49-F238E27FC236}">
                <a16:creationId xmlns="" xmlns:a16="http://schemas.microsoft.com/office/drawing/2014/main" id="{63D04C49-F17D-4EC5-AB28-F344185F5E60}"/>
              </a:ext>
            </a:extLst>
          </p:cNvPr>
          <p:cNvSpPr txBox="1">
            <a:spLocks/>
          </p:cNvSpPr>
          <p:nvPr/>
        </p:nvSpPr>
        <p:spPr>
          <a:xfrm>
            <a:off x="3720272" y="3676325"/>
            <a:ext cx="5121947" cy="1296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1pPr>
            <a:lvl2pPr marL="914400" marR="0" lvl="1"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2pPr>
            <a:lvl3pPr marL="1371600" marR="0" lvl="2"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3pPr>
            <a:lvl4pPr marL="1828800" marR="0" lvl="3"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4pPr>
            <a:lvl5pPr marL="2286000" marR="0" lvl="4"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5pPr>
            <a:lvl6pPr marL="2743200" marR="0" lvl="5"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6pPr>
            <a:lvl7pPr marL="3200400" marR="0" lvl="6"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7pPr>
            <a:lvl8pPr marL="3657600" marR="0" lvl="7"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8pPr>
            <a:lvl9pPr marL="4114800" marR="0" lvl="8"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9pPr>
          </a:lstStyle>
          <a:p>
            <a:pPr marL="0" indent="0" algn="r"/>
            <a:r>
              <a:rPr lang="en-US" sz="1400" dirty="0">
                <a:solidFill>
                  <a:srgbClr val="FFFFFF"/>
                </a:solidFill>
              </a:rPr>
              <a:t>Team Members</a:t>
            </a:r>
          </a:p>
          <a:p>
            <a:pPr marL="0" indent="0" algn="r"/>
            <a:endParaRPr lang="en-US" sz="1400" b="1" dirty="0">
              <a:solidFill>
                <a:srgbClr val="FFFFFF"/>
              </a:solidFill>
            </a:endParaRPr>
          </a:p>
          <a:p>
            <a:pPr marL="0" indent="0" algn="r"/>
            <a:r>
              <a:rPr lang="en-US" sz="1400" dirty="0" err="1">
                <a:solidFill>
                  <a:srgbClr val="FFFFFF"/>
                </a:solidFill>
              </a:rPr>
              <a:t>Tharoon</a:t>
            </a:r>
            <a:r>
              <a:rPr lang="en-US" sz="1400" dirty="0">
                <a:solidFill>
                  <a:srgbClr val="FFFFFF"/>
                </a:solidFill>
              </a:rPr>
              <a:t> Kumar Viswanathan– 001585510</a:t>
            </a:r>
          </a:p>
          <a:p>
            <a:pPr marL="0" indent="0" algn="r"/>
            <a:r>
              <a:rPr lang="en-US" sz="1400" dirty="0">
                <a:solidFill>
                  <a:srgbClr val="FFFFFF"/>
                </a:solidFill>
              </a:rPr>
              <a:t>Lokesh Balaji Parameswaran – 001562875</a:t>
            </a:r>
          </a:p>
          <a:p>
            <a:pPr marL="0" indent="0" algn="r"/>
            <a:r>
              <a:rPr lang="en-US" sz="1400" dirty="0" smtClean="0">
                <a:solidFill>
                  <a:srgbClr val="FFFFFF"/>
                </a:solidFill>
              </a:rPr>
              <a:t> </a:t>
            </a:r>
            <a:endParaRPr lang="en-US" sz="1400" dirty="0">
              <a:solidFill>
                <a:srgbClr val="FFFFFF"/>
              </a:solidFill>
            </a:endParaRPr>
          </a:p>
        </p:txBody>
      </p:sp>
    </p:spTree>
    <p:extLst>
      <p:ext uri="{BB962C8B-B14F-4D97-AF65-F5344CB8AC3E}">
        <p14:creationId xmlns:p14="http://schemas.microsoft.com/office/powerpoint/2010/main" val="325587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4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Conclusion</a:t>
            </a:r>
            <a:endParaRPr dirty="0"/>
          </a:p>
        </p:txBody>
      </p:sp>
      <p:sp>
        <p:nvSpPr>
          <p:cNvPr id="2" name="Rectangle 1"/>
          <p:cNvSpPr/>
          <p:nvPr/>
        </p:nvSpPr>
        <p:spPr>
          <a:xfrm>
            <a:off x="181096" y="1718792"/>
            <a:ext cx="8426689" cy="1559529"/>
          </a:xfrm>
          <a:prstGeom prst="rect">
            <a:avLst/>
          </a:prstGeom>
        </p:spPr>
        <p:txBody>
          <a:bodyPr wrap="square">
            <a:spAutoFit/>
          </a:bodyPr>
          <a:lstStyle/>
          <a:p>
            <a:pPr>
              <a:lnSpc>
                <a:spcPct val="107000"/>
              </a:lnSpc>
              <a:spcAft>
                <a:spcPts val="800"/>
              </a:spcAft>
            </a:pPr>
            <a:r>
              <a:rPr lang="en-US" sz="1800" dirty="0">
                <a:latin typeface="Times New Roman" panose="02020603050405020304" pitchFamily="18" charset="0"/>
                <a:ea typeface="Times New Roman" panose="02020603050405020304" pitchFamily="18" charset="0"/>
                <a:cs typeface="Arial" panose="020B0604020202020204" pitchFamily="34" charset="0"/>
              </a:rPr>
              <a:t>For this Dataset we have implemented the 3 types of models and some additional regression models, we were able to find the performance metrics we were able to find out the best model among the three used. From the RMSE score that we got from the algorithms we can conclude that XGB </a:t>
            </a:r>
            <a:r>
              <a:rPr lang="en-US" sz="1800" dirty="0" err="1">
                <a:latin typeface="Times New Roman" panose="02020603050405020304" pitchFamily="18" charset="0"/>
                <a:ea typeface="Times New Roman" panose="02020603050405020304" pitchFamily="18" charset="0"/>
                <a:cs typeface="Arial" panose="020B0604020202020204" pitchFamily="34" charset="0"/>
              </a:rPr>
              <a:t>Regressor</a:t>
            </a:r>
            <a:r>
              <a:rPr lang="en-US" sz="1800" dirty="0">
                <a:latin typeface="Times New Roman" panose="02020603050405020304" pitchFamily="18" charset="0"/>
                <a:ea typeface="Times New Roman" panose="02020603050405020304" pitchFamily="18" charset="0"/>
                <a:cs typeface="Arial" panose="020B0604020202020204" pitchFamily="34" charset="0"/>
              </a:rPr>
              <a:t> has the lowest loss percentage so by using the low variance model we </a:t>
            </a:r>
            <a:r>
              <a:rPr lang="en-US" sz="1800" dirty="0" err="1">
                <a:latin typeface="Times New Roman" panose="02020603050405020304" pitchFamily="18" charset="0"/>
                <a:ea typeface="Times New Roman" panose="02020603050405020304" pitchFamily="18" charset="0"/>
                <a:cs typeface="Arial" panose="020B0604020202020204" pitchFamily="34" charset="0"/>
              </a:rPr>
              <a:t>hae</a:t>
            </a:r>
            <a:r>
              <a:rPr lang="en-US" sz="1800" dirty="0">
                <a:latin typeface="Times New Roman" panose="02020603050405020304" pitchFamily="18" charset="0"/>
                <a:ea typeface="Times New Roman" panose="02020603050405020304" pitchFamily="18" charset="0"/>
                <a:cs typeface="Arial" panose="020B0604020202020204" pitchFamily="34" charset="0"/>
              </a:rPr>
              <a:t> got a good fit for  this model </a:t>
            </a:r>
            <a:endParaRPr lang="en-IN" sz="1800" dirty="0">
              <a:effectLst/>
              <a:latin typeface="Calibri" panose="020F0502020204030204" pitchFamily="34" charset="0"/>
              <a:ea typeface="游明朝"/>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629677" y="312102"/>
            <a:ext cx="9144000" cy="662529"/>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 sz="3000" dirty="0">
                <a:latin typeface="Merriweather" panose="020B0604020202020204" charset="0"/>
                <a:ea typeface="Times New Roman"/>
                <a:cs typeface="Times New Roman"/>
                <a:sym typeface="Times New Roman"/>
              </a:rPr>
              <a:t>References</a:t>
            </a:r>
            <a:endParaRPr sz="3000" dirty="0">
              <a:latin typeface="Merriweather" panose="020B0604020202020204" charset="0"/>
              <a:ea typeface="Times New Roman"/>
              <a:cs typeface="Times New Roman"/>
              <a:sym typeface="Times New Roman"/>
            </a:endParaRPr>
          </a:p>
        </p:txBody>
      </p:sp>
      <p:sp>
        <p:nvSpPr>
          <p:cNvPr id="84" name="Google Shape;84;p16"/>
          <p:cNvSpPr txBox="1">
            <a:spLocks noGrp="1"/>
          </p:cNvSpPr>
          <p:nvPr>
            <p:ph type="body" idx="1"/>
          </p:nvPr>
        </p:nvSpPr>
        <p:spPr>
          <a:xfrm>
            <a:off x="311700" y="1505700"/>
            <a:ext cx="8520600" cy="3637800"/>
          </a:xfrm>
          <a:prstGeom prst="rect">
            <a:avLst/>
          </a:prstGeom>
        </p:spPr>
        <p:txBody>
          <a:bodyPr spcFirstLastPara="1" wrap="square" lIns="91425" tIns="91425" rIns="91425" bIns="91425" anchor="t" anchorCtr="0">
            <a:noAutofit/>
          </a:bodyPr>
          <a:lstStyle/>
          <a:p>
            <a:pPr>
              <a:lnSpc>
                <a:spcPct val="107000"/>
              </a:lnSpc>
              <a:spcAft>
                <a:spcPts val="800"/>
              </a:spcAft>
              <a:buFont typeface="Wingdings" panose="05000000000000000000" pitchFamily="2" charset="2"/>
              <a:buChar char="Ø"/>
            </a:pPr>
            <a:r>
              <a:rPr lang="en-US" sz="1400" dirty="0">
                <a:solidFill>
                  <a:srgbClr val="000000"/>
                </a:solidFill>
                <a:highlight>
                  <a:srgbClr val="FFFFFF"/>
                </a:highlight>
                <a:latin typeface="Times New Roman"/>
                <a:ea typeface="Times New Roman"/>
                <a:cs typeface="Times New Roman"/>
                <a:sym typeface="Times New Roman"/>
                <a:hlinkClick r:id="rId3"/>
              </a:rPr>
              <a:t>https://www.digitalocean.com/community/tutorials/how-to-build-a-deep-learning-model-to-predict-employee-retention-using-keras-and-tensorflow</a:t>
            </a: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r>
              <a:rPr lang="en-US" sz="1400" dirty="0">
                <a:solidFill>
                  <a:srgbClr val="000000"/>
                </a:solidFill>
                <a:highlight>
                  <a:srgbClr val="FFFFFF"/>
                </a:highlight>
                <a:latin typeface="Times New Roman"/>
                <a:ea typeface="Times New Roman"/>
                <a:cs typeface="Times New Roman"/>
                <a:sym typeface="Times New Roman"/>
                <a:hlinkClick r:id="rId4"/>
              </a:rPr>
              <a:t>https://stackoverflow.com/questions/50920908/get-confusion-matrix-from-a-keras-multiclass-model</a:t>
            </a: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r>
              <a:rPr lang="en-US" sz="1400" dirty="0">
                <a:solidFill>
                  <a:srgbClr val="000000"/>
                </a:solidFill>
                <a:highlight>
                  <a:srgbClr val="FFFFFF"/>
                </a:highlight>
                <a:latin typeface="Times New Roman"/>
                <a:ea typeface="Times New Roman"/>
                <a:cs typeface="Times New Roman"/>
                <a:sym typeface="Times New Roman"/>
                <a:hlinkClick r:id="rId5"/>
              </a:rPr>
              <a:t>https://de.mathworks.com/help/matlab/ref/colormap.html</a:t>
            </a: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r>
              <a:rPr lang="en-US" sz="1400" dirty="0">
                <a:solidFill>
                  <a:srgbClr val="000000"/>
                </a:solidFill>
                <a:highlight>
                  <a:srgbClr val="FFFFFF"/>
                </a:highlight>
                <a:latin typeface="Times New Roman"/>
                <a:ea typeface="Times New Roman"/>
                <a:cs typeface="Times New Roman"/>
                <a:sym typeface="Times New Roman"/>
                <a:hlinkClick r:id="rId6"/>
              </a:rPr>
              <a:t>https://machinelearningmastery.com/evaluate-performance-deep-learning-models-keras/</a:t>
            </a: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r>
              <a:rPr lang="en-US" sz="1400" dirty="0" smtClean="0">
                <a:solidFill>
                  <a:srgbClr val="000000"/>
                </a:solidFill>
                <a:highlight>
                  <a:srgbClr val="FFFFFF"/>
                </a:highlight>
                <a:latin typeface="Times New Roman"/>
                <a:ea typeface="Times New Roman"/>
                <a:cs typeface="Times New Roman"/>
                <a:sym typeface="Times New Roman"/>
                <a:hlinkClick r:id="rId7"/>
              </a:rPr>
              <a:t>https</a:t>
            </a:r>
            <a:r>
              <a:rPr lang="en-US" sz="1400" dirty="0">
                <a:solidFill>
                  <a:srgbClr val="000000"/>
                </a:solidFill>
                <a:highlight>
                  <a:srgbClr val="FFFFFF"/>
                </a:highlight>
                <a:latin typeface="Times New Roman"/>
                <a:ea typeface="Times New Roman"/>
                <a:cs typeface="Times New Roman"/>
                <a:sym typeface="Times New Roman"/>
                <a:hlinkClick r:id="rId7"/>
              </a:rPr>
              <a:t>://towardsdatascience.com/https-medium-com-vishalmorde-xgboost-algorithm-long-she-may-rein-edd9f99be63d#:~:text=What%20is%20XGBoost%3F,all%20other%20algorithms%20or%20frameworks</a:t>
            </a: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endParaRPr sz="1829" dirty="0">
              <a:solidFill>
                <a:srgbClr val="000000"/>
              </a:solidFill>
              <a:highlight>
                <a:srgbClr val="FFFFFF"/>
              </a:highlight>
              <a:latin typeface="Times New Roman"/>
              <a:ea typeface="Times New Roman"/>
              <a:cs typeface="Times New Roman"/>
              <a:sym typeface="Times New Roman"/>
            </a:endParaRPr>
          </a:p>
          <a:p>
            <a:pPr marL="457200" lvl="0" indent="0" algn="l" rtl="0">
              <a:lnSpc>
                <a:spcPct val="95000"/>
              </a:lnSpc>
              <a:spcBef>
                <a:spcPts val="1200"/>
              </a:spcBef>
              <a:spcAft>
                <a:spcPts val="0"/>
              </a:spcAft>
              <a:buSzPts val="935"/>
              <a:buNone/>
            </a:pPr>
            <a:endParaRPr sz="1829" dirty="0">
              <a:solidFill>
                <a:srgbClr val="000000"/>
              </a:solidFill>
              <a:highlight>
                <a:srgbClr val="FFFFFF"/>
              </a:highlight>
              <a:latin typeface="Times New Roman"/>
              <a:ea typeface="Times New Roman"/>
              <a:cs typeface="Times New Roman"/>
              <a:sym typeface="Times New Roman"/>
            </a:endParaRPr>
          </a:p>
          <a:p>
            <a:pPr marL="0" lvl="0" indent="0" algn="l" rtl="0">
              <a:lnSpc>
                <a:spcPct val="95000"/>
              </a:lnSpc>
              <a:spcBef>
                <a:spcPts val="1200"/>
              </a:spcBef>
              <a:spcAft>
                <a:spcPts val="1200"/>
              </a:spcAft>
              <a:buSzPts val="935"/>
              <a:buNone/>
            </a:pPr>
            <a:endParaRPr sz="153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05337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r>
              <a:rPr lang="en-US" dirty="0"/>
              <a:t>Problem statement</a:t>
            </a:r>
            <a:br>
              <a:rPr lang="en-US" dirty="0"/>
            </a:br>
            <a:r>
              <a:rPr lang="en-US" dirty="0"/>
              <a:t/>
            </a:r>
            <a:br>
              <a:rPr lang="en-US" dirty="0"/>
            </a:br>
            <a:r>
              <a:rPr lang="en-US" dirty="0"/>
              <a:t/>
            </a:r>
            <a:br>
              <a:rPr lang="en-US" dirty="0"/>
            </a:br>
            <a:endParaRPr lang="en-US" sz="1400" dirty="0"/>
          </a:p>
        </p:txBody>
      </p:sp>
      <p:sp>
        <p:nvSpPr>
          <p:cNvPr id="81" name="Google Shape;81;p15"/>
          <p:cNvSpPr txBox="1">
            <a:spLocks noGrp="1"/>
          </p:cNvSpPr>
          <p:nvPr>
            <p:ph type="body" idx="1"/>
          </p:nvPr>
        </p:nvSpPr>
        <p:spPr>
          <a:xfrm>
            <a:off x="4523000" y="257574"/>
            <a:ext cx="4166400" cy="4816843"/>
          </a:xfrm>
          <a:prstGeom prst="rect">
            <a:avLst/>
          </a:prstGeom>
        </p:spPr>
        <p:txBody>
          <a:bodyPr spcFirstLastPara="1" wrap="square" lIns="91425" tIns="91425" rIns="91425" bIns="91425" anchor="t" anchorCtr="0">
            <a:noAutofit/>
          </a:bodyPr>
          <a:lstStyle/>
          <a:p>
            <a:pPr marL="146050" indent="0">
              <a:lnSpc>
                <a:spcPct val="100000"/>
              </a:lnSpc>
              <a:spcAft>
                <a:spcPts val="100"/>
              </a:spcAft>
              <a:buNone/>
            </a:pPr>
            <a:r>
              <a:rPr lang="en-US" sz="1400" b="1" u="sng" dirty="0">
                <a:effectLst/>
                <a:latin typeface="Times New Roman" panose="02020603050405020304" pitchFamily="18" charset="0"/>
                <a:ea typeface="Times New Roman" panose="02020603050405020304" pitchFamily="18" charset="0"/>
                <a:cs typeface="Arial" panose="020B0604020202020204" pitchFamily="34" charset="0"/>
              </a:rPr>
              <a:t>Background</a:t>
            </a:r>
            <a:endParaRPr lang="en-US" sz="1400" b="1" u="sng" dirty="0">
              <a:latin typeface="Calibri" panose="020F0502020204030204" pitchFamily="34" charset="0"/>
              <a:ea typeface="Yu Mincho" panose="02020400000000000000" pitchFamily="18" charset="-128"/>
              <a:cs typeface="Arial" panose="020B0604020202020204" pitchFamily="34" charset="0"/>
            </a:endParaRPr>
          </a:p>
          <a:p>
            <a:pPr marL="146050" indent="0">
              <a:lnSpc>
                <a:spcPct val="100000"/>
              </a:lnSpc>
              <a:spcAft>
                <a:spcPts val="100"/>
              </a:spcAft>
              <a:buNone/>
            </a:pPr>
            <a:endParaRPr lang="en-IN" sz="1000" dirty="0" smtClean="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endParaRPr>
          </a:p>
          <a:p>
            <a:pPr marL="146050" indent="0">
              <a:lnSpc>
                <a:spcPct val="100000"/>
              </a:lnSpc>
              <a:spcAft>
                <a:spcPts val="100"/>
              </a:spcAft>
              <a:buNone/>
            </a:pPr>
            <a:r>
              <a:rPr lang="en-IN" sz="1000" dirty="0" smtClean="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Lung </a:t>
            </a:r>
            <a:r>
              <a:rPr lang="en-IN" sz="1000" dirty="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capacity or total lung capacity (TLC) is the volume of air in the lungs upon the maximum effort of inspiration. Among healthy adults, the average lung capacity is about 6 </a:t>
            </a:r>
            <a:r>
              <a:rPr lang="en-IN" sz="1000" dirty="0" err="1">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liters</a:t>
            </a:r>
            <a:r>
              <a:rPr lang="en-IN" sz="1000" dirty="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 Age, gender, body composition, and ethnicity are factors affecting the different ranges of lung capacity </a:t>
            </a:r>
            <a:r>
              <a:rPr lang="en-IN" sz="1000" dirty="0" smtClean="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among individuals.</a:t>
            </a:r>
          </a:p>
          <a:p>
            <a:pPr marL="146050" indent="0">
              <a:lnSpc>
                <a:spcPct val="100000"/>
              </a:lnSpc>
              <a:spcAft>
                <a:spcPts val="100"/>
              </a:spcAft>
              <a:buNone/>
            </a:pPr>
            <a:endParaRPr lang="en-IN" sz="1000" dirty="0">
              <a:cs typeface="Arial" panose="020B0604020202020204" pitchFamily="34" charset="0"/>
            </a:endParaRPr>
          </a:p>
          <a:p>
            <a:pPr marL="146050" indent="0">
              <a:lnSpc>
                <a:spcPct val="100000"/>
              </a:lnSpc>
              <a:spcAft>
                <a:spcPts val="100"/>
              </a:spcAft>
              <a:buNone/>
            </a:pPr>
            <a:r>
              <a:rPr lang="en-IN" sz="1000" dirty="0" smtClean="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TLC </a:t>
            </a:r>
            <a:r>
              <a:rPr lang="en-IN" sz="1000" dirty="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rapid increases from birth to adolescence and plateaus at around 25 years old. Males tend to have a greater TLC than females, while individuals with tall stature tend to have greater TLC than those with short stature, and individuals with a high waist-to-hip ratio generally have a lower </a:t>
            </a:r>
            <a:r>
              <a:rPr lang="en-IN" sz="1000" dirty="0" smtClean="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TLC. Individuals </a:t>
            </a:r>
            <a:r>
              <a:rPr lang="en-IN" sz="1000" dirty="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of African descent have a lower TLC compared to individuals of European descent</a:t>
            </a:r>
            <a:r>
              <a:rPr lang="en-IN" sz="1000" dirty="0" smtClean="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a:t>
            </a:r>
            <a:r>
              <a:rPr lang="en-IN" sz="1000" dirty="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 Additional factors that affect an individual's lung capacity include the level of physical activity, chest wall deformities, and respiratory diseases.</a:t>
            </a:r>
            <a:endParaRPr lang="en-US" sz="1000" dirty="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endParaRPr>
          </a:p>
          <a:p>
            <a:pPr marL="146050" indent="0">
              <a:lnSpc>
                <a:spcPct val="100000"/>
              </a:lnSpc>
              <a:spcAft>
                <a:spcPts val="100"/>
              </a:spcAft>
              <a:buNone/>
            </a:pPr>
            <a:endParaRPr lang="en-US" sz="1000" dirty="0" smtClean="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p>
            <a:pPr marL="146050" indent="0">
              <a:lnSpc>
                <a:spcPct val="100000"/>
              </a:lnSpc>
              <a:spcAft>
                <a:spcPts val="100"/>
              </a:spcAft>
              <a:buNone/>
            </a:pPr>
            <a:r>
              <a:rPr lang="en-US" sz="1000" dirty="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At present, with the development of machine learning algorithms. More predictive methods such as Boosting, Random Forest, and Deep Learning  have been introduced into calculating the lung capacity of the individuals based on whether they are smoker and non smokers and other attributes. </a:t>
            </a:r>
            <a:endParaRPr lang="en-IN" sz="1000" dirty="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endParaRPr>
          </a:p>
          <a:p>
            <a:pPr marL="146050" indent="0">
              <a:lnSpc>
                <a:spcPct val="100000"/>
              </a:lnSpc>
              <a:spcAft>
                <a:spcPts val="100"/>
              </a:spcAft>
              <a:buNone/>
            </a:pPr>
            <a:r>
              <a:rPr lang="en-US" sz="1000" dirty="0" smtClean="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1000" b="1" u="sng"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p>
            <a:pPr marL="146050" indent="0" algn="just">
              <a:lnSpc>
                <a:spcPct val="100000"/>
              </a:lnSpc>
              <a:spcAft>
                <a:spcPts val="100"/>
              </a:spcAft>
              <a:buNone/>
            </a:pPr>
            <a:r>
              <a:rPr lang="en-US" sz="1000" b="1" u="sng" dirty="0" smtClean="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Task</a:t>
            </a:r>
          </a:p>
          <a:p>
            <a:pPr marL="146050" indent="0" algn="just">
              <a:lnSpc>
                <a:spcPct val="100000"/>
              </a:lnSpc>
              <a:spcAft>
                <a:spcPts val="100"/>
              </a:spcAft>
              <a:buNone/>
            </a:pPr>
            <a:endParaRPr lang="en-US" sz="1000" dirty="0">
              <a:solidFill>
                <a:schemeClr val="bg1">
                  <a:lumMod val="50000"/>
                </a:schemeClr>
              </a:solidFill>
              <a:effectLst/>
              <a:latin typeface="Calibri" panose="020F0502020204030204" pitchFamily="34" charset="0"/>
              <a:ea typeface="Yu Mincho" panose="02020400000000000000" pitchFamily="18" charset="-128"/>
              <a:cs typeface="Arial" panose="020B0604020202020204" pitchFamily="34" charset="0"/>
            </a:endParaRPr>
          </a:p>
          <a:p>
            <a:pPr marL="146050" indent="0">
              <a:lnSpc>
                <a:spcPct val="100000"/>
              </a:lnSpc>
              <a:buNone/>
            </a:pPr>
            <a:r>
              <a:rPr lang="en-US" sz="1000" dirty="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rPr>
              <a:t>Build a machine learning model to predict the lung capacity of a person of both the criteria whether he is a smoker or a non smoker, which is calculated based on attributes such as age, gender and height. We will be using different ML algorithm to predict the lung capacity of the person.</a:t>
            </a:r>
            <a:endParaRPr lang="en-IN" sz="1000" dirty="0">
              <a:solidFill>
                <a:schemeClr val="bg1">
                  <a:lumMod val="50000"/>
                </a:schemeClr>
              </a:solidFill>
              <a:latin typeface="Times New Roman" panose="02020603050405020304" pitchFamily="18" charset="0"/>
              <a:ea typeface="Times New Roman" panose="02020603050405020304" pitchFamily="18" charset="0"/>
              <a:cs typeface="Arial" panose="020B0604020202020204" pitchFamily="34" charset="0"/>
            </a:endParaRPr>
          </a:p>
          <a:p>
            <a:pPr marL="146050" indent="0">
              <a:lnSpc>
                <a:spcPct val="100000"/>
              </a:lnSpc>
              <a:spcAft>
                <a:spcPts val="100"/>
              </a:spcAft>
              <a:buNone/>
            </a:pP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0" lvl="0" indent="0" algn="just" rtl="0">
              <a:lnSpc>
                <a:spcPct val="100000"/>
              </a:lnSpc>
              <a:spcBef>
                <a:spcPts val="1600"/>
              </a:spcBef>
              <a:spcAft>
                <a:spcPts val="100"/>
              </a:spcAft>
              <a:buNone/>
            </a:pPr>
            <a:endParaRPr sz="1400" dirty="0"/>
          </a:p>
        </p:txBody>
      </p:sp>
    </p:spTree>
    <p:extLst>
      <p:ext uri="{BB962C8B-B14F-4D97-AF65-F5344CB8AC3E}">
        <p14:creationId xmlns:p14="http://schemas.microsoft.com/office/powerpoint/2010/main" val="287160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25" y="500925"/>
            <a:ext cx="3706500" cy="639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Source, Packages a</a:t>
            </a:r>
            <a:r>
              <a:rPr lang="en-US" dirty="0" err="1"/>
              <a:t>nd</a:t>
            </a:r>
            <a:r>
              <a:rPr lang="en" dirty="0"/>
              <a:t> Libraries Used.</a:t>
            </a:r>
            <a:endParaRPr dirty="0"/>
          </a:p>
        </p:txBody>
      </p:sp>
      <p:sp>
        <p:nvSpPr>
          <p:cNvPr id="81" name="Google Shape;81;p15"/>
          <p:cNvSpPr txBox="1">
            <a:spLocks noGrp="1"/>
          </p:cNvSpPr>
          <p:nvPr>
            <p:ph type="body" idx="1"/>
          </p:nvPr>
        </p:nvSpPr>
        <p:spPr>
          <a:xfrm>
            <a:off x="4350937" y="236907"/>
            <a:ext cx="4662434" cy="4669686"/>
          </a:xfrm>
          <a:prstGeom prst="rect">
            <a:avLst/>
          </a:prstGeom>
        </p:spPr>
        <p:txBody>
          <a:bodyPr spcFirstLastPara="1" wrap="square" lIns="91425" tIns="91425" rIns="91425" bIns="91425" anchor="t" anchorCtr="0">
            <a:noAutofit/>
          </a:bodyPr>
          <a:lstStyle/>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The dataset has been taken from Kaggle:</a:t>
            </a:r>
          </a:p>
          <a:p>
            <a:pPr marL="146050" indent="0">
              <a:lnSpc>
                <a:spcPct val="107000"/>
              </a:lnSpc>
              <a:spcAft>
                <a:spcPts val="800"/>
              </a:spcAft>
              <a:buNone/>
            </a:pPr>
            <a:r>
              <a:rPr lang="en-US" sz="1000" dirty="0" smtClean="0">
                <a:latin typeface="Times New Roman" panose="02020603050405020304" pitchFamily="18" charset="0"/>
                <a:ea typeface="Yu Mincho" panose="02020400000000000000" pitchFamily="18" charset="-128"/>
                <a:cs typeface="Times New Roman" panose="02020603050405020304" pitchFamily="18" charset="0"/>
              </a:rPr>
              <a:t>Lung Capacity of a person</a:t>
            </a:r>
            <a:r>
              <a:rPr lang="en-US" sz="1000" dirty="0" smtClean="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Dataset</a:t>
            </a:r>
          </a:p>
          <a:p>
            <a:pPr marL="146050" indent="0">
              <a:lnSpc>
                <a:spcPct val="107000"/>
              </a:lnSpc>
              <a:spcAft>
                <a:spcPts val="800"/>
              </a:spcAft>
              <a:buNone/>
            </a:pPr>
            <a:r>
              <a:rPr lang="en-US" sz="1000" dirty="0">
                <a:latin typeface="Times New Roman" panose="02020603050405020304" pitchFamily="18" charset="0"/>
                <a:ea typeface="Yu Mincho" panose="02020400000000000000" pitchFamily="18" charset="-128"/>
                <a:cs typeface="Times New Roman" panose="02020603050405020304" pitchFamily="18" charset="0"/>
              </a:rPr>
              <a:t>https://www.kaggle.com/radhakrishna4/lung-capacity</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 </a:t>
            </a:r>
          </a:p>
          <a:p>
            <a:pPr marL="146050" indent="0">
              <a:lnSpc>
                <a:spcPct val="107000"/>
              </a:lnSpc>
              <a:spcAft>
                <a:spcPts val="800"/>
              </a:spcAft>
              <a:buNone/>
            </a:pPr>
            <a:r>
              <a:rPr lang="en-US" sz="1000" b="1" dirty="0">
                <a:effectLst/>
                <a:latin typeface="Times New Roman" panose="02020603050405020304" pitchFamily="18" charset="0"/>
                <a:ea typeface="Yu Mincho" panose="02020400000000000000" pitchFamily="18" charset="-128"/>
                <a:cs typeface="Times New Roman" panose="02020603050405020304" pitchFamily="18" charset="0"/>
              </a:rPr>
              <a:t>Software and Libraries used:</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Numpy</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000" dirty="0" err="1">
                <a:effectLst/>
                <a:latin typeface="Times New Roman" panose="02020603050405020304" pitchFamily="18" charset="0"/>
                <a:ea typeface="Times New Roman" panose="02020603050405020304" pitchFamily="18" charset="0"/>
                <a:cs typeface="Arial" panose="020B0604020202020204" pitchFamily="34" charset="0"/>
              </a:rPr>
              <a:t>Get_dummies</a:t>
            </a: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Pandas   		</a:t>
            </a:r>
            <a:r>
              <a:rPr lang="en-US" sz="1000" dirty="0" err="1">
                <a:effectLst/>
                <a:latin typeface="Times New Roman" panose="02020603050405020304" pitchFamily="18" charset="0"/>
                <a:ea typeface="Times New Roman" panose="02020603050405020304" pitchFamily="18" charset="0"/>
                <a:cs typeface="Arial" panose="020B0604020202020204" pitchFamily="34" charset="0"/>
              </a:rPr>
              <a:t>RepeatedStratifiedKFold</a:t>
            </a: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Matplotlib		</a:t>
            </a:r>
            <a:r>
              <a:rPr lang="en-US" sz="1000" dirty="0" err="1">
                <a:effectLst/>
                <a:latin typeface="Times New Roman" panose="02020603050405020304" pitchFamily="18" charset="0"/>
                <a:ea typeface="Times New Roman" panose="02020603050405020304" pitchFamily="18" charset="0"/>
                <a:cs typeface="Arial" panose="020B0604020202020204" pitchFamily="34" charset="0"/>
              </a:rPr>
              <a:t>Pydotplus</a:t>
            </a: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Seaborn </a:t>
            </a: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Metrics</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Scikitlearn</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 Tree</a:t>
            </a: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XG Boost Classifier</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DecisionTreeClassifier</a:t>
            </a:r>
            <a:endParaRPr lang="en-US" sz="10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train_test_split</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 </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sklearn.ensemble</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 </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RandomForestClassifier</a:t>
            </a:r>
            <a:endParaRPr lang="en-US" sz="10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plotly.graph_objects</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 </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sklearn.preprocessing</a:t>
            </a:r>
            <a:endParaRPr lang="en-US" sz="10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146050" indent="0">
              <a:lnSpc>
                <a:spcPct val="107000"/>
              </a:lnSpc>
              <a:spcAft>
                <a:spcPts val="800"/>
              </a:spcAft>
              <a:buNone/>
            </a:pP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139700" lvl="0" indent="0" algn="just" rtl="0">
              <a:lnSpc>
                <a:spcPct val="100000"/>
              </a:lnSpc>
              <a:spcBef>
                <a:spcPts val="0"/>
              </a:spcBef>
              <a:spcAft>
                <a:spcPts val="0"/>
              </a:spcAft>
              <a:buSzPts val="1400"/>
              <a:buNone/>
            </a:pPr>
            <a:r>
              <a:rPr lang="en" sz="1000" dirty="0">
                <a:latin typeface="Calibri" panose="020F0502020204030204" pitchFamily="34" charset="0"/>
                <a:ea typeface="Roboto" panose="020B0604020202020204" charset="0"/>
                <a:cs typeface="Calibri" panose="020F0502020204030204" pitchFamily="34" charset="0"/>
              </a:rPr>
              <a:t> </a:t>
            </a:r>
            <a:endParaRPr sz="1000" dirty="0">
              <a:latin typeface="Calibri" panose="020F0502020204030204" pitchFamily="34" charset="0"/>
              <a:ea typeface="Roboto" panose="020B0604020202020204" charset="0"/>
              <a:cs typeface="Calibri" panose="020F0502020204030204" pitchFamily="34" charset="0"/>
            </a:endParaRPr>
          </a:p>
          <a:p>
            <a:pPr marL="0" lvl="0" indent="0" algn="just" rtl="0">
              <a:lnSpc>
                <a:spcPct val="100000"/>
              </a:lnSpc>
              <a:spcBef>
                <a:spcPts val="1600"/>
              </a:spcBef>
              <a:spcAft>
                <a:spcPts val="1600"/>
              </a:spcAft>
              <a:buNone/>
            </a:pPr>
            <a:endParaRPr sz="1000" dirty="0">
              <a:latin typeface="Calibri" panose="020F0502020204030204" pitchFamily="34" charset="0"/>
              <a:ea typeface="Roboto" panose="020B060402020202020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212325" y="268650"/>
            <a:ext cx="3706500" cy="146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Solutions</a:t>
            </a:r>
            <a:endParaRPr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 xmlns:a16="http://schemas.microsoft.com/office/drawing/2014/main" id="{9C8F1B19-F818-41E0-A79E-9DD1A83B9062}"/>
                  </a:ext>
                </a:extLst>
              </p14:cNvPr>
              <p14:cNvContentPartPr/>
              <p14:nvPr/>
            </p14:nvContentPartPr>
            <p14:xfrm>
              <a:off x="2612227" y="2813313"/>
              <a:ext cx="360" cy="360"/>
            </p14:xfrm>
          </p:contentPart>
        </mc:Choice>
        <mc:Fallback xmlns="">
          <p:pic>
            <p:nvPicPr>
              <p:cNvPr id="5" name="Ink 4">
                <a:extLst>
                  <a:ext uri="{FF2B5EF4-FFF2-40B4-BE49-F238E27FC236}">
                    <a16:creationId xmlns:a16="http://schemas.microsoft.com/office/drawing/2014/main" id="{9C8F1B19-F818-41E0-A79E-9DD1A83B9062}"/>
                  </a:ext>
                </a:extLst>
              </p:cNvPr>
              <p:cNvPicPr/>
              <p:nvPr/>
            </p:nvPicPr>
            <p:blipFill>
              <a:blip r:embed="rId4"/>
              <a:stretch>
                <a:fillRect/>
              </a:stretch>
            </p:blipFill>
            <p:spPr>
              <a:xfrm>
                <a:off x="2607907" y="2808993"/>
                <a:ext cx="9000" cy="9000"/>
              </a:xfrm>
              <a:prstGeom prst="rect">
                <a:avLst/>
              </a:prstGeom>
            </p:spPr>
          </p:pic>
        </mc:Fallback>
      </mc:AlternateContent>
      <p:grpSp>
        <p:nvGrpSpPr>
          <p:cNvPr id="10" name="Group 9">
            <a:extLst>
              <a:ext uri="{FF2B5EF4-FFF2-40B4-BE49-F238E27FC236}">
                <a16:creationId xmlns="" xmlns:a16="http://schemas.microsoft.com/office/drawing/2014/main" id="{2F9CD5A5-CAD0-4584-8340-F52C764EE7FE}"/>
              </a:ext>
            </a:extLst>
          </p:cNvPr>
          <p:cNvGrpSpPr/>
          <p:nvPr/>
        </p:nvGrpSpPr>
        <p:grpSpPr>
          <a:xfrm>
            <a:off x="2260507" y="2542233"/>
            <a:ext cx="360" cy="360"/>
            <a:chOff x="2260507" y="2542233"/>
            <a:chExt cx="360" cy="36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 xmlns:a16="http://schemas.microsoft.com/office/drawing/2014/main" id="{24F3215C-ED8F-440E-B355-153CDFA12B2A}"/>
                    </a:ext>
                  </a:extLst>
                </p14:cNvPr>
                <p14:cNvContentPartPr/>
                <p14:nvPr/>
              </p14:nvContentPartPr>
              <p14:xfrm>
                <a:off x="2260507" y="2542233"/>
                <a:ext cx="360" cy="360"/>
              </p14:xfrm>
            </p:contentPart>
          </mc:Choice>
          <mc:Fallback xmlns="">
            <p:pic>
              <p:nvPicPr>
                <p:cNvPr id="6" name="Ink 5">
                  <a:extLst>
                    <a:ext uri="{FF2B5EF4-FFF2-40B4-BE49-F238E27FC236}">
                      <a16:creationId xmlns:a16="http://schemas.microsoft.com/office/drawing/2014/main" id="{24F3215C-ED8F-440E-B355-153CDFA12B2A}"/>
                    </a:ext>
                  </a:extLst>
                </p:cNvPr>
                <p:cNvPicPr/>
                <p:nvPr/>
              </p:nvPicPr>
              <p:blipFill>
                <a:blip r:embed="rId4"/>
                <a:stretch>
                  <a:fillRect/>
                </a:stretch>
              </p:blipFill>
              <p:spPr>
                <a:xfrm>
                  <a:off x="2256187" y="253791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 xmlns:a16="http://schemas.microsoft.com/office/drawing/2014/main" id="{3D056876-3560-45C8-B85A-52C20CCCA642}"/>
                    </a:ext>
                  </a:extLst>
                </p14:cNvPr>
                <p14:cNvContentPartPr/>
                <p14:nvPr/>
              </p14:nvContentPartPr>
              <p14:xfrm>
                <a:off x="2260507" y="2542233"/>
                <a:ext cx="360" cy="360"/>
              </p14:xfrm>
            </p:contentPart>
          </mc:Choice>
          <mc:Fallback xmlns="">
            <p:pic>
              <p:nvPicPr>
                <p:cNvPr id="7" name="Ink 6">
                  <a:extLst>
                    <a:ext uri="{FF2B5EF4-FFF2-40B4-BE49-F238E27FC236}">
                      <a16:creationId xmlns:a16="http://schemas.microsoft.com/office/drawing/2014/main" id="{3D056876-3560-45C8-B85A-52C20CCCA642}"/>
                    </a:ext>
                  </a:extLst>
                </p:cNvPr>
                <p:cNvPicPr/>
                <p:nvPr/>
              </p:nvPicPr>
              <p:blipFill>
                <a:blip r:embed="rId4"/>
                <a:stretch>
                  <a:fillRect/>
                </a:stretch>
              </p:blipFill>
              <p:spPr>
                <a:xfrm>
                  <a:off x="2256187" y="253791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 xmlns:a16="http://schemas.microsoft.com/office/drawing/2014/main" id="{727263AC-D1D8-4D65-99ED-A11E644005CE}"/>
                    </a:ext>
                  </a:extLst>
                </p14:cNvPr>
                <p14:cNvContentPartPr/>
                <p14:nvPr/>
              </p14:nvContentPartPr>
              <p14:xfrm>
                <a:off x="2260507" y="2542233"/>
                <a:ext cx="360" cy="360"/>
              </p14:xfrm>
            </p:contentPart>
          </mc:Choice>
          <mc:Fallback xmlns="">
            <p:pic>
              <p:nvPicPr>
                <p:cNvPr id="8" name="Ink 7">
                  <a:extLst>
                    <a:ext uri="{FF2B5EF4-FFF2-40B4-BE49-F238E27FC236}">
                      <a16:creationId xmlns:a16="http://schemas.microsoft.com/office/drawing/2014/main" id="{727263AC-D1D8-4D65-99ED-A11E644005CE}"/>
                    </a:ext>
                  </a:extLst>
                </p:cNvPr>
                <p:cNvPicPr/>
                <p:nvPr/>
              </p:nvPicPr>
              <p:blipFill>
                <a:blip r:embed="rId4"/>
                <a:stretch>
                  <a:fillRect/>
                </a:stretch>
              </p:blipFill>
              <p:spPr>
                <a:xfrm>
                  <a:off x="2256187" y="2537913"/>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 xmlns:a16="http://schemas.microsoft.com/office/drawing/2014/main" id="{D073AA7E-3EF6-4819-822F-7EA36E75C988}"/>
                  </a:ext>
                </a:extLst>
              </p14:cNvPr>
              <p14:cNvContentPartPr/>
              <p14:nvPr/>
            </p14:nvContentPartPr>
            <p14:xfrm>
              <a:off x="1667587" y="1185393"/>
              <a:ext cx="360" cy="360"/>
            </p14:xfrm>
          </p:contentPart>
        </mc:Choice>
        <mc:Fallback xmlns="">
          <p:pic>
            <p:nvPicPr>
              <p:cNvPr id="9" name="Ink 8">
                <a:extLst>
                  <a:ext uri="{FF2B5EF4-FFF2-40B4-BE49-F238E27FC236}">
                    <a16:creationId xmlns:a16="http://schemas.microsoft.com/office/drawing/2014/main" id="{D073AA7E-3EF6-4819-822F-7EA36E75C988}"/>
                  </a:ext>
                </a:extLst>
              </p:cNvPr>
              <p:cNvPicPr/>
              <p:nvPr/>
            </p:nvPicPr>
            <p:blipFill>
              <a:blip r:embed="rId4"/>
              <a:stretch>
                <a:fillRect/>
              </a:stretch>
            </p:blipFill>
            <p:spPr>
              <a:xfrm>
                <a:off x="1663267" y="118107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 xmlns:a16="http://schemas.microsoft.com/office/drawing/2014/main" id="{B093B3EE-B429-4345-AE56-4408C623307F}"/>
                  </a:ext>
                </a:extLst>
              </p14:cNvPr>
              <p14:cNvContentPartPr/>
              <p14:nvPr/>
            </p14:nvContentPartPr>
            <p14:xfrm>
              <a:off x="2285707" y="2321193"/>
              <a:ext cx="360" cy="360"/>
            </p14:xfrm>
          </p:contentPart>
        </mc:Choice>
        <mc:Fallback xmlns="">
          <p:pic>
            <p:nvPicPr>
              <p:cNvPr id="11" name="Ink 10">
                <a:extLst>
                  <a:ext uri="{FF2B5EF4-FFF2-40B4-BE49-F238E27FC236}">
                    <a16:creationId xmlns:a16="http://schemas.microsoft.com/office/drawing/2014/main" id="{B093B3EE-B429-4345-AE56-4408C623307F}"/>
                  </a:ext>
                </a:extLst>
              </p:cNvPr>
              <p:cNvPicPr/>
              <p:nvPr/>
            </p:nvPicPr>
            <p:blipFill>
              <a:blip r:embed="rId4"/>
              <a:stretch>
                <a:fillRect/>
              </a:stretch>
            </p:blipFill>
            <p:spPr>
              <a:xfrm>
                <a:off x="2281387" y="2316873"/>
                <a:ext cx="9000" cy="9000"/>
              </a:xfrm>
              <a:prstGeom prst="rect">
                <a:avLst/>
              </a:prstGeom>
            </p:spPr>
          </p:pic>
        </mc:Fallback>
      </mc:AlternateContent>
      <p:sp>
        <p:nvSpPr>
          <p:cNvPr id="27" name="TextBox 26">
            <a:extLst>
              <a:ext uri="{FF2B5EF4-FFF2-40B4-BE49-F238E27FC236}">
                <a16:creationId xmlns="" xmlns:a16="http://schemas.microsoft.com/office/drawing/2014/main" id="{AD277FFA-822C-4C4C-BAE7-2878B4FC2770}"/>
              </a:ext>
            </a:extLst>
          </p:cNvPr>
          <p:cNvSpPr txBox="1"/>
          <p:nvPr/>
        </p:nvSpPr>
        <p:spPr>
          <a:xfrm>
            <a:off x="4503248" y="80020"/>
            <a:ext cx="4572000" cy="2462213"/>
          </a:xfrm>
          <a:prstGeom prst="rect">
            <a:avLst/>
          </a:prstGeom>
          <a:noFill/>
        </p:spPr>
        <p:txBody>
          <a:bodyPr wrap="square">
            <a:spAutoFit/>
          </a:bodyPr>
          <a:lstStyle/>
          <a:p>
            <a:endParaRPr lang="en-US" dirty="0"/>
          </a:p>
          <a:p>
            <a:r>
              <a:rPr lang="en-US" dirty="0">
                <a:latin typeface="Times New Roman" panose="02020603050405020304" pitchFamily="18" charset="0"/>
                <a:cs typeface="Times New Roman" panose="02020603050405020304" pitchFamily="18" charset="0"/>
              </a:rPr>
              <a:t>Below is the link for the Previous solution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approach to the data </a:t>
            </a:r>
            <a:r>
              <a:rPr lang="en-US" dirty="0" smtClean="0">
                <a:latin typeface="Times New Roman" panose="02020603050405020304" pitchFamily="18" charset="0"/>
                <a:cs typeface="Times New Roman" panose="02020603050405020304" pitchFamily="18" charset="0"/>
              </a:rPr>
              <a:t>is that preprocessing </a:t>
            </a:r>
            <a:r>
              <a:rPr lang="en-US" dirty="0">
                <a:latin typeface="Times New Roman" panose="02020603050405020304" pitchFamily="18" charset="0"/>
                <a:cs typeface="Times New Roman" panose="02020603050405020304" pitchFamily="18" charset="0"/>
              </a:rPr>
              <a:t>was done in a way by </a:t>
            </a:r>
            <a:r>
              <a:rPr lang="en-US" dirty="0" smtClean="0">
                <a:latin typeface="Times New Roman" panose="02020603050405020304" pitchFamily="18" charset="0"/>
                <a:cs typeface="Times New Roman" panose="02020603050405020304" pitchFamily="18" charset="0"/>
              </a:rPr>
              <a:t>removing dummies perform scaling and generating a correlation matrix.</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10" action="ppaction://hlinkfile"/>
              </a:rPr>
              <a:t>https://www.kaggle.com/radhakrishna4/lung-capacity</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72243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256460" y="175847"/>
            <a:ext cx="3706500" cy="5541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Idea or Approach</a:t>
            </a:r>
            <a:endParaRPr dirty="0"/>
          </a:p>
        </p:txBody>
      </p:sp>
      <p:sp>
        <p:nvSpPr>
          <p:cNvPr id="5" name="Google Shape;81;p15">
            <a:extLst>
              <a:ext uri="{FF2B5EF4-FFF2-40B4-BE49-F238E27FC236}">
                <a16:creationId xmlns="" xmlns:a16="http://schemas.microsoft.com/office/drawing/2014/main" id="{316904D2-DB23-498C-9DC4-DB0ECA473037}"/>
              </a:ext>
            </a:extLst>
          </p:cNvPr>
          <p:cNvSpPr txBox="1">
            <a:spLocks noGrp="1"/>
          </p:cNvSpPr>
          <p:nvPr>
            <p:ph type="body" idx="1"/>
          </p:nvPr>
        </p:nvSpPr>
        <p:spPr>
          <a:xfrm>
            <a:off x="4523000" y="257574"/>
            <a:ext cx="4166400" cy="4816843"/>
          </a:xfrm>
          <a:prstGeom prst="rect">
            <a:avLst/>
          </a:prstGeom>
        </p:spPr>
        <p:txBody>
          <a:bodyPr spcFirstLastPara="1" wrap="square" lIns="91425" tIns="91425" rIns="91425" bIns="91425" anchor="t" anchorCtr="0">
            <a:noAutofit/>
          </a:bodyPr>
          <a:lstStyle/>
          <a:p>
            <a:pPr marL="146050" indent="0">
              <a:lnSpc>
                <a:spcPct val="107000"/>
              </a:lnSpc>
              <a:spcAft>
                <a:spcPts val="800"/>
              </a:spcAft>
              <a:buNone/>
            </a:pPr>
            <a:r>
              <a:rPr lang="en-US" sz="1000" dirty="0">
                <a:latin typeface="Times New Roman" panose="02020603050405020304" pitchFamily="18" charset="0"/>
                <a:ea typeface="Yu Mincho" panose="02020400000000000000" pitchFamily="18" charset="-128"/>
                <a:cs typeface="Times New Roman" panose="02020603050405020304" pitchFamily="18" charset="0"/>
              </a:rPr>
              <a:t>Our idea or approach to this problem statement is to determine whether the lung capacity is  above the required level this is calculated based on different criteria's. We will be achieving this by building a machine learning model to learn the features  that plays a important role for lung capacity calculation and tune it to predict the target (LUNGCAP) variable.</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a:lnSpc>
                <a:spcPct val="107000"/>
              </a:lnSpc>
              <a:spcAft>
                <a:spcPts val="800"/>
              </a:spcAft>
              <a:buFont typeface="Arial" panose="020B0604020202020204" pitchFamily="34" charset="0"/>
              <a:buChar char="•"/>
            </a:pPr>
            <a:r>
              <a:rPr lang="en-US" sz="1000" dirty="0">
                <a:latin typeface="Times New Roman" panose="02020603050405020304" pitchFamily="18" charset="0"/>
                <a:ea typeface="Yu Mincho" panose="02020400000000000000" pitchFamily="18" charset="-128"/>
                <a:cs typeface="Times New Roman" panose="02020603050405020304" pitchFamily="18" charset="0"/>
              </a:rPr>
              <a:t>Using supervised machine learning methods to predict the </a:t>
            </a:r>
            <a:r>
              <a:rPr lang="en-US" sz="1000" dirty="0" err="1">
                <a:latin typeface="Times New Roman" panose="02020603050405020304" pitchFamily="18" charset="0"/>
                <a:ea typeface="Yu Mincho" panose="02020400000000000000" pitchFamily="18" charset="-128"/>
                <a:cs typeface="Times New Roman" panose="02020603050405020304" pitchFamily="18" charset="0"/>
              </a:rPr>
              <a:t>lungcap</a:t>
            </a:r>
            <a:r>
              <a:rPr lang="en-US" sz="1000" dirty="0">
                <a:latin typeface="Times New Roman" panose="02020603050405020304" pitchFamily="18" charset="0"/>
                <a:ea typeface="Yu Mincho" panose="02020400000000000000" pitchFamily="18" charset="-128"/>
                <a:cs typeface="Times New Roman" panose="02020603050405020304" pitchFamily="18" charset="0"/>
              </a:rPr>
              <a:t> value of a person.</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lvl="0">
              <a:lnSpc>
                <a:spcPct val="107000"/>
              </a:lnSpc>
              <a:spcAft>
                <a:spcPts val="800"/>
              </a:spcAft>
              <a:buFont typeface="Arial" panose="020B0604020202020204" pitchFamily="34" charset="0"/>
              <a:buChar char="•"/>
            </a:pPr>
            <a:r>
              <a:rPr lang="en-US" sz="1000" dirty="0">
                <a:latin typeface="Times New Roman" panose="02020603050405020304" pitchFamily="18" charset="0"/>
                <a:ea typeface="Yu Mincho" panose="02020400000000000000" pitchFamily="18" charset="-128"/>
                <a:cs typeface="Times New Roman" panose="02020603050405020304" pitchFamily="18" charset="0"/>
              </a:rPr>
              <a:t>To determine the most efficient algorithms with the highest accuracy score for the given Dataset</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lvl="0">
              <a:lnSpc>
                <a:spcPct val="107000"/>
              </a:lnSpc>
              <a:spcAft>
                <a:spcPts val="800"/>
              </a:spcAft>
              <a:buFont typeface="Arial" panose="020B0604020202020204" pitchFamily="34" charset="0"/>
              <a:buChar char="•"/>
            </a:pPr>
            <a:r>
              <a:rPr lang="en-US" sz="1000" dirty="0">
                <a:latin typeface="Times New Roman" panose="02020603050405020304" pitchFamily="18" charset="0"/>
                <a:ea typeface="Yu Mincho" panose="02020400000000000000" pitchFamily="18" charset="-128"/>
                <a:cs typeface="Times New Roman" panose="02020603050405020304" pitchFamily="18" charset="0"/>
              </a:rPr>
              <a:t>Visualizing the performance of the models using correlation matrix and ROC values.</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marL="0" lvl="0" indent="0" algn="just" rtl="0">
              <a:lnSpc>
                <a:spcPct val="100000"/>
              </a:lnSpc>
              <a:spcBef>
                <a:spcPts val="1600"/>
              </a:spcBef>
              <a:spcAft>
                <a:spcPts val="100"/>
              </a:spcAft>
              <a:buNone/>
            </a:pPr>
            <a:endParaRPr sz="1400" dirty="0"/>
          </a:p>
        </p:txBody>
      </p:sp>
    </p:spTree>
    <p:extLst>
      <p:ext uri="{BB962C8B-B14F-4D97-AF65-F5344CB8AC3E}">
        <p14:creationId xmlns:p14="http://schemas.microsoft.com/office/powerpoint/2010/main" val="98057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50803" y="339479"/>
            <a:ext cx="8520600" cy="662529"/>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 sz="3000" dirty="0">
                <a:latin typeface="Merriweather" panose="020B0604020202020204" charset="0"/>
                <a:ea typeface="Times New Roman"/>
                <a:cs typeface="Times New Roman"/>
                <a:sym typeface="Times New Roman"/>
              </a:rPr>
              <a:t>Description</a:t>
            </a:r>
            <a:r>
              <a:rPr lang="en" sz="3000" dirty="0">
                <a:latin typeface="Times New Roman"/>
                <a:ea typeface="Times New Roman"/>
                <a:cs typeface="Times New Roman"/>
                <a:sym typeface="Times New Roman"/>
              </a:rPr>
              <a:t> </a:t>
            </a:r>
            <a:r>
              <a:rPr lang="en" sz="3000" dirty="0">
                <a:latin typeface="Merriweather" panose="020B0604020202020204" charset="0"/>
                <a:ea typeface="Times New Roman"/>
                <a:cs typeface="Times New Roman"/>
                <a:sym typeface="Times New Roman"/>
              </a:rPr>
              <a:t>of Dataset</a:t>
            </a:r>
            <a:endParaRPr sz="3000" dirty="0">
              <a:latin typeface="Merriweather" panose="020B0604020202020204" charset="0"/>
              <a:ea typeface="Times New Roman"/>
              <a:cs typeface="Times New Roman"/>
              <a:sym typeface="Times New Roman"/>
            </a:endParaRPr>
          </a:p>
        </p:txBody>
      </p:sp>
      <p:sp>
        <p:nvSpPr>
          <p:cNvPr id="84" name="Google Shape;84;p16"/>
          <p:cNvSpPr txBox="1">
            <a:spLocks noGrp="1"/>
          </p:cNvSpPr>
          <p:nvPr>
            <p:ph type="body" idx="1"/>
          </p:nvPr>
        </p:nvSpPr>
        <p:spPr>
          <a:xfrm>
            <a:off x="311700" y="1505700"/>
            <a:ext cx="8520600" cy="3637800"/>
          </a:xfrm>
          <a:prstGeom prst="rect">
            <a:avLst/>
          </a:prstGeom>
        </p:spPr>
        <p:txBody>
          <a:bodyPr spcFirstLastPara="1" wrap="square" lIns="91425" tIns="91425" rIns="91425" bIns="91425" anchor="t" anchorCtr="0">
            <a:noAutofit/>
          </a:bodyPr>
          <a:lstStyle/>
          <a:p>
            <a:pPr>
              <a:lnSpc>
                <a:spcPct val="107000"/>
              </a:lnSpc>
              <a:spcAft>
                <a:spcPts val="800"/>
              </a:spcAft>
              <a:buFont typeface="Wingdings" panose="05000000000000000000" pitchFamily="2" charset="2"/>
              <a:buChar char="Ø"/>
            </a:pPr>
            <a:r>
              <a:rPr lang="en-US" sz="16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The Lung Capacity Prediction Dataset contains all the information contains about the factors that are </a:t>
            </a:r>
            <a:r>
              <a:rPr lang="en-US" sz="1600" dirty="0" smtClean="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responsible </a:t>
            </a:r>
            <a:r>
              <a:rPr lang="en-US" sz="16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for lung capacity calculation.</a:t>
            </a:r>
          </a:p>
          <a:p>
            <a:pPr>
              <a:lnSpc>
                <a:spcPct val="107000"/>
              </a:lnSpc>
              <a:spcAft>
                <a:spcPts val="800"/>
              </a:spcAft>
              <a:buFont typeface="Wingdings" panose="05000000000000000000" pitchFamily="2" charset="2"/>
              <a:buChar char="Ø"/>
            </a:pPr>
            <a:r>
              <a:rPr lang="en-US" sz="16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The LUNGCAP column (Target variable column) tells us if an </a:t>
            </a:r>
            <a:r>
              <a:rPr lang="en-US" sz="1600" dirty="0" smtClean="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human being </a:t>
            </a:r>
            <a:r>
              <a:rPr lang="en-US" sz="16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has lung cap value over a desired </a:t>
            </a:r>
            <a:r>
              <a:rPr lang="en-US" sz="1600" dirty="0" smtClean="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level </a:t>
            </a:r>
            <a:r>
              <a:rPr lang="en-US" sz="16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and uses Float value . </a:t>
            </a:r>
          </a:p>
          <a:p>
            <a:pPr algn="just">
              <a:lnSpc>
                <a:spcPct val="107000"/>
              </a:lnSpc>
              <a:buFont typeface="Wingdings" panose="05000000000000000000" pitchFamily="2" charset="2"/>
              <a:buChar char="Ø"/>
            </a:pPr>
            <a:r>
              <a:rPr lang="en-US" sz="16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The dataset consists of a .</a:t>
            </a:r>
            <a:r>
              <a:rPr lang="en-US" sz="1600" dirty="0" err="1">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csv</a:t>
            </a:r>
            <a:r>
              <a:rPr lang="en-US" sz="16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 file  and has 752 records and contains 6 columns.</a:t>
            </a:r>
            <a:endParaRPr lang="en-IN" sz="16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endParaRPr>
          </a:p>
          <a:p>
            <a:pPr algn="just">
              <a:lnSpc>
                <a:spcPct val="107000"/>
              </a:lnSpc>
              <a:buFont typeface="Wingdings" panose="05000000000000000000" pitchFamily="2" charset="2"/>
              <a:buChar char="Ø"/>
            </a:pPr>
            <a:endParaRPr lang="en-US" sz="1600" dirty="0" smtClean="0">
              <a:effectLst/>
              <a:latin typeface="Times New Roman" panose="02020603050405020304" pitchFamily="18" charset="0"/>
              <a:ea typeface="Times New Roman" panose="02020603050405020304" pitchFamily="18" charset="0"/>
              <a:cs typeface="Arial" panose="020B0604020202020204" pitchFamily="34" charset="0"/>
            </a:endParaRPr>
          </a:p>
          <a:p>
            <a:pPr algn="just">
              <a:lnSpc>
                <a:spcPct val="107000"/>
              </a:lnSpc>
              <a:buFont typeface="Wingdings" panose="05000000000000000000" pitchFamily="2" charset="2"/>
              <a:buChar char="Ø"/>
            </a:pPr>
            <a:r>
              <a:rPr lang="en-US" sz="1600" dirty="0" smtClean="0">
                <a:effectLst/>
                <a:latin typeface="Times New Roman" panose="02020603050405020304" pitchFamily="18" charset="0"/>
                <a:ea typeface="Times New Roman" panose="02020603050405020304" pitchFamily="18" charset="0"/>
                <a:cs typeface="Arial" panose="020B0604020202020204" pitchFamily="34" charset="0"/>
              </a:rPr>
              <a:t>Of </a:t>
            </a:r>
            <a:r>
              <a:rPr lang="en-US" sz="1600" dirty="0">
                <a:effectLst/>
                <a:latin typeface="Times New Roman" panose="02020603050405020304" pitchFamily="18" charset="0"/>
                <a:ea typeface="Times New Roman" panose="02020603050405020304" pitchFamily="18" charset="0"/>
                <a:cs typeface="Arial" panose="020B0604020202020204" pitchFamily="34" charset="0"/>
              </a:rPr>
              <a:t>which:    </a:t>
            </a:r>
          </a:p>
          <a:p>
            <a:pPr lvl="1" algn="just">
              <a:lnSpc>
                <a:spcPct val="107000"/>
              </a:lnSpc>
              <a:buFont typeface="Wingdings" panose="05000000000000000000" pitchFamily="2" charset="2"/>
              <a:buChar char="§"/>
            </a:pPr>
            <a:r>
              <a:rPr lang="en-US" sz="1200" dirty="0">
                <a:latin typeface="Times New Roman" panose="02020603050405020304" pitchFamily="18" charset="0"/>
                <a:ea typeface="Yu Mincho" panose="02020400000000000000" pitchFamily="18" charset="-128"/>
                <a:cs typeface="Arial" panose="020B0604020202020204" pitchFamily="34" charset="0"/>
              </a:rPr>
              <a:t>3</a:t>
            </a:r>
            <a:r>
              <a:rPr lang="en-US" sz="1200" dirty="0" smtClean="0">
                <a:latin typeface="Times New Roman" panose="02020603050405020304" pitchFamily="18" charset="0"/>
                <a:ea typeface="Yu Mincho" panose="02020400000000000000" pitchFamily="18" charset="-128"/>
                <a:cs typeface="Arial" panose="020B0604020202020204" pitchFamily="34" charset="0"/>
              </a:rPr>
              <a:t> </a:t>
            </a:r>
            <a:r>
              <a:rPr lang="en-US" sz="1200" dirty="0">
                <a:latin typeface="Times New Roman" panose="02020603050405020304" pitchFamily="18" charset="0"/>
                <a:ea typeface="Yu Mincho" panose="02020400000000000000" pitchFamily="18" charset="-128"/>
                <a:cs typeface="Arial" panose="020B0604020202020204" pitchFamily="34" charset="0"/>
              </a:rPr>
              <a:t>Attributes of String, </a:t>
            </a:r>
            <a:r>
              <a:rPr lang="en-US" sz="1200" dirty="0" smtClean="0">
                <a:latin typeface="Times New Roman" panose="02020603050405020304" pitchFamily="18" charset="0"/>
                <a:ea typeface="Yu Mincho" panose="02020400000000000000" pitchFamily="18" charset="-128"/>
                <a:cs typeface="Arial" panose="020B0604020202020204" pitchFamily="34" charset="0"/>
              </a:rPr>
              <a:t>1 </a:t>
            </a:r>
            <a:r>
              <a:rPr lang="en-US" sz="1200" dirty="0">
                <a:latin typeface="Times New Roman" panose="02020603050405020304" pitchFamily="18" charset="0"/>
                <a:ea typeface="Yu Mincho" panose="02020400000000000000" pitchFamily="18" charset="-128"/>
                <a:cs typeface="Arial" panose="020B0604020202020204" pitchFamily="34" charset="0"/>
              </a:rPr>
              <a:t>Attributes of Int, 2 Attributes of  Decimal</a:t>
            </a:r>
            <a:endParaRPr lang="en-US" sz="1200" dirty="0">
              <a:effectLst/>
              <a:latin typeface="Calibri" panose="020F0502020204030204" pitchFamily="34" charset="0"/>
              <a:ea typeface="Yu Mincho" panose="02020400000000000000" pitchFamily="18" charset="-128"/>
              <a:cs typeface="Arial" panose="020B0604020202020204" pitchFamily="34" charset="0"/>
            </a:endParaRPr>
          </a:p>
          <a:p>
            <a:pPr marL="0" lvl="0" indent="0" algn="l" rtl="0">
              <a:lnSpc>
                <a:spcPct val="95000"/>
              </a:lnSpc>
              <a:spcBef>
                <a:spcPts val="1200"/>
              </a:spcBef>
              <a:spcAft>
                <a:spcPts val="0"/>
              </a:spcAft>
              <a:buNone/>
            </a:pPr>
            <a:endParaRPr sz="1829" dirty="0">
              <a:solidFill>
                <a:srgbClr val="000000"/>
              </a:solidFill>
              <a:highlight>
                <a:srgbClr val="FFFFFF"/>
              </a:highlight>
              <a:latin typeface="Times New Roman"/>
              <a:ea typeface="Times New Roman"/>
              <a:cs typeface="Times New Roman"/>
              <a:sym typeface="Times New Roman"/>
            </a:endParaRPr>
          </a:p>
          <a:p>
            <a:pPr marL="457200" lvl="0" indent="0" algn="l" rtl="0">
              <a:lnSpc>
                <a:spcPct val="95000"/>
              </a:lnSpc>
              <a:spcBef>
                <a:spcPts val="1200"/>
              </a:spcBef>
              <a:spcAft>
                <a:spcPts val="0"/>
              </a:spcAft>
              <a:buSzPts val="935"/>
              <a:buNone/>
            </a:pPr>
            <a:endParaRPr sz="1829" dirty="0">
              <a:solidFill>
                <a:srgbClr val="000000"/>
              </a:solidFill>
              <a:highlight>
                <a:srgbClr val="FFFFFF"/>
              </a:highlight>
              <a:latin typeface="Times New Roman"/>
              <a:ea typeface="Times New Roman"/>
              <a:cs typeface="Times New Roman"/>
              <a:sym typeface="Times New Roman"/>
            </a:endParaRPr>
          </a:p>
          <a:p>
            <a:pPr marL="0" lvl="0" indent="0" algn="l" rtl="0">
              <a:lnSpc>
                <a:spcPct val="95000"/>
              </a:lnSpc>
              <a:spcBef>
                <a:spcPts val="1200"/>
              </a:spcBef>
              <a:spcAft>
                <a:spcPts val="1200"/>
              </a:spcAft>
              <a:buSzPts val="935"/>
              <a:buNone/>
            </a:pPr>
            <a:endParaRPr sz="153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256460" y="175847"/>
            <a:ext cx="3706500" cy="5541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Steps Performed</a:t>
            </a:r>
            <a:endParaRPr dirty="0"/>
          </a:p>
        </p:txBody>
      </p:sp>
      <p:sp>
        <p:nvSpPr>
          <p:cNvPr id="81" name="Google Shape;81;p15"/>
          <p:cNvSpPr txBox="1">
            <a:spLocks noGrp="1"/>
          </p:cNvSpPr>
          <p:nvPr>
            <p:ph type="body" idx="1"/>
          </p:nvPr>
        </p:nvSpPr>
        <p:spPr>
          <a:xfrm>
            <a:off x="4508526" y="129121"/>
            <a:ext cx="4166400" cy="4694750"/>
          </a:xfrm>
          <a:prstGeom prst="rect">
            <a:avLst/>
          </a:prstGeom>
        </p:spPr>
        <p:txBody>
          <a:bodyPr spcFirstLastPara="1" wrap="square" lIns="91425" tIns="91425" rIns="91425" bIns="91425" anchor="t" anchorCtr="0">
            <a:noAutofit/>
          </a:bodyPr>
          <a:lstStyle/>
          <a:p>
            <a:pPr marL="0" indent="0" algn="just">
              <a:lnSpc>
                <a:spcPct val="100000"/>
              </a:lnSpc>
              <a:spcBef>
                <a:spcPts val="1600"/>
              </a:spcBef>
              <a:spcAft>
                <a:spcPts val="600"/>
              </a:spcAft>
              <a:buNone/>
            </a:pPr>
            <a:r>
              <a:rPr lang="en-US" sz="1200" b="1"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Data </a:t>
            </a:r>
            <a:r>
              <a:rPr lang="en-US" sz="1200" b="1" dirty="0" smtClean="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Cleaning:</a:t>
            </a:r>
          </a:p>
          <a:p>
            <a:pPr marL="171450" indent="-171450" algn="just">
              <a:lnSpc>
                <a:spcPct val="100000"/>
              </a:lnSpc>
              <a:spcBef>
                <a:spcPts val="1600"/>
              </a:spcBef>
              <a:spcAft>
                <a:spcPts val="600"/>
              </a:spcAft>
              <a:buFont typeface="Arial" panose="020B0604020202020204" pitchFamily="34" charset="0"/>
              <a:buChar char="•"/>
            </a:pPr>
            <a:r>
              <a:rPr lang="en-US" sz="1000" dirty="0" smtClean="0">
                <a:latin typeface="Times New Roman" panose="02020603050405020304" pitchFamily="18" charset="0"/>
                <a:ea typeface="Yu Mincho" panose="02020400000000000000" pitchFamily="18" charset="-128"/>
                <a:cs typeface="Times New Roman" panose="02020603050405020304" pitchFamily="18" charset="0"/>
              </a:rPr>
              <a:t>Data </a:t>
            </a:r>
            <a:r>
              <a:rPr lang="en-US" sz="1000" dirty="0">
                <a:latin typeface="Times New Roman" panose="02020603050405020304" pitchFamily="18" charset="0"/>
                <a:ea typeface="Yu Mincho" panose="02020400000000000000" pitchFamily="18" charset="-128"/>
                <a:cs typeface="Times New Roman" panose="02020603050405020304" pitchFamily="18" charset="0"/>
              </a:rPr>
              <a:t>provided was </a:t>
            </a:r>
            <a:r>
              <a:rPr lang="en-US" sz="1000" dirty="0" err="1">
                <a:latin typeface="Times New Roman" panose="02020603050405020304" pitchFamily="18" charset="0"/>
                <a:ea typeface="Yu Mincho" panose="02020400000000000000" pitchFamily="18" charset="-128"/>
                <a:cs typeface="Times New Roman" panose="02020603050405020304" pitchFamily="18" charset="0"/>
              </a:rPr>
              <a:t>heterogenous</a:t>
            </a:r>
            <a:r>
              <a:rPr lang="en-US" sz="1000" dirty="0">
                <a:latin typeface="Times New Roman" panose="02020603050405020304" pitchFamily="18" charset="0"/>
                <a:ea typeface="Yu Mincho" panose="02020400000000000000" pitchFamily="18" charset="-128"/>
                <a:cs typeface="Times New Roman" panose="02020603050405020304" pitchFamily="18" charset="0"/>
              </a:rPr>
              <a:t> with a columns containing missing values. Many rows had Null values and also dummy values which can degrade the model’s performance, hence we need to take care of all the rows with Null as well as dummy values. </a:t>
            </a:r>
            <a:endParaRPr lang="en-US" sz="1000" dirty="0" smtClean="0">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spcBef>
                <a:spcPts val="1600"/>
              </a:spcBef>
              <a:spcAft>
                <a:spcPts val="600"/>
              </a:spcAft>
              <a:buFont typeface="Arial" panose="020B0604020202020204" pitchFamily="34" charset="0"/>
              <a:buChar char="•"/>
            </a:pPr>
            <a:r>
              <a:rPr lang="en-US" sz="1000" dirty="0" smtClean="0">
                <a:latin typeface="Times New Roman" panose="02020603050405020304" pitchFamily="18" charset="0"/>
                <a:ea typeface="Yu Mincho" panose="02020400000000000000" pitchFamily="18" charset="-128"/>
                <a:cs typeface="Times New Roman" panose="02020603050405020304" pitchFamily="18" charset="0"/>
              </a:rPr>
              <a:t>We </a:t>
            </a:r>
            <a:r>
              <a:rPr lang="en-US" sz="1000" dirty="0">
                <a:latin typeface="Times New Roman" panose="02020603050405020304" pitchFamily="18" charset="0"/>
                <a:ea typeface="Yu Mincho" panose="02020400000000000000" pitchFamily="18" charset="-128"/>
                <a:cs typeface="Times New Roman" panose="02020603050405020304" pitchFamily="18" charset="0"/>
              </a:rPr>
              <a:t>used the mode values of the features to fill in the missing fields instead of leaving them Null and removed the rows that had null values after filling the mean values and also by removing the dummy values.</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algn="just">
              <a:lnSpc>
                <a:spcPct val="100000"/>
              </a:lnSpc>
              <a:spcBef>
                <a:spcPts val="1600"/>
              </a:spcBef>
              <a:spcAft>
                <a:spcPts val="100"/>
              </a:spcAft>
              <a:buNone/>
            </a:pPr>
            <a:r>
              <a:rPr lang="en-US" sz="1200" b="1" dirty="0" smtClean="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Correlation Matrix</a:t>
            </a:r>
            <a:r>
              <a:rPr lang="en-US" sz="1200" b="1" dirty="0" smtClean="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a:t>
            </a:r>
          </a:p>
          <a:p>
            <a:pPr marL="171450" indent="-171450" algn="just">
              <a:lnSpc>
                <a:spcPct val="100000"/>
              </a:lnSpc>
              <a:spcBef>
                <a:spcPts val="1600"/>
              </a:spcBef>
              <a:spcAft>
                <a:spcPts val="100"/>
              </a:spcAft>
              <a:buFont typeface="Arial" panose="020B0604020202020204" pitchFamily="34" charset="0"/>
              <a:buChar char="•"/>
            </a:pPr>
            <a:r>
              <a:rPr lang="en-US" sz="1000" dirty="0">
                <a:latin typeface="Times New Roman" panose="02020603050405020304" pitchFamily="18" charset="0"/>
                <a:ea typeface="Yu Mincho" panose="02020400000000000000" pitchFamily="18" charset="-128"/>
                <a:cs typeface="Times New Roman" panose="02020603050405020304" pitchFamily="18" charset="0"/>
              </a:rPr>
              <a:t>The data originally had 6 columns, we have used the correlation matrix  to display the correlation. The measure is best used in variables that demonstrate a linear relationship between each other. </a:t>
            </a:r>
          </a:p>
          <a:p>
            <a:pPr marL="0" indent="0" algn="just">
              <a:lnSpc>
                <a:spcPct val="100000"/>
              </a:lnSpc>
              <a:spcBef>
                <a:spcPts val="1600"/>
              </a:spcBef>
              <a:spcAft>
                <a:spcPts val="600"/>
              </a:spcAft>
              <a:buNone/>
            </a:pPr>
            <a:endParaRPr lang="en-US" sz="1400" dirty="0">
              <a:effectLst/>
              <a:latin typeface="Calibri" panose="020F0502020204030204" pitchFamily="34" charset="0"/>
              <a:ea typeface="Yu Mincho" panose="02020400000000000000" pitchFamily="18" charset="-128"/>
              <a:cs typeface="Arial" panose="020B0604020202020204" pitchFamily="34" charset="0"/>
            </a:endParaRPr>
          </a:p>
          <a:p>
            <a:pPr marL="285750" indent="-285750" algn="just">
              <a:spcBef>
                <a:spcPts val="1600"/>
              </a:spcBef>
              <a:spcAft>
                <a:spcPts val="1600"/>
              </a:spcAft>
              <a:buFont typeface="Wingdings" panose="05000000000000000000" pitchFamily="2" charset="2"/>
              <a:buChar char="Ø"/>
            </a:pPr>
            <a:endParaRPr sz="1400" dirty="0">
              <a:solidFill>
                <a:schemeClr val="tx1"/>
              </a:solidFill>
            </a:endParaRPr>
          </a:p>
        </p:txBody>
      </p:sp>
    </p:spTree>
    <p:extLst>
      <p:ext uri="{BB962C8B-B14F-4D97-AF65-F5344CB8AC3E}">
        <p14:creationId xmlns:p14="http://schemas.microsoft.com/office/powerpoint/2010/main" val="149271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256460" y="175847"/>
            <a:ext cx="3706500" cy="5541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Steps Performed</a:t>
            </a:r>
            <a:endParaRPr dirty="0"/>
          </a:p>
        </p:txBody>
      </p:sp>
      <p:sp>
        <p:nvSpPr>
          <p:cNvPr id="81" name="Google Shape;81;p15"/>
          <p:cNvSpPr txBox="1">
            <a:spLocks noGrp="1"/>
          </p:cNvSpPr>
          <p:nvPr>
            <p:ph type="body" idx="1"/>
          </p:nvPr>
        </p:nvSpPr>
        <p:spPr>
          <a:xfrm>
            <a:off x="4503050" y="0"/>
            <a:ext cx="4166400" cy="4922429"/>
          </a:xfrm>
          <a:prstGeom prst="rect">
            <a:avLst/>
          </a:prstGeom>
        </p:spPr>
        <p:txBody>
          <a:bodyPr spcFirstLastPara="1" wrap="square" lIns="91425" tIns="91425" rIns="91425" bIns="91425" anchor="t" anchorCtr="0">
            <a:noAutofit/>
          </a:bodyPr>
          <a:lstStyle/>
          <a:p>
            <a:pPr marL="0" indent="0" algn="just">
              <a:lnSpc>
                <a:spcPct val="100000"/>
              </a:lnSpc>
              <a:spcAft>
                <a:spcPts val="600"/>
              </a:spcAft>
              <a:buNone/>
            </a:pPr>
            <a:r>
              <a:rPr lang="en-US" sz="1000" b="1"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Exploratory Data </a:t>
            </a:r>
            <a:r>
              <a:rPr lang="en-US" sz="1000" b="1" dirty="0" smtClean="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Analysis</a:t>
            </a:r>
            <a:r>
              <a:rPr lang="en-US" sz="1000" b="1" dirty="0" smtClean="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a:t>
            </a:r>
          </a:p>
          <a:p>
            <a:pPr marL="171450" indent="-171450" algn="just">
              <a:lnSpc>
                <a:spcPct val="100000"/>
              </a:lnSpc>
              <a:spcAft>
                <a:spcPts val="600"/>
              </a:spcAft>
              <a:buFont typeface="Arial" panose="020B0604020202020204" pitchFamily="34" charset="0"/>
              <a:buChar char="•"/>
            </a:pPr>
            <a:r>
              <a:rPr lang="en-US" sz="1000" dirty="0" smtClean="0">
                <a:latin typeface="Times New Roman" panose="02020603050405020304" pitchFamily="18" charset="0"/>
                <a:ea typeface="Yu Mincho" panose="02020400000000000000" pitchFamily="18" charset="-128"/>
                <a:cs typeface="Times New Roman" panose="02020603050405020304" pitchFamily="18" charset="0"/>
              </a:rPr>
              <a:t>After </a:t>
            </a:r>
            <a:r>
              <a:rPr lang="en-US" sz="1000" dirty="0">
                <a:latin typeface="Times New Roman" panose="02020603050405020304" pitchFamily="18" charset="0"/>
                <a:ea typeface="Yu Mincho" panose="02020400000000000000" pitchFamily="18" charset="-128"/>
                <a:cs typeface="Times New Roman" panose="02020603050405020304" pitchFamily="18" charset="0"/>
              </a:rPr>
              <a:t>cleaning the data and sorting it we have calculated correlation matrix by using various pandas and </a:t>
            </a:r>
            <a:r>
              <a:rPr lang="en-US" sz="1000" dirty="0" err="1">
                <a:latin typeface="Times New Roman" panose="02020603050405020304" pitchFamily="18" charset="0"/>
                <a:ea typeface="Yu Mincho" panose="02020400000000000000" pitchFamily="18" charset="-128"/>
                <a:cs typeface="Times New Roman" panose="02020603050405020304" pitchFamily="18" charset="0"/>
              </a:rPr>
              <a:t>matplotlib</a:t>
            </a:r>
            <a:r>
              <a:rPr lang="en-US" sz="1000" dirty="0">
                <a:latin typeface="Times New Roman" panose="02020603050405020304" pitchFamily="18" charset="0"/>
                <a:ea typeface="Yu Mincho" panose="02020400000000000000" pitchFamily="18" charset="-128"/>
                <a:cs typeface="Times New Roman" panose="02020603050405020304" pitchFamily="18" charset="0"/>
              </a:rPr>
              <a:t> commands. </a:t>
            </a:r>
            <a:endParaRPr lang="en-US" sz="1000" dirty="0" smtClean="0">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spcAft>
                <a:spcPts val="600"/>
              </a:spcAft>
              <a:buFont typeface="Arial" panose="020B0604020202020204" pitchFamily="34" charset="0"/>
              <a:buChar char="•"/>
            </a:pPr>
            <a:r>
              <a:rPr lang="en-US" sz="1000" dirty="0" smtClean="0">
                <a:latin typeface="Times New Roman" panose="02020603050405020304" pitchFamily="18" charset="0"/>
                <a:ea typeface="Yu Mincho" panose="02020400000000000000" pitchFamily="18" charset="-128"/>
                <a:cs typeface="Times New Roman" panose="02020603050405020304" pitchFamily="18" charset="0"/>
              </a:rPr>
              <a:t>We </a:t>
            </a:r>
            <a:r>
              <a:rPr lang="en-US" sz="1000" dirty="0">
                <a:latin typeface="Times New Roman" panose="02020603050405020304" pitchFamily="18" charset="0"/>
                <a:ea typeface="Yu Mincho" panose="02020400000000000000" pitchFamily="18" charset="-128"/>
                <a:cs typeface="Times New Roman" panose="02020603050405020304" pitchFamily="18" charset="0"/>
              </a:rPr>
              <a:t>have shown a histogram of all relevant columns using </a:t>
            </a:r>
            <a:r>
              <a:rPr lang="en-US" sz="1000" dirty="0" err="1">
                <a:latin typeface="Times New Roman" panose="02020603050405020304" pitchFamily="18" charset="0"/>
                <a:ea typeface="Yu Mincho" panose="02020400000000000000" pitchFamily="18" charset="-128"/>
                <a:cs typeface="Times New Roman" panose="02020603050405020304" pitchFamily="18" charset="0"/>
              </a:rPr>
              <a:t>hist</a:t>
            </a:r>
            <a:r>
              <a:rPr lang="en-US" sz="1000" dirty="0">
                <a:latin typeface="Times New Roman" panose="02020603050405020304" pitchFamily="18" charset="0"/>
                <a:ea typeface="Yu Mincho" panose="02020400000000000000" pitchFamily="18" charset="-128"/>
                <a:cs typeface="Times New Roman" panose="02020603050405020304" pitchFamily="18" charset="0"/>
              </a:rPr>
              <a:t>() and visualized  the various features  corresponding to lung capacity and also printed a bar chart of </a:t>
            </a:r>
            <a:r>
              <a:rPr lang="en-US" sz="1000" dirty="0" err="1">
                <a:latin typeface="Times New Roman" panose="02020603050405020304" pitchFamily="18" charset="0"/>
                <a:ea typeface="Yu Mincho" panose="02020400000000000000" pitchFamily="18" charset="-128"/>
                <a:cs typeface="Times New Roman" panose="02020603050405020304" pitchFamily="18" charset="0"/>
              </a:rPr>
              <a:t>lungcap</a:t>
            </a:r>
            <a:r>
              <a:rPr lang="en-US" sz="1000" dirty="0">
                <a:latin typeface="Times New Roman" panose="02020603050405020304" pitchFamily="18" charset="0"/>
                <a:ea typeface="Yu Mincho" panose="02020400000000000000" pitchFamily="18" charset="-128"/>
                <a:cs typeface="Times New Roman" panose="02020603050405020304" pitchFamily="18" charset="0"/>
              </a:rPr>
              <a:t> in the dataset. </a:t>
            </a:r>
            <a:endParaRPr lang="en-US" sz="1000" dirty="0" smtClean="0">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spcAft>
                <a:spcPts val="600"/>
              </a:spcAft>
              <a:buFont typeface="Arial" panose="020B0604020202020204" pitchFamily="34" charset="0"/>
              <a:buChar char="•"/>
            </a:pPr>
            <a:r>
              <a:rPr lang="en-US" sz="1000" dirty="0" smtClean="0">
                <a:latin typeface="Times New Roman" panose="02020603050405020304" pitchFamily="18" charset="0"/>
                <a:ea typeface="Yu Mincho" panose="02020400000000000000" pitchFamily="18" charset="-128"/>
                <a:cs typeface="Times New Roman" panose="02020603050405020304" pitchFamily="18" charset="0"/>
              </a:rPr>
              <a:t>This </a:t>
            </a:r>
            <a:r>
              <a:rPr lang="en-US" sz="1000" dirty="0" err="1" smtClean="0">
                <a:latin typeface="Times New Roman" panose="02020603050405020304" pitchFamily="18" charset="0"/>
                <a:ea typeface="Yu Mincho" panose="02020400000000000000" pitchFamily="18" charset="-128"/>
                <a:cs typeface="Times New Roman" panose="02020603050405020304" pitchFamily="18" charset="0"/>
              </a:rPr>
              <a:t>visuvalization</a:t>
            </a:r>
            <a:r>
              <a:rPr lang="en-US" sz="1000" dirty="0" smtClean="0">
                <a:latin typeface="Times New Roman" panose="02020603050405020304" pitchFamily="18" charset="0"/>
                <a:ea typeface="Yu Mincho" panose="02020400000000000000" pitchFamily="18" charset="-128"/>
                <a:cs typeface="Times New Roman" panose="02020603050405020304" pitchFamily="18" charset="0"/>
              </a:rPr>
              <a:t> </a:t>
            </a:r>
            <a:r>
              <a:rPr lang="en-US" sz="1000" dirty="0">
                <a:latin typeface="Times New Roman" panose="02020603050405020304" pitchFamily="18" charset="0"/>
                <a:ea typeface="Yu Mincho" panose="02020400000000000000" pitchFamily="18" charset="-128"/>
                <a:cs typeface="Times New Roman" panose="02020603050405020304" pitchFamily="18" charset="0"/>
              </a:rPr>
              <a:t>was used to study the dataset which was used to select the suitable algorithm and get better results.</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algn="just">
              <a:lnSpc>
                <a:spcPct val="100000"/>
              </a:lnSpc>
              <a:buNone/>
            </a:pPr>
            <a:r>
              <a:rPr lang="en-US" sz="1000" b="1" dirty="0" smtClean="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Models Used:</a:t>
            </a:r>
          </a:p>
          <a:p>
            <a:pPr marL="0" indent="0" algn="just">
              <a:lnSpc>
                <a:spcPct val="100000"/>
              </a:lnSpc>
              <a:buNone/>
            </a:pPr>
            <a:endParaRPr lang="en-US" sz="1000" b="1" dirty="0" smtClean="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buFont typeface="Arial" panose="020B0604020202020204" pitchFamily="34" charset="0"/>
              <a:buChar char="•"/>
            </a:pPr>
            <a:r>
              <a:rPr lang="en-US" sz="1000" dirty="0" smtClean="0">
                <a:latin typeface="Times New Roman" panose="02020603050405020304" pitchFamily="18" charset="0"/>
                <a:ea typeface="Yu Mincho" panose="02020400000000000000" pitchFamily="18" charset="-128"/>
                <a:cs typeface="Times New Roman" panose="02020603050405020304" pitchFamily="18" charset="0"/>
              </a:rPr>
              <a:t>The </a:t>
            </a:r>
            <a:r>
              <a:rPr lang="en-US" sz="1000" dirty="0">
                <a:latin typeface="Times New Roman" panose="02020603050405020304" pitchFamily="18" charset="0"/>
                <a:ea typeface="Yu Mincho" panose="02020400000000000000" pitchFamily="18" charset="-128"/>
                <a:cs typeface="Times New Roman" panose="02020603050405020304" pitchFamily="18" charset="0"/>
              </a:rPr>
              <a:t>Dependent Target Variable is Lung Cap which contains a float value </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spcBef>
                <a:spcPts val="1600"/>
              </a:spcBef>
              <a:spcAft>
                <a:spcPts val="100"/>
              </a:spcAft>
              <a:buFont typeface="Arial" panose="020B0604020202020204" pitchFamily="34" charset="0"/>
              <a:buChar char="•"/>
            </a:pPr>
            <a:r>
              <a:rPr lang="en-US" sz="1000" dirty="0">
                <a:latin typeface="Times New Roman" panose="02020603050405020304" pitchFamily="18" charset="0"/>
                <a:ea typeface="Yu Mincho" panose="02020400000000000000" pitchFamily="18" charset="-128"/>
                <a:cs typeface="Times New Roman" panose="02020603050405020304" pitchFamily="18" charset="0"/>
              </a:rPr>
              <a:t>As the Target Variable is a discrete class value, the prediction model used is Regression.</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spcBef>
                <a:spcPts val="1600"/>
              </a:spcBef>
              <a:spcAft>
                <a:spcPts val="100"/>
              </a:spcAft>
              <a:buFont typeface="Arial" panose="020B0604020202020204" pitchFamily="34" charset="0"/>
              <a:buChar char="•"/>
            </a:pPr>
            <a:r>
              <a:rPr lang="en-US" sz="1000" dirty="0">
                <a:latin typeface="Times New Roman" panose="02020603050405020304" pitchFamily="18" charset="0"/>
                <a:ea typeface="Yu Mincho" panose="02020400000000000000" pitchFamily="18" charset="-128"/>
                <a:cs typeface="Times New Roman" panose="02020603050405020304" pitchFamily="18" charset="0"/>
              </a:rPr>
              <a:t>The dataset with its matrix of features (independent variables) is trained on various Classification and Regression models to predict the class value of the dependent target variable.</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spcBef>
                <a:spcPts val="1600"/>
              </a:spcBef>
              <a:spcAft>
                <a:spcPts val="100"/>
              </a:spcAft>
              <a:buFont typeface="Arial" panose="020B0604020202020204" pitchFamily="34" charset="0"/>
              <a:buChar char="•"/>
            </a:pPr>
            <a:r>
              <a:rPr lang="en-US" sz="1000" dirty="0">
                <a:latin typeface="Times New Roman" panose="02020603050405020304" pitchFamily="18" charset="0"/>
                <a:ea typeface="Yu Mincho" panose="02020400000000000000" pitchFamily="18" charset="-128"/>
                <a:cs typeface="Times New Roman" panose="02020603050405020304" pitchFamily="18" charset="0"/>
              </a:rPr>
              <a:t>Different types of classifiers used in the project are-</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marL="628650" lvl="1" indent="-171450" algn="just">
              <a:lnSpc>
                <a:spcPct val="100000"/>
              </a:lnSpc>
              <a:spcAft>
                <a:spcPts val="100"/>
              </a:spcAft>
              <a:buFont typeface="Wingdings" panose="05000000000000000000" pitchFamily="2" charset="2"/>
              <a:buChar char="Ø"/>
            </a:pPr>
            <a:r>
              <a:rPr lang="en-US" sz="1000" dirty="0" smtClean="0">
                <a:latin typeface="Times New Roman" panose="02020603050405020304" pitchFamily="18" charset="0"/>
                <a:ea typeface="Yu Mincho" panose="02020400000000000000" pitchFamily="18" charset="-128"/>
                <a:cs typeface="Times New Roman" panose="02020603050405020304" pitchFamily="18" charset="0"/>
              </a:rPr>
              <a:t>XG </a:t>
            </a:r>
            <a:r>
              <a:rPr lang="en-US" sz="1000" dirty="0">
                <a:latin typeface="Times New Roman" panose="02020603050405020304" pitchFamily="18" charset="0"/>
                <a:ea typeface="Yu Mincho" panose="02020400000000000000" pitchFamily="18" charset="-128"/>
                <a:cs typeface="Times New Roman" panose="02020603050405020304" pitchFamily="18" charset="0"/>
              </a:rPr>
              <a:t>Boost </a:t>
            </a:r>
            <a:r>
              <a:rPr lang="en-US" sz="1000" dirty="0" err="1" smtClean="0">
                <a:latin typeface="Times New Roman" panose="02020603050405020304" pitchFamily="18" charset="0"/>
                <a:ea typeface="Yu Mincho" panose="02020400000000000000" pitchFamily="18" charset="-128"/>
                <a:cs typeface="Times New Roman" panose="02020603050405020304" pitchFamily="18" charset="0"/>
              </a:rPr>
              <a:t>Regressor</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marL="628650" lvl="1" indent="-171450" algn="just">
              <a:lnSpc>
                <a:spcPct val="100000"/>
              </a:lnSpc>
              <a:spcAft>
                <a:spcPts val="100"/>
              </a:spcAft>
              <a:buFont typeface="Wingdings" panose="05000000000000000000" pitchFamily="2" charset="2"/>
              <a:buChar char="Ø"/>
            </a:pPr>
            <a:r>
              <a:rPr lang="en-US" sz="1000" dirty="0" smtClean="0">
                <a:latin typeface="Times New Roman" panose="02020603050405020304" pitchFamily="18" charset="0"/>
                <a:ea typeface="Yu Mincho" panose="02020400000000000000" pitchFamily="18" charset="-128"/>
                <a:cs typeface="Times New Roman" panose="02020603050405020304" pitchFamily="18" charset="0"/>
              </a:rPr>
              <a:t>Random </a:t>
            </a:r>
            <a:r>
              <a:rPr lang="en-US" sz="1000" dirty="0">
                <a:latin typeface="Times New Roman" panose="02020603050405020304" pitchFamily="18" charset="0"/>
                <a:ea typeface="Yu Mincho" panose="02020400000000000000" pitchFamily="18" charset="-128"/>
                <a:cs typeface="Times New Roman" panose="02020603050405020304" pitchFamily="18" charset="0"/>
              </a:rPr>
              <a:t>Forest </a:t>
            </a:r>
            <a:r>
              <a:rPr lang="en-US" sz="1000" dirty="0" err="1">
                <a:latin typeface="Times New Roman" panose="02020603050405020304" pitchFamily="18" charset="0"/>
                <a:ea typeface="Yu Mincho" panose="02020400000000000000" pitchFamily="18" charset="-128"/>
                <a:cs typeface="Times New Roman" panose="02020603050405020304" pitchFamily="18" charset="0"/>
              </a:rPr>
              <a:t>Regressor</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marL="628650" lvl="1" indent="-171450" algn="just">
              <a:lnSpc>
                <a:spcPct val="100000"/>
              </a:lnSpc>
              <a:spcAft>
                <a:spcPts val="100"/>
              </a:spcAft>
              <a:buFont typeface="Wingdings" panose="05000000000000000000" pitchFamily="2" charset="2"/>
              <a:buChar char="Ø"/>
            </a:pPr>
            <a:r>
              <a:rPr lang="en-US" sz="1000" dirty="0" smtClean="0">
                <a:latin typeface="Times New Roman" panose="02020603050405020304" pitchFamily="18" charset="0"/>
                <a:ea typeface="Yu Mincho" panose="02020400000000000000" pitchFamily="18" charset="-128"/>
                <a:cs typeface="Times New Roman" panose="02020603050405020304" pitchFamily="18" charset="0"/>
              </a:rPr>
              <a:t>Deep </a:t>
            </a:r>
            <a:r>
              <a:rPr lang="en-US" sz="1000" dirty="0">
                <a:latin typeface="Times New Roman" panose="02020603050405020304" pitchFamily="18" charset="0"/>
                <a:ea typeface="Yu Mincho" panose="02020400000000000000" pitchFamily="18" charset="-128"/>
                <a:cs typeface="Times New Roman" panose="02020603050405020304" pitchFamily="18" charset="0"/>
              </a:rPr>
              <a:t>Neural Network</a:t>
            </a:r>
            <a:endParaRPr lang="en-IN" sz="1000" dirty="0">
              <a:latin typeface="Times New Roman" panose="02020603050405020304" pitchFamily="18" charset="0"/>
              <a:ea typeface="Yu Mincho" panose="02020400000000000000" pitchFamily="18" charset="-128"/>
              <a:cs typeface="Times New Roman" panose="02020603050405020304" pitchFamily="18" charset="0"/>
            </a:endParaRPr>
          </a:p>
          <a:p>
            <a:pPr marL="628650" lvl="1" indent="-171450" algn="just">
              <a:lnSpc>
                <a:spcPct val="100000"/>
              </a:lnSpc>
              <a:spcBef>
                <a:spcPts val="0"/>
              </a:spcBef>
              <a:buFont typeface="Wingdings" panose="05000000000000000000" pitchFamily="2" charset="2"/>
              <a:buChar char="§"/>
            </a:pP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628650" lvl="1" indent="-171450" algn="just">
              <a:lnSpc>
                <a:spcPct val="100000"/>
              </a:lnSpc>
              <a:spcAft>
                <a:spcPts val="100"/>
              </a:spcAft>
              <a:buFont typeface="Wingdings" panose="05000000000000000000" pitchFamily="2" charset="2"/>
              <a:buChar char="§"/>
            </a:pPr>
            <a:endParaRPr lang="en-US" sz="8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69561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311700" y="3332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dirty="0">
                <a:latin typeface="Times New Roman"/>
                <a:ea typeface="Times New Roman"/>
                <a:cs typeface="Times New Roman"/>
                <a:sym typeface="Times New Roman"/>
              </a:rPr>
              <a:t>Performance Metric Measures </a:t>
            </a:r>
            <a:endParaRPr sz="3000" dirty="0">
              <a:latin typeface="Times New Roman"/>
              <a:ea typeface="Times New Roman"/>
              <a:cs typeface="Times New Roman"/>
              <a:sym typeface="Times New Roman"/>
            </a:endParaRPr>
          </a:p>
        </p:txBody>
      </p:sp>
      <p:graphicFrame>
        <p:nvGraphicFramePr>
          <p:cNvPr id="4" name="Table 3">
            <a:extLst>
              <a:ext uri="{FF2B5EF4-FFF2-40B4-BE49-F238E27FC236}">
                <a16:creationId xmlns="" xmlns:a16="http://schemas.microsoft.com/office/drawing/2014/main" id="{86F2E49C-A368-4266-A239-9CF402F17279}"/>
              </a:ext>
            </a:extLst>
          </p:cNvPr>
          <p:cNvGraphicFramePr>
            <a:graphicFrameLocks noGrp="1"/>
          </p:cNvGraphicFramePr>
          <p:nvPr>
            <p:extLst>
              <p:ext uri="{D42A27DB-BD31-4B8C-83A1-F6EECF244321}">
                <p14:modId xmlns:p14="http://schemas.microsoft.com/office/powerpoint/2010/main" val="628520134"/>
              </p:ext>
            </p:extLst>
          </p:nvPr>
        </p:nvGraphicFramePr>
        <p:xfrm>
          <a:off x="0" y="1292536"/>
          <a:ext cx="9144000" cy="3850960"/>
        </p:xfrm>
        <a:graphic>
          <a:graphicData uri="http://schemas.openxmlformats.org/drawingml/2006/table">
            <a:tbl>
              <a:tblPr/>
              <a:tblGrid>
                <a:gridCol w="2286000">
                  <a:extLst>
                    <a:ext uri="{9D8B030D-6E8A-4147-A177-3AD203B41FA5}">
                      <a16:colId xmlns="" xmlns:a16="http://schemas.microsoft.com/office/drawing/2014/main" val="1399220116"/>
                    </a:ext>
                  </a:extLst>
                </a:gridCol>
                <a:gridCol w="2286000">
                  <a:extLst>
                    <a:ext uri="{9D8B030D-6E8A-4147-A177-3AD203B41FA5}">
                      <a16:colId xmlns="" xmlns:a16="http://schemas.microsoft.com/office/drawing/2014/main" val="3972781967"/>
                    </a:ext>
                  </a:extLst>
                </a:gridCol>
                <a:gridCol w="2286000">
                  <a:extLst>
                    <a:ext uri="{9D8B030D-6E8A-4147-A177-3AD203B41FA5}">
                      <a16:colId xmlns="" xmlns:a16="http://schemas.microsoft.com/office/drawing/2014/main" val="3999309228"/>
                    </a:ext>
                  </a:extLst>
                </a:gridCol>
                <a:gridCol w="2286000">
                  <a:extLst>
                    <a:ext uri="{9D8B030D-6E8A-4147-A177-3AD203B41FA5}">
                      <a16:colId xmlns="" xmlns:a16="http://schemas.microsoft.com/office/drawing/2014/main" val="2807479530"/>
                    </a:ext>
                  </a:extLst>
                </a:gridCol>
              </a:tblGrid>
              <a:tr h="385096">
                <a:tc>
                  <a:txBody>
                    <a:bodyPr/>
                    <a:lstStyle/>
                    <a:p>
                      <a:pPr algn="ctr">
                        <a:lnSpc>
                          <a:spcPct val="107000"/>
                        </a:lnSpc>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Model</a:t>
                      </a:r>
                      <a:endParaRPr lang="en-IN" sz="1100" dirty="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MAE</a:t>
                      </a:r>
                      <a:endParaRPr lang="en-IN" sz="1100" dirty="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MSE</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RMSE</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10125619"/>
                  </a:ext>
                </a:extLst>
              </a:tr>
              <a:tr h="385096">
                <a:tc>
                  <a:txBody>
                    <a:bodyPr/>
                    <a:lstStyle/>
                    <a:p>
                      <a:pP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XG Boost Regressor</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0.898</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1.270</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dirty="0">
                          <a:effectLst/>
                          <a:latin typeface="Times New Roman" panose="02020603050405020304" pitchFamily="18" charset="0"/>
                          <a:ea typeface="Times New Roman" panose="02020603050405020304" pitchFamily="18" charset="0"/>
                          <a:cs typeface="Arial" panose="020B0604020202020204" pitchFamily="34" charset="0"/>
                        </a:rPr>
                        <a:t>1.127</a:t>
                      </a:r>
                      <a:endParaRPr lang="en-IN" sz="1100" dirty="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85096">
                <a:tc>
                  <a:txBody>
                    <a:bodyPr/>
                    <a:lstStyle/>
                    <a:p>
                      <a:pP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Random Forest Regressor</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0.977</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1.518</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1.232</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5096">
                <a:tc>
                  <a:txBody>
                    <a:bodyPr/>
                    <a:lstStyle/>
                    <a:p>
                      <a:pP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Deep Neural Network</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2.062</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7.007</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2.647</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5096">
                <a:tc>
                  <a:txBody>
                    <a:bodyPr/>
                    <a:lstStyle/>
                    <a:p>
                      <a:pP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SVR</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0.869</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1.226</a:t>
                      </a:r>
                      <a:endParaRPr lang="en-IN" sz="1100" dirty="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1.107</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5096">
                <a:tc>
                  <a:txBody>
                    <a:bodyPr/>
                    <a:lstStyle/>
                    <a:p>
                      <a:pP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Bayesian Ridge</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0.836</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1.071</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1.035</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5096">
                <a:tc>
                  <a:txBody>
                    <a:bodyPr/>
                    <a:lstStyle/>
                    <a:p>
                      <a:pP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LassoLars</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2.060</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7.051</a:t>
                      </a:r>
                      <a:endParaRPr lang="en-IN" sz="1100" dirty="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2.655</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5096">
                <a:tc>
                  <a:txBody>
                    <a:bodyPr/>
                    <a:lstStyle/>
                    <a:p>
                      <a:pP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ARD Regression</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0.835</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1.068</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1.033</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783534576"/>
                  </a:ext>
                </a:extLst>
              </a:tr>
              <a:tr h="385096">
                <a:tc>
                  <a:txBody>
                    <a:bodyPr/>
                    <a:lstStyle/>
                    <a:p>
                      <a:pP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Passive Aggressive Regression</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1.181</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Arial"/>
                        </a:rPr>
                        <a:t>2.151</a:t>
                      </a:r>
                      <a:endParaRPr lang="en-IN" sz="1100" b="0" i="0" u="none" strike="noStrike" cap="none"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Arial"/>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1.466</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774559629"/>
                  </a:ext>
                </a:extLst>
              </a:tr>
              <a:tr h="385096">
                <a:tc>
                  <a:txBody>
                    <a:bodyPr/>
                    <a:lstStyle/>
                    <a:p>
                      <a:pP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Theilsen Regressor</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0.837</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1.132</a:t>
                      </a:r>
                      <a:endParaRPr lang="en-IN" sz="110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1.064</a:t>
                      </a:r>
                      <a:endParaRPr lang="en-IN" sz="1100" dirty="0">
                        <a:effectLst/>
                        <a:latin typeface="Calibri" panose="020F0502020204030204" pitchFamily="34" charset="0"/>
                        <a:ea typeface="游明朝"/>
                        <a:cs typeface="Arial" panose="020B0604020202020204" pitchFamily="34"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4234523606"/>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1135</TotalTime>
  <Words>738</Words>
  <Application>Microsoft Office PowerPoint</Application>
  <PresentationFormat>On-screen Show (16:9)</PresentationFormat>
  <Paragraphs>132</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游明朝</vt:lpstr>
      <vt:lpstr>Yu Mincho</vt:lpstr>
      <vt:lpstr>Times New Roman</vt:lpstr>
      <vt:lpstr>Arial</vt:lpstr>
      <vt:lpstr>Wingdings</vt:lpstr>
      <vt:lpstr>Merriweather</vt:lpstr>
      <vt:lpstr>Roboto</vt:lpstr>
      <vt:lpstr>Paradigm</vt:lpstr>
      <vt:lpstr>LUNG CAPACITY  PREDICTION</vt:lpstr>
      <vt:lpstr>Problem statement   </vt:lpstr>
      <vt:lpstr>Data Source, Packages and Libraries Used.</vt:lpstr>
      <vt:lpstr>Existing Solutions</vt:lpstr>
      <vt:lpstr>Idea or Approach</vt:lpstr>
      <vt:lpstr>Description of Dataset</vt:lpstr>
      <vt:lpstr>Steps Performed</vt:lpstr>
      <vt:lpstr>Steps Performed</vt:lpstr>
      <vt:lpstr>Performance Metric Measures </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MEDICAL ECOSYSTEM</dc:title>
  <dc:creator>krish</dc:creator>
  <cp:lastModifiedBy>Lokesh Balaji</cp:lastModifiedBy>
  <cp:revision>39</cp:revision>
  <dcterms:modified xsi:type="dcterms:W3CDTF">2021-08-19T18:03:57Z</dcterms:modified>
</cp:coreProperties>
</file>