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1" r:id="rId6"/>
    <p:sldId id="262" r:id="rId7"/>
    <p:sldId id="263" r:id="rId8"/>
    <p:sldId id="269" r:id="rId9"/>
    <p:sldId id="272" r:id="rId10"/>
    <p:sldId id="268" r:id="rId11"/>
    <p:sldId id="260" r:id="rId12"/>
    <p:sldId id="270" r:id="rId13"/>
    <p:sldId id="271" r:id="rId14"/>
    <p:sldId id="274" r:id="rId15"/>
    <p:sldId id="273" r:id="rId16"/>
    <p:sldId id="265" r:id="rId17"/>
    <p:sldId id="26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68" d="100"/>
          <a:sy n="68"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E8C35-0D39-44E1-AD84-3B9F408A8084}" type="doc">
      <dgm:prSet loTypeId="urn:microsoft.com/office/officeart/2005/8/layout/process5" loCatId="process" qsTypeId="urn:microsoft.com/office/officeart/2005/8/quickstyle/3d9" qsCatId="3D" csTypeId="urn:microsoft.com/office/officeart/2005/8/colors/accent1_2" csCatId="accent1" phldr="1"/>
      <dgm:spPr/>
    </dgm:pt>
    <dgm:pt modelId="{ADFD04CD-C0D7-4C44-90E3-97014798EAA1}">
      <dgm:prSet phldrT="[Text]"/>
      <dgm:spPr/>
      <dgm:t>
        <a:bodyPr/>
        <a:lstStyle/>
        <a:p>
          <a:r>
            <a:rPr lang="en-US" smtClean="0"/>
            <a:t>Collect the data</a:t>
          </a:r>
          <a:endParaRPr lang="en-US"/>
        </a:p>
      </dgm:t>
    </dgm:pt>
    <dgm:pt modelId="{DE669B2B-EAD5-42F3-9947-1EBB33E47CFB}" type="parTrans" cxnId="{91164953-902C-4E9A-AF77-50AD0CB71500}">
      <dgm:prSet/>
      <dgm:spPr/>
      <dgm:t>
        <a:bodyPr/>
        <a:lstStyle/>
        <a:p>
          <a:endParaRPr lang="en-US"/>
        </a:p>
      </dgm:t>
    </dgm:pt>
    <dgm:pt modelId="{23D0E504-1B3D-4F86-AC94-DA5D3392D271}" type="sibTrans" cxnId="{91164953-902C-4E9A-AF77-50AD0CB71500}">
      <dgm:prSet/>
      <dgm:spPr/>
      <dgm:t>
        <a:bodyPr/>
        <a:lstStyle/>
        <a:p>
          <a:endParaRPr lang="en-US"/>
        </a:p>
      </dgm:t>
    </dgm:pt>
    <dgm:pt modelId="{431FE3CB-CB90-4531-9FD3-EAC6618EC4A4}">
      <dgm:prSet phldrT="[Text]"/>
      <dgm:spPr/>
      <dgm:t>
        <a:bodyPr/>
        <a:lstStyle/>
        <a:p>
          <a:r>
            <a:rPr lang="en-US" smtClean="0"/>
            <a:t>Store the data in folders</a:t>
          </a:r>
          <a:endParaRPr lang="en-US"/>
        </a:p>
      </dgm:t>
    </dgm:pt>
    <dgm:pt modelId="{849B32AE-E391-431D-B973-BBA19A138466}" type="parTrans" cxnId="{464D2B79-242D-493E-9B2F-CAF1E1DF4D01}">
      <dgm:prSet/>
      <dgm:spPr/>
      <dgm:t>
        <a:bodyPr/>
        <a:lstStyle/>
        <a:p>
          <a:endParaRPr lang="en-US"/>
        </a:p>
      </dgm:t>
    </dgm:pt>
    <dgm:pt modelId="{E27899D4-D822-49E9-9AFC-BA2B25E1C464}" type="sibTrans" cxnId="{464D2B79-242D-493E-9B2F-CAF1E1DF4D01}">
      <dgm:prSet/>
      <dgm:spPr/>
      <dgm:t>
        <a:bodyPr/>
        <a:lstStyle/>
        <a:p>
          <a:endParaRPr lang="en-US"/>
        </a:p>
      </dgm:t>
    </dgm:pt>
    <dgm:pt modelId="{75BA1A60-61B4-40D8-8CA7-4E9DB1218B9B}">
      <dgm:prSet phldrT="[Text]"/>
      <dgm:spPr/>
      <dgm:t>
        <a:bodyPr/>
        <a:lstStyle/>
        <a:p>
          <a:r>
            <a:rPr lang="en-US" smtClean="0"/>
            <a:t>Train the model with data</a:t>
          </a:r>
          <a:endParaRPr lang="en-US"/>
        </a:p>
      </dgm:t>
    </dgm:pt>
    <dgm:pt modelId="{8F448AA2-2738-4B70-B7D3-19E97FC04215}" type="parTrans" cxnId="{F5D778A2-74E7-4AD5-AE9A-415C6C43C0AD}">
      <dgm:prSet/>
      <dgm:spPr/>
      <dgm:t>
        <a:bodyPr/>
        <a:lstStyle/>
        <a:p>
          <a:endParaRPr lang="en-US"/>
        </a:p>
      </dgm:t>
    </dgm:pt>
    <dgm:pt modelId="{8B19DA96-404C-4A72-BE21-CC0F03A561A4}" type="sibTrans" cxnId="{F5D778A2-74E7-4AD5-AE9A-415C6C43C0AD}">
      <dgm:prSet/>
      <dgm:spPr/>
      <dgm:t>
        <a:bodyPr/>
        <a:lstStyle/>
        <a:p>
          <a:endParaRPr lang="en-US"/>
        </a:p>
      </dgm:t>
    </dgm:pt>
    <dgm:pt modelId="{F4EEBFEE-A10F-47E1-855A-4FF7B68CD529}">
      <dgm:prSet phldrT="[Text]"/>
      <dgm:spPr/>
      <dgm:t>
        <a:bodyPr/>
        <a:lstStyle/>
        <a:p>
          <a:r>
            <a:rPr lang="en-US" smtClean="0"/>
            <a:t>Download the model</a:t>
          </a:r>
          <a:endParaRPr lang="en-US"/>
        </a:p>
      </dgm:t>
    </dgm:pt>
    <dgm:pt modelId="{245F37FE-E8AF-44DE-BDF2-2DBA4B16F52B}" type="parTrans" cxnId="{4FEB9D1C-A6C8-4E6F-AE84-C1681836D32C}">
      <dgm:prSet/>
      <dgm:spPr/>
      <dgm:t>
        <a:bodyPr/>
        <a:lstStyle/>
        <a:p>
          <a:endParaRPr lang="en-US"/>
        </a:p>
      </dgm:t>
    </dgm:pt>
    <dgm:pt modelId="{EC213BA4-06F6-4E5E-938C-5EE97BFF6677}" type="sibTrans" cxnId="{4FEB9D1C-A6C8-4E6F-AE84-C1681836D32C}">
      <dgm:prSet/>
      <dgm:spPr/>
      <dgm:t>
        <a:bodyPr/>
        <a:lstStyle/>
        <a:p>
          <a:endParaRPr lang="en-US"/>
        </a:p>
      </dgm:t>
    </dgm:pt>
    <dgm:pt modelId="{CE631921-3E8B-45E5-8106-3303E1CF3699}">
      <dgm:prSet phldrT="[Text]"/>
      <dgm:spPr/>
      <dgm:t>
        <a:bodyPr/>
        <a:lstStyle/>
        <a:p>
          <a:r>
            <a:rPr lang="en-US" smtClean="0"/>
            <a:t>Test the model</a:t>
          </a:r>
          <a:endParaRPr lang="en-US"/>
        </a:p>
      </dgm:t>
    </dgm:pt>
    <dgm:pt modelId="{9BE2324C-2234-4F86-81A1-BE606868F730}" type="parTrans" cxnId="{A2B9E411-09D7-41F8-A18D-4B313DE6EF74}">
      <dgm:prSet/>
      <dgm:spPr/>
      <dgm:t>
        <a:bodyPr/>
        <a:lstStyle/>
        <a:p>
          <a:endParaRPr lang="en-US"/>
        </a:p>
      </dgm:t>
    </dgm:pt>
    <dgm:pt modelId="{869A71A1-3BE8-4181-85B8-B05C597A229C}" type="sibTrans" cxnId="{A2B9E411-09D7-41F8-A18D-4B313DE6EF74}">
      <dgm:prSet/>
      <dgm:spPr/>
      <dgm:t>
        <a:bodyPr/>
        <a:lstStyle/>
        <a:p>
          <a:endParaRPr lang="en-US"/>
        </a:p>
      </dgm:t>
    </dgm:pt>
    <dgm:pt modelId="{7AC14F3C-20A3-4954-84D6-D4B2E97042E5}" type="pres">
      <dgm:prSet presAssocID="{2A1E8C35-0D39-44E1-AD84-3B9F408A8084}" presName="diagram" presStyleCnt="0">
        <dgm:presLayoutVars>
          <dgm:dir/>
          <dgm:resizeHandles val="exact"/>
        </dgm:presLayoutVars>
      </dgm:prSet>
      <dgm:spPr/>
    </dgm:pt>
    <dgm:pt modelId="{7B68B5AD-79B8-441B-8F0C-5ACB1C6739A0}" type="pres">
      <dgm:prSet presAssocID="{ADFD04CD-C0D7-4C44-90E3-97014798EAA1}" presName="node" presStyleLbl="node1" presStyleIdx="0" presStyleCnt="5">
        <dgm:presLayoutVars>
          <dgm:bulletEnabled val="1"/>
        </dgm:presLayoutVars>
      </dgm:prSet>
      <dgm:spPr/>
      <dgm:t>
        <a:bodyPr/>
        <a:lstStyle/>
        <a:p>
          <a:endParaRPr lang="en-US"/>
        </a:p>
      </dgm:t>
    </dgm:pt>
    <dgm:pt modelId="{C3B265B5-29AC-483A-AED4-DBA223E3CDCE}" type="pres">
      <dgm:prSet presAssocID="{23D0E504-1B3D-4F86-AC94-DA5D3392D271}" presName="sibTrans" presStyleLbl="sibTrans2D1" presStyleIdx="0" presStyleCnt="4"/>
      <dgm:spPr/>
      <dgm:t>
        <a:bodyPr/>
        <a:lstStyle/>
        <a:p>
          <a:endParaRPr lang="en-US"/>
        </a:p>
      </dgm:t>
    </dgm:pt>
    <dgm:pt modelId="{0E1E0EF3-5F95-484B-B8C8-17E20430ED53}" type="pres">
      <dgm:prSet presAssocID="{23D0E504-1B3D-4F86-AC94-DA5D3392D271}" presName="connectorText" presStyleLbl="sibTrans2D1" presStyleIdx="0" presStyleCnt="4"/>
      <dgm:spPr/>
      <dgm:t>
        <a:bodyPr/>
        <a:lstStyle/>
        <a:p>
          <a:endParaRPr lang="en-US"/>
        </a:p>
      </dgm:t>
    </dgm:pt>
    <dgm:pt modelId="{981B1B29-2C44-4BBC-BCCF-ECE2EEBD722E}" type="pres">
      <dgm:prSet presAssocID="{431FE3CB-CB90-4531-9FD3-EAC6618EC4A4}" presName="node" presStyleLbl="node1" presStyleIdx="1" presStyleCnt="5">
        <dgm:presLayoutVars>
          <dgm:bulletEnabled val="1"/>
        </dgm:presLayoutVars>
      </dgm:prSet>
      <dgm:spPr/>
      <dgm:t>
        <a:bodyPr/>
        <a:lstStyle/>
        <a:p>
          <a:endParaRPr lang="en-US"/>
        </a:p>
      </dgm:t>
    </dgm:pt>
    <dgm:pt modelId="{93C627C7-2C0D-4BA6-BC42-FA0CCF890039}" type="pres">
      <dgm:prSet presAssocID="{E27899D4-D822-49E9-9AFC-BA2B25E1C464}" presName="sibTrans" presStyleLbl="sibTrans2D1" presStyleIdx="1" presStyleCnt="4"/>
      <dgm:spPr/>
      <dgm:t>
        <a:bodyPr/>
        <a:lstStyle/>
        <a:p>
          <a:endParaRPr lang="en-US"/>
        </a:p>
      </dgm:t>
    </dgm:pt>
    <dgm:pt modelId="{2B291CBF-355F-4CD9-A2D3-F90706A5CE85}" type="pres">
      <dgm:prSet presAssocID="{E27899D4-D822-49E9-9AFC-BA2B25E1C464}" presName="connectorText" presStyleLbl="sibTrans2D1" presStyleIdx="1" presStyleCnt="4"/>
      <dgm:spPr/>
      <dgm:t>
        <a:bodyPr/>
        <a:lstStyle/>
        <a:p>
          <a:endParaRPr lang="en-US"/>
        </a:p>
      </dgm:t>
    </dgm:pt>
    <dgm:pt modelId="{85089858-F3D5-4A8C-8395-B2947157CC90}" type="pres">
      <dgm:prSet presAssocID="{75BA1A60-61B4-40D8-8CA7-4E9DB1218B9B}" presName="node" presStyleLbl="node1" presStyleIdx="2" presStyleCnt="5">
        <dgm:presLayoutVars>
          <dgm:bulletEnabled val="1"/>
        </dgm:presLayoutVars>
      </dgm:prSet>
      <dgm:spPr/>
      <dgm:t>
        <a:bodyPr/>
        <a:lstStyle/>
        <a:p>
          <a:endParaRPr lang="en-US"/>
        </a:p>
      </dgm:t>
    </dgm:pt>
    <dgm:pt modelId="{220C5533-1094-47B7-89F6-85FD42C54A55}" type="pres">
      <dgm:prSet presAssocID="{8B19DA96-404C-4A72-BE21-CC0F03A561A4}" presName="sibTrans" presStyleLbl="sibTrans2D1" presStyleIdx="2" presStyleCnt="4"/>
      <dgm:spPr/>
      <dgm:t>
        <a:bodyPr/>
        <a:lstStyle/>
        <a:p>
          <a:endParaRPr lang="en-US"/>
        </a:p>
      </dgm:t>
    </dgm:pt>
    <dgm:pt modelId="{AAFAA9D8-4044-408D-817A-0035EC963D73}" type="pres">
      <dgm:prSet presAssocID="{8B19DA96-404C-4A72-BE21-CC0F03A561A4}" presName="connectorText" presStyleLbl="sibTrans2D1" presStyleIdx="2" presStyleCnt="4"/>
      <dgm:spPr/>
      <dgm:t>
        <a:bodyPr/>
        <a:lstStyle/>
        <a:p>
          <a:endParaRPr lang="en-US"/>
        </a:p>
      </dgm:t>
    </dgm:pt>
    <dgm:pt modelId="{5B5BEE96-EDB7-4D85-B237-48639A4F2609}" type="pres">
      <dgm:prSet presAssocID="{F4EEBFEE-A10F-47E1-855A-4FF7B68CD529}" presName="node" presStyleLbl="node1" presStyleIdx="3" presStyleCnt="5">
        <dgm:presLayoutVars>
          <dgm:bulletEnabled val="1"/>
        </dgm:presLayoutVars>
      </dgm:prSet>
      <dgm:spPr/>
      <dgm:t>
        <a:bodyPr/>
        <a:lstStyle/>
        <a:p>
          <a:endParaRPr lang="en-US"/>
        </a:p>
      </dgm:t>
    </dgm:pt>
    <dgm:pt modelId="{2E3BAA10-8FCD-44D3-95A5-9D345A2C6A37}" type="pres">
      <dgm:prSet presAssocID="{EC213BA4-06F6-4E5E-938C-5EE97BFF6677}" presName="sibTrans" presStyleLbl="sibTrans2D1" presStyleIdx="3" presStyleCnt="4"/>
      <dgm:spPr/>
      <dgm:t>
        <a:bodyPr/>
        <a:lstStyle/>
        <a:p>
          <a:endParaRPr lang="en-US"/>
        </a:p>
      </dgm:t>
    </dgm:pt>
    <dgm:pt modelId="{598FE8EC-66EA-41F4-A4E2-0FE6228B025F}" type="pres">
      <dgm:prSet presAssocID="{EC213BA4-06F6-4E5E-938C-5EE97BFF6677}" presName="connectorText" presStyleLbl="sibTrans2D1" presStyleIdx="3" presStyleCnt="4"/>
      <dgm:spPr/>
      <dgm:t>
        <a:bodyPr/>
        <a:lstStyle/>
        <a:p>
          <a:endParaRPr lang="en-US"/>
        </a:p>
      </dgm:t>
    </dgm:pt>
    <dgm:pt modelId="{9E4807FC-3099-4882-892E-33D66FF67450}" type="pres">
      <dgm:prSet presAssocID="{CE631921-3E8B-45E5-8106-3303E1CF3699}" presName="node" presStyleLbl="node1" presStyleIdx="4" presStyleCnt="5">
        <dgm:presLayoutVars>
          <dgm:bulletEnabled val="1"/>
        </dgm:presLayoutVars>
      </dgm:prSet>
      <dgm:spPr/>
      <dgm:t>
        <a:bodyPr/>
        <a:lstStyle/>
        <a:p>
          <a:endParaRPr lang="en-US"/>
        </a:p>
      </dgm:t>
    </dgm:pt>
  </dgm:ptLst>
  <dgm:cxnLst>
    <dgm:cxn modelId="{EA9892BC-D141-497D-87AE-0494A24C8396}" type="presOf" srcId="{ADFD04CD-C0D7-4C44-90E3-97014798EAA1}" destId="{7B68B5AD-79B8-441B-8F0C-5ACB1C6739A0}" srcOrd="0" destOrd="0" presId="urn:microsoft.com/office/officeart/2005/8/layout/process5"/>
    <dgm:cxn modelId="{557B57F2-88B5-491F-A49D-4D127798ED2C}" type="presOf" srcId="{EC213BA4-06F6-4E5E-938C-5EE97BFF6677}" destId="{598FE8EC-66EA-41F4-A4E2-0FE6228B025F}" srcOrd="1" destOrd="0" presId="urn:microsoft.com/office/officeart/2005/8/layout/process5"/>
    <dgm:cxn modelId="{CAA2D6F7-C867-4FCE-9325-0AC03000A955}" type="presOf" srcId="{8B19DA96-404C-4A72-BE21-CC0F03A561A4}" destId="{AAFAA9D8-4044-408D-817A-0035EC963D73}" srcOrd="1" destOrd="0" presId="urn:microsoft.com/office/officeart/2005/8/layout/process5"/>
    <dgm:cxn modelId="{91A9C24B-5DE0-4288-9803-8198958954D7}" type="presOf" srcId="{EC213BA4-06F6-4E5E-938C-5EE97BFF6677}" destId="{2E3BAA10-8FCD-44D3-95A5-9D345A2C6A37}" srcOrd="0" destOrd="0" presId="urn:microsoft.com/office/officeart/2005/8/layout/process5"/>
    <dgm:cxn modelId="{4FEB9D1C-A6C8-4E6F-AE84-C1681836D32C}" srcId="{2A1E8C35-0D39-44E1-AD84-3B9F408A8084}" destId="{F4EEBFEE-A10F-47E1-855A-4FF7B68CD529}" srcOrd="3" destOrd="0" parTransId="{245F37FE-E8AF-44DE-BDF2-2DBA4B16F52B}" sibTransId="{EC213BA4-06F6-4E5E-938C-5EE97BFF6677}"/>
    <dgm:cxn modelId="{F5D778A2-74E7-4AD5-AE9A-415C6C43C0AD}" srcId="{2A1E8C35-0D39-44E1-AD84-3B9F408A8084}" destId="{75BA1A60-61B4-40D8-8CA7-4E9DB1218B9B}" srcOrd="2" destOrd="0" parTransId="{8F448AA2-2738-4B70-B7D3-19E97FC04215}" sibTransId="{8B19DA96-404C-4A72-BE21-CC0F03A561A4}"/>
    <dgm:cxn modelId="{91164953-902C-4E9A-AF77-50AD0CB71500}" srcId="{2A1E8C35-0D39-44E1-AD84-3B9F408A8084}" destId="{ADFD04CD-C0D7-4C44-90E3-97014798EAA1}" srcOrd="0" destOrd="0" parTransId="{DE669B2B-EAD5-42F3-9947-1EBB33E47CFB}" sibTransId="{23D0E504-1B3D-4F86-AC94-DA5D3392D271}"/>
    <dgm:cxn modelId="{ED4AD3F3-6F73-4AFF-A7EE-80862EE9D852}" type="presOf" srcId="{E27899D4-D822-49E9-9AFC-BA2B25E1C464}" destId="{2B291CBF-355F-4CD9-A2D3-F90706A5CE85}" srcOrd="1" destOrd="0" presId="urn:microsoft.com/office/officeart/2005/8/layout/process5"/>
    <dgm:cxn modelId="{478D6818-F77A-491A-921A-C1A7673186CC}" type="presOf" srcId="{23D0E504-1B3D-4F86-AC94-DA5D3392D271}" destId="{C3B265B5-29AC-483A-AED4-DBA223E3CDCE}" srcOrd="0" destOrd="0" presId="urn:microsoft.com/office/officeart/2005/8/layout/process5"/>
    <dgm:cxn modelId="{A1ED85A2-B9F2-4292-BB8A-3CEF8A211DAD}" type="presOf" srcId="{8B19DA96-404C-4A72-BE21-CC0F03A561A4}" destId="{220C5533-1094-47B7-89F6-85FD42C54A55}" srcOrd="0" destOrd="0" presId="urn:microsoft.com/office/officeart/2005/8/layout/process5"/>
    <dgm:cxn modelId="{2A2C0AD5-63B8-4149-882B-D84DEAEFC30A}" type="presOf" srcId="{CE631921-3E8B-45E5-8106-3303E1CF3699}" destId="{9E4807FC-3099-4882-892E-33D66FF67450}" srcOrd="0" destOrd="0" presId="urn:microsoft.com/office/officeart/2005/8/layout/process5"/>
    <dgm:cxn modelId="{E6FDD14C-9CDE-42BC-8B19-93FB223AE81D}" type="presOf" srcId="{75BA1A60-61B4-40D8-8CA7-4E9DB1218B9B}" destId="{85089858-F3D5-4A8C-8395-B2947157CC90}" srcOrd="0" destOrd="0" presId="urn:microsoft.com/office/officeart/2005/8/layout/process5"/>
    <dgm:cxn modelId="{A2B9E411-09D7-41F8-A18D-4B313DE6EF74}" srcId="{2A1E8C35-0D39-44E1-AD84-3B9F408A8084}" destId="{CE631921-3E8B-45E5-8106-3303E1CF3699}" srcOrd="4" destOrd="0" parTransId="{9BE2324C-2234-4F86-81A1-BE606868F730}" sibTransId="{869A71A1-3BE8-4181-85B8-B05C597A229C}"/>
    <dgm:cxn modelId="{DB310AC3-C557-436F-8B95-F5555EE9D8C7}" type="presOf" srcId="{2A1E8C35-0D39-44E1-AD84-3B9F408A8084}" destId="{7AC14F3C-20A3-4954-84D6-D4B2E97042E5}" srcOrd="0" destOrd="0" presId="urn:microsoft.com/office/officeart/2005/8/layout/process5"/>
    <dgm:cxn modelId="{6A6121DE-8CFC-45E4-A229-B94ACC1610F9}" type="presOf" srcId="{431FE3CB-CB90-4531-9FD3-EAC6618EC4A4}" destId="{981B1B29-2C44-4BBC-BCCF-ECE2EEBD722E}" srcOrd="0" destOrd="0" presId="urn:microsoft.com/office/officeart/2005/8/layout/process5"/>
    <dgm:cxn modelId="{F50A18F5-6CC2-468B-8BBF-6D15F69061DF}" type="presOf" srcId="{E27899D4-D822-49E9-9AFC-BA2B25E1C464}" destId="{93C627C7-2C0D-4BA6-BC42-FA0CCF890039}" srcOrd="0" destOrd="0" presId="urn:microsoft.com/office/officeart/2005/8/layout/process5"/>
    <dgm:cxn modelId="{464D2B79-242D-493E-9B2F-CAF1E1DF4D01}" srcId="{2A1E8C35-0D39-44E1-AD84-3B9F408A8084}" destId="{431FE3CB-CB90-4531-9FD3-EAC6618EC4A4}" srcOrd="1" destOrd="0" parTransId="{849B32AE-E391-431D-B973-BBA19A138466}" sibTransId="{E27899D4-D822-49E9-9AFC-BA2B25E1C464}"/>
    <dgm:cxn modelId="{6E5E4883-9DBD-4B7B-98CD-92A250FF7CCA}" type="presOf" srcId="{23D0E504-1B3D-4F86-AC94-DA5D3392D271}" destId="{0E1E0EF3-5F95-484B-B8C8-17E20430ED53}" srcOrd="1" destOrd="0" presId="urn:microsoft.com/office/officeart/2005/8/layout/process5"/>
    <dgm:cxn modelId="{BC6BB008-F9E3-4B93-BFA0-85717DA12470}" type="presOf" srcId="{F4EEBFEE-A10F-47E1-855A-4FF7B68CD529}" destId="{5B5BEE96-EDB7-4D85-B237-48639A4F2609}" srcOrd="0" destOrd="0" presId="urn:microsoft.com/office/officeart/2005/8/layout/process5"/>
    <dgm:cxn modelId="{F31AD5D3-081A-4851-A5E8-BA4FE3644DA2}" type="presParOf" srcId="{7AC14F3C-20A3-4954-84D6-D4B2E97042E5}" destId="{7B68B5AD-79B8-441B-8F0C-5ACB1C6739A0}" srcOrd="0" destOrd="0" presId="urn:microsoft.com/office/officeart/2005/8/layout/process5"/>
    <dgm:cxn modelId="{934E295E-D68B-460A-AE31-9023AAAB9C4E}" type="presParOf" srcId="{7AC14F3C-20A3-4954-84D6-D4B2E97042E5}" destId="{C3B265B5-29AC-483A-AED4-DBA223E3CDCE}" srcOrd="1" destOrd="0" presId="urn:microsoft.com/office/officeart/2005/8/layout/process5"/>
    <dgm:cxn modelId="{6BC097A5-0D8E-43B5-B9AD-6D78D524AC2D}" type="presParOf" srcId="{C3B265B5-29AC-483A-AED4-DBA223E3CDCE}" destId="{0E1E0EF3-5F95-484B-B8C8-17E20430ED53}" srcOrd="0" destOrd="0" presId="urn:microsoft.com/office/officeart/2005/8/layout/process5"/>
    <dgm:cxn modelId="{3BED3FF4-5666-4156-8FDD-129B040CB665}" type="presParOf" srcId="{7AC14F3C-20A3-4954-84D6-D4B2E97042E5}" destId="{981B1B29-2C44-4BBC-BCCF-ECE2EEBD722E}" srcOrd="2" destOrd="0" presId="urn:microsoft.com/office/officeart/2005/8/layout/process5"/>
    <dgm:cxn modelId="{68790BF5-2CCA-43B5-B617-95AA9D2FB9A5}" type="presParOf" srcId="{7AC14F3C-20A3-4954-84D6-D4B2E97042E5}" destId="{93C627C7-2C0D-4BA6-BC42-FA0CCF890039}" srcOrd="3" destOrd="0" presId="urn:microsoft.com/office/officeart/2005/8/layout/process5"/>
    <dgm:cxn modelId="{998CF58C-56B2-4524-BAD4-CAFA6EABCA5C}" type="presParOf" srcId="{93C627C7-2C0D-4BA6-BC42-FA0CCF890039}" destId="{2B291CBF-355F-4CD9-A2D3-F90706A5CE85}" srcOrd="0" destOrd="0" presId="urn:microsoft.com/office/officeart/2005/8/layout/process5"/>
    <dgm:cxn modelId="{2780333F-679D-491A-B35B-1CF8B944F06E}" type="presParOf" srcId="{7AC14F3C-20A3-4954-84D6-D4B2E97042E5}" destId="{85089858-F3D5-4A8C-8395-B2947157CC90}" srcOrd="4" destOrd="0" presId="urn:microsoft.com/office/officeart/2005/8/layout/process5"/>
    <dgm:cxn modelId="{9F1E5B72-9E5A-4344-B0D7-DF0F2E88529E}" type="presParOf" srcId="{7AC14F3C-20A3-4954-84D6-D4B2E97042E5}" destId="{220C5533-1094-47B7-89F6-85FD42C54A55}" srcOrd="5" destOrd="0" presId="urn:microsoft.com/office/officeart/2005/8/layout/process5"/>
    <dgm:cxn modelId="{E3651507-19F7-4BA3-B4E1-CFAFEFA1F9A7}" type="presParOf" srcId="{220C5533-1094-47B7-89F6-85FD42C54A55}" destId="{AAFAA9D8-4044-408D-817A-0035EC963D73}" srcOrd="0" destOrd="0" presId="urn:microsoft.com/office/officeart/2005/8/layout/process5"/>
    <dgm:cxn modelId="{A856AEE8-5CE5-4786-A5F5-E6AF598CF8D4}" type="presParOf" srcId="{7AC14F3C-20A3-4954-84D6-D4B2E97042E5}" destId="{5B5BEE96-EDB7-4D85-B237-48639A4F2609}" srcOrd="6" destOrd="0" presId="urn:microsoft.com/office/officeart/2005/8/layout/process5"/>
    <dgm:cxn modelId="{997DA0E7-4515-4EE6-B8B2-9E698ED99257}" type="presParOf" srcId="{7AC14F3C-20A3-4954-84D6-D4B2E97042E5}" destId="{2E3BAA10-8FCD-44D3-95A5-9D345A2C6A37}" srcOrd="7" destOrd="0" presId="urn:microsoft.com/office/officeart/2005/8/layout/process5"/>
    <dgm:cxn modelId="{BAB4245E-C133-46E4-A994-181B9679AC4B}" type="presParOf" srcId="{2E3BAA10-8FCD-44D3-95A5-9D345A2C6A37}" destId="{598FE8EC-66EA-41F4-A4E2-0FE6228B025F}" srcOrd="0" destOrd="0" presId="urn:microsoft.com/office/officeart/2005/8/layout/process5"/>
    <dgm:cxn modelId="{87E548C1-419F-402E-9049-D659DB5D26D5}" type="presParOf" srcId="{7AC14F3C-20A3-4954-84D6-D4B2E97042E5}" destId="{9E4807FC-3099-4882-892E-33D66FF67450}"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8B5AD-79B8-441B-8F0C-5ACB1C6739A0}">
      <dsp:nvSpPr>
        <dsp:cNvPr id="0" name=""/>
        <dsp:cNvSpPr/>
      </dsp:nvSpPr>
      <dsp:spPr>
        <a:xfrm>
          <a:off x="7835" y="15497"/>
          <a:ext cx="2342033" cy="14052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smtClean="0"/>
            <a:t>Collect the data</a:t>
          </a:r>
          <a:endParaRPr lang="en-US" sz="2600" kern="1200"/>
        </a:p>
      </dsp:txBody>
      <dsp:txXfrm>
        <a:off x="48992" y="56654"/>
        <a:ext cx="2259719" cy="1322906"/>
      </dsp:txXfrm>
    </dsp:sp>
    <dsp:sp modelId="{C3B265B5-29AC-483A-AED4-DBA223E3CDCE}">
      <dsp:nvSpPr>
        <dsp:cNvPr id="0" name=""/>
        <dsp:cNvSpPr/>
      </dsp:nvSpPr>
      <dsp:spPr>
        <a:xfrm>
          <a:off x="2555968" y="427695"/>
          <a:ext cx="496511" cy="580824"/>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555968" y="543860"/>
        <a:ext cx="347558" cy="348494"/>
      </dsp:txXfrm>
    </dsp:sp>
    <dsp:sp modelId="{981B1B29-2C44-4BBC-BCCF-ECE2EEBD722E}">
      <dsp:nvSpPr>
        <dsp:cNvPr id="0" name=""/>
        <dsp:cNvSpPr/>
      </dsp:nvSpPr>
      <dsp:spPr>
        <a:xfrm>
          <a:off x="3286683" y="15497"/>
          <a:ext cx="2342033" cy="14052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smtClean="0"/>
            <a:t>Store the data in folders</a:t>
          </a:r>
          <a:endParaRPr lang="en-US" sz="2600" kern="1200"/>
        </a:p>
      </dsp:txBody>
      <dsp:txXfrm>
        <a:off x="3327840" y="56654"/>
        <a:ext cx="2259719" cy="1322906"/>
      </dsp:txXfrm>
    </dsp:sp>
    <dsp:sp modelId="{93C627C7-2C0D-4BA6-BC42-FA0CCF890039}">
      <dsp:nvSpPr>
        <dsp:cNvPr id="0" name=""/>
        <dsp:cNvSpPr/>
      </dsp:nvSpPr>
      <dsp:spPr>
        <a:xfrm>
          <a:off x="5834815" y="427695"/>
          <a:ext cx="496511" cy="580824"/>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834815" y="543860"/>
        <a:ext cx="347558" cy="348494"/>
      </dsp:txXfrm>
    </dsp:sp>
    <dsp:sp modelId="{85089858-F3D5-4A8C-8395-B2947157CC90}">
      <dsp:nvSpPr>
        <dsp:cNvPr id="0" name=""/>
        <dsp:cNvSpPr/>
      </dsp:nvSpPr>
      <dsp:spPr>
        <a:xfrm>
          <a:off x="6565530" y="15497"/>
          <a:ext cx="2342033" cy="14052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smtClean="0"/>
            <a:t>Train the model with data</a:t>
          </a:r>
          <a:endParaRPr lang="en-US" sz="2600" kern="1200"/>
        </a:p>
      </dsp:txBody>
      <dsp:txXfrm>
        <a:off x="6606687" y="56654"/>
        <a:ext cx="2259719" cy="1322906"/>
      </dsp:txXfrm>
    </dsp:sp>
    <dsp:sp modelId="{220C5533-1094-47B7-89F6-85FD42C54A55}">
      <dsp:nvSpPr>
        <dsp:cNvPr id="0" name=""/>
        <dsp:cNvSpPr/>
      </dsp:nvSpPr>
      <dsp:spPr>
        <a:xfrm rot="5400000">
          <a:off x="7488291" y="1584660"/>
          <a:ext cx="496511" cy="580824"/>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5400000">
        <a:off x="7562300" y="1626817"/>
        <a:ext cx="348494" cy="347558"/>
      </dsp:txXfrm>
    </dsp:sp>
    <dsp:sp modelId="{5B5BEE96-EDB7-4D85-B237-48639A4F2609}">
      <dsp:nvSpPr>
        <dsp:cNvPr id="0" name=""/>
        <dsp:cNvSpPr/>
      </dsp:nvSpPr>
      <dsp:spPr>
        <a:xfrm>
          <a:off x="6565530" y="2357531"/>
          <a:ext cx="2342033" cy="14052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smtClean="0"/>
            <a:t>Download the model</a:t>
          </a:r>
          <a:endParaRPr lang="en-US" sz="2600" kern="1200"/>
        </a:p>
      </dsp:txBody>
      <dsp:txXfrm>
        <a:off x="6606687" y="2398688"/>
        <a:ext cx="2259719" cy="1322906"/>
      </dsp:txXfrm>
    </dsp:sp>
    <dsp:sp modelId="{2E3BAA10-8FCD-44D3-95A5-9D345A2C6A37}">
      <dsp:nvSpPr>
        <dsp:cNvPr id="0" name=""/>
        <dsp:cNvSpPr/>
      </dsp:nvSpPr>
      <dsp:spPr>
        <a:xfrm rot="10800000">
          <a:off x="5862920" y="2769729"/>
          <a:ext cx="496511" cy="580824"/>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6011873" y="2885894"/>
        <a:ext cx="347558" cy="348494"/>
      </dsp:txXfrm>
    </dsp:sp>
    <dsp:sp modelId="{9E4807FC-3099-4882-892E-33D66FF67450}">
      <dsp:nvSpPr>
        <dsp:cNvPr id="0" name=""/>
        <dsp:cNvSpPr/>
      </dsp:nvSpPr>
      <dsp:spPr>
        <a:xfrm>
          <a:off x="3286683" y="2357531"/>
          <a:ext cx="2342033" cy="1405220"/>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sp3d extrusionH="28000" prstMaterial="matte"/>
        </a:bodyPr>
        <a:lstStyle/>
        <a:p>
          <a:pPr lvl="0" algn="ctr" defTabSz="1155700">
            <a:lnSpc>
              <a:spcPct val="90000"/>
            </a:lnSpc>
            <a:spcBef>
              <a:spcPct val="0"/>
            </a:spcBef>
            <a:spcAft>
              <a:spcPct val="35000"/>
            </a:spcAft>
          </a:pPr>
          <a:r>
            <a:rPr lang="en-US" sz="2600" kern="1200" smtClean="0"/>
            <a:t>Test the model</a:t>
          </a:r>
          <a:endParaRPr lang="en-US" sz="2600" kern="1200"/>
        </a:p>
      </dsp:txBody>
      <dsp:txXfrm>
        <a:off x="3327840" y="2398688"/>
        <a:ext cx="2259719" cy="13229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0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02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5028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25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691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32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740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75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66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776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10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67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83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71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40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1093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HAND GESTURE RECOGNITION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69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LIBRARIES IMPORTED</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smtClean="0">
                <a:latin typeface="Times New Roman" panose="02020603050405020304" pitchFamily="18" charset="0"/>
                <a:cs typeface="Times New Roman" panose="02020603050405020304" pitchFamily="18" charset="0"/>
              </a:rPr>
              <a:t>CV2</a:t>
            </a:r>
          </a:p>
          <a:p>
            <a:r>
              <a:rPr lang="en-US" sz="2400" smtClean="0">
                <a:latin typeface="Times New Roman" panose="02020603050405020304" pitchFamily="18" charset="0"/>
                <a:cs typeface="Times New Roman" panose="02020603050405020304" pitchFamily="18" charset="0"/>
              </a:rPr>
              <a:t>HandDetector</a:t>
            </a:r>
          </a:p>
          <a:p>
            <a:r>
              <a:rPr lang="en-US" sz="2400" smtClean="0">
                <a:latin typeface="Times New Roman" panose="02020603050405020304" pitchFamily="18" charset="0"/>
                <a:cs typeface="Times New Roman" panose="02020603050405020304" pitchFamily="18" charset="0"/>
              </a:rPr>
              <a:t>Numpy</a:t>
            </a:r>
          </a:p>
          <a:p>
            <a:r>
              <a:rPr lang="en-US" sz="2400" smtClean="0">
                <a:latin typeface="Times New Roman" panose="02020603050405020304" pitchFamily="18" charset="0"/>
                <a:cs typeface="Times New Roman" panose="02020603050405020304" pitchFamily="18" charset="0"/>
              </a:rPr>
              <a:t>Math</a:t>
            </a:r>
          </a:p>
          <a:p>
            <a:r>
              <a:rPr lang="en-US" sz="2400" smtClean="0">
                <a:latin typeface="Times New Roman" panose="02020603050405020304" pitchFamily="18" charset="0"/>
                <a:cs typeface="Times New Roman" panose="02020603050405020304" pitchFamily="18" charset="0"/>
              </a:rPr>
              <a:t>Time</a:t>
            </a:r>
          </a:p>
          <a:p>
            <a:r>
              <a:rPr lang="en-US" sz="2400" smtClean="0">
                <a:latin typeface="Times New Roman" panose="02020603050405020304" pitchFamily="18" charset="0"/>
                <a:cs typeface="Times New Roman" panose="02020603050405020304" pitchFamily="18" charset="0"/>
              </a:rPr>
              <a:t>Classifier</a:t>
            </a:r>
          </a:p>
          <a:p>
            <a:r>
              <a:rPr lang="en-US" sz="2400">
                <a:latin typeface="Times New Roman" panose="02020603050405020304" pitchFamily="18" charset="0"/>
                <a:cs typeface="Times New Roman" panose="02020603050405020304" pitchFamily="18" charset="0"/>
              </a:rPr>
              <a:t>k</a:t>
            </a:r>
            <a:r>
              <a:rPr lang="en-US" sz="2400" smtClean="0">
                <a:latin typeface="Times New Roman" panose="02020603050405020304" pitchFamily="18" charset="0"/>
                <a:cs typeface="Times New Roman" panose="02020603050405020304" pitchFamily="18" charset="0"/>
              </a:rPr>
              <a:t>eras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55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280" y="520415"/>
            <a:ext cx="8911687" cy="1280890"/>
          </a:xfrm>
        </p:spPr>
        <p:txBody>
          <a:bodyPr>
            <a:normAutofit fontScale="90000"/>
          </a:bodyPr>
          <a:lstStyle/>
          <a:p>
            <a:r>
              <a:rPr lang="en-US" sz="4000" smtClean="0">
                <a:latin typeface="Times New Roman" panose="02020603050405020304" pitchFamily="18" charset="0"/>
                <a:cs typeface="Times New Roman" panose="02020603050405020304" pitchFamily="18" charset="0"/>
              </a:rPr>
              <a:t>ALGORITHM FOR DATA COLLECTION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04371" y="1652833"/>
            <a:ext cx="8915400" cy="4550004"/>
          </a:xfrm>
        </p:spPr>
        <p:txBody>
          <a:bodyPr>
            <a:noAutofit/>
          </a:bodyPr>
          <a:lstStyle/>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Import all required libraries</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Using cv2 module capture the images and give the folder name where the data need to be stored</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Provide the size of the frame where the image should be visibled</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If the hand is visible infront of camera it is recognized and can be stored.</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The image is stored in square shape so to have no lose of data fill the remaning space with white blank space.</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Save the photo in the frame and it is stored in given folder.</a:t>
            </a:r>
          </a:p>
          <a:p>
            <a:pPr algn="jus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End of the program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42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Algorithm for testing</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77417"/>
            <a:ext cx="8915400" cy="4955358"/>
          </a:xfrm>
        </p:spPr>
        <p:txBody>
          <a:bodyPr>
            <a:noAutofit/>
          </a:bodyPr>
          <a:lstStyle/>
          <a:p>
            <a:pPr algn="just"/>
            <a:r>
              <a:rPr lang="en-US" sz="2400" smtClean="0">
                <a:latin typeface="Times New Roman" panose="02020603050405020304" pitchFamily="18" charset="0"/>
                <a:cs typeface="Times New Roman" panose="02020603050405020304" pitchFamily="18" charset="0"/>
              </a:rPr>
              <a:t>Import required libraries</a:t>
            </a:r>
          </a:p>
          <a:p>
            <a:pPr algn="just"/>
            <a:r>
              <a:rPr lang="en-US" sz="2400" smtClean="0">
                <a:latin typeface="Times New Roman" panose="02020603050405020304" pitchFamily="18" charset="0"/>
                <a:cs typeface="Times New Roman" panose="02020603050405020304" pitchFamily="18" charset="0"/>
              </a:rPr>
              <a:t>Train the data with CNN and get the model from the teachable machine and then import the model into the code and use it.</a:t>
            </a:r>
          </a:p>
          <a:p>
            <a:pPr algn="just"/>
            <a:r>
              <a:rPr lang="en-US" sz="2400" smtClean="0">
                <a:latin typeface="Times New Roman" panose="02020603050405020304" pitchFamily="18" charset="0"/>
                <a:cs typeface="Times New Roman" panose="02020603050405020304" pitchFamily="18" charset="0"/>
              </a:rPr>
              <a:t>CNN uses tensorflow,mediapip,keras algorithms.</a:t>
            </a:r>
          </a:p>
          <a:p>
            <a:pPr algn="just"/>
            <a:r>
              <a:rPr lang="en-US" sz="2400" smtClean="0">
                <a:latin typeface="Times New Roman" panose="02020603050405020304" pitchFamily="18" charset="0"/>
                <a:cs typeface="Times New Roman" panose="02020603050405020304" pitchFamily="18" charset="0"/>
              </a:rPr>
              <a:t>Provide the output lables to print the respective label for the respective symbol.</a:t>
            </a:r>
          </a:p>
          <a:p>
            <a:pPr algn="just"/>
            <a:r>
              <a:rPr lang="en-US" sz="2400" smtClean="0">
                <a:latin typeface="Times New Roman" panose="02020603050405020304" pitchFamily="18" charset="0"/>
                <a:cs typeface="Times New Roman" panose="02020603050405020304" pitchFamily="18" charset="0"/>
              </a:rPr>
              <a:t>Using cv2 module open camera and capture the hand movements.</a:t>
            </a:r>
          </a:p>
          <a:p>
            <a:pPr algn="just"/>
            <a:r>
              <a:rPr lang="en-US" sz="2400" smtClean="0">
                <a:latin typeface="Times New Roman" panose="02020603050405020304" pitchFamily="18" charset="0"/>
                <a:cs typeface="Times New Roman" panose="02020603050405020304" pitchFamily="18" charset="0"/>
              </a:rPr>
              <a:t>Read the data in the camera and detect the respective label for the symbol.</a:t>
            </a:r>
          </a:p>
          <a:p>
            <a:pPr algn="just"/>
            <a:r>
              <a:rPr lang="en-US" sz="2400" smtClean="0">
                <a:latin typeface="Times New Roman" panose="02020603050405020304" pitchFamily="18" charset="0"/>
                <a:cs typeface="Times New Roman" panose="02020603050405020304" pitchFamily="18" charset="0"/>
              </a:rPr>
              <a:t>Show the label on the top of the hand that is shown in the frame of the camera.</a:t>
            </a: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53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smtClean="0">
                <a:latin typeface="Times New Roman" panose="02020603050405020304" pitchFamily="18" charset="0"/>
                <a:cs typeface="Times New Roman" panose="02020603050405020304" pitchFamily="18" charset="0"/>
              </a:rPr>
              <a:t>SCREENSHOT OF OUTPUT</a:t>
            </a:r>
            <a:endParaRPr lang="en-US" sz="400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739" t="6522" b="7477"/>
          <a:stretch/>
        </p:blipFill>
        <p:spPr>
          <a:xfrm>
            <a:off x="2423243" y="1833306"/>
            <a:ext cx="4166649" cy="46643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521" y="1833306"/>
            <a:ext cx="4452773" cy="4735995"/>
          </a:xfrm>
          <a:prstGeom prst="rect">
            <a:avLst/>
          </a:prstGeom>
        </p:spPr>
      </p:pic>
    </p:spTree>
    <p:extLst>
      <p:ext uri="{BB962C8B-B14F-4D97-AF65-F5344CB8AC3E}">
        <p14:creationId xmlns:p14="http://schemas.microsoft.com/office/powerpoint/2010/main" val="311079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153" r="26290"/>
          <a:stretch/>
        </p:blipFill>
        <p:spPr>
          <a:xfrm>
            <a:off x="2611223" y="750286"/>
            <a:ext cx="3186262" cy="536332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482" r="21609"/>
          <a:stretch/>
        </p:blipFill>
        <p:spPr>
          <a:xfrm>
            <a:off x="6843860" y="593558"/>
            <a:ext cx="3384223" cy="5520051"/>
          </a:xfrm>
          <a:prstGeom prst="rect">
            <a:avLst/>
          </a:prstGeom>
        </p:spPr>
      </p:pic>
    </p:spTree>
    <p:extLst>
      <p:ext uri="{BB962C8B-B14F-4D97-AF65-F5344CB8AC3E}">
        <p14:creationId xmlns:p14="http://schemas.microsoft.com/office/powerpoint/2010/main" val="94881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4157" b="7599"/>
          <a:stretch/>
        </p:blipFill>
        <p:spPr>
          <a:xfrm>
            <a:off x="1800519" y="301657"/>
            <a:ext cx="9021452" cy="6445407"/>
          </a:xfrm>
        </p:spPr>
      </p:pic>
    </p:spTree>
    <p:extLst>
      <p:ext uri="{BB962C8B-B14F-4D97-AF65-F5344CB8AC3E}">
        <p14:creationId xmlns:p14="http://schemas.microsoft.com/office/powerpoint/2010/main" val="106910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02557"/>
            <a:ext cx="8915400" cy="5015059"/>
          </a:xfrm>
        </p:spPr>
        <p:txBody>
          <a:bodyPr>
            <a:normAutofit/>
          </a:bodyPr>
          <a:lstStyle/>
          <a:p>
            <a:pPr lvl="0" algn="just"/>
            <a:r>
              <a:rPr lang="en-IN" sz="2400">
                <a:latin typeface="Times New Roman" panose="02020603050405020304" pitchFamily="18" charset="0"/>
                <a:cs typeface="Times New Roman" panose="02020603050405020304" pitchFamily="18" charset="0"/>
              </a:rPr>
              <a:t>It involves the use of computer algorithms to interpret and classify hand movements and postures in real-time</a:t>
            </a:r>
            <a:r>
              <a:rPr lang="en-IN" sz="2400" smtClean="0">
                <a:latin typeface="Times New Roman" panose="02020603050405020304" pitchFamily="18" charset="0"/>
                <a:cs typeface="Times New Roman" panose="02020603050405020304" pitchFamily="18" charset="0"/>
              </a:rPr>
              <a:t>.</a:t>
            </a:r>
          </a:p>
          <a:p>
            <a:pPr lvl="0" algn="just"/>
            <a:r>
              <a:rPr lang="en-IN" sz="2400" smtClean="0">
                <a:latin typeface="Times New Roman" panose="02020603050405020304" pitchFamily="18" charset="0"/>
                <a:cs typeface="Times New Roman" panose="02020603050405020304" pitchFamily="18" charset="0"/>
              </a:rPr>
              <a:t>Our model is limited to recognise only the alphabets using the movements of our hand.We cannot the find the words or emotions using our model.</a:t>
            </a:r>
          </a:p>
          <a:p>
            <a:pPr lvl="0" algn="just"/>
            <a:r>
              <a:rPr lang="en-IN" sz="2400" smtClean="0">
                <a:latin typeface="Times New Roman" panose="02020603050405020304" pitchFamily="18" charset="0"/>
                <a:cs typeface="Times New Roman" panose="02020603050405020304" pitchFamily="18" charset="0"/>
              </a:rPr>
              <a:t>In our model we used CNN algorithm from teachable machine.</a:t>
            </a:r>
          </a:p>
          <a:p>
            <a:pPr algn="just"/>
            <a:r>
              <a:rPr lang="en-US" sz="2400">
                <a:latin typeface="Times New Roman" panose="02020603050405020304" pitchFamily="18" charset="0"/>
                <a:cs typeface="Times New Roman" panose="02020603050405020304" pitchFamily="18" charset="0"/>
              </a:rPr>
              <a:t>Teachable machines train the data with CNN and provides model and then model is imported into the code</a:t>
            </a:r>
            <a:r>
              <a:rPr lang="en-US" sz="2400" smtClean="0">
                <a:latin typeface="Times New Roman" panose="02020603050405020304" pitchFamily="18" charset="0"/>
                <a:cs typeface="Times New Roman" panose="02020603050405020304" pitchFamily="18" charset="0"/>
              </a:rPr>
              <a:t>.</a:t>
            </a:r>
          </a:p>
          <a:p>
            <a:pPr algn="just"/>
            <a:r>
              <a:rPr lang="en-US" sz="2400" smtClean="0">
                <a:latin typeface="Times New Roman" panose="02020603050405020304" pitchFamily="18" charset="0"/>
                <a:cs typeface="Times New Roman" panose="02020603050405020304" pitchFamily="18" charset="0"/>
              </a:rPr>
              <a:t>CNN is used because the accuracy is more in CNN when compared to other algorithms.</a:t>
            </a:r>
            <a:endParaRPr lang="en-US" sz="2400">
              <a:latin typeface="Times New Roman" panose="02020603050405020304" pitchFamily="18" charset="0"/>
              <a:cs typeface="Times New Roman" panose="02020603050405020304" pitchFamily="18" charset="0"/>
            </a:endParaRPr>
          </a:p>
          <a:p>
            <a:pPr lvl="0" algn="just"/>
            <a:r>
              <a:rPr lang="en-IN" sz="2400" smtClean="0">
                <a:latin typeface="Times New Roman" panose="02020603050405020304" pitchFamily="18" charset="0"/>
                <a:cs typeface="Times New Roman" panose="02020603050405020304" pitchFamily="18" charset="0"/>
              </a:rPr>
              <a:t>Our model helps to find the alphabets according to the symbols.</a:t>
            </a:r>
          </a:p>
          <a:p>
            <a:pPr lvl="0" algn="just"/>
            <a:endParaRPr lang="en-IN" sz="2400" smtClean="0">
              <a:latin typeface="Times New Roman" panose="02020603050405020304" pitchFamily="18" charset="0"/>
              <a:cs typeface="Times New Roman" panose="02020603050405020304" pitchFamily="18" charset="0"/>
            </a:endParaRPr>
          </a:p>
          <a:p>
            <a:pPr lvl="0" algn="just"/>
            <a:endParaRPr lang="en-US"/>
          </a:p>
        </p:txBody>
      </p:sp>
    </p:spTree>
    <p:extLst>
      <p:ext uri="{BB962C8B-B14F-4D97-AF65-F5344CB8AC3E}">
        <p14:creationId xmlns:p14="http://schemas.microsoft.com/office/powerpoint/2010/main" val="367268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latin typeface="Times New Roman" panose="02020603050405020304" pitchFamily="18" charset="0"/>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599"/>
            <a:ext cx="8915400" cy="4352041"/>
          </a:xfrm>
        </p:spPr>
        <p:txBody>
          <a:bodyPr>
            <a:normAutofit/>
          </a:bodyPr>
          <a:lstStyle/>
          <a:p>
            <a:pPr algn="just"/>
            <a:r>
              <a:rPr lang="en-IN" sz="2400">
                <a:latin typeface="Times New Roman" panose="02020603050405020304" pitchFamily="18" charset="0"/>
                <a:cs typeface="Times New Roman" panose="02020603050405020304" pitchFamily="18" charset="0"/>
              </a:rPr>
              <a:t>Ross, A., &amp; Nevatia, R. (1997). Real-time hand gesture recognition using neural networks. IEEE Transactions on Pattern Analysis and Machine Intelligence</a:t>
            </a:r>
            <a:r>
              <a:rPr lang="en-IN" sz="2400" smtClean="0">
                <a:latin typeface="Times New Roman" panose="02020603050405020304" pitchFamily="18" charset="0"/>
                <a:cs typeface="Times New Roman" panose="02020603050405020304" pitchFamily="18" charset="0"/>
              </a:rPr>
              <a:t>.</a:t>
            </a:r>
          </a:p>
          <a:p>
            <a:pPr algn="just"/>
            <a:r>
              <a:rPr lang="en-IN" sz="2400">
                <a:latin typeface="Times New Roman" panose="02020603050405020304" pitchFamily="18" charset="0"/>
                <a:cs typeface="Times New Roman" panose="02020603050405020304" pitchFamily="18" charset="0"/>
              </a:rPr>
              <a:t>Bhuiyan, A. M. A., &amp; Hossain, M. A. (2019). Hand gesture recognition using machine learning: A review. IEEE Access.</a:t>
            </a:r>
            <a:endParaRPr lang="en-US" sz="2400">
              <a:latin typeface="Times New Roman" panose="02020603050405020304" pitchFamily="18" charset="0"/>
              <a:cs typeface="Times New Roman" panose="02020603050405020304" pitchFamily="18" charset="0"/>
            </a:endParaRPr>
          </a:p>
          <a:p>
            <a:pPr algn="just"/>
            <a:r>
              <a:rPr lang="en-IN" sz="2400">
                <a:latin typeface="Times New Roman" panose="02020603050405020304" pitchFamily="18" charset="0"/>
                <a:cs typeface="Times New Roman" panose="02020603050405020304" pitchFamily="18" charset="0"/>
              </a:rPr>
              <a:t>Varadharaj, G., &amp; Raman, B. (2012). A survey of vision-based hand gesture recognition. Artificial Intelligence Review</a:t>
            </a:r>
            <a:r>
              <a:rPr lang="en-IN" sz="2400" smtClean="0">
                <a:latin typeface="Times New Roman" panose="02020603050405020304" pitchFamily="18" charset="0"/>
                <a:cs typeface="Times New Roman" panose="02020603050405020304" pitchFamily="18" charset="0"/>
              </a:rPr>
              <a:t>.</a:t>
            </a:r>
            <a:endParaRPr lang="en-IN" sz="2400" smtClean="0">
              <a:latin typeface="Times New Roman" panose="02020603050405020304" pitchFamily="18" charset="0"/>
              <a:cs typeface="Times New Roman" panose="02020603050405020304" pitchFamily="18" charset="0"/>
            </a:endParaRPr>
          </a:p>
          <a:p>
            <a:r>
              <a:rPr lang="en-IN" sz="2400" smtClean="0">
                <a:latin typeface="Times New Roman" panose="02020603050405020304" pitchFamily="18" charset="0"/>
                <a:cs typeface="Times New Roman" panose="02020603050405020304" pitchFamily="18" charset="0"/>
              </a:rPr>
              <a:t>Teachable machine </a:t>
            </a:r>
            <a:r>
              <a:rPr lang="en-IN" sz="2400">
                <a:latin typeface="Times New Roman" panose="02020603050405020304" pitchFamily="18" charset="0"/>
                <a:cs typeface="Times New Roman" panose="02020603050405020304" pitchFamily="18" charset="0"/>
              </a:rPr>
              <a:t>from </a:t>
            </a:r>
            <a:r>
              <a:rPr lang="en-IN" sz="2400" smtClean="0">
                <a:latin typeface="Times New Roman" panose="02020603050405020304" pitchFamily="18" charset="0"/>
                <a:cs typeface="Times New Roman" panose="02020603050405020304" pitchFamily="18" charset="0"/>
              </a:rPr>
              <a:t>Google https</a:t>
            </a:r>
            <a:r>
              <a:rPr lang="en-IN" sz="2400">
                <a:latin typeface="Times New Roman" panose="02020603050405020304" pitchFamily="18" charset="0"/>
                <a:cs typeface="Times New Roman" panose="02020603050405020304" pitchFamily="18" charset="0"/>
              </a:rPr>
              <a:t>://teachablemachine.withgoogle.com</a:t>
            </a:r>
            <a:r>
              <a:rPr lang="en-IN"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58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10498" y="3056227"/>
            <a:ext cx="8911687" cy="1280890"/>
          </a:xfrm>
        </p:spPr>
        <p:txBody>
          <a:bodyPr>
            <a:normAutofit/>
          </a:bodyPr>
          <a:lstStyle/>
          <a:p>
            <a:pPr algn="ctr"/>
            <a:r>
              <a:rPr lang="en-US" sz="6000" smtClean="0">
                <a:latin typeface="Times New Roman" panose="02020603050405020304" pitchFamily="18" charset="0"/>
                <a:cs typeface="Times New Roman" panose="02020603050405020304" pitchFamily="18" charset="0"/>
              </a:rPr>
              <a:t>THANK</a:t>
            </a:r>
            <a:r>
              <a:rPr lang="en-US" sz="5400" smtClean="0">
                <a:latin typeface="Times New Roman" panose="02020603050405020304" pitchFamily="18" charset="0"/>
                <a:cs typeface="Times New Roman" panose="02020603050405020304" pitchFamily="18" charset="0"/>
              </a:rPr>
              <a:t> YOU</a:t>
            </a:r>
            <a:endParaRPr lang="en-US" sz="5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30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TEAM MEMBERS</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sz="2800" smtClean="0">
                <a:latin typeface="Times New Roman" panose="02020603050405020304" pitchFamily="18" charset="0"/>
                <a:cs typeface="Times New Roman" panose="02020603050405020304" pitchFamily="18" charset="0"/>
              </a:rPr>
              <a:t>T.HARSHA VARDHAN </a:t>
            </a:r>
          </a:p>
          <a:p>
            <a:r>
              <a:rPr lang="en-US" sz="2800" smtClean="0">
                <a:latin typeface="Times New Roman" panose="02020603050405020304" pitchFamily="18" charset="0"/>
                <a:cs typeface="Times New Roman" panose="02020603050405020304" pitchFamily="18" charset="0"/>
              </a:rPr>
              <a:t>T.SAKETH</a:t>
            </a:r>
          </a:p>
          <a:p>
            <a:r>
              <a:rPr lang="en-US" sz="2800" smtClean="0">
                <a:latin typeface="Times New Roman" panose="02020603050405020304" pitchFamily="18" charset="0"/>
                <a:cs typeface="Times New Roman" panose="02020603050405020304" pitchFamily="18" charset="0"/>
              </a:rPr>
              <a:t>T.SHANTAN</a:t>
            </a:r>
          </a:p>
          <a:p>
            <a:r>
              <a:rPr lang="en-US" sz="2800">
                <a:latin typeface="Times New Roman" panose="02020603050405020304" pitchFamily="18" charset="0"/>
                <a:cs typeface="Times New Roman" panose="02020603050405020304" pitchFamily="18" charset="0"/>
              </a:rPr>
              <a:t> U.SASI KUMAR</a:t>
            </a:r>
          </a:p>
          <a:p>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US" sz="2800" smtClean="0">
                <a:latin typeface="Times New Roman" panose="02020603050405020304" pitchFamily="18" charset="0"/>
                <a:cs typeface="Times New Roman" panose="02020603050405020304" pitchFamily="18" charset="0"/>
              </a:rPr>
              <a:t>99210041292</a:t>
            </a:r>
          </a:p>
          <a:p>
            <a:r>
              <a:rPr lang="en-US" sz="2800" smtClean="0">
                <a:latin typeface="Times New Roman" panose="02020603050405020304" pitchFamily="18" charset="0"/>
                <a:cs typeface="Times New Roman" panose="02020603050405020304" pitchFamily="18" charset="0"/>
              </a:rPr>
              <a:t>9921004706</a:t>
            </a:r>
          </a:p>
          <a:p>
            <a:r>
              <a:rPr lang="en-US" sz="2800" smtClean="0">
                <a:latin typeface="Times New Roman" panose="02020603050405020304" pitchFamily="18" charset="0"/>
                <a:cs typeface="Times New Roman" panose="02020603050405020304" pitchFamily="18" charset="0"/>
              </a:rPr>
              <a:t>9921004711</a:t>
            </a:r>
          </a:p>
          <a:p>
            <a:r>
              <a:rPr lang="en-US" sz="2800" smtClean="0">
                <a:latin typeface="Times New Roman" panose="02020603050405020304" pitchFamily="18" charset="0"/>
                <a:cs typeface="Times New Roman" panose="02020603050405020304" pitchFamily="18" charset="0"/>
              </a:rPr>
              <a:t>99210041646</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373" y="652391"/>
            <a:ext cx="8911687" cy="752203"/>
          </a:xfrm>
        </p:spPr>
        <p:txBody>
          <a:bodyPr>
            <a:normAutofit/>
          </a:bodyPr>
          <a:lstStyle/>
          <a:p>
            <a:r>
              <a:rPr lang="en-US" sz="4000" smtClean="0">
                <a:latin typeface="Times New Roman" panose="02020603050405020304" pitchFamily="18" charset="0"/>
                <a:cs typeface="Times New Roman" panose="02020603050405020304" pitchFamily="18" charset="0"/>
              </a:rPr>
              <a:t>ABSTRACT</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9373" y="1404594"/>
            <a:ext cx="9685239" cy="5373278"/>
          </a:xfrm>
        </p:spPr>
        <p:txBody>
          <a:bodyPr>
            <a:normAutofit lnSpcReduction="10000"/>
          </a:bodyPr>
          <a:lstStyle/>
          <a:p>
            <a:pPr algn="just"/>
            <a:r>
              <a:rPr lang="en-IN" sz="2400">
                <a:latin typeface="Times New Roman" panose="02020603050405020304" pitchFamily="18" charset="0"/>
                <a:cs typeface="Times New Roman" panose="02020603050405020304" pitchFamily="18" charset="0"/>
              </a:rPr>
              <a:t>The process of hand gesture recognition involves capturing the movement and position of the hand and fingers using cameras </a:t>
            </a:r>
            <a:r>
              <a:rPr lang="en-IN" sz="2400" smtClean="0">
                <a:latin typeface="Times New Roman" panose="02020603050405020304" pitchFamily="18" charset="0"/>
                <a:cs typeface="Times New Roman" panose="02020603050405020304" pitchFamily="18" charset="0"/>
              </a:rPr>
              <a:t>.</a:t>
            </a:r>
          </a:p>
          <a:p>
            <a:pPr algn="just"/>
            <a:r>
              <a:rPr lang="en-US" sz="2400" smtClean="0">
                <a:latin typeface="Times New Roman" panose="02020603050405020304" pitchFamily="18" charset="0"/>
                <a:cs typeface="Times New Roman" panose="02020603050405020304" pitchFamily="18" charset="0"/>
              </a:rPr>
              <a:t>Hand gesture recognision helps to detect the alphabet according to the symbols that we show by our hand.</a:t>
            </a:r>
          </a:p>
          <a:p>
            <a:pPr algn="just"/>
            <a:r>
              <a:rPr lang="en-US" sz="2400" smtClean="0">
                <a:latin typeface="Times New Roman" panose="02020603050405020304" pitchFamily="18" charset="0"/>
                <a:cs typeface="Times New Roman" panose="02020603050405020304" pitchFamily="18" charset="0"/>
              </a:rPr>
              <a:t>After running the program ,camera of our system is switched on and if we place our hand infront of camera it captures the movement and symbol of our hand and displays the respective alphabet.</a:t>
            </a:r>
          </a:p>
          <a:p>
            <a:pPr algn="just"/>
            <a:r>
              <a:rPr lang="en-US" sz="2400" smtClean="0">
                <a:latin typeface="Times New Roman" panose="02020603050405020304" pitchFamily="18" charset="0"/>
                <a:cs typeface="Times New Roman" panose="02020603050405020304" pitchFamily="18" charset="0"/>
              </a:rPr>
              <a:t>The result will be keep on changing until the movement of hand is stopped.</a:t>
            </a:r>
          </a:p>
          <a:p>
            <a:pPr algn="just"/>
            <a:r>
              <a:rPr lang="en-US" sz="2400" smtClean="0">
                <a:latin typeface="Times New Roman" panose="02020603050405020304" pitchFamily="18" charset="0"/>
                <a:cs typeface="Times New Roman" panose="02020603050405020304" pitchFamily="18" charset="0"/>
              </a:rPr>
              <a:t>We used CNN(Convolutional Neural Network) as algorithm from teachable machine.</a:t>
            </a:r>
          </a:p>
          <a:p>
            <a:pPr algn="just"/>
            <a:r>
              <a:rPr lang="en-US" sz="2400" smtClean="0">
                <a:latin typeface="Times New Roman" panose="02020603050405020304" pitchFamily="18" charset="0"/>
                <a:cs typeface="Times New Roman" panose="02020603050405020304" pitchFamily="18" charset="0"/>
              </a:rPr>
              <a:t>Teachable machines train the data with CNN and provides model and then model is imported into the code.</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6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793" y="718379"/>
            <a:ext cx="8911687" cy="855897"/>
          </a:xfrm>
        </p:spPr>
        <p:txBody>
          <a:bodyPr>
            <a:normAutofit/>
          </a:bodyPr>
          <a:lstStyle/>
          <a:p>
            <a:r>
              <a:rPr lang="en-US" sz="4000" smtClean="0">
                <a:latin typeface="Times New Roman" panose="02020603050405020304" pitchFamily="18" charset="0"/>
                <a:cs typeface="Times New Roman" panose="02020603050405020304" pitchFamily="18" charset="0"/>
              </a:rPr>
              <a:t>INTRODUCTION</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5934" y="1800519"/>
            <a:ext cx="9628678" cy="4656841"/>
          </a:xfrm>
        </p:spPr>
        <p:txBody>
          <a:bodyPr>
            <a:normAutofit lnSpcReduction="10000"/>
          </a:bodyPr>
          <a:lstStyle/>
          <a:p>
            <a:pPr algn="just"/>
            <a:r>
              <a:rPr lang="en-IN" sz="2400">
                <a:latin typeface="Times New Roman" panose="02020603050405020304" pitchFamily="18" charset="0"/>
                <a:cs typeface="Times New Roman" panose="02020603050405020304" pitchFamily="18" charset="0"/>
              </a:rPr>
              <a:t>Hand gesture recognition is a field of computer science that deals with the interpretation and understanding of hand movements and postures</a:t>
            </a:r>
            <a:r>
              <a:rPr lang="en-IN" sz="2400" smtClean="0">
                <a:latin typeface="Times New Roman" panose="02020603050405020304" pitchFamily="18" charset="0"/>
                <a:cs typeface="Times New Roman" panose="02020603050405020304" pitchFamily="18" charset="0"/>
              </a:rPr>
              <a:t>.</a:t>
            </a:r>
          </a:p>
          <a:p>
            <a:pPr algn="just"/>
            <a:r>
              <a:rPr lang="en-IN" sz="2400" smtClean="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It involves using computer vision and machine learning techniques to recognize and classify different hand gestures in real-time</a:t>
            </a:r>
            <a:r>
              <a:rPr lang="en-IN" sz="2400" smtClean="0">
                <a:latin typeface="Times New Roman" panose="02020603050405020304" pitchFamily="18" charset="0"/>
                <a:cs typeface="Times New Roman" panose="02020603050405020304" pitchFamily="18" charset="0"/>
              </a:rPr>
              <a:t>.</a:t>
            </a:r>
          </a:p>
          <a:p>
            <a:pPr algn="just"/>
            <a:r>
              <a:rPr lang="en-IN" sz="2400">
                <a:latin typeface="Times New Roman" panose="02020603050405020304" pitchFamily="18" charset="0"/>
                <a:cs typeface="Times New Roman" panose="02020603050405020304" pitchFamily="18" charset="0"/>
              </a:rPr>
              <a:t>Hand gesture recognition has various applications in fields such as human-computer interaction, gaming, virtual and augmented reality, robotics, and sign language recognition. </a:t>
            </a:r>
            <a:endParaRPr lang="en-IN" sz="2400" smtClean="0">
              <a:latin typeface="Times New Roman" panose="02020603050405020304" pitchFamily="18" charset="0"/>
              <a:cs typeface="Times New Roman" panose="02020603050405020304" pitchFamily="18" charset="0"/>
            </a:endParaRPr>
          </a:p>
          <a:p>
            <a:pPr algn="just"/>
            <a:r>
              <a:rPr lang="en-IN" sz="2400" smtClean="0">
                <a:latin typeface="Times New Roman" panose="02020603050405020304" pitchFamily="18" charset="0"/>
                <a:cs typeface="Times New Roman" panose="02020603050405020304" pitchFamily="18" charset="0"/>
              </a:rPr>
              <a:t>In human-computer </a:t>
            </a:r>
            <a:r>
              <a:rPr lang="en-IN" sz="2400">
                <a:latin typeface="Times New Roman" panose="02020603050405020304" pitchFamily="18" charset="0"/>
                <a:cs typeface="Times New Roman" panose="02020603050405020304" pitchFamily="18" charset="0"/>
              </a:rPr>
              <a:t>interaction, hand gesture recognition can provide </a:t>
            </a:r>
            <a:r>
              <a:rPr lang="en-IN" sz="2400" smtClean="0">
                <a:latin typeface="Times New Roman" panose="02020603050405020304" pitchFamily="18" charset="0"/>
                <a:cs typeface="Times New Roman" panose="02020603050405020304" pitchFamily="18" charset="0"/>
              </a:rPr>
              <a:t>natural </a:t>
            </a:r>
            <a:r>
              <a:rPr lang="en-IN" sz="2400">
                <a:latin typeface="Times New Roman" panose="02020603050405020304" pitchFamily="18" charset="0"/>
                <a:cs typeface="Times New Roman" panose="02020603050405020304" pitchFamily="18" charset="0"/>
              </a:rPr>
              <a:t>way of interacting with </a:t>
            </a:r>
            <a:r>
              <a:rPr lang="en-IN" sz="2400" smtClean="0">
                <a:latin typeface="Times New Roman" panose="02020603050405020304" pitchFamily="18" charset="0"/>
                <a:cs typeface="Times New Roman" panose="02020603050405020304" pitchFamily="18" charset="0"/>
              </a:rPr>
              <a:t>computers.</a:t>
            </a:r>
          </a:p>
          <a:p>
            <a:pPr algn="just"/>
            <a:r>
              <a:rPr lang="en-IN" sz="2400">
                <a:latin typeface="Times New Roman" panose="02020603050405020304" pitchFamily="18" charset="0"/>
                <a:cs typeface="Times New Roman" panose="02020603050405020304" pitchFamily="18" charset="0"/>
              </a:rPr>
              <a:t>Overall, hand gesture recognition is an exciting and rapidly evolving field that has the potential to transform the way we interact with technology and the world around us.</a:t>
            </a:r>
            <a:endParaRPr lang="en-US" sz="2400">
              <a:latin typeface="Times New Roman" panose="02020603050405020304" pitchFamily="18" charset="0"/>
              <a:cs typeface="Times New Roman" panose="02020603050405020304" pitchFamily="18" charset="0"/>
            </a:endParaRPr>
          </a:p>
          <a:p>
            <a:pPr algn="just"/>
            <a:endParaRPr lang="en-US"/>
          </a:p>
        </p:txBody>
      </p:sp>
    </p:spTree>
    <p:extLst>
      <p:ext uri="{BB962C8B-B14F-4D97-AF65-F5344CB8AC3E}">
        <p14:creationId xmlns:p14="http://schemas.microsoft.com/office/powerpoint/2010/main" val="35241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LITERATURE SURVEY</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smtClean="0">
                <a:latin typeface="Times New Roman" panose="02020603050405020304" pitchFamily="18" charset="0"/>
                <a:cs typeface="Times New Roman" panose="02020603050405020304" pitchFamily="18" charset="0"/>
              </a:rPr>
              <a:t>Title:Real-time </a:t>
            </a:r>
            <a:r>
              <a:rPr lang="en-IN" sz="2400">
                <a:latin typeface="Times New Roman" panose="02020603050405020304" pitchFamily="18" charset="0"/>
                <a:cs typeface="Times New Roman" panose="02020603050405020304" pitchFamily="18" charset="0"/>
              </a:rPr>
              <a:t>hand gesture recognition using neural </a:t>
            </a:r>
            <a:r>
              <a:rPr lang="en-IN" sz="2400" smtClean="0">
                <a:latin typeface="Times New Roman" panose="02020603050405020304" pitchFamily="18" charset="0"/>
                <a:cs typeface="Times New Roman" panose="02020603050405020304" pitchFamily="18" charset="0"/>
              </a:rPr>
              <a:t>networks.</a:t>
            </a:r>
          </a:p>
          <a:p>
            <a:pPr algn="just"/>
            <a:r>
              <a:rPr lang="en-IN" sz="2400" smtClean="0">
                <a:latin typeface="Times New Roman" panose="02020603050405020304" pitchFamily="18" charset="0"/>
                <a:cs typeface="Times New Roman" panose="02020603050405020304" pitchFamily="18" charset="0"/>
              </a:rPr>
              <a:t>Author:Arun </a:t>
            </a:r>
            <a:r>
              <a:rPr lang="en-IN" sz="2400">
                <a:latin typeface="Times New Roman" panose="02020603050405020304" pitchFamily="18" charset="0"/>
                <a:cs typeface="Times New Roman" panose="02020603050405020304" pitchFamily="18" charset="0"/>
              </a:rPr>
              <a:t>Ross and Ram </a:t>
            </a:r>
            <a:r>
              <a:rPr lang="en-IN" sz="2400" smtClean="0">
                <a:latin typeface="Times New Roman" panose="02020603050405020304" pitchFamily="18" charset="0"/>
                <a:cs typeface="Times New Roman" panose="02020603050405020304" pitchFamily="18" charset="0"/>
              </a:rPr>
              <a:t>Nevatia</a:t>
            </a:r>
          </a:p>
          <a:p>
            <a:pPr algn="just"/>
            <a:r>
              <a:rPr lang="en-IN" sz="2400" smtClean="0">
                <a:latin typeface="Times New Roman" panose="02020603050405020304" pitchFamily="18" charset="0"/>
                <a:cs typeface="Times New Roman" panose="02020603050405020304" pitchFamily="18" charset="0"/>
              </a:rPr>
              <a:t>Description: This </a:t>
            </a:r>
            <a:r>
              <a:rPr lang="en-IN" sz="2400">
                <a:latin typeface="Times New Roman" panose="02020603050405020304" pitchFamily="18" charset="0"/>
                <a:cs typeface="Times New Roman" panose="02020603050405020304" pitchFamily="18" charset="0"/>
              </a:rPr>
              <a:t>paper proposes a real-time hand gesture recognition system using neural networks. The system uses a combination of edge detection and contour analysis to extract hand features and then classifies them using a feedforward neural network.</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18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latin typeface="Times New Roman" panose="02020603050405020304" pitchFamily="18" charset="0"/>
                <a:cs typeface="Times New Roman" panose="02020603050405020304" pitchFamily="18" charset="0"/>
              </a:rPr>
              <a:t>SURVEY-2</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smtClean="0">
                <a:latin typeface="Times New Roman" panose="02020603050405020304" pitchFamily="18" charset="0"/>
                <a:cs typeface="Times New Roman" panose="02020603050405020304" pitchFamily="18" charset="0"/>
              </a:rPr>
              <a:t>Title:</a:t>
            </a:r>
            <a:r>
              <a:rPr lang="en-IN" sz="2400">
                <a:latin typeface="Times New Roman" panose="02020603050405020304" pitchFamily="18" charset="0"/>
                <a:cs typeface="Times New Roman" panose="02020603050405020304" pitchFamily="18" charset="0"/>
              </a:rPr>
              <a:t>Hand gesture recognition using machine </a:t>
            </a:r>
            <a:r>
              <a:rPr lang="en-IN" sz="2400" smtClean="0">
                <a:latin typeface="Times New Roman" panose="02020603050405020304" pitchFamily="18" charset="0"/>
                <a:cs typeface="Times New Roman" panose="02020603050405020304" pitchFamily="18" charset="0"/>
              </a:rPr>
              <a:t>learning</a:t>
            </a:r>
            <a:endParaRPr lang="en-US" sz="2400" smtClean="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Author:</a:t>
            </a:r>
            <a:r>
              <a:rPr lang="en-IN" sz="2400" smtClean="0">
                <a:latin typeface="Times New Roman" panose="02020603050405020304" pitchFamily="18" charset="0"/>
                <a:cs typeface="Times New Roman" panose="02020603050405020304" pitchFamily="18" charset="0"/>
              </a:rPr>
              <a:t>A</a:t>
            </a:r>
            <a:r>
              <a:rPr lang="en-IN" sz="2400">
                <a:latin typeface="Times New Roman" panose="02020603050405020304" pitchFamily="18" charset="0"/>
                <a:cs typeface="Times New Roman" panose="02020603050405020304" pitchFamily="18" charset="0"/>
              </a:rPr>
              <a:t>. M. A. Bhuiyan and M. A. </a:t>
            </a:r>
            <a:r>
              <a:rPr lang="en-IN" sz="2400" smtClean="0">
                <a:latin typeface="Times New Roman" panose="02020603050405020304" pitchFamily="18" charset="0"/>
                <a:cs typeface="Times New Roman" panose="02020603050405020304" pitchFamily="18" charset="0"/>
              </a:rPr>
              <a:t>Hossain</a:t>
            </a:r>
            <a:endParaRPr lang="en-US" sz="2400" smtClean="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Description:</a:t>
            </a:r>
            <a:r>
              <a:rPr lang="en-IN" sz="2400">
                <a:latin typeface="Times New Roman" panose="02020603050405020304" pitchFamily="18" charset="0"/>
                <a:cs typeface="Times New Roman" panose="02020603050405020304" pitchFamily="18" charset="0"/>
              </a:rPr>
              <a:t>This paper provides a review of hand gesture recognition methods that use machine learning techniques. The authors cover various approaches, including decision trees, support vector machines, and deep learning methods.</a:t>
            </a:r>
            <a:endParaRPr lang="en-US" sz="2400">
              <a:latin typeface="Times New Roman" panose="02020603050405020304" pitchFamily="18" charset="0"/>
              <a:cs typeface="Times New Roman" panose="02020603050405020304" pitchFamily="18" charset="0"/>
            </a:endParaRPr>
          </a:p>
          <a:p>
            <a:pPr algn="just"/>
            <a:endParaRPr lang="en-US"/>
          </a:p>
        </p:txBody>
      </p:sp>
    </p:spTree>
    <p:extLst>
      <p:ext uri="{BB962C8B-B14F-4D97-AF65-F5344CB8AC3E}">
        <p14:creationId xmlns:p14="http://schemas.microsoft.com/office/powerpoint/2010/main" val="3360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latin typeface="Times New Roman" panose="02020603050405020304" pitchFamily="18" charset="0"/>
                <a:cs typeface="Times New Roman" panose="02020603050405020304" pitchFamily="18" charset="0"/>
              </a:rPr>
              <a:t>SURVEY-3</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smtClean="0">
                <a:latin typeface="Times New Roman" panose="02020603050405020304" pitchFamily="18" charset="0"/>
                <a:cs typeface="Times New Roman" panose="02020603050405020304" pitchFamily="18" charset="0"/>
              </a:rPr>
              <a:t>Title:</a:t>
            </a:r>
            <a:r>
              <a:rPr lang="en-IN" sz="2400">
                <a:latin typeface="Times New Roman" panose="02020603050405020304" pitchFamily="18" charset="0"/>
                <a:cs typeface="Times New Roman" panose="02020603050405020304" pitchFamily="18" charset="0"/>
              </a:rPr>
              <a:t>A survey of vision-based hand </a:t>
            </a:r>
            <a:r>
              <a:rPr lang="en-IN" sz="2400" smtClean="0">
                <a:latin typeface="Times New Roman" panose="02020603050405020304" pitchFamily="18" charset="0"/>
                <a:cs typeface="Times New Roman" panose="02020603050405020304" pitchFamily="18" charset="0"/>
              </a:rPr>
              <a:t>gesture recognition. </a:t>
            </a:r>
            <a:endParaRPr lang="en-US" sz="2400" smtClean="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Author:</a:t>
            </a:r>
            <a:r>
              <a:rPr lang="en-IN" sz="2400">
                <a:latin typeface="Times New Roman" panose="02020603050405020304" pitchFamily="18" charset="0"/>
                <a:cs typeface="Times New Roman" panose="02020603050405020304" pitchFamily="18" charset="0"/>
              </a:rPr>
              <a:t>Gokul Varadharaj and Balasubramanian </a:t>
            </a:r>
            <a:r>
              <a:rPr lang="en-IN" sz="2400" smtClean="0">
                <a:latin typeface="Times New Roman" panose="02020603050405020304" pitchFamily="18" charset="0"/>
                <a:cs typeface="Times New Roman" panose="02020603050405020304" pitchFamily="18" charset="0"/>
              </a:rPr>
              <a:t>Raman. </a:t>
            </a:r>
            <a:endParaRPr lang="en-US" sz="2400" smtClean="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Description:</a:t>
            </a:r>
            <a:r>
              <a:rPr lang="en-IN" sz="2400">
                <a:latin typeface="Times New Roman" panose="02020603050405020304" pitchFamily="18" charset="0"/>
                <a:cs typeface="Times New Roman" panose="02020603050405020304" pitchFamily="18" charset="0"/>
              </a:rPr>
              <a:t>This paper provides a survey of vision-based hand gesture recognition methods. The authors cover various techniques, including appearance-based methods, model-based methods, and feature-based methods.</a:t>
            </a:r>
            <a:endParaRPr lang="en-US" sz="2400">
              <a:latin typeface="Times New Roman" panose="02020603050405020304" pitchFamily="18" charset="0"/>
              <a:cs typeface="Times New Roman" panose="02020603050405020304" pitchFamily="18" charset="0"/>
            </a:endParaRPr>
          </a:p>
          <a:p>
            <a:pPr algn="just"/>
            <a:endParaRPr lang="en-US"/>
          </a:p>
        </p:txBody>
      </p:sp>
    </p:spTree>
    <p:extLst>
      <p:ext uri="{BB962C8B-B14F-4D97-AF65-F5344CB8AC3E}">
        <p14:creationId xmlns:p14="http://schemas.microsoft.com/office/powerpoint/2010/main" val="277505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anose="02020603050405020304" pitchFamily="18" charset="0"/>
                <a:cs typeface="Times New Roman" panose="02020603050405020304" pitchFamily="18" charset="0"/>
              </a:rPr>
              <a:t>PROPOSED SYSTEM</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smtClean="0">
                <a:latin typeface="Times New Roman" panose="02020603050405020304" pitchFamily="18" charset="0"/>
                <a:cs typeface="Times New Roman" panose="02020603050405020304" pitchFamily="18" charset="0"/>
              </a:rPr>
              <a:t>In our model we used CNN algorithm from the teachable machine.</a:t>
            </a:r>
          </a:p>
          <a:p>
            <a:pPr algn="just"/>
            <a:r>
              <a:rPr lang="en-US" sz="2400" smtClean="0">
                <a:latin typeface="Times New Roman" panose="02020603050405020304" pitchFamily="18" charset="0"/>
                <a:cs typeface="Times New Roman" panose="02020603050405020304" pitchFamily="18" charset="0"/>
              </a:rPr>
              <a:t>We made our own dataset by capturing the photos of hand and giving names to the symbols.</a:t>
            </a:r>
          </a:p>
          <a:p>
            <a:pPr algn="just"/>
            <a:r>
              <a:rPr lang="en-US" sz="2400" smtClean="0">
                <a:latin typeface="Times New Roman" panose="02020603050405020304" pitchFamily="18" charset="0"/>
                <a:cs typeface="Times New Roman" panose="02020603050405020304" pitchFamily="18" charset="0"/>
              </a:rPr>
              <a:t>In Teachable machine we train the our data with the CNN and it provides a suitable model,then the model is imported to the code it is used in code.</a:t>
            </a:r>
          </a:p>
          <a:p>
            <a:pPr algn="just"/>
            <a:r>
              <a:rPr lang="en-US" sz="2400" smtClean="0">
                <a:latin typeface="Times New Roman" panose="02020603050405020304" pitchFamily="18" charset="0"/>
                <a:cs typeface="Times New Roman" panose="02020603050405020304" pitchFamily="18" charset="0"/>
              </a:rPr>
              <a:t>In our model,Hand gesture recognition helps to find the alphabet for the respective symbol of the hand.</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5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smtClean="0">
                <a:latin typeface="Times New Roman" panose="02020603050405020304" pitchFamily="18" charset="0"/>
                <a:cs typeface="Times New Roman" panose="02020603050405020304" pitchFamily="18" charset="0"/>
              </a:rPr>
              <a:t>FLOW CHART</a:t>
            </a:r>
            <a:endParaRPr lang="en-US" sz="40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563218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44284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915</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Wisp</vt:lpstr>
      <vt:lpstr>HAND GESTURE RECOGNITION</vt:lpstr>
      <vt:lpstr>TEAM MEMBERS</vt:lpstr>
      <vt:lpstr>ABSTRACT</vt:lpstr>
      <vt:lpstr>INTRODUCTION</vt:lpstr>
      <vt:lpstr>LITERATURE SURVEY</vt:lpstr>
      <vt:lpstr>SURVEY-2</vt:lpstr>
      <vt:lpstr>SURVEY-3</vt:lpstr>
      <vt:lpstr>PROPOSED SYSTEM</vt:lpstr>
      <vt:lpstr>FLOW CHART</vt:lpstr>
      <vt:lpstr>LIBRARIES IMPORTED</vt:lpstr>
      <vt:lpstr>ALGORITHM FOR DATA COLLECTION</vt:lpstr>
      <vt:lpstr>Algorithm for testing</vt:lpstr>
      <vt:lpstr>SCREENSHOT OF OUTPUT</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dc:title>
  <dc:creator>Harsha Talacheeru</dc:creator>
  <cp:lastModifiedBy>Harsha Talacheeru</cp:lastModifiedBy>
  <cp:revision>19</cp:revision>
  <dcterms:created xsi:type="dcterms:W3CDTF">2023-04-16T09:26:48Z</dcterms:created>
  <dcterms:modified xsi:type="dcterms:W3CDTF">2023-04-23T16:52:34Z</dcterms:modified>
</cp:coreProperties>
</file>