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3" r:id="rId14"/>
    <p:sldId id="272" r:id="rId15"/>
    <p:sldId id="268" r:id="rId16"/>
    <p:sldId id="269" r:id="rId17"/>
    <p:sldId id="270"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286" autoAdjust="0"/>
    <p:restoredTop sz="94660"/>
  </p:normalViewPr>
  <p:slideViewPr>
    <p:cSldViewPr snapToGrid="0">
      <p:cViewPr varScale="1">
        <p:scale>
          <a:sx n="89" d="100"/>
          <a:sy n="89" d="100"/>
        </p:scale>
        <p:origin x="56" y="2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RANJAN" userId="d8ecd1d5383f39a1" providerId="LiveId" clId="{317FB927-73DC-4EF3-9496-4124EA0456F1}"/>
    <pc:docChg chg="addSld modSld">
      <pc:chgData name="NIRANJAN" userId="d8ecd1d5383f39a1" providerId="LiveId" clId="{317FB927-73DC-4EF3-9496-4124EA0456F1}" dt="2023-04-22T05:40:41.795" v="206" actId="20577"/>
      <pc:docMkLst>
        <pc:docMk/>
      </pc:docMkLst>
      <pc:sldChg chg="addSp delSp modSp new mod">
        <pc:chgData name="NIRANJAN" userId="d8ecd1d5383f39a1" providerId="LiveId" clId="{317FB927-73DC-4EF3-9496-4124EA0456F1}" dt="2023-04-22T05:40:41.795" v="206" actId="20577"/>
        <pc:sldMkLst>
          <pc:docMk/>
          <pc:sldMk cId="2574814412" sldId="273"/>
        </pc:sldMkLst>
        <pc:spChg chg="mod">
          <ac:chgData name="NIRANJAN" userId="d8ecd1d5383f39a1" providerId="LiveId" clId="{317FB927-73DC-4EF3-9496-4124EA0456F1}" dt="2023-04-22T05:35:43.170" v="13" actId="2711"/>
          <ac:spMkLst>
            <pc:docMk/>
            <pc:sldMk cId="2574814412" sldId="273"/>
            <ac:spMk id="2" creationId="{4E2E728B-DB7E-498C-B6C6-7C4320A51628}"/>
          </ac:spMkLst>
        </pc:spChg>
        <pc:spChg chg="del">
          <ac:chgData name="NIRANJAN" userId="d8ecd1d5383f39a1" providerId="LiveId" clId="{317FB927-73DC-4EF3-9496-4124EA0456F1}" dt="2023-04-22T05:36:26.996" v="14" actId="1032"/>
          <ac:spMkLst>
            <pc:docMk/>
            <pc:sldMk cId="2574814412" sldId="273"/>
            <ac:spMk id="3" creationId="{790D23AD-DB16-4DAB-B871-BD8DEB3276D4}"/>
          </ac:spMkLst>
        </pc:spChg>
        <pc:graphicFrameChg chg="add mod modGraphic">
          <ac:chgData name="NIRANJAN" userId="d8ecd1d5383f39a1" providerId="LiveId" clId="{317FB927-73DC-4EF3-9496-4124EA0456F1}" dt="2023-04-22T05:40:41.795" v="206" actId="20577"/>
          <ac:graphicFrameMkLst>
            <pc:docMk/>
            <pc:sldMk cId="2574814412" sldId="273"/>
            <ac:graphicFrameMk id="6" creationId="{11052B2E-EDF0-41AA-B85B-69F3BCD9CDDD}"/>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5211F20-1FAC-41FF-BB5F-C753C3FACB56}" type="doc">
      <dgm:prSet loTypeId="urn:microsoft.com/office/officeart/2005/8/layout/process5" loCatId="process" qsTypeId="urn:microsoft.com/office/officeart/2005/8/quickstyle/3d9" qsCatId="3D" csTypeId="urn:microsoft.com/office/officeart/2005/8/colors/accent1_2" csCatId="accent1" phldr="1"/>
      <dgm:spPr/>
      <dgm:t>
        <a:bodyPr/>
        <a:lstStyle/>
        <a:p>
          <a:endParaRPr lang="en-US"/>
        </a:p>
      </dgm:t>
    </dgm:pt>
    <dgm:pt modelId="{54E36186-26C1-4A79-B984-ED17A2C2E8E8}">
      <dgm:prSet phldrT="[Text]"/>
      <dgm:spPr/>
      <dgm:t>
        <a:bodyPr/>
        <a:lstStyle/>
        <a:p>
          <a:r>
            <a:rPr lang="en-US" dirty="0"/>
            <a:t>IMPORTING DATASET</a:t>
          </a:r>
        </a:p>
      </dgm:t>
    </dgm:pt>
    <dgm:pt modelId="{654002E8-85E6-40DE-AFB1-44B9E0EB6049}" type="parTrans" cxnId="{401FF4D0-F0B7-4EDB-9B1E-F4B67A869650}">
      <dgm:prSet/>
      <dgm:spPr/>
      <dgm:t>
        <a:bodyPr/>
        <a:lstStyle/>
        <a:p>
          <a:endParaRPr lang="en-US"/>
        </a:p>
      </dgm:t>
    </dgm:pt>
    <dgm:pt modelId="{A8CF6737-154C-4C9D-806A-8A67F933EB30}" type="sibTrans" cxnId="{401FF4D0-F0B7-4EDB-9B1E-F4B67A869650}">
      <dgm:prSet/>
      <dgm:spPr/>
      <dgm:t>
        <a:bodyPr/>
        <a:lstStyle/>
        <a:p>
          <a:endParaRPr lang="en-US"/>
        </a:p>
      </dgm:t>
    </dgm:pt>
    <dgm:pt modelId="{D4221227-DFE4-4C38-8DFC-9BBA6722FE12}">
      <dgm:prSet phldrT="[Text]"/>
      <dgm:spPr/>
      <dgm:t>
        <a:bodyPr/>
        <a:lstStyle/>
        <a:p>
          <a:r>
            <a:rPr lang="en-US" dirty="0"/>
            <a:t>EXPLANATORY DATA ANALYSIS</a:t>
          </a:r>
        </a:p>
      </dgm:t>
    </dgm:pt>
    <dgm:pt modelId="{28651F69-B128-46D8-A797-52A211F14CAC}" type="parTrans" cxnId="{9E1BF4FD-F72B-448C-93FD-C9904A08B607}">
      <dgm:prSet/>
      <dgm:spPr/>
      <dgm:t>
        <a:bodyPr/>
        <a:lstStyle/>
        <a:p>
          <a:endParaRPr lang="en-US"/>
        </a:p>
      </dgm:t>
    </dgm:pt>
    <dgm:pt modelId="{DA5818DE-9249-4F43-9DA9-362EE8362AB6}" type="sibTrans" cxnId="{9E1BF4FD-F72B-448C-93FD-C9904A08B607}">
      <dgm:prSet/>
      <dgm:spPr/>
      <dgm:t>
        <a:bodyPr/>
        <a:lstStyle/>
        <a:p>
          <a:endParaRPr lang="en-US"/>
        </a:p>
      </dgm:t>
    </dgm:pt>
    <dgm:pt modelId="{AA42011F-AC80-461B-B14B-8EF6995A00BE}">
      <dgm:prSet phldrT="[Text]"/>
      <dgm:spPr/>
      <dgm:t>
        <a:bodyPr/>
        <a:lstStyle/>
        <a:p>
          <a:r>
            <a:rPr lang="en-US" dirty="0"/>
            <a:t>FEATURE ENGINEERING</a:t>
          </a:r>
        </a:p>
      </dgm:t>
    </dgm:pt>
    <dgm:pt modelId="{BCD10DA1-94D4-4B2C-B8A5-7DFA90DC24C4}" type="parTrans" cxnId="{48B1EA80-636A-4637-9124-AD4663EF207C}">
      <dgm:prSet/>
      <dgm:spPr/>
      <dgm:t>
        <a:bodyPr/>
        <a:lstStyle/>
        <a:p>
          <a:endParaRPr lang="en-US"/>
        </a:p>
      </dgm:t>
    </dgm:pt>
    <dgm:pt modelId="{6B05AE5F-BF09-497E-9D8B-9CDA98FA8C55}" type="sibTrans" cxnId="{48B1EA80-636A-4637-9124-AD4663EF207C}">
      <dgm:prSet/>
      <dgm:spPr/>
      <dgm:t>
        <a:bodyPr/>
        <a:lstStyle/>
        <a:p>
          <a:endParaRPr lang="en-US"/>
        </a:p>
      </dgm:t>
    </dgm:pt>
    <dgm:pt modelId="{BF519562-9460-44A3-A417-FABBDEF49FB0}">
      <dgm:prSet phldrT="[Text]"/>
      <dgm:spPr/>
      <dgm:t>
        <a:bodyPr/>
        <a:lstStyle/>
        <a:p>
          <a:r>
            <a:rPr lang="en-US" dirty="0"/>
            <a:t>VECTORIZING COLUMNS</a:t>
          </a:r>
        </a:p>
      </dgm:t>
    </dgm:pt>
    <dgm:pt modelId="{07D71609-7D49-4F29-B9B2-0DF055AF5412}" type="parTrans" cxnId="{B3EE3DBD-9780-4D49-B46B-F2A00A6F572E}">
      <dgm:prSet/>
      <dgm:spPr/>
      <dgm:t>
        <a:bodyPr/>
        <a:lstStyle/>
        <a:p>
          <a:endParaRPr lang="en-US"/>
        </a:p>
      </dgm:t>
    </dgm:pt>
    <dgm:pt modelId="{0473ED0D-DA50-40CF-98B0-2B7A9E5F199F}" type="sibTrans" cxnId="{B3EE3DBD-9780-4D49-B46B-F2A00A6F572E}">
      <dgm:prSet/>
      <dgm:spPr/>
      <dgm:t>
        <a:bodyPr/>
        <a:lstStyle/>
        <a:p>
          <a:endParaRPr lang="en-US"/>
        </a:p>
      </dgm:t>
    </dgm:pt>
    <dgm:pt modelId="{D0C01B72-46B4-42B2-9A3F-DF92277F64A8}">
      <dgm:prSet phldrT="[Text]"/>
      <dgm:spPr/>
      <dgm:t>
        <a:bodyPr/>
        <a:lstStyle/>
        <a:p>
          <a:r>
            <a:rPr lang="en-US" dirty="0"/>
            <a:t>FINDING THE COSINE DISTANCE </a:t>
          </a:r>
        </a:p>
      </dgm:t>
    </dgm:pt>
    <dgm:pt modelId="{39D386FD-CE2E-44BA-B51B-1BC7B5DFAE22}" type="parTrans" cxnId="{5C453220-4587-4C0D-ABDB-2AAE331059C0}">
      <dgm:prSet/>
      <dgm:spPr/>
      <dgm:t>
        <a:bodyPr/>
        <a:lstStyle/>
        <a:p>
          <a:endParaRPr lang="en-US"/>
        </a:p>
      </dgm:t>
    </dgm:pt>
    <dgm:pt modelId="{BDAEB901-EED2-4EE1-9BEA-B581D08D45BA}" type="sibTrans" cxnId="{5C453220-4587-4C0D-ABDB-2AAE331059C0}">
      <dgm:prSet/>
      <dgm:spPr/>
      <dgm:t>
        <a:bodyPr/>
        <a:lstStyle/>
        <a:p>
          <a:endParaRPr lang="en-US"/>
        </a:p>
      </dgm:t>
    </dgm:pt>
    <dgm:pt modelId="{A56D4396-0F58-4F97-8B20-0EEC42AC9327}">
      <dgm:prSet phldrT="[Text]"/>
      <dgm:spPr/>
      <dgm:t>
        <a:bodyPr/>
        <a:lstStyle/>
        <a:p>
          <a:r>
            <a:rPr lang="en-US" dirty="0"/>
            <a:t>RECOMMENDING MOVIES</a:t>
          </a:r>
        </a:p>
      </dgm:t>
    </dgm:pt>
    <dgm:pt modelId="{DAF12A68-AA07-48E3-A53E-F0966848F9C5}" type="parTrans" cxnId="{18BC954D-4A53-46B4-A35B-50EA21876B38}">
      <dgm:prSet/>
      <dgm:spPr/>
      <dgm:t>
        <a:bodyPr/>
        <a:lstStyle/>
        <a:p>
          <a:endParaRPr lang="en-US"/>
        </a:p>
      </dgm:t>
    </dgm:pt>
    <dgm:pt modelId="{C597531E-3AF9-4D19-8400-2938CB689C2A}" type="sibTrans" cxnId="{18BC954D-4A53-46B4-A35B-50EA21876B38}">
      <dgm:prSet/>
      <dgm:spPr/>
      <dgm:t>
        <a:bodyPr/>
        <a:lstStyle/>
        <a:p>
          <a:endParaRPr lang="en-US"/>
        </a:p>
      </dgm:t>
    </dgm:pt>
    <dgm:pt modelId="{EACA4F2A-B3D0-4AB6-B8EA-5BD13A978DB0}" type="pres">
      <dgm:prSet presAssocID="{45211F20-1FAC-41FF-BB5F-C753C3FACB56}" presName="diagram" presStyleCnt="0">
        <dgm:presLayoutVars>
          <dgm:dir/>
          <dgm:resizeHandles val="exact"/>
        </dgm:presLayoutVars>
      </dgm:prSet>
      <dgm:spPr/>
    </dgm:pt>
    <dgm:pt modelId="{58E989B1-66FC-4965-A552-CC08A7DB83A0}" type="pres">
      <dgm:prSet presAssocID="{54E36186-26C1-4A79-B984-ED17A2C2E8E8}" presName="node" presStyleLbl="node1" presStyleIdx="0" presStyleCnt="6">
        <dgm:presLayoutVars>
          <dgm:bulletEnabled val="1"/>
        </dgm:presLayoutVars>
      </dgm:prSet>
      <dgm:spPr/>
    </dgm:pt>
    <dgm:pt modelId="{4159F0B5-6FE6-413D-B490-5B56A1477E58}" type="pres">
      <dgm:prSet presAssocID="{A8CF6737-154C-4C9D-806A-8A67F933EB30}" presName="sibTrans" presStyleLbl="sibTrans2D1" presStyleIdx="0" presStyleCnt="5"/>
      <dgm:spPr/>
    </dgm:pt>
    <dgm:pt modelId="{ED264D28-1844-4B0F-8D67-DB8BA6D93249}" type="pres">
      <dgm:prSet presAssocID="{A8CF6737-154C-4C9D-806A-8A67F933EB30}" presName="connectorText" presStyleLbl="sibTrans2D1" presStyleIdx="0" presStyleCnt="5"/>
      <dgm:spPr/>
    </dgm:pt>
    <dgm:pt modelId="{DCA2FD3E-1939-4AE6-9E91-BE3B179CCAE4}" type="pres">
      <dgm:prSet presAssocID="{D4221227-DFE4-4C38-8DFC-9BBA6722FE12}" presName="node" presStyleLbl="node1" presStyleIdx="1" presStyleCnt="6">
        <dgm:presLayoutVars>
          <dgm:bulletEnabled val="1"/>
        </dgm:presLayoutVars>
      </dgm:prSet>
      <dgm:spPr/>
    </dgm:pt>
    <dgm:pt modelId="{33BCC7F7-7D03-41FB-87E4-625A64EC22C7}" type="pres">
      <dgm:prSet presAssocID="{DA5818DE-9249-4F43-9DA9-362EE8362AB6}" presName="sibTrans" presStyleLbl="sibTrans2D1" presStyleIdx="1" presStyleCnt="5"/>
      <dgm:spPr/>
    </dgm:pt>
    <dgm:pt modelId="{78C88C42-C0FC-4D0D-AA32-F84473F0D128}" type="pres">
      <dgm:prSet presAssocID="{DA5818DE-9249-4F43-9DA9-362EE8362AB6}" presName="connectorText" presStyleLbl="sibTrans2D1" presStyleIdx="1" presStyleCnt="5"/>
      <dgm:spPr/>
    </dgm:pt>
    <dgm:pt modelId="{23DEA64F-D6DC-4A4F-BDD2-E57A2A47B632}" type="pres">
      <dgm:prSet presAssocID="{AA42011F-AC80-461B-B14B-8EF6995A00BE}" presName="node" presStyleLbl="node1" presStyleIdx="2" presStyleCnt="6">
        <dgm:presLayoutVars>
          <dgm:bulletEnabled val="1"/>
        </dgm:presLayoutVars>
      </dgm:prSet>
      <dgm:spPr/>
    </dgm:pt>
    <dgm:pt modelId="{5E0761E6-85C4-47AD-904E-68AF9DE9242F}" type="pres">
      <dgm:prSet presAssocID="{6B05AE5F-BF09-497E-9D8B-9CDA98FA8C55}" presName="sibTrans" presStyleLbl="sibTrans2D1" presStyleIdx="2" presStyleCnt="5"/>
      <dgm:spPr/>
    </dgm:pt>
    <dgm:pt modelId="{8FF5E7F5-6AAE-4889-98A3-6B92ECDFB1C2}" type="pres">
      <dgm:prSet presAssocID="{6B05AE5F-BF09-497E-9D8B-9CDA98FA8C55}" presName="connectorText" presStyleLbl="sibTrans2D1" presStyleIdx="2" presStyleCnt="5"/>
      <dgm:spPr/>
    </dgm:pt>
    <dgm:pt modelId="{769C7CE0-BA4E-4737-AC24-C51D7B55CC42}" type="pres">
      <dgm:prSet presAssocID="{BF519562-9460-44A3-A417-FABBDEF49FB0}" presName="node" presStyleLbl="node1" presStyleIdx="3" presStyleCnt="6">
        <dgm:presLayoutVars>
          <dgm:bulletEnabled val="1"/>
        </dgm:presLayoutVars>
      </dgm:prSet>
      <dgm:spPr/>
    </dgm:pt>
    <dgm:pt modelId="{BAE45FA1-92E0-47BD-B19F-83B118A7A549}" type="pres">
      <dgm:prSet presAssocID="{0473ED0D-DA50-40CF-98B0-2B7A9E5F199F}" presName="sibTrans" presStyleLbl="sibTrans2D1" presStyleIdx="3" presStyleCnt="5"/>
      <dgm:spPr/>
    </dgm:pt>
    <dgm:pt modelId="{CFBB8494-D276-4815-A397-ABAF3FF6A209}" type="pres">
      <dgm:prSet presAssocID="{0473ED0D-DA50-40CF-98B0-2B7A9E5F199F}" presName="connectorText" presStyleLbl="sibTrans2D1" presStyleIdx="3" presStyleCnt="5"/>
      <dgm:spPr/>
    </dgm:pt>
    <dgm:pt modelId="{37D0C751-F3D1-47D5-81D3-36EC66F3D005}" type="pres">
      <dgm:prSet presAssocID="{D0C01B72-46B4-42B2-9A3F-DF92277F64A8}" presName="node" presStyleLbl="node1" presStyleIdx="4" presStyleCnt="6">
        <dgm:presLayoutVars>
          <dgm:bulletEnabled val="1"/>
        </dgm:presLayoutVars>
      </dgm:prSet>
      <dgm:spPr/>
    </dgm:pt>
    <dgm:pt modelId="{FA2B6D31-0635-4435-BB31-54BE4AB6DCA5}" type="pres">
      <dgm:prSet presAssocID="{BDAEB901-EED2-4EE1-9BEA-B581D08D45BA}" presName="sibTrans" presStyleLbl="sibTrans2D1" presStyleIdx="4" presStyleCnt="5"/>
      <dgm:spPr/>
    </dgm:pt>
    <dgm:pt modelId="{6112D88A-7F01-4E80-8063-8E91A2606757}" type="pres">
      <dgm:prSet presAssocID="{BDAEB901-EED2-4EE1-9BEA-B581D08D45BA}" presName="connectorText" presStyleLbl="sibTrans2D1" presStyleIdx="4" presStyleCnt="5"/>
      <dgm:spPr/>
    </dgm:pt>
    <dgm:pt modelId="{CAF9AE95-C8AD-4B89-B6E9-245428733009}" type="pres">
      <dgm:prSet presAssocID="{A56D4396-0F58-4F97-8B20-0EEC42AC9327}" presName="node" presStyleLbl="node1" presStyleIdx="5" presStyleCnt="6">
        <dgm:presLayoutVars>
          <dgm:bulletEnabled val="1"/>
        </dgm:presLayoutVars>
      </dgm:prSet>
      <dgm:spPr/>
    </dgm:pt>
  </dgm:ptLst>
  <dgm:cxnLst>
    <dgm:cxn modelId="{A7FFF111-F8FF-499C-9172-DF50A25589D7}" type="presOf" srcId="{BDAEB901-EED2-4EE1-9BEA-B581D08D45BA}" destId="{FA2B6D31-0635-4435-BB31-54BE4AB6DCA5}" srcOrd="0" destOrd="0" presId="urn:microsoft.com/office/officeart/2005/8/layout/process5"/>
    <dgm:cxn modelId="{5C453220-4587-4C0D-ABDB-2AAE331059C0}" srcId="{45211F20-1FAC-41FF-BB5F-C753C3FACB56}" destId="{D0C01B72-46B4-42B2-9A3F-DF92277F64A8}" srcOrd="4" destOrd="0" parTransId="{39D386FD-CE2E-44BA-B51B-1BC7B5DFAE22}" sibTransId="{BDAEB901-EED2-4EE1-9BEA-B581D08D45BA}"/>
    <dgm:cxn modelId="{C71E6625-CBAF-4E23-AF0F-E63D60CF5E4E}" type="presOf" srcId="{D0C01B72-46B4-42B2-9A3F-DF92277F64A8}" destId="{37D0C751-F3D1-47D5-81D3-36EC66F3D005}" srcOrd="0" destOrd="0" presId="urn:microsoft.com/office/officeart/2005/8/layout/process5"/>
    <dgm:cxn modelId="{B7AA4429-8D82-4F7B-A98B-05B7BBF3AF2A}" type="presOf" srcId="{45211F20-1FAC-41FF-BB5F-C753C3FACB56}" destId="{EACA4F2A-B3D0-4AB6-B8EA-5BD13A978DB0}" srcOrd="0" destOrd="0" presId="urn:microsoft.com/office/officeart/2005/8/layout/process5"/>
    <dgm:cxn modelId="{3A4A9A31-A747-4A39-98D0-EEEAB528CB7A}" type="presOf" srcId="{BDAEB901-EED2-4EE1-9BEA-B581D08D45BA}" destId="{6112D88A-7F01-4E80-8063-8E91A2606757}" srcOrd="1" destOrd="0" presId="urn:microsoft.com/office/officeart/2005/8/layout/process5"/>
    <dgm:cxn modelId="{52313A39-2EEF-4876-822C-AD7B1DFC0777}" type="presOf" srcId="{A56D4396-0F58-4F97-8B20-0EEC42AC9327}" destId="{CAF9AE95-C8AD-4B89-B6E9-245428733009}" srcOrd="0" destOrd="0" presId="urn:microsoft.com/office/officeart/2005/8/layout/process5"/>
    <dgm:cxn modelId="{8A87B565-506A-4D0E-B6F9-0A124BB10D24}" type="presOf" srcId="{D4221227-DFE4-4C38-8DFC-9BBA6722FE12}" destId="{DCA2FD3E-1939-4AE6-9E91-BE3B179CCAE4}" srcOrd="0" destOrd="0" presId="urn:microsoft.com/office/officeart/2005/8/layout/process5"/>
    <dgm:cxn modelId="{18BC954D-4A53-46B4-A35B-50EA21876B38}" srcId="{45211F20-1FAC-41FF-BB5F-C753C3FACB56}" destId="{A56D4396-0F58-4F97-8B20-0EEC42AC9327}" srcOrd="5" destOrd="0" parTransId="{DAF12A68-AA07-48E3-A53E-F0966848F9C5}" sibTransId="{C597531E-3AF9-4D19-8400-2938CB689C2A}"/>
    <dgm:cxn modelId="{AE39344F-D137-49BD-8018-E6D1047C3E13}" type="presOf" srcId="{6B05AE5F-BF09-497E-9D8B-9CDA98FA8C55}" destId="{8FF5E7F5-6AAE-4889-98A3-6B92ECDFB1C2}" srcOrd="1" destOrd="0" presId="urn:microsoft.com/office/officeart/2005/8/layout/process5"/>
    <dgm:cxn modelId="{05AB2859-D176-4D9B-AA1D-386F00CC1EC5}" type="presOf" srcId="{DA5818DE-9249-4F43-9DA9-362EE8362AB6}" destId="{78C88C42-C0FC-4D0D-AA32-F84473F0D128}" srcOrd="1" destOrd="0" presId="urn:microsoft.com/office/officeart/2005/8/layout/process5"/>
    <dgm:cxn modelId="{D14ABC59-CC3C-4D4B-A7DF-91A74B0BEC40}" type="presOf" srcId="{A8CF6737-154C-4C9D-806A-8A67F933EB30}" destId="{4159F0B5-6FE6-413D-B490-5B56A1477E58}" srcOrd="0" destOrd="0" presId="urn:microsoft.com/office/officeart/2005/8/layout/process5"/>
    <dgm:cxn modelId="{706B827A-9854-462B-870B-CD591F1FA0D4}" type="presOf" srcId="{AA42011F-AC80-461B-B14B-8EF6995A00BE}" destId="{23DEA64F-D6DC-4A4F-BDD2-E57A2A47B632}" srcOrd="0" destOrd="0" presId="urn:microsoft.com/office/officeart/2005/8/layout/process5"/>
    <dgm:cxn modelId="{76E3FB7A-F80C-4552-8045-6052BEB74CDC}" type="presOf" srcId="{0473ED0D-DA50-40CF-98B0-2B7A9E5F199F}" destId="{CFBB8494-D276-4815-A397-ABAF3FF6A209}" srcOrd="1" destOrd="0" presId="urn:microsoft.com/office/officeart/2005/8/layout/process5"/>
    <dgm:cxn modelId="{48B1EA80-636A-4637-9124-AD4663EF207C}" srcId="{45211F20-1FAC-41FF-BB5F-C753C3FACB56}" destId="{AA42011F-AC80-461B-B14B-8EF6995A00BE}" srcOrd="2" destOrd="0" parTransId="{BCD10DA1-94D4-4B2C-B8A5-7DFA90DC24C4}" sibTransId="{6B05AE5F-BF09-497E-9D8B-9CDA98FA8C55}"/>
    <dgm:cxn modelId="{2C4A698A-84BD-4297-8941-F5714BAA1106}" type="presOf" srcId="{DA5818DE-9249-4F43-9DA9-362EE8362AB6}" destId="{33BCC7F7-7D03-41FB-87E4-625A64EC22C7}" srcOrd="0" destOrd="0" presId="urn:microsoft.com/office/officeart/2005/8/layout/process5"/>
    <dgm:cxn modelId="{69AE888F-C9FF-4CE2-8FAF-9AAD7FF8632D}" type="presOf" srcId="{6B05AE5F-BF09-497E-9D8B-9CDA98FA8C55}" destId="{5E0761E6-85C4-47AD-904E-68AF9DE9242F}" srcOrd="0" destOrd="0" presId="urn:microsoft.com/office/officeart/2005/8/layout/process5"/>
    <dgm:cxn modelId="{192440A6-2E46-4FA6-BFC4-3E9D7AD374BF}" type="presOf" srcId="{0473ED0D-DA50-40CF-98B0-2B7A9E5F199F}" destId="{BAE45FA1-92E0-47BD-B19F-83B118A7A549}" srcOrd="0" destOrd="0" presId="urn:microsoft.com/office/officeart/2005/8/layout/process5"/>
    <dgm:cxn modelId="{1F67E3B2-023E-451F-AA2A-13E074AD7903}" type="presOf" srcId="{A8CF6737-154C-4C9D-806A-8A67F933EB30}" destId="{ED264D28-1844-4B0F-8D67-DB8BA6D93249}" srcOrd="1" destOrd="0" presId="urn:microsoft.com/office/officeart/2005/8/layout/process5"/>
    <dgm:cxn modelId="{B3EE3DBD-9780-4D49-B46B-F2A00A6F572E}" srcId="{45211F20-1FAC-41FF-BB5F-C753C3FACB56}" destId="{BF519562-9460-44A3-A417-FABBDEF49FB0}" srcOrd="3" destOrd="0" parTransId="{07D71609-7D49-4F29-B9B2-0DF055AF5412}" sibTransId="{0473ED0D-DA50-40CF-98B0-2B7A9E5F199F}"/>
    <dgm:cxn modelId="{B5BAB7C0-BA84-40C0-AA13-518EEA39FED7}" type="presOf" srcId="{54E36186-26C1-4A79-B984-ED17A2C2E8E8}" destId="{58E989B1-66FC-4965-A552-CC08A7DB83A0}" srcOrd="0" destOrd="0" presId="urn:microsoft.com/office/officeart/2005/8/layout/process5"/>
    <dgm:cxn modelId="{401FF4D0-F0B7-4EDB-9B1E-F4B67A869650}" srcId="{45211F20-1FAC-41FF-BB5F-C753C3FACB56}" destId="{54E36186-26C1-4A79-B984-ED17A2C2E8E8}" srcOrd="0" destOrd="0" parTransId="{654002E8-85E6-40DE-AFB1-44B9E0EB6049}" sibTransId="{A8CF6737-154C-4C9D-806A-8A67F933EB30}"/>
    <dgm:cxn modelId="{5F22A2E0-4822-49F2-8F23-4FA65B0BFB72}" type="presOf" srcId="{BF519562-9460-44A3-A417-FABBDEF49FB0}" destId="{769C7CE0-BA4E-4737-AC24-C51D7B55CC42}" srcOrd="0" destOrd="0" presId="urn:microsoft.com/office/officeart/2005/8/layout/process5"/>
    <dgm:cxn modelId="{9E1BF4FD-F72B-448C-93FD-C9904A08B607}" srcId="{45211F20-1FAC-41FF-BB5F-C753C3FACB56}" destId="{D4221227-DFE4-4C38-8DFC-9BBA6722FE12}" srcOrd="1" destOrd="0" parTransId="{28651F69-B128-46D8-A797-52A211F14CAC}" sibTransId="{DA5818DE-9249-4F43-9DA9-362EE8362AB6}"/>
    <dgm:cxn modelId="{0BA61178-C833-4079-B98F-E18CC84B8F48}" type="presParOf" srcId="{EACA4F2A-B3D0-4AB6-B8EA-5BD13A978DB0}" destId="{58E989B1-66FC-4965-A552-CC08A7DB83A0}" srcOrd="0" destOrd="0" presId="urn:microsoft.com/office/officeart/2005/8/layout/process5"/>
    <dgm:cxn modelId="{A067879E-119D-4742-8BD6-EA21FFB36FAF}" type="presParOf" srcId="{EACA4F2A-B3D0-4AB6-B8EA-5BD13A978DB0}" destId="{4159F0B5-6FE6-413D-B490-5B56A1477E58}" srcOrd="1" destOrd="0" presId="urn:microsoft.com/office/officeart/2005/8/layout/process5"/>
    <dgm:cxn modelId="{ED603D2C-30C7-4DEA-8A21-FDA4ABF8B63E}" type="presParOf" srcId="{4159F0B5-6FE6-413D-B490-5B56A1477E58}" destId="{ED264D28-1844-4B0F-8D67-DB8BA6D93249}" srcOrd="0" destOrd="0" presId="urn:microsoft.com/office/officeart/2005/8/layout/process5"/>
    <dgm:cxn modelId="{1C5AC13F-027F-486C-8CB8-9881980D391D}" type="presParOf" srcId="{EACA4F2A-B3D0-4AB6-B8EA-5BD13A978DB0}" destId="{DCA2FD3E-1939-4AE6-9E91-BE3B179CCAE4}" srcOrd="2" destOrd="0" presId="urn:microsoft.com/office/officeart/2005/8/layout/process5"/>
    <dgm:cxn modelId="{9B7D6143-ADFE-4014-A72E-F021BA62A283}" type="presParOf" srcId="{EACA4F2A-B3D0-4AB6-B8EA-5BD13A978DB0}" destId="{33BCC7F7-7D03-41FB-87E4-625A64EC22C7}" srcOrd="3" destOrd="0" presId="urn:microsoft.com/office/officeart/2005/8/layout/process5"/>
    <dgm:cxn modelId="{3C4CB81A-35FB-41CC-A5FC-65AAB9732E77}" type="presParOf" srcId="{33BCC7F7-7D03-41FB-87E4-625A64EC22C7}" destId="{78C88C42-C0FC-4D0D-AA32-F84473F0D128}" srcOrd="0" destOrd="0" presId="urn:microsoft.com/office/officeart/2005/8/layout/process5"/>
    <dgm:cxn modelId="{5E9F753B-B212-43F4-AB99-F0790DB95D3C}" type="presParOf" srcId="{EACA4F2A-B3D0-4AB6-B8EA-5BD13A978DB0}" destId="{23DEA64F-D6DC-4A4F-BDD2-E57A2A47B632}" srcOrd="4" destOrd="0" presId="urn:microsoft.com/office/officeart/2005/8/layout/process5"/>
    <dgm:cxn modelId="{44CB159E-D15F-447A-86E9-3623741C7CFB}" type="presParOf" srcId="{EACA4F2A-B3D0-4AB6-B8EA-5BD13A978DB0}" destId="{5E0761E6-85C4-47AD-904E-68AF9DE9242F}" srcOrd="5" destOrd="0" presId="urn:microsoft.com/office/officeart/2005/8/layout/process5"/>
    <dgm:cxn modelId="{35B896CB-135E-4A43-96AA-1FE82DCDF2C3}" type="presParOf" srcId="{5E0761E6-85C4-47AD-904E-68AF9DE9242F}" destId="{8FF5E7F5-6AAE-4889-98A3-6B92ECDFB1C2}" srcOrd="0" destOrd="0" presId="urn:microsoft.com/office/officeart/2005/8/layout/process5"/>
    <dgm:cxn modelId="{82DFEF94-D65C-47A2-BFF8-DD98911900BD}" type="presParOf" srcId="{EACA4F2A-B3D0-4AB6-B8EA-5BD13A978DB0}" destId="{769C7CE0-BA4E-4737-AC24-C51D7B55CC42}" srcOrd="6" destOrd="0" presId="urn:microsoft.com/office/officeart/2005/8/layout/process5"/>
    <dgm:cxn modelId="{FF8A2C2B-8394-46E7-B380-02F9FB1BA490}" type="presParOf" srcId="{EACA4F2A-B3D0-4AB6-B8EA-5BD13A978DB0}" destId="{BAE45FA1-92E0-47BD-B19F-83B118A7A549}" srcOrd="7" destOrd="0" presId="urn:microsoft.com/office/officeart/2005/8/layout/process5"/>
    <dgm:cxn modelId="{F9BB3F94-F922-4761-ACEF-EE4A5EFCED7E}" type="presParOf" srcId="{BAE45FA1-92E0-47BD-B19F-83B118A7A549}" destId="{CFBB8494-D276-4815-A397-ABAF3FF6A209}" srcOrd="0" destOrd="0" presId="urn:microsoft.com/office/officeart/2005/8/layout/process5"/>
    <dgm:cxn modelId="{67A2CC3F-178C-4C1B-9419-0D4EF1E65255}" type="presParOf" srcId="{EACA4F2A-B3D0-4AB6-B8EA-5BD13A978DB0}" destId="{37D0C751-F3D1-47D5-81D3-36EC66F3D005}" srcOrd="8" destOrd="0" presId="urn:microsoft.com/office/officeart/2005/8/layout/process5"/>
    <dgm:cxn modelId="{E4C3BC7D-8481-4EE0-9441-6910ED16E3B5}" type="presParOf" srcId="{EACA4F2A-B3D0-4AB6-B8EA-5BD13A978DB0}" destId="{FA2B6D31-0635-4435-BB31-54BE4AB6DCA5}" srcOrd="9" destOrd="0" presId="urn:microsoft.com/office/officeart/2005/8/layout/process5"/>
    <dgm:cxn modelId="{9556F78B-8937-471C-A45E-65AA2C97AB28}" type="presParOf" srcId="{FA2B6D31-0635-4435-BB31-54BE4AB6DCA5}" destId="{6112D88A-7F01-4E80-8063-8E91A2606757}" srcOrd="0" destOrd="0" presId="urn:microsoft.com/office/officeart/2005/8/layout/process5"/>
    <dgm:cxn modelId="{B5FBC04E-C505-492A-AF5A-C0B9BC7A94A0}" type="presParOf" srcId="{EACA4F2A-B3D0-4AB6-B8EA-5BD13A978DB0}" destId="{CAF9AE95-C8AD-4B89-B6E9-245428733009}" srcOrd="10"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E989B1-66FC-4965-A552-CC08A7DB83A0}">
      <dsp:nvSpPr>
        <dsp:cNvPr id="0" name=""/>
        <dsp:cNvSpPr/>
      </dsp:nvSpPr>
      <dsp:spPr>
        <a:xfrm>
          <a:off x="534679" y="580"/>
          <a:ext cx="2248563" cy="1349138"/>
        </a:xfrm>
        <a:prstGeom prst="roundRect">
          <a:avLst>
            <a:gd name="adj" fmla="val 10000"/>
          </a:avLst>
        </a:prstGeom>
        <a:solidFill>
          <a:schemeClr val="accent1">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80010" tIns="80010" rIns="80010" bIns="80010" numCol="1" spcCol="1270" anchor="ctr" anchorCtr="0">
          <a:noAutofit/>
          <a:sp3d extrusionH="28000" prstMaterial="matte"/>
        </a:bodyPr>
        <a:lstStyle/>
        <a:p>
          <a:pPr marL="0" lvl="0" indent="0" algn="ctr" defTabSz="933450">
            <a:lnSpc>
              <a:spcPct val="90000"/>
            </a:lnSpc>
            <a:spcBef>
              <a:spcPct val="0"/>
            </a:spcBef>
            <a:spcAft>
              <a:spcPct val="35000"/>
            </a:spcAft>
            <a:buNone/>
          </a:pPr>
          <a:r>
            <a:rPr lang="en-US" sz="2100" kern="1200" dirty="0"/>
            <a:t>IMPORTING DATASET</a:t>
          </a:r>
        </a:p>
      </dsp:txBody>
      <dsp:txXfrm>
        <a:off x="574194" y="40095"/>
        <a:ext cx="2169533" cy="1270108"/>
      </dsp:txXfrm>
    </dsp:sp>
    <dsp:sp modelId="{4159F0B5-6FE6-413D-B490-5B56A1477E58}">
      <dsp:nvSpPr>
        <dsp:cNvPr id="0" name=""/>
        <dsp:cNvSpPr/>
      </dsp:nvSpPr>
      <dsp:spPr>
        <a:xfrm>
          <a:off x="2981116" y="396327"/>
          <a:ext cx="476695" cy="557643"/>
        </a:xfrm>
        <a:prstGeom prst="rightArrow">
          <a:avLst>
            <a:gd name="adj1" fmla="val 60000"/>
            <a:gd name="adj2" fmla="val 50000"/>
          </a:avLst>
        </a:prstGeom>
        <a:solidFill>
          <a:schemeClr val="accent1">
            <a:tint val="60000"/>
            <a:hueOff val="0"/>
            <a:satOff val="0"/>
            <a:lumOff val="0"/>
            <a:alphaOff val="0"/>
          </a:schemeClr>
        </a:solidFill>
        <a:ln>
          <a:noFill/>
        </a:ln>
        <a:effectLst/>
        <a:sp3d z="-227350" prstMaterial="matte"/>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2981116" y="507856"/>
        <a:ext cx="333687" cy="334585"/>
      </dsp:txXfrm>
    </dsp:sp>
    <dsp:sp modelId="{DCA2FD3E-1939-4AE6-9E91-BE3B179CCAE4}">
      <dsp:nvSpPr>
        <dsp:cNvPr id="0" name=""/>
        <dsp:cNvSpPr/>
      </dsp:nvSpPr>
      <dsp:spPr>
        <a:xfrm>
          <a:off x="3682668" y="580"/>
          <a:ext cx="2248563" cy="1349138"/>
        </a:xfrm>
        <a:prstGeom prst="roundRect">
          <a:avLst>
            <a:gd name="adj" fmla="val 10000"/>
          </a:avLst>
        </a:prstGeom>
        <a:solidFill>
          <a:schemeClr val="accent1">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80010" tIns="80010" rIns="80010" bIns="80010" numCol="1" spcCol="1270" anchor="ctr" anchorCtr="0">
          <a:noAutofit/>
          <a:sp3d extrusionH="28000" prstMaterial="matte"/>
        </a:bodyPr>
        <a:lstStyle/>
        <a:p>
          <a:pPr marL="0" lvl="0" indent="0" algn="ctr" defTabSz="933450">
            <a:lnSpc>
              <a:spcPct val="90000"/>
            </a:lnSpc>
            <a:spcBef>
              <a:spcPct val="0"/>
            </a:spcBef>
            <a:spcAft>
              <a:spcPct val="35000"/>
            </a:spcAft>
            <a:buNone/>
          </a:pPr>
          <a:r>
            <a:rPr lang="en-US" sz="2100" kern="1200" dirty="0"/>
            <a:t>EXPLANATORY DATA ANALYSIS</a:t>
          </a:r>
        </a:p>
      </dsp:txBody>
      <dsp:txXfrm>
        <a:off x="3722183" y="40095"/>
        <a:ext cx="2169533" cy="1270108"/>
      </dsp:txXfrm>
    </dsp:sp>
    <dsp:sp modelId="{33BCC7F7-7D03-41FB-87E4-625A64EC22C7}">
      <dsp:nvSpPr>
        <dsp:cNvPr id="0" name=""/>
        <dsp:cNvSpPr/>
      </dsp:nvSpPr>
      <dsp:spPr>
        <a:xfrm>
          <a:off x="6129105" y="396327"/>
          <a:ext cx="476695" cy="557643"/>
        </a:xfrm>
        <a:prstGeom prst="rightArrow">
          <a:avLst>
            <a:gd name="adj1" fmla="val 60000"/>
            <a:gd name="adj2" fmla="val 50000"/>
          </a:avLst>
        </a:prstGeom>
        <a:solidFill>
          <a:schemeClr val="accent1">
            <a:tint val="60000"/>
            <a:hueOff val="0"/>
            <a:satOff val="0"/>
            <a:lumOff val="0"/>
            <a:alphaOff val="0"/>
          </a:schemeClr>
        </a:solidFill>
        <a:ln>
          <a:noFill/>
        </a:ln>
        <a:effectLst/>
        <a:sp3d z="-227350" prstMaterial="matte"/>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6129105" y="507856"/>
        <a:ext cx="333687" cy="334585"/>
      </dsp:txXfrm>
    </dsp:sp>
    <dsp:sp modelId="{23DEA64F-D6DC-4A4F-BDD2-E57A2A47B632}">
      <dsp:nvSpPr>
        <dsp:cNvPr id="0" name=""/>
        <dsp:cNvSpPr/>
      </dsp:nvSpPr>
      <dsp:spPr>
        <a:xfrm>
          <a:off x="6830657" y="580"/>
          <a:ext cx="2248563" cy="1349138"/>
        </a:xfrm>
        <a:prstGeom prst="roundRect">
          <a:avLst>
            <a:gd name="adj" fmla="val 10000"/>
          </a:avLst>
        </a:prstGeom>
        <a:solidFill>
          <a:schemeClr val="accent1">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80010" tIns="80010" rIns="80010" bIns="80010" numCol="1" spcCol="1270" anchor="ctr" anchorCtr="0">
          <a:noAutofit/>
          <a:sp3d extrusionH="28000" prstMaterial="matte"/>
        </a:bodyPr>
        <a:lstStyle/>
        <a:p>
          <a:pPr marL="0" lvl="0" indent="0" algn="ctr" defTabSz="933450">
            <a:lnSpc>
              <a:spcPct val="90000"/>
            </a:lnSpc>
            <a:spcBef>
              <a:spcPct val="0"/>
            </a:spcBef>
            <a:spcAft>
              <a:spcPct val="35000"/>
            </a:spcAft>
            <a:buNone/>
          </a:pPr>
          <a:r>
            <a:rPr lang="en-US" sz="2100" kern="1200" dirty="0"/>
            <a:t>FEATURE ENGINEERING</a:t>
          </a:r>
        </a:p>
      </dsp:txBody>
      <dsp:txXfrm>
        <a:off x="6870172" y="40095"/>
        <a:ext cx="2169533" cy="1270108"/>
      </dsp:txXfrm>
    </dsp:sp>
    <dsp:sp modelId="{5E0761E6-85C4-47AD-904E-68AF9DE9242F}">
      <dsp:nvSpPr>
        <dsp:cNvPr id="0" name=""/>
        <dsp:cNvSpPr/>
      </dsp:nvSpPr>
      <dsp:spPr>
        <a:xfrm rot="5400000">
          <a:off x="7716591" y="1507118"/>
          <a:ext cx="476695" cy="557643"/>
        </a:xfrm>
        <a:prstGeom prst="rightArrow">
          <a:avLst>
            <a:gd name="adj1" fmla="val 60000"/>
            <a:gd name="adj2" fmla="val 50000"/>
          </a:avLst>
        </a:prstGeom>
        <a:solidFill>
          <a:schemeClr val="accent1">
            <a:tint val="60000"/>
            <a:hueOff val="0"/>
            <a:satOff val="0"/>
            <a:lumOff val="0"/>
            <a:alphaOff val="0"/>
          </a:schemeClr>
        </a:solidFill>
        <a:ln>
          <a:noFill/>
        </a:ln>
        <a:effectLst/>
        <a:sp3d z="-227350" prstMaterial="matte"/>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rot="-5400000">
        <a:off x="7787646" y="1547592"/>
        <a:ext cx="334585" cy="333687"/>
      </dsp:txXfrm>
    </dsp:sp>
    <dsp:sp modelId="{769C7CE0-BA4E-4737-AC24-C51D7B55CC42}">
      <dsp:nvSpPr>
        <dsp:cNvPr id="0" name=""/>
        <dsp:cNvSpPr/>
      </dsp:nvSpPr>
      <dsp:spPr>
        <a:xfrm>
          <a:off x="6830657" y="2249144"/>
          <a:ext cx="2248563" cy="1349138"/>
        </a:xfrm>
        <a:prstGeom prst="roundRect">
          <a:avLst>
            <a:gd name="adj" fmla="val 10000"/>
          </a:avLst>
        </a:prstGeom>
        <a:solidFill>
          <a:schemeClr val="accent1">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80010" tIns="80010" rIns="80010" bIns="80010" numCol="1" spcCol="1270" anchor="ctr" anchorCtr="0">
          <a:noAutofit/>
          <a:sp3d extrusionH="28000" prstMaterial="matte"/>
        </a:bodyPr>
        <a:lstStyle/>
        <a:p>
          <a:pPr marL="0" lvl="0" indent="0" algn="ctr" defTabSz="933450">
            <a:lnSpc>
              <a:spcPct val="90000"/>
            </a:lnSpc>
            <a:spcBef>
              <a:spcPct val="0"/>
            </a:spcBef>
            <a:spcAft>
              <a:spcPct val="35000"/>
            </a:spcAft>
            <a:buNone/>
          </a:pPr>
          <a:r>
            <a:rPr lang="en-US" sz="2100" kern="1200" dirty="0"/>
            <a:t>VECTORIZING COLUMNS</a:t>
          </a:r>
        </a:p>
      </dsp:txBody>
      <dsp:txXfrm>
        <a:off x="6870172" y="2288659"/>
        <a:ext cx="2169533" cy="1270108"/>
      </dsp:txXfrm>
    </dsp:sp>
    <dsp:sp modelId="{BAE45FA1-92E0-47BD-B19F-83B118A7A549}">
      <dsp:nvSpPr>
        <dsp:cNvPr id="0" name=""/>
        <dsp:cNvSpPr/>
      </dsp:nvSpPr>
      <dsp:spPr>
        <a:xfrm rot="10800000">
          <a:off x="6156088" y="2644891"/>
          <a:ext cx="476695" cy="557643"/>
        </a:xfrm>
        <a:prstGeom prst="rightArrow">
          <a:avLst>
            <a:gd name="adj1" fmla="val 60000"/>
            <a:gd name="adj2" fmla="val 50000"/>
          </a:avLst>
        </a:prstGeom>
        <a:solidFill>
          <a:schemeClr val="accent1">
            <a:tint val="60000"/>
            <a:hueOff val="0"/>
            <a:satOff val="0"/>
            <a:lumOff val="0"/>
            <a:alphaOff val="0"/>
          </a:schemeClr>
        </a:solidFill>
        <a:ln>
          <a:noFill/>
        </a:ln>
        <a:effectLst/>
        <a:sp3d z="-227350" prstMaterial="matte"/>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rot="10800000">
        <a:off x="6299096" y="2756420"/>
        <a:ext cx="333687" cy="334585"/>
      </dsp:txXfrm>
    </dsp:sp>
    <dsp:sp modelId="{37D0C751-F3D1-47D5-81D3-36EC66F3D005}">
      <dsp:nvSpPr>
        <dsp:cNvPr id="0" name=""/>
        <dsp:cNvSpPr/>
      </dsp:nvSpPr>
      <dsp:spPr>
        <a:xfrm>
          <a:off x="3682668" y="2249144"/>
          <a:ext cx="2248563" cy="1349138"/>
        </a:xfrm>
        <a:prstGeom prst="roundRect">
          <a:avLst>
            <a:gd name="adj" fmla="val 10000"/>
          </a:avLst>
        </a:prstGeom>
        <a:solidFill>
          <a:schemeClr val="accent1">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80010" tIns="80010" rIns="80010" bIns="80010" numCol="1" spcCol="1270" anchor="ctr" anchorCtr="0">
          <a:noAutofit/>
          <a:sp3d extrusionH="28000" prstMaterial="matte"/>
        </a:bodyPr>
        <a:lstStyle/>
        <a:p>
          <a:pPr marL="0" lvl="0" indent="0" algn="ctr" defTabSz="933450">
            <a:lnSpc>
              <a:spcPct val="90000"/>
            </a:lnSpc>
            <a:spcBef>
              <a:spcPct val="0"/>
            </a:spcBef>
            <a:spcAft>
              <a:spcPct val="35000"/>
            </a:spcAft>
            <a:buNone/>
          </a:pPr>
          <a:r>
            <a:rPr lang="en-US" sz="2100" kern="1200" dirty="0"/>
            <a:t>FINDING THE COSINE DISTANCE </a:t>
          </a:r>
        </a:p>
      </dsp:txBody>
      <dsp:txXfrm>
        <a:off x="3722183" y="2288659"/>
        <a:ext cx="2169533" cy="1270108"/>
      </dsp:txXfrm>
    </dsp:sp>
    <dsp:sp modelId="{FA2B6D31-0635-4435-BB31-54BE4AB6DCA5}">
      <dsp:nvSpPr>
        <dsp:cNvPr id="0" name=""/>
        <dsp:cNvSpPr/>
      </dsp:nvSpPr>
      <dsp:spPr>
        <a:xfrm rot="10800000">
          <a:off x="3008099" y="2644891"/>
          <a:ext cx="476695" cy="557643"/>
        </a:xfrm>
        <a:prstGeom prst="rightArrow">
          <a:avLst>
            <a:gd name="adj1" fmla="val 60000"/>
            <a:gd name="adj2" fmla="val 50000"/>
          </a:avLst>
        </a:prstGeom>
        <a:solidFill>
          <a:schemeClr val="accent1">
            <a:tint val="60000"/>
            <a:hueOff val="0"/>
            <a:satOff val="0"/>
            <a:lumOff val="0"/>
            <a:alphaOff val="0"/>
          </a:schemeClr>
        </a:solidFill>
        <a:ln>
          <a:noFill/>
        </a:ln>
        <a:effectLst/>
        <a:sp3d z="-227350" prstMaterial="matte"/>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rot="10800000">
        <a:off x="3151107" y="2756420"/>
        <a:ext cx="333687" cy="334585"/>
      </dsp:txXfrm>
    </dsp:sp>
    <dsp:sp modelId="{CAF9AE95-C8AD-4B89-B6E9-245428733009}">
      <dsp:nvSpPr>
        <dsp:cNvPr id="0" name=""/>
        <dsp:cNvSpPr/>
      </dsp:nvSpPr>
      <dsp:spPr>
        <a:xfrm>
          <a:off x="534679" y="2249144"/>
          <a:ext cx="2248563" cy="1349138"/>
        </a:xfrm>
        <a:prstGeom prst="roundRect">
          <a:avLst>
            <a:gd name="adj" fmla="val 10000"/>
          </a:avLst>
        </a:prstGeom>
        <a:solidFill>
          <a:schemeClr val="accent1">
            <a:hueOff val="0"/>
            <a:satOff val="0"/>
            <a:lumOff val="0"/>
            <a:alphaOff val="0"/>
          </a:schemeClr>
        </a:solidFill>
        <a:ln>
          <a:noFill/>
        </a:ln>
        <a:effectLst/>
        <a:sp3d extrusionH="152250" prstMaterial="matte">
          <a:bevelT w="165100" prst="coolSlant"/>
        </a:sp3d>
      </dsp:spPr>
      <dsp:style>
        <a:lnRef idx="0">
          <a:scrgbClr r="0" g="0" b="0"/>
        </a:lnRef>
        <a:fillRef idx="1">
          <a:scrgbClr r="0" g="0" b="0"/>
        </a:fillRef>
        <a:effectRef idx="2">
          <a:scrgbClr r="0" g="0" b="0"/>
        </a:effectRef>
        <a:fontRef idx="minor">
          <a:schemeClr val="lt1"/>
        </a:fontRef>
      </dsp:style>
      <dsp:txBody>
        <a:bodyPr spcFirstLastPara="0" vert="horz" wrap="square" lIns="80010" tIns="80010" rIns="80010" bIns="80010" numCol="1" spcCol="1270" anchor="ctr" anchorCtr="0">
          <a:noAutofit/>
          <a:sp3d extrusionH="28000" prstMaterial="matte"/>
        </a:bodyPr>
        <a:lstStyle/>
        <a:p>
          <a:pPr marL="0" lvl="0" indent="0" algn="ctr" defTabSz="933450">
            <a:lnSpc>
              <a:spcPct val="90000"/>
            </a:lnSpc>
            <a:spcBef>
              <a:spcPct val="0"/>
            </a:spcBef>
            <a:spcAft>
              <a:spcPct val="35000"/>
            </a:spcAft>
            <a:buNone/>
          </a:pPr>
          <a:r>
            <a:rPr lang="en-US" sz="2100" kern="1200" dirty="0"/>
            <a:t>RECOMMENDING MOVIES</a:t>
          </a:r>
        </a:p>
      </dsp:txBody>
      <dsp:txXfrm>
        <a:off x="574194" y="2288659"/>
        <a:ext cx="2169533" cy="1270108"/>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9">
  <dgm:title val=""/>
  <dgm:desc val=""/>
  <dgm:catLst>
    <dgm:cat type="3D" pri="11900"/>
  </dgm:catLst>
  <dgm:scene3d>
    <a:camera prst="perspectiveRelaxed">
      <a:rot lat="19149996" lon="20104178" rev="1577324"/>
    </a:camera>
    <a:lightRig rig="soft" dir="t"/>
    <a:backdrop>
      <a:anchor x="0" y="0" z="-210000"/>
      <a:norm dx="0" dy="0" dz="914400"/>
      <a:up dx="0" dy="914400" dz="0"/>
    </a:backdrop>
  </dgm:scene3d>
  <dgm:styleLbl name="node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venn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tx1"/>
      </a:fontRef>
    </dgm:style>
  </dgm:styleLbl>
  <dgm:styleLbl name="alignNode1">
    <dgm:scene3d>
      <a:camera prst="orthographicFront"/>
      <a:lightRig rig="threePt" dir="t"/>
    </dgm:scene3d>
    <dgm:sp3d extrusionH="152250" prstMaterial="matte">
      <a:bevelT w="165100" prst="coolSlant"/>
    </dgm:sp3d>
    <dgm:txPr>
      <a:sp3d extrusionH="28000" prstMaterial="matte"/>
    </dgm:txPr>
    <dgm:style>
      <a:lnRef idx="1">
        <a:scrgbClr r="0" g="0" b="0"/>
      </a:lnRef>
      <a:fillRef idx="1">
        <a:scrgbClr r="0" g="0" b="0"/>
      </a:fillRef>
      <a:effectRef idx="2">
        <a:scrgbClr r="0" g="0" b="0"/>
      </a:effectRef>
      <a:fontRef idx="minor">
        <a:schemeClr val="lt1"/>
      </a:fontRef>
    </dgm:style>
  </dgm:styleLbl>
  <dgm:styleLbl name="node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node4">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fgImgPlace1">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152250" prstMaterial="matte">
      <a:bevelT w="165100" prst="coolSlant"/>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prstMaterial="matte"/>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22735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1">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2">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asst3">
    <dgm:scene3d>
      <a:camera prst="orthographicFront"/>
      <a:lightRig rig="threePt" dir="t"/>
    </dgm:scene3d>
    <dgm:sp3d extrusionH="152250" prstMaterial="matte">
      <a:bevelT w="165100" prst="coolSlant"/>
    </dgm:sp3d>
    <dgm:txPr>
      <a:sp3d extrusionH="28000" prstMaterial="matte"/>
    </dgm:txPr>
    <dgm:style>
      <a:lnRef idx="0">
        <a:scrgbClr r="0" g="0" b="0"/>
      </a:lnRef>
      <a:fillRef idx="1">
        <a:scrgbClr r="0" g="0" b="0"/>
      </a:fillRef>
      <a:effectRef idx="2">
        <a:scrgbClr r="0" g="0" b="0"/>
      </a:effectRef>
      <a:fontRef idx="minor">
        <a:schemeClr val="lt1"/>
      </a:fontRef>
    </dgm:style>
  </dgm:styleLbl>
  <dgm:styleLbl name="parChTrans2D1">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2D4">
    <dgm:scene3d>
      <a:camera prst="orthographicFront"/>
      <a:lightRig rig="threePt" dir="t"/>
    </dgm:scene3d>
    <dgm:sp3d z="-227350" prstMaterial="matte"/>
    <dgm:txPr/>
    <dgm:style>
      <a:lnRef idx="0">
        <a:scrgbClr r="0" g="0" b="0"/>
      </a:lnRef>
      <a:fillRef idx="3">
        <a:scrgbClr r="0" g="0" b="0"/>
      </a:fillRef>
      <a:effectRef idx="0">
        <a:scrgbClr r="0" g="0" b="0"/>
      </a:effectRef>
      <a:fontRef idx="minor">
        <a:schemeClr val="lt1"/>
      </a:fontRef>
    </dgm:style>
  </dgm:styleLbl>
  <dgm:styleLbl name="parChTrans1D1">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22735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tr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solidBgAcc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prstMaterial="matte"/>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152250" prstMaterial="matte">
      <a:bevelT w="165100" prst="coolSlant"/>
    </dgm:sp3d>
    <dgm:txPr/>
    <dgm:style>
      <a:lnRef idx="0">
        <a:scrgbClr r="0" g="0" b="0"/>
      </a:lnRef>
      <a:fillRef idx="1">
        <a:scrgbClr r="0" g="0" b="0"/>
      </a:fillRef>
      <a:effectRef idx="2">
        <a:scrgbClr r="0" g="0" b="0"/>
      </a:effectRef>
      <a:fontRef idx="minor"/>
    </dgm:style>
  </dgm:styleLbl>
  <dgm:styleLbl name="bgAccFollowNode1">
    <dgm:scene3d>
      <a:camera prst="orthographicFront"/>
      <a:lightRig rig="threePt" dir="t"/>
    </dgm:scene3d>
    <dgm:sp3d z="-227350" prstMaterial="matte"/>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2">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3">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fgAcc4">
    <dgm:scene3d>
      <a:camera prst="orthographicFront"/>
      <a:lightRig rig="threePt" dir="t"/>
    </dgm:scene3d>
    <dgm:sp3d prstMaterial="matte"/>
    <dgm:txPr/>
    <dgm:style>
      <a:lnRef idx="0">
        <a:scrgbClr r="0" g="0" b="0"/>
      </a:lnRef>
      <a:fillRef idx="1">
        <a:scrgbClr r="0" g="0" b="0"/>
      </a:fillRef>
      <a:effectRef idx="0">
        <a:scrgbClr r="0" g="0" b="0"/>
      </a:effectRef>
      <a:fontRef idx="minor"/>
    </dgm:style>
  </dgm:styleLbl>
  <dgm:styleLbl name="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z="-227350" prstMaterial="matte"/>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22735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prstMaterial="matte"/>
    <dgm:txPr/>
    <dgm:style>
      <a:lnRef idx="0">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a:sp3d extrusionH="28000" prstMaterial="matte"/>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F6029B0-A1B3-4D5B-8E0F-C87D251B7C2B}" type="datetimeFigureOut">
              <a:rPr lang="en-US" smtClean="0"/>
              <a:t>4/22/2023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255346" y="2750337"/>
            <a:ext cx="1171888" cy="1356442"/>
          </a:xfrm>
        </p:spPr>
        <p:txBody>
          <a:bodyPr/>
          <a:lstStyle/>
          <a:p>
            <a:fld id="{3A019416-F968-490D-B547-FF84479AE806}" type="slidenum">
              <a:rPr lang="en-US" smtClean="0"/>
              <a:t>‹#›</a:t>
            </a:fld>
            <a:endParaRPr lang="en-US"/>
          </a:p>
        </p:txBody>
      </p:sp>
    </p:spTree>
    <p:extLst>
      <p:ext uri="{BB962C8B-B14F-4D97-AF65-F5344CB8AC3E}">
        <p14:creationId xmlns:p14="http://schemas.microsoft.com/office/powerpoint/2010/main" val="2868644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F6029B0-A1B3-4D5B-8E0F-C87D251B7C2B}" type="datetimeFigureOut">
              <a:rPr lang="en-US" smtClean="0"/>
              <a:t>4/22/2023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309"/>
            <a:ext cx="1154151" cy="1090789"/>
          </a:xfrm>
        </p:spPr>
        <p:txBody>
          <a:bodyPr/>
          <a:lstStyle/>
          <a:p>
            <a:fld id="{3A019416-F968-490D-B547-FF84479AE806}" type="slidenum">
              <a:rPr lang="en-US" smtClean="0"/>
              <a:t>‹#›</a:t>
            </a:fld>
            <a:endParaRPr lang="en-US"/>
          </a:p>
        </p:txBody>
      </p:sp>
    </p:spTree>
    <p:extLst>
      <p:ext uri="{BB962C8B-B14F-4D97-AF65-F5344CB8AC3E}">
        <p14:creationId xmlns:p14="http://schemas.microsoft.com/office/powerpoint/2010/main" val="27393752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F6029B0-A1B3-4D5B-8E0F-C87D251B7C2B}" type="datetimeFigureOut">
              <a:rPr lang="en-US" smtClean="0"/>
              <a:t>4/22/2023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11615"/>
            <a:ext cx="1154151" cy="1090789"/>
          </a:xfrm>
        </p:spPr>
        <p:txBody>
          <a:bodyPr/>
          <a:lstStyle/>
          <a:p>
            <a:fld id="{3A019416-F968-490D-B547-FF84479AE806}" type="slidenum">
              <a:rPr lang="en-US" smtClean="0"/>
              <a:t>‹#›</a:t>
            </a:fld>
            <a:endParaRPr lang="en-US"/>
          </a:p>
        </p:txBody>
      </p:sp>
    </p:spTree>
    <p:extLst>
      <p:ext uri="{BB962C8B-B14F-4D97-AF65-F5344CB8AC3E}">
        <p14:creationId xmlns:p14="http://schemas.microsoft.com/office/powerpoint/2010/main" val="15695847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F6029B0-A1B3-4D5B-8E0F-C87D251B7C2B}" type="datetimeFigureOut">
              <a:rPr lang="en-US" smtClean="0"/>
              <a:t>4/22/2023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3A019416-F968-490D-B547-FF84479AE806}" type="slidenum">
              <a:rPr lang="en-US" smtClean="0"/>
              <a:t>‹#›</a:t>
            </a:fld>
            <a:endParaRPr lang="en-US"/>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6092548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F6029B0-A1B3-4D5B-8E0F-C87D251B7C2B}" type="datetimeFigureOut">
              <a:rPr lang="en-US" smtClean="0"/>
              <a:t>4/22/2023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29455" y="4709925"/>
            <a:ext cx="1154151" cy="1090789"/>
          </a:xfrm>
        </p:spPr>
        <p:txBody>
          <a:bodyPr/>
          <a:lstStyle/>
          <a:p>
            <a:fld id="{3A019416-F968-490D-B547-FF84479AE806}" type="slidenum">
              <a:rPr lang="en-US" smtClean="0"/>
              <a:t>‹#›</a:t>
            </a:fld>
            <a:endParaRPr lang="en-US"/>
          </a:p>
        </p:txBody>
      </p:sp>
    </p:spTree>
    <p:extLst>
      <p:ext uri="{BB962C8B-B14F-4D97-AF65-F5344CB8AC3E}">
        <p14:creationId xmlns:p14="http://schemas.microsoft.com/office/powerpoint/2010/main" val="3096934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7F6029B0-A1B3-4D5B-8E0F-C87D251B7C2B}" type="datetimeFigureOut">
              <a:rPr lang="en-US" smtClean="0"/>
              <a:t>4/22/2023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019416-F968-490D-B547-FF84479AE806}" type="slidenum">
              <a:rPr lang="en-US" smtClean="0"/>
              <a:t>‹#›</a:t>
            </a:fld>
            <a:endParaRPr lang="en-US"/>
          </a:p>
        </p:txBody>
      </p:sp>
    </p:spTree>
    <p:extLst>
      <p:ext uri="{BB962C8B-B14F-4D97-AF65-F5344CB8AC3E}">
        <p14:creationId xmlns:p14="http://schemas.microsoft.com/office/powerpoint/2010/main" val="11981280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7F6029B0-A1B3-4D5B-8E0F-C87D251B7C2B}" type="datetimeFigureOut">
              <a:rPr lang="en-US" smtClean="0"/>
              <a:t>4/22/2023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019416-F968-490D-B547-FF84479AE806}" type="slidenum">
              <a:rPr lang="en-US" smtClean="0"/>
              <a:t>‹#›</a:t>
            </a:fld>
            <a:endParaRPr lang="en-US"/>
          </a:p>
        </p:txBody>
      </p:sp>
    </p:spTree>
    <p:extLst>
      <p:ext uri="{BB962C8B-B14F-4D97-AF65-F5344CB8AC3E}">
        <p14:creationId xmlns:p14="http://schemas.microsoft.com/office/powerpoint/2010/main" val="22968261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6029B0-A1B3-4D5B-8E0F-C87D251B7C2B}" type="datetimeFigureOut">
              <a:rPr lang="en-US" smtClean="0"/>
              <a:t>4/22/2023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019416-F968-490D-B547-FF84479AE806}" type="slidenum">
              <a:rPr lang="en-US" smtClean="0"/>
              <a:t>‹#›</a:t>
            </a:fld>
            <a:endParaRPr lang="en-US"/>
          </a:p>
        </p:txBody>
      </p:sp>
    </p:spTree>
    <p:extLst>
      <p:ext uri="{BB962C8B-B14F-4D97-AF65-F5344CB8AC3E}">
        <p14:creationId xmlns:p14="http://schemas.microsoft.com/office/powerpoint/2010/main" val="770312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7F6029B0-A1B3-4D5B-8E0F-C87D251B7C2B}" type="datetimeFigureOut">
              <a:rPr lang="en-US" smtClean="0"/>
              <a:t>4/22/2023</a:t>
            </a:fld>
            <a:endParaRPr lang="en-US"/>
          </a:p>
        </p:txBody>
      </p:sp>
      <p:sp>
        <p:nvSpPr>
          <p:cNvPr id="5" name="Footer Placeholder 4"/>
          <p:cNvSpPr>
            <a:spLocks noGrp="1"/>
          </p:cNvSpPr>
          <p:nvPr>
            <p:ph type="ftr" sz="quarter" idx="11"/>
          </p:nvPr>
        </p:nvSpPr>
        <p:spPr>
          <a:xfrm>
            <a:off x="680321" y="5936188"/>
            <a:ext cx="6126805" cy="365125"/>
          </a:xfrm>
        </p:spPr>
        <p:txBody>
          <a:bodyPr/>
          <a:lstStyle/>
          <a:p>
            <a:endParaRPr lang="en-US"/>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3A019416-F968-490D-B547-FF84479AE806}" type="slidenum">
              <a:rPr lang="en-US" smtClean="0"/>
              <a:t>‹#›</a:t>
            </a:fld>
            <a:endParaRPr lang="en-US"/>
          </a:p>
        </p:txBody>
      </p:sp>
    </p:spTree>
    <p:extLst>
      <p:ext uri="{BB962C8B-B14F-4D97-AF65-F5344CB8AC3E}">
        <p14:creationId xmlns:p14="http://schemas.microsoft.com/office/powerpoint/2010/main" val="1717256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F6029B0-A1B3-4D5B-8E0F-C87D251B7C2B}" type="datetimeFigureOut">
              <a:rPr lang="en-US" smtClean="0"/>
              <a:t>4/22/2023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019416-F968-490D-B547-FF84479AE806}" type="slidenum">
              <a:rPr lang="en-US" smtClean="0"/>
              <a:t>‹#›</a:t>
            </a:fld>
            <a:endParaRPr lang="en-US"/>
          </a:p>
        </p:txBody>
      </p:sp>
    </p:spTree>
    <p:extLst>
      <p:ext uri="{BB962C8B-B14F-4D97-AF65-F5344CB8AC3E}">
        <p14:creationId xmlns:p14="http://schemas.microsoft.com/office/powerpoint/2010/main" val="2722225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F6029B0-A1B3-4D5B-8E0F-C87D251B7C2B}" type="datetimeFigureOut">
              <a:rPr lang="en-US" smtClean="0"/>
              <a:t>4/22/2023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729455" y="2869895"/>
            <a:ext cx="1154151" cy="1090789"/>
          </a:xfrm>
        </p:spPr>
        <p:txBody>
          <a:bodyPr/>
          <a:lstStyle/>
          <a:p>
            <a:fld id="{3A019416-F968-490D-B547-FF84479AE806}" type="slidenum">
              <a:rPr lang="en-US" smtClean="0"/>
              <a:t>‹#›</a:t>
            </a:fld>
            <a:endParaRPr lang="en-US"/>
          </a:p>
        </p:txBody>
      </p:sp>
    </p:spTree>
    <p:extLst>
      <p:ext uri="{BB962C8B-B14F-4D97-AF65-F5344CB8AC3E}">
        <p14:creationId xmlns:p14="http://schemas.microsoft.com/office/powerpoint/2010/main" val="654865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F6029B0-A1B3-4D5B-8E0F-C87D251B7C2B}" type="datetimeFigureOut">
              <a:rPr lang="en-US" smtClean="0"/>
              <a:t>4/22/2023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019416-F968-490D-B547-FF84479AE806}" type="slidenum">
              <a:rPr lang="en-US" smtClean="0"/>
              <a:t>‹#›</a:t>
            </a:fld>
            <a:endParaRPr lang="en-US"/>
          </a:p>
        </p:txBody>
      </p:sp>
    </p:spTree>
    <p:extLst>
      <p:ext uri="{BB962C8B-B14F-4D97-AF65-F5344CB8AC3E}">
        <p14:creationId xmlns:p14="http://schemas.microsoft.com/office/powerpoint/2010/main" val="951960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F6029B0-A1B3-4D5B-8E0F-C87D251B7C2B}" type="datetimeFigureOut">
              <a:rPr lang="en-US" smtClean="0"/>
              <a:t>4/22/2023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019416-F968-490D-B547-FF84479AE806}" type="slidenum">
              <a:rPr lang="en-US" smtClean="0"/>
              <a:t>‹#›</a:t>
            </a:fld>
            <a:endParaRPr lang="en-US"/>
          </a:p>
        </p:txBody>
      </p:sp>
    </p:spTree>
    <p:extLst>
      <p:ext uri="{BB962C8B-B14F-4D97-AF65-F5344CB8AC3E}">
        <p14:creationId xmlns:p14="http://schemas.microsoft.com/office/powerpoint/2010/main" val="12067530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F6029B0-A1B3-4D5B-8E0F-C87D251B7C2B}" type="datetimeFigureOut">
              <a:rPr lang="en-US" smtClean="0"/>
              <a:t>4/22/2023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019416-F968-490D-B547-FF84479AE806}" type="slidenum">
              <a:rPr lang="en-US" smtClean="0"/>
              <a:t>‹#›</a:t>
            </a:fld>
            <a:endParaRPr lang="en-US"/>
          </a:p>
        </p:txBody>
      </p:sp>
    </p:spTree>
    <p:extLst>
      <p:ext uri="{BB962C8B-B14F-4D97-AF65-F5344CB8AC3E}">
        <p14:creationId xmlns:p14="http://schemas.microsoft.com/office/powerpoint/2010/main" val="27743563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7F6029B0-A1B3-4D5B-8E0F-C87D251B7C2B}" type="datetimeFigureOut">
              <a:rPr lang="en-US" smtClean="0"/>
              <a:t>4/22/2023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019416-F968-490D-B547-FF84479AE806}" type="slidenum">
              <a:rPr lang="en-US" smtClean="0"/>
              <a:t>‹#›</a:t>
            </a:fld>
            <a:endParaRPr lang="en-US"/>
          </a:p>
        </p:txBody>
      </p:sp>
    </p:spTree>
    <p:extLst>
      <p:ext uri="{BB962C8B-B14F-4D97-AF65-F5344CB8AC3E}">
        <p14:creationId xmlns:p14="http://schemas.microsoft.com/office/powerpoint/2010/main" val="711092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F6029B0-A1B3-4D5B-8E0F-C87D251B7C2B}" type="datetimeFigureOut">
              <a:rPr lang="en-US" smtClean="0"/>
              <a:t>4/22/2023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019416-F968-490D-B547-FF84479AE806}" type="slidenum">
              <a:rPr lang="en-US" smtClean="0"/>
              <a:t>‹#›</a:t>
            </a:fld>
            <a:endParaRPr lang="en-US"/>
          </a:p>
        </p:txBody>
      </p:sp>
    </p:spTree>
    <p:extLst>
      <p:ext uri="{BB962C8B-B14F-4D97-AF65-F5344CB8AC3E}">
        <p14:creationId xmlns:p14="http://schemas.microsoft.com/office/powerpoint/2010/main" val="2633811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F6029B0-A1B3-4D5B-8E0F-C87D251B7C2B}" type="datetimeFigureOut">
              <a:rPr lang="en-US" smtClean="0"/>
              <a:t>4/22/2023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019416-F968-490D-B547-FF84479AE806}" type="slidenum">
              <a:rPr lang="en-US" smtClean="0"/>
              <a:t>‹#›</a:t>
            </a:fld>
            <a:endParaRPr lang="en-US"/>
          </a:p>
        </p:txBody>
      </p:sp>
    </p:spTree>
    <p:extLst>
      <p:ext uri="{BB962C8B-B14F-4D97-AF65-F5344CB8AC3E}">
        <p14:creationId xmlns:p14="http://schemas.microsoft.com/office/powerpoint/2010/main" val="3690794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F6029B0-A1B3-4D5B-8E0F-C87D251B7C2B}" type="datetimeFigureOut">
              <a:rPr lang="en-US" smtClean="0"/>
              <a:t>4/22/2023</a:t>
            </a:fld>
            <a:endParaRPr lang="en-US"/>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3A019416-F968-490D-B547-FF84479AE806}" type="slidenum">
              <a:rPr lang="en-US" smtClean="0"/>
              <a:t>‹#›</a:t>
            </a:fld>
            <a:endParaRPr lang="en-US"/>
          </a:p>
        </p:txBody>
      </p:sp>
    </p:spTree>
    <p:extLst>
      <p:ext uri="{BB962C8B-B14F-4D97-AF65-F5344CB8AC3E}">
        <p14:creationId xmlns:p14="http://schemas.microsoft.com/office/powerpoint/2010/main" val="327617887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5860" y="2752563"/>
            <a:ext cx="8728596" cy="1373070"/>
          </a:xfrm>
        </p:spPr>
        <p:txBody>
          <a:bodyPr/>
          <a:lstStyle/>
          <a:p>
            <a:r>
              <a:rPr lang="en-US" sz="4800" dirty="0">
                <a:latin typeface="Times New Roman" panose="02020603050405020304" pitchFamily="18" charset="0"/>
                <a:cs typeface="Times New Roman" panose="02020603050405020304" pitchFamily="18" charset="0"/>
              </a:rPr>
              <a:t>MOVIE RECOMMENDATION SYSTEM</a:t>
            </a:r>
          </a:p>
        </p:txBody>
      </p:sp>
    </p:spTree>
    <p:extLst>
      <p:ext uri="{BB962C8B-B14F-4D97-AF65-F5344CB8AC3E}">
        <p14:creationId xmlns:p14="http://schemas.microsoft.com/office/powerpoint/2010/main" val="7142732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PROPOSED SYSTEM</a:t>
            </a:r>
          </a:p>
        </p:txBody>
      </p:sp>
      <p:sp>
        <p:nvSpPr>
          <p:cNvPr id="3" name="Content Placeholder 2"/>
          <p:cNvSpPr>
            <a:spLocks noGrp="1"/>
          </p:cNvSpPr>
          <p:nvPr>
            <p:ph idx="1"/>
          </p:nvPr>
        </p:nvSpPr>
        <p:spPr/>
        <p:txBody>
          <a:bodyPr>
            <a:normAutofit lnSpcReduction="10000"/>
          </a:bodyPr>
          <a:lstStyle/>
          <a:p>
            <a:r>
              <a:rPr lang="en-US" sz="2600" dirty="0">
                <a:latin typeface="Times New Roman" panose="02020603050405020304" pitchFamily="18" charset="0"/>
                <a:cs typeface="Times New Roman" panose="02020603050405020304" pitchFamily="18" charset="0"/>
              </a:rPr>
              <a:t>In our model we recommend the movies similar to  genre and rating of the  particular movie that user has selected.</a:t>
            </a:r>
          </a:p>
          <a:p>
            <a:r>
              <a:rPr lang="en-US" sz="2600" dirty="0">
                <a:latin typeface="Times New Roman" panose="02020603050405020304" pitchFamily="18" charset="0"/>
                <a:cs typeface="Times New Roman" panose="02020603050405020304" pitchFamily="18" charset="0"/>
              </a:rPr>
              <a:t>To implement this we have used </a:t>
            </a:r>
            <a:r>
              <a:rPr lang="en-US" sz="2600" dirty="0" err="1">
                <a:latin typeface="Times New Roman" panose="02020603050405020304" pitchFamily="18" charset="0"/>
                <a:cs typeface="Times New Roman" panose="02020603050405020304" pitchFamily="18" charset="0"/>
              </a:rPr>
              <a:t>tfvectorization</a:t>
            </a:r>
            <a:r>
              <a:rPr lang="en-US" sz="2600" dirty="0">
                <a:latin typeface="Times New Roman" panose="02020603050405020304" pitchFamily="18" charset="0"/>
                <a:cs typeface="Times New Roman" panose="02020603050405020304" pitchFamily="18" charset="0"/>
              </a:rPr>
              <a:t>(key word extraction) and cosine </a:t>
            </a:r>
            <a:r>
              <a:rPr lang="en-US" sz="2600" dirty="0" err="1">
                <a:latin typeface="Times New Roman" panose="02020603050405020304" pitchFamily="18" charset="0"/>
                <a:cs typeface="Times New Roman" panose="02020603050405020304" pitchFamily="18" charset="0"/>
              </a:rPr>
              <a:t>simailarity</a:t>
            </a:r>
            <a:r>
              <a:rPr lang="en-US" sz="2600" dirty="0">
                <a:latin typeface="Times New Roman" panose="02020603050405020304" pitchFamily="18" charset="0"/>
                <a:cs typeface="Times New Roman" panose="02020603050405020304" pitchFamily="18" charset="0"/>
              </a:rPr>
              <a:t>.</a:t>
            </a:r>
          </a:p>
          <a:p>
            <a:r>
              <a:rPr lang="en-US" sz="2600" dirty="0" err="1">
                <a:latin typeface="Times New Roman" panose="02020603050405020304" pitchFamily="18" charset="0"/>
                <a:cs typeface="Times New Roman" panose="02020603050405020304" pitchFamily="18" charset="0"/>
              </a:rPr>
              <a:t>Tfvectorization</a:t>
            </a:r>
            <a:r>
              <a:rPr lang="en-US" sz="2600" dirty="0">
                <a:latin typeface="Times New Roman" panose="02020603050405020304" pitchFamily="18" charset="0"/>
                <a:cs typeface="Times New Roman" panose="02020603050405020304" pitchFamily="18" charset="0"/>
              </a:rPr>
              <a:t>  fit the genre and rating  that implies it map the most frequent words into matrix.</a:t>
            </a:r>
          </a:p>
          <a:p>
            <a:r>
              <a:rPr lang="en-US" sz="2600" dirty="0">
                <a:latin typeface="Times New Roman" panose="02020603050405020304" pitchFamily="18" charset="0"/>
                <a:cs typeface="Times New Roman" panose="02020603050405020304" pitchFamily="18" charset="0"/>
              </a:rPr>
              <a:t>Cosine similarity helps to find the similarity between the movies and recommend the movie for the user based on his/her selection.</a:t>
            </a:r>
          </a:p>
          <a:p>
            <a:r>
              <a:rPr lang="en-US" sz="2600" dirty="0">
                <a:latin typeface="Times New Roman" panose="02020603050405020304" pitchFamily="18" charset="0"/>
                <a:cs typeface="Times New Roman" panose="02020603050405020304" pitchFamily="18" charset="0"/>
              </a:rPr>
              <a:t>In this way we recommend the movie for the user.</a:t>
            </a:r>
          </a:p>
          <a:p>
            <a:pPr marL="0" indent="0">
              <a:buNone/>
            </a:pPr>
            <a:endParaRPr lang="en-US" dirty="0"/>
          </a:p>
          <a:p>
            <a:endParaRPr lang="en-US" dirty="0"/>
          </a:p>
        </p:txBody>
      </p:sp>
    </p:spTree>
    <p:extLst>
      <p:ext uri="{BB962C8B-B14F-4D97-AF65-F5344CB8AC3E}">
        <p14:creationId xmlns:p14="http://schemas.microsoft.com/office/powerpoint/2010/main" val="28276149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ALGORITHM</a:t>
            </a:r>
          </a:p>
        </p:txBody>
      </p:sp>
      <p:sp>
        <p:nvSpPr>
          <p:cNvPr id="3" name="Content Placeholder 2"/>
          <p:cNvSpPr>
            <a:spLocks noGrp="1"/>
          </p:cNvSpPr>
          <p:nvPr>
            <p:ph idx="1"/>
          </p:nvPr>
        </p:nvSpPr>
        <p:spPr>
          <a:xfrm>
            <a:off x="680321" y="2336873"/>
            <a:ext cx="9613861" cy="4261890"/>
          </a:xfrm>
        </p:spPr>
        <p:txBody>
          <a:bodyPr>
            <a:normAutofit/>
          </a:bodyPr>
          <a:lstStyle/>
          <a:p>
            <a:pPr>
              <a:buFont typeface="Wingdings" panose="05000000000000000000" pitchFamily="2" charset="2"/>
              <a:buChar char="ü"/>
            </a:pPr>
            <a:r>
              <a:rPr lang="en-US" sz="2600" dirty="0">
                <a:latin typeface="Times New Roman" panose="02020603050405020304" pitchFamily="18" charset="0"/>
                <a:cs typeface="Times New Roman" panose="02020603050405020304" pitchFamily="18" charset="0"/>
              </a:rPr>
              <a:t>Import required packages.</a:t>
            </a:r>
          </a:p>
          <a:p>
            <a:pPr>
              <a:buFont typeface="Wingdings" panose="05000000000000000000" pitchFamily="2" charset="2"/>
              <a:buChar char="ü"/>
            </a:pPr>
            <a:r>
              <a:rPr lang="en-US" sz="2600" dirty="0">
                <a:latin typeface="Times New Roman" panose="02020603050405020304" pitchFamily="18" charset="0"/>
                <a:cs typeface="Times New Roman" panose="02020603050405020304" pitchFamily="18" charset="0"/>
              </a:rPr>
              <a:t>Using pandas read the two datasets movies and credits.</a:t>
            </a:r>
          </a:p>
          <a:p>
            <a:pPr>
              <a:buFont typeface="Wingdings" panose="05000000000000000000" pitchFamily="2" charset="2"/>
              <a:buChar char="ü"/>
            </a:pPr>
            <a:r>
              <a:rPr lang="en-US" sz="2600" dirty="0">
                <a:latin typeface="Times New Roman" panose="02020603050405020304" pitchFamily="18" charset="0"/>
                <a:cs typeface="Times New Roman" panose="02020603050405020304" pitchFamily="18" charset="0"/>
              </a:rPr>
              <a:t>Check for null values and perform EDA</a:t>
            </a:r>
          </a:p>
          <a:p>
            <a:pPr>
              <a:buFont typeface="Wingdings" panose="05000000000000000000" pitchFamily="2" charset="2"/>
              <a:buChar char="ü"/>
            </a:pPr>
            <a:r>
              <a:rPr lang="en-US" sz="2600" dirty="0">
                <a:latin typeface="Times New Roman" panose="02020603050405020304" pitchFamily="18" charset="0"/>
                <a:cs typeface="Times New Roman" panose="02020603050405020304" pitchFamily="18" charset="0"/>
              </a:rPr>
              <a:t>Using </a:t>
            </a:r>
            <a:r>
              <a:rPr lang="en-US" sz="2600" dirty="0" err="1">
                <a:latin typeface="Times New Roman" panose="02020603050405020304" pitchFamily="18" charset="0"/>
                <a:cs typeface="Times New Roman" panose="02020603050405020304" pitchFamily="18" charset="0"/>
              </a:rPr>
              <a:t>ast</a:t>
            </a:r>
            <a:r>
              <a:rPr lang="en-US" sz="2600" dirty="0">
                <a:latin typeface="Times New Roman" panose="02020603050405020304" pitchFamily="18" charset="0"/>
                <a:cs typeface="Times New Roman" panose="02020603050405020304" pitchFamily="18" charset="0"/>
              </a:rPr>
              <a:t> module </a:t>
            </a:r>
            <a:r>
              <a:rPr lang="en-US" sz="2600" dirty="0" err="1">
                <a:latin typeface="Times New Roman" panose="02020603050405020304" pitchFamily="18" charset="0"/>
                <a:cs typeface="Times New Roman" panose="02020603050405020304" pitchFamily="18" charset="0"/>
              </a:rPr>
              <a:t>dict</a:t>
            </a:r>
            <a:r>
              <a:rPr lang="en-US" sz="2600" dirty="0">
                <a:latin typeface="Times New Roman" panose="02020603050405020304" pitchFamily="18" charset="0"/>
                <a:cs typeface="Times New Roman" panose="02020603050405020304" pitchFamily="18" charset="0"/>
              </a:rPr>
              <a:t> keys like </a:t>
            </a:r>
            <a:r>
              <a:rPr lang="en-US" sz="2600" dirty="0" err="1">
                <a:latin typeface="Times New Roman" panose="02020603050405020304" pitchFamily="18" charset="0"/>
                <a:cs typeface="Times New Roman" panose="02020603050405020304" pitchFamily="18" charset="0"/>
              </a:rPr>
              <a:t>generes,cast,language</a:t>
            </a:r>
            <a:r>
              <a:rPr lang="en-US" sz="2600" dirty="0">
                <a:latin typeface="Times New Roman" panose="02020603050405020304" pitchFamily="18" charset="0"/>
                <a:cs typeface="Times New Roman" panose="02020603050405020304" pitchFamily="18" charset="0"/>
              </a:rPr>
              <a:t> is separated and assigned to new columns with the name as keys.</a:t>
            </a:r>
          </a:p>
          <a:p>
            <a:pPr>
              <a:buFont typeface="Wingdings" panose="05000000000000000000" pitchFamily="2" charset="2"/>
              <a:buChar char="ü"/>
            </a:pPr>
            <a:r>
              <a:rPr lang="en-US" sz="2600" dirty="0">
                <a:latin typeface="Times New Roman" panose="02020603050405020304" pitchFamily="18" charset="0"/>
                <a:cs typeface="Times New Roman" panose="02020603050405020304" pitchFamily="18" charset="0"/>
              </a:rPr>
              <a:t>After separation of columns we combined all those columns except movie id and assigned it to a new column</a:t>
            </a:r>
          </a:p>
          <a:p>
            <a:pPr marL="457200" indent="-457200">
              <a:buFont typeface="+mj-lt"/>
              <a:buAutoNum type="arabicPeriod"/>
            </a:pPr>
            <a:endParaRPr lang="en-US" dirty="0"/>
          </a:p>
        </p:txBody>
      </p:sp>
    </p:spTree>
    <p:extLst>
      <p:ext uri="{BB962C8B-B14F-4D97-AF65-F5344CB8AC3E}">
        <p14:creationId xmlns:p14="http://schemas.microsoft.com/office/powerpoint/2010/main" val="754276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ALGORITHM</a:t>
            </a:r>
          </a:p>
        </p:txBody>
      </p:sp>
      <p:sp>
        <p:nvSpPr>
          <p:cNvPr id="3" name="Content Placeholder 2"/>
          <p:cNvSpPr>
            <a:spLocks noGrp="1"/>
          </p:cNvSpPr>
          <p:nvPr>
            <p:ph idx="1"/>
          </p:nvPr>
        </p:nvSpPr>
        <p:spPr>
          <a:xfrm>
            <a:off x="680321" y="2336873"/>
            <a:ext cx="9613861" cy="4214756"/>
          </a:xfrm>
        </p:spPr>
        <p:txBody>
          <a:bodyPr>
            <a:normAutofit/>
          </a:bodyPr>
          <a:lstStyle/>
          <a:p>
            <a:pPr>
              <a:buFont typeface="Wingdings" panose="05000000000000000000" pitchFamily="2" charset="2"/>
              <a:buChar char="ü"/>
            </a:pPr>
            <a:r>
              <a:rPr lang="en-US" sz="2600" dirty="0">
                <a:latin typeface="Times New Roman" panose="02020603050405020304" pitchFamily="18" charset="0"/>
                <a:cs typeface="Times New Roman" panose="02020603050405020304" pitchFamily="18" charset="0"/>
              </a:rPr>
              <a:t>We vectorized every row in newly framed column</a:t>
            </a:r>
          </a:p>
          <a:p>
            <a:pPr>
              <a:buFont typeface="Wingdings" panose="05000000000000000000" pitchFamily="2" charset="2"/>
              <a:buChar char="ü"/>
            </a:pPr>
            <a:r>
              <a:rPr lang="en-US" sz="2600" dirty="0">
                <a:latin typeface="Times New Roman" panose="02020603050405020304" pitchFamily="18" charset="0"/>
                <a:cs typeface="Times New Roman" panose="02020603050405020304" pitchFamily="18" charset="0"/>
              </a:rPr>
              <a:t>Using cosine similarity function we applied the similarity to every vectorized value</a:t>
            </a:r>
          </a:p>
          <a:p>
            <a:pPr>
              <a:buFont typeface="Wingdings" panose="05000000000000000000" pitchFamily="2" charset="2"/>
              <a:buChar char="ü"/>
            </a:pPr>
            <a:r>
              <a:rPr lang="en-US" sz="2600" dirty="0">
                <a:latin typeface="Times New Roman" panose="02020603050405020304" pitchFamily="18" charset="0"/>
                <a:cs typeface="Times New Roman" panose="02020603050405020304" pitchFamily="18" charset="0"/>
              </a:rPr>
              <a:t>For new </a:t>
            </a:r>
            <a:r>
              <a:rPr lang="en-US" sz="2600" dirty="0" err="1">
                <a:latin typeface="Times New Roman" panose="02020603050405020304" pitchFamily="18" charset="0"/>
                <a:cs typeface="Times New Roman" panose="02020603050405020304" pitchFamily="18" charset="0"/>
              </a:rPr>
              <a:t>inputed</a:t>
            </a:r>
            <a:r>
              <a:rPr lang="en-US" sz="2600" dirty="0">
                <a:latin typeface="Times New Roman" panose="02020603050405020304" pitchFamily="18" charset="0"/>
                <a:cs typeface="Times New Roman" panose="02020603050405020304" pitchFamily="18" charset="0"/>
              </a:rPr>
              <a:t> movie we check whether the movie is in our database and if it is present it is vectorized and check for top 5 similarities.</a:t>
            </a:r>
          </a:p>
          <a:p>
            <a:pPr>
              <a:buFont typeface="Wingdings" panose="05000000000000000000" pitchFamily="2" charset="2"/>
              <a:buChar char="ü"/>
            </a:pPr>
            <a:r>
              <a:rPr lang="en-US" sz="2600" dirty="0">
                <a:latin typeface="Times New Roman" panose="02020603050405020304" pitchFamily="18" charset="0"/>
                <a:cs typeface="Times New Roman" panose="02020603050405020304" pitchFamily="18" charset="0"/>
              </a:rPr>
              <a:t>Those movies along with </a:t>
            </a:r>
            <a:r>
              <a:rPr lang="en-US" sz="2600" dirty="0" err="1">
                <a:latin typeface="Times New Roman" panose="02020603050405020304" pitchFamily="18" charset="0"/>
                <a:cs typeface="Times New Roman" panose="02020603050405020304" pitchFamily="18" charset="0"/>
              </a:rPr>
              <a:t>cast&amp;crew</a:t>
            </a:r>
            <a:r>
              <a:rPr lang="en-US" sz="2600" dirty="0">
                <a:latin typeface="Times New Roman" panose="02020603050405020304" pitchFamily="18" charset="0"/>
                <a:cs typeface="Times New Roman" panose="02020603050405020304" pitchFamily="18" charset="0"/>
              </a:rPr>
              <a:t>, movie plot with pictures and recommended movies were displayed using </a:t>
            </a:r>
            <a:r>
              <a:rPr lang="en-US" sz="2600" dirty="0" err="1">
                <a:latin typeface="Times New Roman" panose="02020603050405020304" pitchFamily="18" charset="0"/>
                <a:cs typeface="Times New Roman" panose="02020603050405020304" pitchFamily="18" charset="0"/>
              </a:rPr>
              <a:t>webscraping</a:t>
            </a:r>
            <a:r>
              <a:rPr lang="en-US" sz="2600" dirty="0">
                <a:latin typeface="Times New Roman" panose="02020603050405020304" pitchFamily="18" charset="0"/>
                <a:cs typeface="Times New Roman" panose="02020603050405020304" pitchFamily="18" charset="0"/>
              </a:rPr>
              <a:t>(</a:t>
            </a:r>
            <a:r>
              <a:rPr lang="en-US" sz="2600" dirty="0" err="1">
                <a:latin typeface="Times New Roman" panose="02020603050405020304" pitchFamily="18" charset="0"/>
                <a:cs typeface="Times New Roman" panose="02020603050405020304" pitchFamily="18" charset="0"/>
              </a:rPr>
              <a:t>streamlit</a:t>
            </a:r>
            <a:r>
              <a:rPr lang="en-US" sz="26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877722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E728B-DB7E-498C-B6C6-7C4320A5162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FLOW CHART</a:t>
            </a:r>
          </a:p>
        </p:txBody>
      </p:sp>
      <p:graphicFrame>
        <p:nvGraphicFramePr>
          <p:cNvPr id="6" name="Content Placeholder 5">
            <a:extLst>
              <a:ext uri="{FF2B5EF4-FFF2-40B4-BE49-F238E27FC236}">
                <a16:creationId xmlns:a16="http://schemas.microsoft.com/office/drawing/2014/main" id="{11052B2E-EDF0-41AA-B85B-69F3BCD9CDDD}"/>
              </a:ext>
            </a:extLst>
          </p:cNvPr>
          <p:cNvGraphicFramePr>
            <a:graphicFrameLocks noGrp="1"/>
          </p:cNvGraphicFramePr>
          <p:nvPr>
            <p:ph idx="1"/>
            <p:extLst>
              <p:ext uri="{D42A27DB-BD31-4B8C-83A1-F6EECF244321}">
                <p14:modId xmlns:p14="http://schemas.microsoft.com/office/powerpoint/2010/main" val="323156472"/>
              </p:ext>
            </p:extLst>
          </p:nvPr>
        </p:nvGraphicFramePr>
        <p:xfrm>
          <a:off x="681038" y="2336800"/>
          <a:ext cx="9613900" cy="3598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748144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SCREENSHOTS OF OUTCOMES</a:t>
            </a:r>
          </a:p>
        </p:txBody>
      </p:sp>
      <p:sp>
        <p:nvSpPr>
          <p:cNvPr id="7" name="AutoShape 4" descr="data:image/png;base64,iVBORw0KGgoAAAANSUhEUgAABvAAAAY6CAYAAAAFQys5AAAAOXRFWHRTb2Z0d2FyZQBNYXRwbG90bGliIHZlcnNpb24zLjUuMywgaHR0cHM6Ly9tYXRwbG90bGliLm9yZy/NK7nSAAAACXBIWXMAAAsTAAALEwEAmpwYAAEAAElEQVR4nOzdeZgtZ1kv7N+ThCETIUCYIQEERFAQguhhkEmmg4gCKoIYBKMIKsp01CME9KhH4AM+QAaPTKIiHBREQWZkFEhAJSAEJAFMGAIEMieQPN8fVf3tlU5Pq1fv3dW77/u66qrhHeqtd9WqtXo9/VZVdwcAAAAAAACYhgO2uwEAAAAAAADAHgJ4AAAAAAAAMCECeAAAAAAAADAhAngAAAAAAAAwIQJ4AAAAAAAAMCECeAAAAAAAADAhAngAALCfqqrTqqqr6rTtbstOUFV3Hfurq+qELajvmJn6XrF4Cze0z1fM7POYBes6Yaauu25JA9fe39K+3rO398X+oaqOmzlvjtvu9uw0VXVwVf2PqvpwVX2rqi6d6c+rbnf79oZ9fV0DAFjEQdvdAACAKRt/AD91i6p7ZHe/Yovq2uuq6uAk90xy9yS3T3KzJFdNcmGS05P8S5JXd/c756z3R5L8UpIfTXKdsb5Tk/xdkhd399e36BBgy1XV4zO8D77V3c/d1sYwec4XpqqqDkny3iS32+62LKKqbpPkgePqG7r7X7etMQAAW0wADwCAy6mqhyV5cZLDVki+QpLvHafjquqfkjyiu89cp85K8uwkj09SM0kHJzkyyW2TPK6qfq6737XwQcDe8fgkRyf5QpLnbmtL2AkeH+cL0/Qr2RO8OznJS5OckeSScdt529GoTbhNkqeNy6cl+dftaggAwFYTwAMAWNvXkvzkGul3T/Jr4/K7k/y/a+T92FY1ah+4UfYE776c5O1JPpqhPw5NcuckD01y5ST3SfKOqvqR7j5/jTr/KMlvjsvnJfnzJB8Z9/OgJD+W5FpJ3lhVd/Zf9Ivr7mO2uw07SXe/J5cNLu9q3X1CkhO2uRnA3nG/cd5J7t3dZ2xnY/YV1zUAYCcRwAMAWMMYkHrDaunLnhHzxe5eNe8O9IEkf5zkLd19ybK0l1fVs5K8I8NtMH8gyVOy57/gL6OqfjDJk8fVbye5S3f/+0yWl4zPHHtahoDeS6vqDt3dW3UwAMD/7wbj/Ku7JXgHALDTHLDdDQAAYJJe2N136u5/WCF4lyTp7k8lOX5m03Fr1PfU7BnZ9DvLgndLnp5hRF4yPHPvfivkAQAWd6VxftG2tgIAgFUJ4AEA7ANVdYOq+uOq+lhVfbOqLqqq06vqTVV1XFUduE7591RVV1WP6wdV1WOq6v1VdWZVXVBVp1TV86rqBmvVtRHdfdYGs74le56Tc8OqusoKbT88yX3H1bOTvGKVfXaS589s+pkNtuFyxj7tcTpu3HZsVb2yqk4d++sLVfXXVXWrZWUPrKqfq6p3VdWXq+rCsW//eKXjW2X/m3q9q+rXZ9r9ayvlWaHM386U+f5laaeN20/bQD03rKr/VVUfGc+pi6vqK1X19vFcu+IG6rjr2MefqapzZ+o4uar+vqqeWFXX28hxLav3TjPH+MRV8lytqi6dyffwVfLdaibPH63Q/qW0E5alnTa+/44eNx09k3d2Om6dY7lGVZ1QVZ+oqnPG6WNV9dtVdchG+2QeVXXvqnpDVf3XeC6eUVWvq6o7rFPuhJnjuus6ee821nn6+J75UlX9XVXda0xftW/XqPPQ8Zw5sarOqqrzquqTVfVHVXXkBus4oKp+uqr+Znzvnz/2+aer6kXL3zOr1HHVqnpKVf1zVX1tPK/PrqrPV9WHquqFVXXfqqqZMltyvqzSnlfMlD9m3LbZ13iea8SaeVdp14Oq6i1jey4Y+/2ZVXXUsrJHVNWTquqk8bU+t6o+WlW/UlVz/W5RVXesqr8a23thDdegN1bVfdcv/f/XcVhVPb6G698ZY59+c2zTM5a3f4Xyyz+zD6zh2v/28T3y3Y30+Rr1H1RVj66qN8+07xvje+UPquo6q5Q7bqZda52bx83Znsu9v6vq5lX13Kr6j/H9crl6q+p2VfV7VfVPVfXF8fW6oIbrxxuq6uG1+uflceNxvHxm88tXOJbTlpVb87pWVcfMpL9i3Lbwdbu26BpZe+lzFgCYqO42mUwmk8lkMm1yyjDqrMfpFavk+eUk58/kW2n69yTHrLGf98zkPTLJ+9eo6+wk99uHffC1mX1fa4X0+8+kv2mduo6ayfu1LXpdjkvyuCTfWaW/Lszw/J8kOTzJm9fo2/9IctQ6+970653kmjPt/PAGjvOqY/s7yb+ukH7amHbaOvX89kw9q02nJLnZKuUPSPJn65Rfmp67idfzihkCxZ3kH1fJ85PL9vPnq+T7tZk891qWdteZtBNW6cv1puNmyhwzs/0VSY5N8l9rlP14kqst+H58xUx9N07yp2vs75Ikj1qjrhNm8t51jXzPWadPnrNW387Us5T+nrHtn1yjztOyxjVzrO8mY5+u1bZLkjxjjTpun+SrG3ztr7rI+bJNr/FSO9e8Rmwk77J23STJq9d5/Y4ey908yefWyPvaJLXKPo+b7csk/2M85tXqemmSA9Y5zvtu4DU/O8kD1qjjPTN5r5bkfSv1wSbf4zdL8ul12ndukkes019bdl5m2fs7ySOy8ufg7PXxaRtsy4lJrrvAsZy2rNwJM2mXu65lL1y3swXXyOzlz1mTyWQymUzTnDwDDwBgL6qqX07y4plNb0ryj0m+leFHuEcmuVGS70/y/qr6we4+c51qX5bkjkk+leSVSb6Q5NpJHprkDhmCUH9bVXfq7hO37mgur6qumSHolgw/1q3U9tkRbietVV93n1lVX8gwMuCoqrpmd39twWbeP8lPjW37P0lOTnLwuO2/Z7iN2N9U1Y0y9Od9Mzz/73VJvjy25bHj/Hsz/NC22uiuhV7v7v5aVb11bNcPVdVNu/uzaxzbT2fPbdD+YgN9sVKbn5Pk8ePqt5K8JslHk5yT4fmGD0xytyQ3TfLPY5u/sqyaX0vy6Jk6Xp3hR81vJzkkww+idxjrmVt3X1xVH0xyzyR3rqqDuvu7y7Itr3u1fS1t/06G13mjjs9wLC/NcM6fmcveQnbJx1Ypf4MM58LVkvxlkndn+JH9+zKcX1dPcpskz83w4/dW+IMM14VTkrwqQ5Dk8Azn/n0z/CD8p1X1ge7+9GZ2UFVPy57z55IM5887MwSEb5XkUWP6PCNCrpKhr26e5I1J/inJNzMEqx6T5IYZ3o+vSnKXVdp1kyT/kuQa46b3J/mHDNfLA5PcLkMA4Mgkv1dVl3b3CcvqOCTJ32UIrCfJe8c6vpjk0rHuWyW5x9jWWYueLxu111/jTfrjJA/O8M8Kr86ez6lfytBnRyd5VVX9RJK3Zzg//ibDc1XPSXLbDO+LQ5M8JMnbMly/1/LAJD+RIdj/5xmuYwdmOEcekeSgcf9nJ1ltJO+DxnYcmOEa8fcZgnFfzXBe3i3DdffwJH9XVT/W3e9ap12vTnKnJP+W5K8zBC+vkuHZsXOpqutnOJeXPnc/lyHI9LkM5/IDMrzuhyZ5RVVd0t1/OVPFuzL8s0Oy9rm5yHl5xyS/m+F68OcZrrMXZniPzH52HJzku0k+NOb5XIbX5moZPicfnuG8uF2SN1TVHbv7Oyscy90zfAYlwyj+5a/H+Qscy8LX7S28Ru7Vz1kAYKK2O4JoMplMJpPJtJOnrDECL8OPKUv/gf7dJD+9QvmDM/wgvFTH61bZz3ty2f+u/sskV1iWp5L8yUyef88qoxa28Pj/58z+Xr9KnpfN5DluA3X+80z+O23B69JJPpzkyBXyvXQmz4nj/H+skO+aSc6YeS2vs0KeLXm9k/zsTPrT1znO9475LlmlTadljZEeGX7sXtrX25NcfZV8vzyT7zUrpJ88pn0rq4zSG/NdJcltNvma/u5MG+6wQvonxrQPzuQ7eoX3yNfHtA+sUMddZ8qesEo71uzTFc6J2fPwrFXafqMxbencudxokzn66RXL9vnKJAetkO95M3n+dJW6TpjJc9cV0r83ycVj+vlJ7rZCnqtlCAbMtmm1vp3Nc1GS+6+Q5+pJPj+T74dWyHNAhn8W6Aw/kj9klf1dK3tG6F2S5JbL0h+8Xh/N5P3hJFda5HzZptd4nvN5zbwrtOvFWTbaLcM18N9m8pw4njt3X6G+u2QIlHaST62yz+OW7fP0JDdd5fU5e+a1vv0KeW6QIRjSGQKO37/KPn8ow7Wuk3wpyz6LxzzvWdau5yzvi02+9m+ZqfN1q5xzx2XPKMSzs8Jnw1afm7nstbMz/PPL961T5vZJrr1G+hUzBMaW6vyFDZwDx22grSfM5L/rCunHLDuWTV+3s4XXyOyDz1mTyWQymUzTmzwDDwBg7/n1DD9WJsmzu/u1yzN09wVJfi7Dj11J8qCquuk69Z6a4ZZos/+Jnu7uJE/JMOokGUZ53WuTbV9XVd04w60Xk+FHpT9eJetVZ5a/voGqv7FK2c26OEMw7awV0p6eoe3J8F/+b+nuyx1HD6MAXzCuHphhJNhyW/V6vzHDCJQkediKR5Skqo7OMKojSd7Z3V9eLe8anjHOv5Tkgd39jZUydfdLsmeE34Pr8s9Z/J5x/s/dfcpqO+vus7v7XzfRzmQY+bDkMiMMxudR3XJc/d/ZM+Ji+UiEH8gQAFpe377y69394eUbu/vUJC8cVw/MMKJrK3w6yS/15UcrJkPw/YJx+d6brP9xSa4wLj+9uy/Xp939zQxB6e8sT1vHH3T3P6xQ3zeS/OHMppXa/sAMI7iS5End/bqVdtDdX83wrM1LMgT9fmNZlu+ZWf6ztRrb3f/S3RetlWcv2duv8WadnORx3X3p7MbxGjh7jb1dhmDF5Uaxdfd7M4zIS5JbrHDdWckv9gqjlrv7X5I8eVw9IMlvrVD2SRmCH5ck+Ynu/sRKO+juj8yUv36GEYJrOSnJE5b3xbyq6geS3GdcPS3DLTIvd8519yuSvGhcPTzDSLF97Ze7+1NrZejuj/blR3PPpl+c5AkZvvMkyc9vYfvmsch1eyuvkfvicxYAmBgBPACAveenxvl3kzx7tUzdfXaGZxglwwihn1wt7+hPu/vCVerqJP/PzKb16tqUqjo0w63lDplp00dXyX7YzPKK7V7mgpnlwzfRvOXe1N1fWCmhu0/P8EPokheulG/0/pnl71shfUte7/EH7v87rt6kqn5klaoeNpZPNnH7zKq6dfbcwu1F3X3eOkVePc5X+qFyKWB206q6QvaOj2a4NV5y+cDcXTP0xXcz3JrsA2vkW7KvA3hnJvmrNdJnAxgrnV+b8aLxR/DL6e5zMox+SpIbVdWVN1H/T4zzi3LZW8cu39cpGUYObdQl2RMwX8l6fbX0Q//ZWT/wdkqSj4yry//hYfbWe7fMNO3t13izXrJKUDG57K1rL0nykjXqWe+6O+uT3f3WNdJflmHEVJL8eFUduJRQVZU9/zDxzg0EQP4mw/UmWf8fZV64aPBu9FMzy88fPytWszQaf3m5feELGW4fvbDuviTDCPpkuK10rZV/L1j0ur2V18h98TkLAEyMZ+ABAOwF47Phjh5X/63Xf47b25L8/rh8h3XyvnOd9NkflG6/Tt65jT96/lX2BH8+llWeJzQRl/vP+WW+muFWWMmeH/JXy7fkyNmEvfB6vzrD8/KS4TlAH1ohz9KPzednCKbO684zy1eqqgeuk3/2+Ty3WJb29gzPhbpFkndU1bOSvGOdH5jn0t3fqaoPZPix/I5VdYWZUah3Hecndve5VfXuJD+W1Z+Ld3GGW23uSyeOP0av5vSZ5SNXzTWff1knfWmflWG066qjYZarqmtlGH2UJB/v7m+vU+Q9GZ7PtRGnrDJidsl6fbV0bn85yX028Jv/0utydFUdPHPeviNDEKSSvHh8rt5frTTCaxvttdd4QWtdd2evpZ9Z59xZ9bq7gjU/G3t4luYHMjwX9dAMAZelUXa3zHArwyQ5ZwPXw2R4FtpVc/nr4XLv20BdG/FDM8tvWytjd3+xqj6doW3fW1VXGf95ZF94//jPROuqqgMyjJh9UJIfTHLdDP+4s9I/mx+eYYTketearbTp6/ZeuEbu9c9ZAGB6BPAAAPaO68wsr3qro1XyXGfVXIPPrZXY3d+oqm9l+GHxuhvY94aNP7a9Int+ZPpMkvuuNiJwdO7M8kZGgBw8s3zOqrk2bsXbQs6YvQXZWnln8y0/jq1+vd+T5L8y/Pj301X1+NlbplbVbbPnv/3/rrvPvXwV6zpmZvlpc5Zd/kP6UzLczvO6GZ5bdZckF1XViRlG27wrybuW3/Z1E96TIYB3aIbA59LonKXA3LuXzW9QVd/T3Z8bz927jNs/vA0/eq53+9i1zq8p7nP22vL5DeTfSJ4la7a7uy+aCcpdpt1VdVj23Cb15pk/uH1kxlHA3f2pqvrjDLcKPjTDs7NOqKovZQgAvzfJP642wncf2Y7zaiNWvZYue/3muT6v1/41PxtXyHPd7AngHTOz/UHjtFHrBRZPXyd9ozbzOXOLDMHba2cYkbovbOh4q+r6Sd6Q4TaqG7WvA3iLvL+2+hq5rz5nAYAJcQtNAIC9Y/bWj+vdmjC5bJBrvdtGnr9O+uw+D1sz1xzGW1e9JMOIsCT5zyT32MBos2/NLF9jA7u6+szyt1bLNIcN37psgducbenrPbbjL8fVa2TPc4+WPHxmee7bZ46O2GS5JLni7Ep3n5Zh9MQLsuc1u1KSO2Z47tQ/JfmvqvqNBW+Bdrnn4FXVtbNnBMxS+onZ08dLwb1bZ88P7dvx/LutuIXelPZ56MzyPNekjVik3Yuc18nlz+3fyXALwtkRZTfI8Oy8FyY5tareXFU3W3C/m7Ud59VGbLRdW9n+ec/D2c/HLbseLreF/yyw9Fnx3dVum7rMPN8rttK6xzveAvKt2RO8+3qGW5z+VobR5Q/KcHvpn8xlr9cHZt9a5Pzc0mvkPvycBQAmRAAPAGDvmB05duiqufaY/SFxvVFnh6yTPrvPzYzMWs0Lkjx6XP5CkruPz5Bbz+xIgWM2kP/omeWNjDKYgr3xes8G5v7/gN14C9OfHVe/kuE2f5sxe27cvbtrjum45ZV199e6+9eSXDPJf8twW9U3ZM+oj2smeW7Wft7VelYKzN11nF+c8dla47O3lo/OW8qXbE8Ab38z+2PzPNekvW32vH7vnOd1jT+SX0Z3/113/3CG28j+bJL/N8m/j8mV5L5JPlJV691Kcaeb+u8H856H566y/Iw5z5ljtqT161v6rDioqtYMGo7m+V6xrz00e0aRvz3JMd39qO5+Tnf/VXf/bXe/obvfkPVHaU7Vll8j99HnLAAwIVP/Ag4AsFN9eWb5phvIP5vnjHXyfs9aiVV19Qy3z9xIXRtSVc9N8qvj6n9lCPh8cYPFT55ZXvNWWVV1VPYE8M7cwOi+qdjy17u7P5nkX8fVH6+qq4zL98ieW6n99TrP51nLbPD1+qvmmlN3f6e7P9Tdz+7un0xyVJJfzJ5bjf1SVX3/JuueDcz9SFVdKXsCdB/p7tlRDktBuruO86V8F2X954axvtnz9sYbyL+RPAsbnzO1FIzZsvN6rPuM7v6b7v6N7r51kptlTwD9iOx5ruVOsvS+XDMgNI7oudpaeSZgzc/GFfLMnsN75Xq4xTb7OdPZd88+3Kh7ziz/ZnevNfrs6DXSpmyvXSP35ucsADAtAngAAHvBGHhaei7SbcbA1FruNbP8kXXy3n2d9LvNLH90nbzrqqpnJvmNcfXLGYJ38zzP6j3Z86PSXarq4DXy3ntm+Z/m2Me22ouv99IovIOz55lMW3H7zCT551Xas6W6++LufnmS589svuMCVb5nnF85yY9kz/n+rmX5lgJ416mqWya587j+oXWe2biepVuq7epblHX3VzME85PkB6tqvVsQ3nXvtugy3jvOb1xVGwnqbEp3fzbJg5MsBdHvtEK2qZ8v3xrn1xhva7iaW2XfjaLcrDU/G8dRa0vXnvOSfGom+ePZM4rpHuMzM6dm9rPix9bKWFU3SPK94+qnu3tfPf9uo641s/yfq2Wqqmsmuc06dc3e5nIy77N9eY3cC5+zAMBETPFLKQDA/uL14/ygJI9fLVNVHZ49o9s6yd+tU++vjiOPVvObM8t/u05da6qqP8hwi6Yk+WqG4N1n56mju89N8uZx9SpJjltlX5XkcTOb/mauxm6/vfF6/1X2BAceXlWHZHgmUJJ8srs/vunWDrej/OS4/DNjkGtvOm1m+aAF6pm9/eXDs2eUyfLbYn4se36Q/83sGZW66O0zl0Z3TT2YsS+8cZxfKcmvrJZpfD7cffdJiwavnFl+xt7c0Tji76xxdaXzeurny1IQ6wrZE+Reya/vg7Ys6lZVtVZg67jseQ7m38+OXh6Xl547enT23C56SmY/z3+tqq68Rt4nZc/vPa9fI992mR0tfZM18v12hnNzLbO3P53a+2xfXyNPm1le5HMWAJgIATwAgL3n+UkuGJefXFUPWp5h/AHu1UmuO256/QYCZDdO8mdVdZkfZ2rwhxmei5IMz2h6+2YbX1X/M8nvjqtnJrlHd396k9X9foZgVZL8UVX9wAp5nprkDuPyR7v7Hze5r+2y5a93d38lyTvH1bsmeWz2PNfo1Ys0trs7w4+jyfAD6Zur6vZrlamq76uqFy3bdp2qelZV3WiNcock+YWZTf+2yWYnyUnZ8zynpTovTPKh2UzjD/LvXZYv2TOCb7NOHedXr6obLljXTveCJN8Zl59WVXdbnqGqrpbkr7P+j/Bb6f9mz+jjh1bVc9d6ZlhVHVxVx1XVzy7b/utV9aC1RqZV1UOSXGNcXem8nvr5MjvS+fdX+ueQqnp0phnQWsnLqupyAaGq+qEkzxxXL03ynBXK/mH2jEj8f6vqEWvtqKquWVW/t8rn2Zbr7n9P8pZx9cZJXr7SeV1VP5/hsyIZrpV/ui/aN6fZuwP8/kojHqvq+GwscHzqzPJtF23YFtuSa+Q2fM4CABPhP3IAAPaS7j6tqn4zyYszfO/6v1X1xgyj0b6VYeTQL2bPc09Oz56RWWt5Q5Kfz3BLplcm+WKG21E9NMMtBZPhlpWPGoM0cxt/OJt9ntMLkty0qtZ77s77u/vryzd298er6k+SPCXDs6I+WFX/J8MtwQ7LcHvIpds4npvk+M20ezvtxdf7LzL0zQFJ/mBpd9kzWmSRNr+pqp6RIXh6wyQfrqq3ZXiu13+N+7l6kltmCCB+X4YRgY+ZqeZKSZ6Q5AlV9dEk70vyHxmO+YgkN0/yc0muN+Z/X/Y8x24zbb6kqt6X5H7Z8/fMh7r7ohWyvzvJ/WfyXZDFn3/3ziQPGJf/dgxofjl7buP2ie4+fcWS+5nu/nRV/a8kJ2S4zevbq+qvM9zO9MIMt118VIbr0+uSPGQseunla9vSdl06BtA/lOG8+40kP11Vr8vwo/a3M1x3bpjk2AzPlTw0ye8tq+q2SZ6X5KzxfXFShvftpUmuneF9uXTb307yRys0Z+rnyxuSfC7Ds+H+W5KPVtWfZ3h+17WTPDDDrSnfl2Gk1HVXrGUa3pjkJ5L863gMH01yYJK7JHlE9gRIntPdl7u9dHf/1xjE/fsM17VXVtVvjeufzXD9OCLDsw9/OMMtCg/M4qN653F8htHFRyX52SS3Hb8HfC7DKOMHJPnvM/kf091fXl7JBLw8ye9keN/9ZJKPVdVfZPjcuVaSn0ryoxme3feJrH3L0E8k+VqSa2YYqX5mhuv80j/UXNDd/7xa4b1pC6+R+/RzFgCYDgE8AIC9qLtfMt4a8jkZntn1E+O03MlJfry7z9xAtY/M8OPdHbNnRMGsc5I8tLtP3Fyrk+wZxbfk6Rssd7esPsLptzP8CPUbGX60+40V8nwtQ9v/dYP7m5S99Hr/XYbnNR2aZGm0xXu6+0tb0OR099Oq6ktJnp3hFqf3zmWfRbjcfy1bnw0S336cVvPuJA/ZbGB5xnsyBPBm611tf7M+2N0XL7jvl2UY3XKzJLdL8n+WpT8yySsW3MeO0d1Pr6ojM7yfD8xwW9OHL8v2vCT/kD0/Tp+Tvay7vzSOKP2LDAG662Tt0TyXZAgWXKaacX5kkp8Zp5WclyFQ8o4V0iZ9vnT3RWPQ6u0ZjvP7kzx3WbYPZ/gni4WfqbqXvSFD0PYPs/LnSzL0/5NXq6C731pVP5rhHyRunOTW47SaczMEhPeJMch4pwxBxZtnOK/+1wpZz89wTi78jx57Q3d/uaoeluQ1GT4rV+rn0zME9x6bNXT3d6vq95K8JEOQdvnr+4Ukx2xBszdli66R2/E5CwBMgFtoAgDsZd394gw/sv3vJP+a4T+mL84wCuPNGX7AvU13n7bB+r6VIVD22CQfTPKNDCPu/jPDbRxvOcXbT/bgNzMEHl+R5PMZ/gP9WxlGFDw1Q9vftV1t3Ap74fU+L5d/luFCt89cYR//J8Nzn56Q5G0ZRt9cNE5fyXArymdmCITceFnZL2QYvfPYDM/s+0SGH7QvyfAj8mcz3B7sx7v77t39jS1o8vLA3GoBvH/LnueTJYvfPnPpmY4/nOFH849lONa9OqJs6rr78RlGab0+w3l+cYYf39+Q5D5j+tVninxzH7Xry919zwyjR1+S4ZmP38pwbp6d4flvf5NhROkNxvfBrMdkeC7Vn2Q4x07P8J74bpKvZxjh8rQkN+vuv1ilDZM/X7r7pAyBu+dnGMl1YYb3zYcyvK/vvMF/Nth23f2/M4y4e02G0ekXZ7gF9D8kuV93/1J3r9n/3f0vGYJjD0/y2gy3aDw3w+v+zQzPD/2zDAHda3f3J/bO0azavlMyvF6/lOEWqF/JcJvGszKcY3+Y5Kbd/ap92a55dfcbM4xyfUWSL2U4hm9kGOn61CS3Xmmk5Cp1vTTJfTJcc/4rw/t0Mha9Rm7T5ywAMAHln3IAAKavqt6T4XZS6e7a3tYAzKeqnp3kt8bV23b3x7ezPQBT4hoJAKzECDwAAAD2mqo6IsNzO5Nh5No+HbEEMGWukQDAagTwAAAA2JSqunZV3WyN9KsmeV2G53Ymycu6+7v7om0A2801EgBYxEHb3QAAAAB2rO9J8t6q+nCSdyU5Jcl5SY7I8HyrhyY5csz7+SR/sB2NBNgmrpEAwKYJ4AEAALCISvLD47Saf0/ygO4+Z980CWAyXCMBgE0RwAMAAGCzTkry8CT3SfL9GW4Dd/UklyY5M8mJSf42yWu6+5LtaiTANnGNBAA2rbp7u9uwa13jGtfoY445ZrubAQAAAAAAwD520kknfb27j1opzQi8bXTMMcfkxBNP3O5mAAAAAAAAsI9V1RdWSztgXzYEAAAAAAAAWJsAHgAAAAAAAEyIAB4AAAAAAABMiAAeAAAAAAAATIgAHgAAAAAAAEyIAB4AAAAAAABMiAAeAAAAAAAATIgAHgAAAAAAAEyIAB4AAAAAAABMiAAeAAAAAAAATIgAHgAAAAAAAEyIAB4AAAAAAABMiAAeAAAAAAAATIgAHgAAAAAAAEyIAB4AAAAAAABMiAAeAAAAAAAATIgAHgAAAAAAAEyIAB4AAAAAAABMiAAeAAAAAAAATIgAHgAAAAAAAEyIAB4AAAAAAABMiAAeAAAAAAAATIgAHgAAAAAAAEzIQdvdANiwqu1uwfbo3u4WAAAAAAAA+5AReAAAAAAAADAhAngAAAAAAAAwIQJ4AAAAAAAAMCECeAAAAAAAADAhAngAAAAAAAAwIQJ4AAAAAAAAMCECeAAAAAAAADAhAngAAAAAAAAwIQJ4AAAAAAAAMCECeAAAAAAAADAhAngAAAAAAAAwIQJ4AAAAAAAAMCECeAAAAAAAADAhAngAAAAAAAAwIQJ4AAAAAAAAMCECeAAAAAAAADAhAngAAAAAAAAwIQJ4AAAAAAAAMCECeAAAAAAAADAhAngAAAAAAAAwIQJ4AAAAAAAAMCECeAAAAAAAADAhB213A4C9qGq7W7DvdW93CwAAAAAAYCFG4AEAAAAAAMCECOABAAAAAADAhAjgAQAAAAAAwIQI4AEAAAAAAMCEHLTdDQCYlKrtbsG+173dLQAAAAAAYIYReAAAAAAAADAhAngAAAAAAAAwIQJ4AAAAAAAAMCE7KoBXVbetqqdV1d9X1aer6htV9Z1x/oGq+t2quto6dVyrqp5dVZ+pqguq6ptV9b6qenTV+g+/qqqbVNVLqurUqrqwqs6sqrdW1YO27kgBAAAAAADYraq7t7sNG1ZVL0jy2JlNFyb5TpLDZ7Z9PckDuvtDK5S/XZK3Jrn6uOncJFdOctC4/tax7MWr7P9+SV6X5JBx09lJDsueQOjLkzyqN9ipxx57bJ944okbyUqSrB9f3T8t8h7djX226DVNnwEAAAAAsA9U1UndfexKaTtqBF6SjyR5UpIfSXJkdx/c3VfJEMD7hSRnJrlGkjdU1RGzBcf1f8gQvPt0ktt39+FJDk3yuAyBwHsnee5KO66qGyV5bYbg3QeS3Ly7j0hyRJJnjNkeObYPAAAAAAAANmVHBfC6+1Xd/azu/pfu/tbM9nO7+1VJHj5uumaS+y8r/sQk105yQZL7dfeJY9mLu/uFSZ425ju+qm62wu6fkSHY95Uk9+/uU2b2/bQkLx3z/W5VHbnosQIAAAAAALA77agA3gb8y8zy9ZelPWKcv6a7T12h7PMz3FLzwCQPm02oqkOTLD3j7kWzwcMZfzTOr5LkgRtvMgAAAAAAAOyxvwXw7jyz/J9LC1V18yQ3HFffslLB7j43yfvG1XstS75TkoPXKX9akv9YpTwAAAAAAABsyI4P4FXVlarqmKp6XJK/GDd/LsmbZrLdamb55DWqW0r7vmXb5y1/yzXyAAAAAAAAwKoO2u4GbFZVXZjkSiskfSDJz3X3RTPbrjuzfPoa1S6lXaWqDhtH5c2WP6u7L9hA+euukQcAAAAAAABWtZNH4H0lyVeTnDez7d1JHt/dX1yW9/CZ5fPXqHM27fAVltcqO5t++GoZqur4qjqxqk4888wz16kOAAAAAACA3WbHBvC6+5juvnZ3H5bkWkmemOQ2ST5SVc/Y1satobtf2t3HdvexRx111HY3BwAAAAAAgInZsQG8Wd39te5+dpL7JOkkv1dV95/Jcs7M8iFrVDWbds4Ky2uVnU0/Z81cAAAAAAAAsIr9IoC3pLs/kuT94+rxM0lnzCxfb40qltLOnnn+3Wz5I6vq4A2UP2ONPAAAAAAAALCq/SqANzp9nH/PzLaTZ5ZvtUbZpbRPLds+b/lPrpEHAAAAAAAAVrU/BvBuPM5nb2N5SpIvjsv3WalQVR2a5M7j6tuWJb8/yQXrlD86yS1WKQ8AAAAAAAAbsmMCeFV1YFXVOnnukeSHxtX3LG3v7k7yqnH1Z6vqmBWKPzbJYUkuSfKXswndfV6S14+rj6mqI1Yo/5Rxfk6SN6zVTgAAAAAAAFjNjgngJblBko9X1S9X1Y1ng3lVdYOq+h9J3pikknwzyXOWlX9Wkq8kOSTJP1bV7cayV6yqxyT5/THfS7v7lBX2/9Qk5yW5TpI3VdVNx/KHVtVTk/zKmO8PuvusLTheAAAAAAAAdqGDtrsBc7p1khePyxdX1dlJDk5y6EyeU5M8qLu/Mluwu79dVfdP8tYk35fkxKo6J8mVk1xhzPa2JL+50o67+9Sq+ukkr8twq81TqurbGUbtHThme3mSZy52iAAAAAAAAOxmO2kE3hlJHpLkhUlOTPL1JFfJcAxfTPKmJI9Ocsvu/vhKFXT3SUlumWF03mczBO7Oy/CMu19Kct/uvmi1BnT3m5P8QJI/S3JahuDfWUnenuTB3f2L4+06AQAAAAAAYFNKvGn7HHvssX3iiSdudzN2jrUfgbj/WuQ9uhv7bNFrmj6bnz4DAAAAAJhbVZ3U3ceulLaTRuABAAAAAADAfk8ADwAAAAAAACZEAA8AAAAAAAAmRAAPAAAAAAAAJkQADwAAAAAAACbkoO1uAADsKlXb3YLt0b3dLQAAAACAHcMIPAAAAAAAAJgQATwAAAAAAACYEAE8AAAAAAAAmBABPAAAAAAAAJgQATwAAAAAAACYEAE8AAAAAAAAmBABPAAAAAAAAJgQATwAAAAAAACYEAE8AAAAAAAAmBABPAAAAAAAAJgQATwAAAAAAACYEAE8AAAAAAAAmBABPAAAAAAAAJgQATwAAAAAAACYEAE8AAAAAAAAmBABPAAAAAAAAJgQATwAAAAAAACYEAE8AAAAAAAAmBABPAAAAAAAAJgQATwAAAAAAACYEAE8AAAAAAAAmBABPAAAAAAAAJgQATwAAAAAAACYEAE8AAAAAAAAmBABPAAAAAAAAJgQATwAAAAAAACYkIO2uwEAAGuq2u4WbI/u7W4BAAAAANvECDwAAAAAAACYEAE8AAAAAAAAmBABPAAAAAAAAJgQATwAAAAAAACYEAE8AAAAAAAAmBABPAAAAAAAAJgQATwAAAAAAACYEAE8AAAAAAAAmBABPAAAAAAAAJgQATwAAAAAAACYEAE8AAAAAAAAmBABPAAAAAAAAJgQATwAAAAAAACYEAE8AAAAAAAAmBABPAAAAAAAAJgQATwAAAAAAACYEAE8AAAAAAAAmBABPAAAAAAAAJiQg7a7AQAAbLGq7W7B9uje7hYAAAAAbAkj8AAAAAAAAGBCBPAAAAAAAABgQgTwAAAAAAAAYEIE8AAAAAAAAGBCBPAAAAAAAABgQgTwAAAAAAAAYEIE8AAAAAAAAGBCBPAAAAAAAABgQgTwAAAAAAAAYEJ2VACvqq5eVY+sqldX1aeq6ryquqiq/quq3lBVP7lG2eOqqjcw3XOdNtykql5SVadW1YVVdWZVvbWqHrT1RwwAAAAAAMBuc9B2N2BOX8ll23xhku8kud44/URVvSXJg7v7/FXquDTJmWvs46LVEqrqfklel+SQcdPZSa6W5F5J7lVVL0/yqO7uDRwLAAAAAAAAXM6OGoGXIXj3kSS/muQm3X1wdx+W5EZJ/nzMc98kL1mjji9197XXmN63UqGqulGS12YI3n0gyc27+4gkRyR5xpjtkUmetOhBAgAAAAAAsHvttBF4d+/udy/f2N2nJXl0VX03yS8neXhV/U53f2kL9/2MJIdmGAV4/+7+1rjvc5M8raquneT4JL9bVX/W3Wdt4b4BANibqra7BdvDjSMAAABgknbUCLyVgnfL/PnM8rFbtd+qOjTJ0jPuXrQUvFvmj8b5VZI8cKv2DQAAAAAAwO6yowJ4G3DhzPKBW1jvnZIcPC6/ZaUM4yjA/xhX77WF+wYAAAAAAGAX2d8CeHedWf7EKnmOqqqTqurcqrqgqj5fVa+uqruukj9JbjWzfPIa+ZbSbrluSwEAAAAAAGAF+00Ar6qumuS3x9X3dfdnVsl6SJLbJrk4w/HfKMnDkry7ql5WVSs9F/C64/ys7r5gjWacviw/AAAAAAAAzGW/COBV1QFJ/iLJdTLcRvNxK2Q7I8nTk9w6yZW7+2oZgnl3TPKOMc8jkzxnhbKHj/Pz12nKUvrhq2WoquOr6sSqOvHMM89cpzoAAAAAAAB2m/0igJfkeUnuPy4/trv/fXmG7n5bd5/Q3f/e3ReN2y7p7g8muXeSN45Zf7Wqbrq3GtrdL+3uY7v72KOOOmpv7QYAAAAAAIAdascH8KrqWdkz4u43u/tl89bR3ZcmeeK4ekCSH1+W5Zxxfsg6VS2ln7NmLgAAAAAAAFjFSs972zGq6k+SPGFcfWJ3P3ezdXX356rq60mukeTGy5LPGOdHVtXBazwH73rL8gMAwP6partbsO91L1ZenwEAALBBO3YEXlU9M8mTxtUnd/ez9+LuTp5ZvtUa+ZbSPrkX2wIAAAAAAMB+bEcG8MbbZi7d8vLJ3f3MLajzJhlG3yXJqcuS359kadTdfVYpf3SSW4yrb1u0PQAAAAAAAOxOOy6ANwbvZm+buW7wrmrte9WM6Uv1XJrkH2bTu/u8JK8fVx9TVUesUM1Txvk5Sd6wXpsAAAAAAABgJTsqgLfsmXe/NcdtM4+uqo9U1S9X1Y2XAnpVdUBV/XCStyT5yTHvS7r7MyvU8dQk5yW5TpI3VdVNxzoOraqnJvmVMd8fdPdZ8x8dAAAAAAAAJNU75KHiVXXDJF8YVy9NcuY6RZ7V3c8ayx6Ty94W86IMI+UOT3Klme0vT3J8d393lTbcL8nrkhwybvp2ksOSHDhT/lG9wU499thj+8QTT9xIVpJk7YGU+69F3qO7sc8Wvabps/nps/nsxv5K9Nlm6LP56bP56bP5+Myc3w75exMAAGA7VNVJ3X3sSmkH7evGLOCAZcvXWif/YTPLX03ya0l+JMltkhyV5MgkF2YI7H0wycu6+wNrVdjdb66qH8hwu8wfyzAa76wkH88wcu/1a5UHAABgDoKeAADALrVjAnjdfVqSTf311t0XJHnBOC3ajv9Mcvyi9QAAAAAAAMBKdtQz8AAAAAAAAGB/J4AHAAAAAAAAEyKABwAAAAAAABMigAcAAAAAAAATIoAHAAAAAAAAEyKABwAAAAAAABMigAcAAAAAAAATIoAHAAAAAAAAEyKABwAAAAAAABMigAcAAAAAAAATIoAHAAAAAAAAEyKABwAAAAAAABMigAcAAAAAAAATIoAHAAAAAAAAEyKABwAAAAAAABMigAcAAAAAAAATIoAHAAAAAAAAEyKABwAAAAAAABNy0HY3AAAAANgCVdvdgu3Rvd0tAACALWcEHgAAAAAAAEyIAB4AAAAAAABMiAAeAAAAAAAATIgAHgAAAAAAAEyIAB4AAAAAAABMyEHb3QAAAACAbVG13S3YHt2bL6vPAAD2CSPwAAAAAAAAYEIE8AAAAAAAAGBCBPAAAAAAAABgQgTwAAAAAAAAYEIE8AAAAAAAAGBCDtruBgAAAADAfqtqu1uwPbq3uwUAsKMZgQcAAAAAAAATIoAHAAAAAAAAEyKABwAAAAAAABPiGXgAAAAAwHTsxucGemYgAMsYgQcAAAAAAAATIoAHAAAAAAAAEyKABwAAAAAAABMigAcAAAAAAAATIoAHAAAAAAAAEyKABwAAAAAAABMigAcAAAAAAAATctB2NwAAAAAAgAVUbXcL9r3u7W4BwF4lgAcAAAAAwO4i6AlMnFtoAgAAAAAAwIQI4AEAAAAAAMCECOABAAAAAADAhAjgAQAAAAAAwIQctN0NAAAAAAAAJq5qu1uw73VvdwvYxYzAAwAAAAAAgAkRwAMAAAAAAIAJEcADAAAAAACACRHAAwAAAAAAgAk5aLsbAAAAAAAAsF+p2u4WbI/u7W7BfsMIPAAAAAAAAJgQATwAAAAAAACYEAE8AAAAAAAAmBABPAAAAAAAAJgQATwAAAAAAACYEAE8AAAAAAAAmBABPAAAAAAAAJiQHRXAq6qrV9Ujq+rVVfWpqjqvqi6qqv+qqjdU1U9uoI7Dq+qEqvpEVZ1bVd+uqo9W1ROq6oobKH+tqnp2VX2mqi6oqm9W1fuq6tFVVVtzpAAAAAAAAOxWB213A+b0lVy2zRcm+U6S643TT1TVW5I8uLvPX164qo5O8p4kx4ybzk9ypSTHjtPDquoe3X3WSjuvqtsleWuSq4+bzk1yeJI7jdODq+oB3X3xAscIAAAAAADALrajRuBlCN59JMmvJrlJdx/c3YcluVGSPx/z3DfJS5YXrKqDkrwpQ/Duy0l+rLsPTXJIkp9Nck6SH0zy6pV2XFVHJPmHDMG7Tye5fXcfnuTQJI/LEEi8d5LnbsFxAgAAAAAAsEvttADe3bv7Dt39ou7+/NLG7j6tux+dPYG7h1fVDZaV/YUk3z8uP6i73zGWvbS7/ybJL49p96uqe6yw7ycmuXaSC5Lcr7tPHMtf3N0vTPK0Md/xVXWzBY8TAAAAAACAXWpHBfC6+93rZPnzmeVjl6X9wjh/d3d/aIWyr0ly6rj8iBXSl7a9prtPXSH9+RluqXlgkoet004AAAAAAABY0Y4K4G3AhTPLBy4tVNUhSe44rr5lpYLd3Un+aVy912xaVd08yQ3XKX9ukvetVB4AAAAAAAA2an8L4N11ZvkTM8u3yJ5jPXmN8ktp166qq81sv9UKedYq/31r5AEAAAAAAIBVHbQvdlJVt8wwAu6gJP/W3R/YC/u4apLfHlff192fmUm+7szy6WtUM5t23STf3GT5q1TVYeOoPAAAAAAAANiwhQJ4VXXdJE8cV1/R3f++Qp4XJ/mlZdvem+SnuvusRfY/U98BSf4iyXUy3EbzccuyHD6zfP4aVc2mHb7K8jzlLxfAq6rjkxyfJDe84Q2XJwMAAAAAALDLLXoLzYcmeXyGAN3nlydW1a9nCFbVsukuSV674L5nPS/J/cflx64USJyK7n5pdx/b3cceddRR290cAAAAAAAAJmbRAN5dxvm7l98usqoOSvI74+pFSZ6VYWTcRzME8e5eVfdbcP+pqqV6k+Q3u/tlK2Q7Z2b5kDWqm007Z5XlzZQHAAAAAACADVk0gHfjJJ3kwyuk3T3JNcf0X+nuJ3f3nya5W/Y8K+7nFtl5Vf1JkieMq0/s7ueukvWMmeXrrVHlbNoZqyxvpPzZnn8HAAAAAADAZiwawLvGOD9thbS7j/Ozk/zl0sbuPj/JX2UYhXfsZndcVc9M8qRx9cnd/ew1sv9HkkvH5VutkW8p7Svd/c2Z7SevkGet8p9aIw8AAAAAAACsatEA3tXG+fkrpN0xw+i7d3X3d5elfWacrzWabVXjbTOfOK4+ubufuVb+MWj4gXH1PqvUWUnuPa6+bVnyKUm+uE75Q5PceZXyAAAAAAAAsCGLBvAuHudHzG6sqitnz+i6969Q7tvj/Erz7nAM3s3eNnPN4N2MV47zu1XVHVZIf0iGW4ImyatmE7q7Z7b9bFUds0L5xyY5LMklmRlxCAAAAAAAAPNYNIC39Cy7H1y2/Z7ZE5z74ArlrjrO53pO3LJn3v3WOrfNXO6VST6R4dadr6+qe4x1HlBVD0nyZ2O+t3T3O1co/6wkX0lySJJ/rKrbjeWvWFWPSfL7Y76Xdvcp8xwXAAAAAAAALFk0gPcvGQJiD6+qmyRJVR2YPbe3/FaSE1cod4tx/sUV0lZUVTfMnmfeXZrkKVX1lTWmJ86WH2/j+YAMz+u7XpJ3VNV5Sc5L8tokV0ny8SQPW2n/3f3tJPdP8o0k35fkxKo6O0MQ8k+TXDHDrTN/c6PHBAAAAAAAAMstGsB7+Ti/apKPVtXfJfm3JHfJ8Py7V3f3JSuUu/OY/ok59nXAsuVrrTMdtryC7j4tyQ8keUaSk8c2fCfJSRmCjj/c3Wet1oDuPinJLZM8J8lnk1whQwDw/Ul+Kcl9u/uiOY4JAAAAAAAALqOGx7stUEHVnyV51Li6VFlluL3mD3b315flPybJ58e8j+3uFy/UgB3s2GOP7RNPXGmAIiuq2u4WbI9F3qO7sc8WvKbps03QZ/PZjf2V6LPN0Gfz02fz02fz8Zk5P302P+/L+emz+emz+emz+emz+fjMnJ8+m58+m59r2fwWPc92mao6qbuPXSlt0RF4SXJ8httGfjLJxRlum/naJHdaHrwbPXZm+a1bsH8AAAAAAADYbxy0aAU9DOF73jhtxLOTvGAsuuFn4AEAAAAAAMBusHAAb17d/ZV9vU8AAAAAAADYKbbiFpoAAAAAAADAFhHAAwAAAAAAgAlZ6BaaVfXUTRa9NMk5Sb6Z5N+TfKK7L12kLQAAAAAAALA/WPQZeCck6S1ox9er6s+T/K/uPm8L6gMAAAAAAIAdaStuoVkz0/L15dNq6UcleUqSj1fVDbagTQAAAAAAALAjLToC727j/FeTPCTJd5O8Jcl7knw+yXlJDk1y4yR3TXLfcZ+vS/JnSa6e5IeS/HyGIN73JHljVd2uu7diZB8AAAAAAADsKAsF8Lr7n6vq/0ny4CQfS/LQ7v7sKtmfW1U3S/LXGYJ9p3f3E5K8tqqekeT/Jrlnklsn+Zkkr1mkbQAAAAAAALATLXQLzar6sSSPT/LVJPdcI3iXJOnuU5L8WJIzkzy+qu45bj87Q1DvrDHrgxZpFwAAAAAAAOxUiz4D7zFJOsmfd/e3NlKgu7+Z5P9kePbdr8xs/3aG0XmV5NgF2wUAAAAAAAA70qIBvKVA28lzllvK/0PLtn9snB+16RYBAAAAAADADrZoAG8p0HblOcst5V8eqPv2OF+0XQAAAAAAALAjLRoo+8Y4v/uc5Zbyf2PZ9kNX2Q4AAAAAAAC7wqIBvA9meGbdQ6vqLhspUFV3TfLQDM/O++Cy5JuN8zMXbBcAAAAAAADsSIsG8F40zg9M8uaqemJVHb5Sxqo6vKqelOQfxvxJ8sJl2e6eIbD3iQXbBQAAAAAAADvSQYsU7u53V9XzkvxGkoOT/O8kz6iqjyf5fJLzkxyS5MZJfjDJlTKM2EuS53X3Py/VVVU3TXKHcfWfFmkXAAAAAAAA7FQLBfCSpLt/s6q+leR3klwhyZWT/PA4zVoK3H0nyf/q7mcsSz87ydJtOE9atF0AAAAAAACwEy0cwEuS7n56Vb0mya8leUCS66+Q7b+SvDHJC7r7MyvU8dUkX92K9gAAAAAAAMBOtSUBvCQZg3KPS/K4qrpmkusmOTTJeUnO6O6vbdW+AAAAAAAAYH+1ZQG8WWOwTsAOAAAAAAAA5nTAdjcAAAAAAAAA2EMADwAAAAAAACZky26hWVXXTnKPJN+X5MgkV95Ase7uR21VGwAAAAAAAGCnWziAV1VXTfLcJD+X5MBNVCGABwAAAAAAAKOFAnhVdXCSdyW5dZLaRBW9yP4BAAAAAABgf7PoCLzfSHKbDIG4byV5YYaA3ulJLlqwbgAAAAAAANh1Fg3gPWScfyPJD3X3aQvWBwAAAAAAALvaAQuWv2mG0XcvFLwDAAAAAACAxS0awFvyqS2qBwAAAAAAAHa1RQN4p43zwxasBwAAAAAAAMjiAby/TVJJ7rp4UwAAAAAAAIBFA3jPT3JGkp+tqmO3oD0AAAAAAACwqy0UwOvubyT5iSRnJXlrVf1cVdWWtAwAAAAAAAB2oYMWKVxVLxsXT05y9yR/keT/qaoTk3w9yaXrVNHd/ahF2gAAAAAAAAD7k4UCeEmOS9Lj8tL8qCT3naMOATwAAAAAAAAYLRrAS5JFbpnZ62cBAAAAAACA3WPRAN6NtqQVAAAAAAAAQJIFA3jd/YWtaggAAAAAAACQHLDdDQAAAAAAAAD2EMADAAAAAACACRHAAwAAAAAAgAnZ0DPwquouS8vd/d6Vtm/WbH0AAAAAAACw220ogJfkPUl6nA5aYftmLa8PAAAAAAAAdrV5gmc153YAAAAAAABgThsN4D19zu0AAAAAAADAJmwogNfdKwbqVtsOAAAAAAAAbM4B290AAAAAAAAAYA8BPAAAAAAAAJiQhQJ4VfX5qvrPqrrnnOXuslR2kf0DAAAAAADA/mZDz8BbwzFJOskhc5Y7eKYsAAAAAAAAMHILTQAAAAAAAJiQ7QrgHTzOL9qm/QMAAAAAAMAkbVcA74fH+ZnbtH8AAAAAAACYpA0/A6+qfiDJbVZJvntVXXW9KpIcmuS2SR6e4fl3J250/wAAAAAAALAbbDiAl+Qnkzx1he2V5Nfm3G9lCOC9eM5yAAAAAAAAsF+b9xaatWxabft609eS/Ep3v32RxgMAAAAAAMD+Zp4ReG9IctqybS/PMJLuBUk+tk75S5Ocm+TUJJ/o7kvm2DcAAAAAAADsChsO4HX3vyX5t9ltVfXycfGd3f33W9kwAAAAAAAA2I3mvYXmco9M8otZf/TdlqiqQ6rqvlX1P6vqb6vqC1XV43TCOmVPmMm71vQ969Rz26p6dVX9V1VdVFVfrqq/q6q7b+nBAgAAAAAAsCvNcwvNy+nuV25VQzboh5K8ecE6vpPkm2ukf3e1hKp6dJIXZU+/fTvJtZI8MMkDq+rp3X3Cgu0DAAAAAABgF1t0BN52OCvJO5M8M8lDk3xlzvIf7O5rrzGdtlKhqvqRJC/OELx7Q5IbdPdVkxyV5CVjtqdV1U/PfUQAAAAAAAAwWmgE3mqq6vAkV0ly4Hp5u/uLc1T9vu6+2rJ9/fGczdusP8lwPJ9I8tPd/Z0k6e5vJPmVqjomyb2T/O+qen13X7KP2gUAAAAAAMB+ZEsCeFV1YJKfS/LzGW5zefgGi/Y8bdiuoFhV3TjJncbVZy0F75b5owwBvGOS3CXJu/dN6wAAAAAAANifLBzAq6rrJPm7JLdf2rRonRP0YzPL/7RKnvcnOSdD8PJeEcADAAAAAABgExYK4FXVAUn+Psntxk2nJvlwkp/NMLruPUm+keToJLdJcoVx+9uTfHmRfS/gllV1cpIbJ7k0yelJ3pvkT7v746uUudU4/1p3f22lDN19SVV9OkMg85Zb3GYAAAAAAAB2iQMWLP/QDMG7TvLcJDft7p+bSX9ed/90d98hyfWTPG/M+/1JXtDdj1xw/5txjSS3SHJBkisluVmSRyc5qar+YJUy1x3np69T91L6ddfMBQAAAAAAAKtYNID34HF+epInd/elq2Xs7jO7+zeT/GqS6yT526o6csH9z+OzSZ6c5OZJrtzdV09yaIbn1p2U4dafv1tVT1ih7NIz/c5fZx9L6as+A7Cqjq+qE6vqxDPPPHOe9gMAAAAAALALLBrAWxp99+ru/u5G6u/ul2a4ZeX1kzxmwf1vWHf/ZXc/s7tP6e7vjNsu7u63JblTko+OWU+oqiP2Yjte2t3HdvexRx111N7aDQAAAAAAADvUogG8a4zzU5dtXxqJd+VVyr0+w4i3By64/y3R3Rcm+Z1x9bAk91iW5Zxxfsg6VS2ln7NmLgAAAAAAAFjFogG8GuffXLZ9KYB1rVXKfXWcH7Pg/rfSh2aWb7ws7Yxxfr116lhKP2PNXAAAAAAAALCKRQN4XxvnV1m2fSmAdatVyl1/lXJTdfI4v2ZVrXjfy6o6MMn3jquf3CetAgAAAAAAYL+zaADvU+P8e5Zt/3iG0XkPqKqDZxOqqpL8/Lj6lQX3v5V+eGZ5+S1B3z6zfJ9Vyt8xyeHj8tu2qlEAAAAAAADsLosG8D6QIVD335Ztf/04v0aSv62q762qK1bVLZK8Lsmtk3SSdy64/w0Zg4ZrpV8pyf8aV8/LsnZ19+eTvH9cfUJVXWGFav7HOP9CkvduvrUAAAAAAADsZosG8N48zv9bVV1zZvsbknwsQ3DvXhluKXlBhltR/uSY58IkfzLvDqvqyKq6xtKUPcdwyOz2qjpspthdquodVfXzVXX9mbquUFX3SPK+JHcYNz+ju7+1wq6fkuSSDMHH11TV9cY6rlZVf5rkvmO+J3f3JfMeFwAAAAAAACTJQYsU7u6PVdXTk1w5yQ0yPhOvu7uqfiLDrSRvsULR85I8rLs/s4ndfjzJ0Stsf9I4LXllkuPG5Upyj3FKVV0wtuGIJEuj6S5N8sfdvWJQsbs/WFW/kuRFSX4qyU9V1bfGOpZG+D29u1+7iWMCAAAAAACAJAsG8JKku5++yvbTq+rWSR6a5J5JrpXk/CQfTfLy7t6Xz7/7RJInJvmRJN+f4daeVx3b86kMI/Be2t2fWKuS7v4/VfWxJE9I8qNJjsoQtPxQkud397v21gEAAAAAAACwO1R3b75w1SPGxa9099u2pkm7x7HHHtsnnnjidjdj51j7UYb7rwXeo7uyzxbpr0SfbYY+m89u7K9En22GPpufPpufPpuPz8z56bP5eV/OT5/NT5/NT5/NT5/Nx2fm/PTZ/PTZ/FzL5rfoebbLVNVJ3X3sSmmLPgPvFUlenuSHF6wHAAAAAAAAyOIBvHPG+WaeZQcAAAAAAAAss2gA7/RxfuVFGwIAAAAAAAAsHsBbeu7df1u0IQAAAAAAAMDiAbw/TXJRkp+vqptvQXsAAAAAAABgV1sogNfdpyT55SQHJXlXVf33LWkVAAAAAAAA7FIHLVK4qp46Lr4nyT2T/H1VfSHJ+zM8H++C9ero7mcs0gYAAAAAAADYnywUwEtyQpIelztJJTl6nDZKAA8AAAAAAABGiwbwkiFot9b6Wnr9LAAAAAAAALB7LBrAu9uWtAIAAAAAAABIsmAAr7v/easaAgAAAAAAACQHbHcDAAAAAAAAgD0E8AAAAAAAAGBCBPAAAAAAAABgQgTwAAAAAAAAYEIE8AAAAAAAAGBCBPAAAAAAAABgQgTwAAAAAAAAYEIE8AAAAAAAAGBCBPAAAAAAAABgQgTwAAAAAAAAYEIE8AAAAAAAAGBCBPAAAAAAAABgQgTwAAAAAAAAYEIE8AAAAAAAAGBCBPAAAAAAAABgQgTwAAAAAAAAYEIE8AAAAAAAAGBCBPAAAAAAAABgQgTwAAAAAAAAYEIE8AAAAAAAAGBCBPAAAAAAAABgQgTwAAAAAAAAYEIE8AAAAAAAAGBCBPAAAAAAAABgQgTwAAAAAAAAYEIE8AAAAAAAAGBCBPAAAAAAAABgQgTwAAAAAAAAYEIE8AAAAAAAAGBCBPAAAAAAAABgQgTwAAAAAAAAYEIE8AAAAAAAAGBCBPAAAAAAAABgQgTwAAAAAAAAYEIE8AAAAAAAAGBCBPAAAAAAAABgQgTwAAAAAAAAYEIE8AAAAAAAAGBCBPAAAAAAAABgQgTwAAAAAAAAYEIE8AAAAAAAAGBCBPAAAAAAAABgQgTwAAAAAAAAYEIE8AAAAAAAAGBCBPAAAAAAAABgQgTwAAAAAAAAYEIE8AAAAAAAAGBCBPAAAAAAAABgQgTwAAAAAAAAYEIE8AAAAAAAAGBCdlQAr6oOqar7VtX/rKq/raovVFWP0wkbrONaVfXsqvpMVV1QVd+sqvdV1aOrqjZQ/iZV9ZKqOrWqLqyqM6vqrVX1oIUPEAAAAAAAgF3voO1uwJx+KMmbN1u4qm6X5K1Jrj5uOjfJ4UnuNE4PrqoHdPfFq5S/X5LXJTlk3HR2kqsluVeSe1XVy5M8qrt7s20EAAAAAABgd9tRI/BGZyV5Z5JnJnlokq9spFBVHZHkHzIE7z6d5PbdfXiSQ5M8Lsl3ktw7yXNXKX+jJK/NELz7QJKbd/cRSY5I8owx2yOTPGkzBwUAAAAAAADJzgvgva+7r9bd9+zuJ3f3a5JctMGyT0xy7SQXJLlfd5+YJN19cXe/MMnTxnzHV9XNVij/jAzBvq8kuX93nzKWP7e7n5bkpWO+362qIzd1dAAAAAAAAOx6OyqA192XLFD8EeP8Nd196grpz89wS80DkzxsNqGqDk2y9Iy7F3X3t1Yo/0fj/CpJHrhAOwEAAAAAANjFdlQAb7Oq6uZJbjiuvmWlPN19bpL3jav3WpZ8pyQHr1P+tCT/sUp5AAAAAAAA2JBdEcBLcquZ5ZPXyLeU9n0Llr/lBtsFAAAAAAAAl7FbAnjXnVk+fY18S2lXqarDVih/VndfsIHy110jDwAAAAAAAKxqtwTwDp9ZPn+NfLNph6+wvFbZ2fTDV8tQVcdX1YlVdeKZZ565TnUAAAAAAADsNrslgDcZ3f3S7j62u4896qijtrs5AAAAAAAATMxuCeCdM7N8yBr5ZtPOWWF5rbKz6eesmQsAAAAAAABWsVsCeGfMLF9vjXxLaWd397krlD+yqg7eQPkz1sgDAAAAAAAAq9otAbyTZ5ZvtUa+pbRPLVj+kxtsFwAAAAAAAFzGbgngnZLki+PyfVbKUFWHJrnzuPq2ZcnvT3LBOuWPTnKLVcoDAAAAAADAhuyKAF53d5JXjas/W1XHrJDtsUkOS3JJkr9cVv68JK8fVx9TVUesUP4p4/ycJG9YsMkAAAAAAADsUjsugFdVR1bVNZam7DmGQ2a3V9Vhy4o+K8lXkhyS5B+r6nZjfVesqsck+f0x30u7+5QVdv3UJOcluU6SN1XVTcfyh1bVU5P8ypjvD7r7rK06XgAAAAAAAHaXGgan7RxVdVqSozeQ9ZXdfdyysrdL8tYkVx83nZPkykmuMK6/LckDuvuiVfZ9vySvyxAETJJvZxi1d+C4/vIkj+oNduqxxx7bJ5544kaykiRV292C7bHIe3Q39tmi1zR9Nj99Np/d2F+JPtsMfTY/fTY/fTYfn5nz02fz876cnz6bnz6bnz6bnz6bj8/M+emz+emz+bmWzW+HxZy2W1Wd1N3HrpS240bgLaK7T0pyyyTPSfLZDIG78zI84+6Xktx3teDdWP7NSX4gyZ8lOS1D8O+sJG9P8uDu/sWNBu8AAAAAAABgJQdtdwPm1d3HLFj+q0l+a5w2U/4/kxy/SBsAAAAAAABgNbtqBB4AAAAAAABMnQAeAAAAAAAATIgAHgAAAAAAAEyIAB4AAAAAAABMiAAeAAAAAAAATIgAHgAAAAAAAEyIAB4AAAAAAABMiAAeAAAAAAAATIgAHgAAAAAAAEyIAB4AAAAAAABMiAAeAAAAAAAATIgAHgAAAAAAAEyIAB4AAAAAAABMiAAeAAAAAAAATIgAHgAAAAAAAEyIAB4AAAAAAABMiAAeAAAAAAAATIgAHgAAAAAAAEyIAB4AAAAAAABMiAAeAAAAAAAATIgAHgAAAAAAAEyIAB4AAAAAAABMiAAeAAAAAAAATIgAHgAAAAAAAEyIAB4AAAAAAABMiAAeAAAAAAAATIgAHgAAAAAAAEyIAB4AAAAAAABMiAAeAAAAAAAATIgAHgAAAAAAAEyIAB4AAAAAAABMiAAeAAAAAAAATIgAHgAAAAAAAEyIAB4AAAAAAABMiAAeAAAAAAAATIgAHgAAAAAAAEyIAB4AAAAAAABMiAAeAAAAAAAATIgAHgAAAAAAAEyIAB4AAAAAAABMiAAeAAAAAAAATIgAHgAAAAAAAEyIAB4AAAAAAABMiAAeAAAAAAAATIgAHgAAAAAAAEyIAB4AAAAAAABMiAAeAAAAAAAATIgAHgAAAAAAAEyIAB4AAAAAAABMiAAeAAAAAAAATIgAHgAAAAAAAEyIAB4AAAAAAABMiAAeAAAAAAAATIgAHgAAAAAAAEyIAB4AAAAAAABMiAAeAAAAAAAATIgAHgAAAAAAAEyIAB4AAAAAAABMiAAeAAAAAAAATIgAHgAAAAAAAEyIAB4AAAAAAABMyK4K4FXVcVXVG5juuUYdN6mql1TVqVV1YVWdWVVvraoH7ctjAQAAAAAAYP900HY3YJtcmuTMNdIvWmljVd0vyeuSHDJuOjvJ1ZLcK8m9qurlSR7V3b2FbQUAAAAAAGAX2VUj8GZ8qbuvvcb0vuUFqupGSV6bIXj3gSQ37+4jkhyR5BljtkcmedK+OggAAAAAAAD2P7s1gLcZz0hyaJKvJLl/d5+SJN19bnc/LclLx3y/W1VHblMbAQAAAAAA2OEE8Dagqg5NsvSMuxd197dWyPZH4/wqSR64D5oFAAAAAADAfkgAb2PulOTgcfktK2Xo7tOS/Me4eq990CYAAAAAAAD2Q7s1gHdUVZ1UVedW1QVV9fmqenVV3XWV/LeaWT55jXqX0m65FY0EAAAAAABg99mtAbxDktw2ycUZ+uBGSR6W5N1V9bKqOmhZ/uuO87O6+4I16j19WX4AAAAAAACYy24L4J2R5OlJbp3kyt19tQzBvDsmeceY55FJnrOs3OHj/Px16l9KP3y1DFV1fFWdWFUnnnnmmfO0HQAAAAAAgF1gVwXwuvtt3X1Cd/97d180brukuz+Y5N5J3jhm/dWquuleasNLu/vY7j72qKOO2hu7AAAAAAAAYAfbVQG8tXT3pUmeOK4ekOTHZ5LPGeeHrFPNUvo5a+YCAAAAAACAVQjgzejuzyX5+rh645mkM8b5kVV18BpVXG9ZfgAAAAAAAJiLAN7GnDyzfKs18i2lfXIvtgUAAAAAAID9mADejKq6SZJrjKunziS9P8kF4/J9Vil7dJJbjKtv2ysNBAAAAAAAYL+3awJ4VVUbSH/muHppkn9YSuvu85K8flx9TFUdsUIVTxnn5yR5w0KNBQAAAAAAYNfaNQG8JEdX1Ueq6per6sZLAb2qOqCqfjjJW5L85Jj3Jd39mWXln5rkvCTXSfKmqrrpWP7Qqnpqkl8Z8/1Bd5+1148GAAAAAACA/dJB292Afez245QkF1XVOUkOT3KlmTwvT/Lrywt296lV9dNJXpfkzklOqapvJzksyYEzZZ+5vCwAAAAAAABs1G4K4H01ya8l+ZEkt0lyVJIjk1yY4Xl3H0zysu7+wGoVdPebq+oHMtwu88cyjMY7K8nHM4zae/1qZQEAAAAAAGAjdk0Ar7svSPKCcVqknv9McvyWNAoAAAAAAACW2U3PwAMAAAAAAIDJE8ADAAAAAACACRHAAwAAAAAAgAkRwAMAAAAAAIAJEcADAAAAAACACRHAAwAAAAAAgAkRwAMAAAAAAIAJEcADAAAAAACACRHAAwAAAAAAgAkRwAMAAAAAAIAJEcADAAAAAACACRHAAwAAAAAAgAkRwAMAAAAAAIAJEcADAAAAAACACRHAAwAAAAAAgAkRwAMAAAAAAIAJEcADAAAAAACACRHAAwAAAAAAgAkRwAMAAAAAAIAJEcADAAAAAACACRHAAwAAAAAAgAkRwAMAAAAAAIAJEcADAAAAAACACRHAAwAAAAAAgAkRwAMAAAAAAIAJEcADAAAAAACACRHAAwAAAAAAgAkRwAMAAAAAAIAJEcADAAAAAACACRHAAwAAAAAAgAkRwAMAAAAAAIAJEcADAAAAAACACRHAAwAAAAAAgAkRwAMAAAAAAIAJEcADAAAAAACACRHAAwAAAAAAgAkRwAMAAAAAAIAJEcADAAAAAACACRHAAwAAAAAAgAkRwAMAAAAAAIAJEcADAAAAAACACRHAAwAAAAAAgAkRwAMAAAAAAIAJEcADAAAAAACACRHAAwAAAAAAgAkRwAMAAAAAAIAJEcADAAAAAACACRHAAwAAAAAAgAkRwAMAAAAAAIAJEcADAAAAAACACRHAAwAAAAAAgAkRwAMAAAAAAIAJEcADAAAAAACACRHAAwAAAAAAgAkRwAMAAAAAAIAJEcADAAAAAACACRHAAwAAAAAAgAkRwAMAAAAAAIAJEcADAAAAAACACRHAAwAAAAAAgAkRwNuEqjq8qk6oqk9U1blV9e2q+mhVPaGqrrjd7QMAAAAAAGDnOmi7G7DTVNXRSd6T5Jhx0/lJrpTk2HF6WFXdo7vP2pYGAgAAAAAAsKMZgTeHqjooyZsyBO++nOTHuvvQJIck+dkk5yT5wSSv3q42AgAAAAAAsLMJ4M3nF5J8/7j8oO5+R5J096Xd/TdJfnlMu19V3WM7GggAAAAAAMDOJoA3n18Y5+/u7g+tkP6aJKeOy4/YN00CAAAAAABgfyKAt0FVdUiSO46rb1kpT3d3kn8aV++1L9oFAAAAAADA/kUAb+NukT39dfIa+ZbSrl1VV9u7TQIAAAAAAGB/I4C3cdedWT59jXyzadddNRcAAAAAAACs4KDtbsAOcvjM8vlr5JtNO3x5YlUdn+T4cfXcqvrMFrSNve8aSb6+LXuu2pbdboHt6bOd21+JPpuX9+X89Nn89Nn89Nn89Nn8fGbOT5/Nx/tyfvpsfvpsfvpsfvpsfj4z56fP5uN9OT99Nj99tnMcvVqCAN4+1t0vTfLS7W4H86mqE7v72O1ux06iz+anz+ajv+anz+anz+anz+anz+anz+anz+ajv+anz+anz+anz+anz+anz+anz+ajv+anz+anz/YPbqG5cefMLB+yRr7ZtHNWzQUAAAAAAAArEMDbuDNmlq+3Rr7ZtDNWzQUAAAAAAAArEMDbuP9Icum4fKs18i2lfaW7v7l3m8Q+5Lan89Nn89Nn89Ff89Nn89Nn89Nn89Nn89Nn89Nn89Ff89Nn89Nn89Nn89Nn89Nn89Nn89Ff89Nn89Nn+4Hq7u1uw45RVe9Ncuck7+rue6yQXkk+l+TGSV7V3b+wj5sIAAAAAADADmcE3nxeOc7vVlV3WCH9IRmCd0nyqn3TJAAAAAAAAPYnAnjzeWWSTySpJK+vqnskSVUdUFUPSfJnY763dPc7t6mNAAAAAAAA7GBuoTmnqjomybuTHDNuOj9DIPTK4/rHk9yju8/a540DAAAAAABgxxPA24SqOjzJE5P8VJIbJbk0ySlJ/jrJ87v74m1sHgAAAAAAADuYAB6wsKo6KMlR43TlJN9IcmZ3n72tDWPHqqpDktw5yY8m+ZEk182y8yvJfyT55yT/3N2f2aamTtbYh7fPKn3X3Z/dxuaxn3D9n19VHZ2V35ef7e4LtrNtU6XP2Ntcy4D9ge//89Nn7Au+Z8zPe3N++mz/JYAHM6rqZlk7WPCB7j5/+1o4HVX1o0nukyHAcrskB62Q7ctJ3pshyPJ/u/sb+66F01RVhya5Y9YJSnX3KdvWyG1UVbdN8stJHprk0KXNaxRZ+hD7eJKXJPmr7j5v77Vw2qrq+kkeleG9edus/L5c8tUM782/TPKPvcu/ELj+b5zr/3yq6spJfiZDn90lybVXyfrdJCdl6LO/6u5P7JsWTo8+2zzfMzbOtWxzqurm2dg/WH1gN38nW+Kf0jbPd7ON8f1/fvps83zP2DjfM+bnvTk/fbY7COCx61XVjyQ5Psm9k1xrnezfTfKxDBe7v+jub+/l5k1KVV0lyaMz9NdNlzZvoGgnuTjJ3yZ5UXe/f++0cJqq6gpJHpyh3+6Y5MDZ5HG+/GL81SR/leSlu+HLb1XdJsmzktwte/rkwgzvt48n+XqSbya5IMnVxulGSe6Q5IZj/k5ydpI/TPK83XQ746q6U5InJ7lvhueyzr4vL03y7ezpuysvK95JTs8QAH1ed5+71xs8Ea7/G+f6P7+qunGSxyd5eJIjsrH+SvZ8HvxLkj/NEJjaFV/Y9dnm+J6xca5lm1NV10ryi0l+KcnRs0krZF86176b5E1JXtLdb9+7LZwe/5S2Ob6bbZzv//PTZ5vje8bG+Z6xOd6b89Nnu4sAHrtWVT08w8Xulrnshe7cDP89tDxYcI0MF8VkuNhdkOG5h8/o7i/to2Zvi3G4/2OT/M8MfVFJzknykSQfzvoBljskuflYXSf5pyRP6u5P7buj2PfGEQRPTPLrSa6ePefZd5N8Jqv32VFjvqUL9LuS/E53f3TftHzfqqpXJnlYhvfX15P8TYYv+x/t7u9uoPy1kjwgww++dxo3fyHJL3T3+/ZKoyeiqm6a5E8yHH8luSTD+fLe7HlvfnP2h+zxvJx9b/73JNfPcL6dmeRpSf6suy/dd0eyb7n+b5zr//yq6sgkT03ymCRXHDd/Npd9X67XZz+a4Q+tTnJykid391v33VHsW/psc3zP2DjXss2pqusk+f0kP5/hP7qXzrEzsnaf3Tp73sud5HNJ/md3v26fNX6b+Ke0zfHdbON8/5+fPtsc3zM2zveMzfHenJ8+26W622TaVVOSuyY5McNF7tIMH6IvyRBA+J41yh02ln1Kkg+MZS9Ncn6SP0py+HYf217ss1PG/rooyd8leVCSK85Zx02TPD3DD3KXJvlOkp/f7mPbi332yCRfmjnPPpHktzP8x9qV1yl7TIZbh/1Vhj9aLx3r+eskN9juY9sLfXVphh9bfybJgQvWdXSSF2X4oeSp231s+6DvLp7pv99Ics1N1FHjte1lY79dkuS3t/vY9lJ/uf7P32eu//P32TfG4/xakuckud0m6jh8/Bx518xnwK9t97Hps+lMvmfM3V+uZfP32dMz/Ph46fh9400ZRpNdbwNlr5jhB6I/THLqzDn2wSTfv93Hthf77JUZftheup49P8Nt5g7aYPlrZRjl+M9jf12S5PNJ7rzdx7YX+8x3s/n7zPd/fbYv+sz3jPn6y/eMzfWb96Y+M23kNdvuBphM+3qa+XL/liQ/keQKm6znRhn+W/zM8WL3e9t9bHuxzy7KEBTZki9b45e5k7MfB1jGc+zCsd9uvUA9hyZ5xNhfl+6PfTaeD7XFdV4/yR23+9j2Qd+dvJX9N/bbnyZ5ynYf217qL9f/+Y/V9X/+Yzwzww+Kh25RfXdI8ub9/DzTZ/Mfo+8Z8x2na9n8x7gUhHpKkqsvWNddxs/e/fYcm+kz/5Q2f5/5bjbfsfr+r8/2RZ/5njHfcfqesbnj9N7UZ6YNTG6hya5TVW9JckJ3f3iL6jskyeOSnNfdL9yKOqemqm7QW3wrkqqqJNft7tO3st6pqKoXJfnDreq3sb8ekuGP2r/cijrZ+aqqei98kO+tereb6//8XP/nV1WH9l54btHeqncK9Nn8fM+Yj2vZ/KrqKUlesJXvoar6oSRHdfc/blWdU1JVP5PktVv5Haqqrp/k6O7+wFbVOSW+m83P9//56bP5+Z4xH98zNsd7c376bHcSwAMAAAAAAIAJOWD9LAAAAAAAAMC+ctB2NwDY/4xD/b8/Sbr737e5Oexnquo2Sb4nyTlJPtTdZ29viwAAAAAAtpZbaMI6quoKSf53ku7uJ2x3e3aCqjo0Q3Dl0u72jwIbUFVXSvLXGc6zB213e7ZDVR2Q5IlJHpXhQbr/meRZ3f2qMf2mSf4iye1nil2c5Jnd/dR93Nz9wvhefX6G8+5R290edoaqulOSe2X4R43rJrlKhofSn5XklCQfTPK67v72tjVyB6uqg5M8KcP78ve3uz1TUlU3SfLjSW48bjo1yT9092e3r1U7R1VdI8m53X3hdrdlu1XVdZNcL8nnu/sby9KuleSh2fPPQu/p7rfu+1buLFV1tSTp7m9ud1umpKqOzvCZecsMn5mHj0nnJDkjySeTvK27v7A9LWS32e3f/6vq8CT3z56/N9/U3d+ZSb9fkuOz5zPg3Ume291f24bmTk5VXTHJLbLC3wDd/cXtbNvU+Jtp61TVXZM8MJf9G+CN3f2ubWrSZMy8Jw/M8D48dwNlHpLk4KXf2pg+ATxYx0wwqrv7wO1uz06gz+anz5KqenmSRySpmc2d5PFJXp7kpCQ3XaFoZ/ijSoB9TlV19SRnZhedd1X1n0k+kuRl3f327W7PTlJV90/y7Aw/aFwmaWZ56YvlBUlekORp3X3RPmjefmM3vi+TpKrunuSi7v7ACmkHJHlOkl/N5R8BcGmSFyf5je6+dK83dIKq6g5JfjF7fox8/lJQs6oOSXJCkl/K8MNRknw4yVO7+x37vrXbq6qOSvLKJPceN3WSVyV5THdfVFU/nuTVSQ5bVvT9SX6iu7+1r9q6E1TVMRnOrwckOWLcfHaSv0/y9O7+/Pa0bPuN78s/SXKnDRZ5X5Ind/dH9l6rdqbxM+ARufyPt29I8qr+/9g77zDJiup/vx+WsEtYMkgGFVFE8k9UkCAoCoooKvBFRMWACcUcUDELgglREVFBARHMoqCCBBEBJRhAECTnHBcWdj+/P04109vb0zN3dqZvz9zzPk8/vVO3bj/nnq2qW1Xn1Dn2nHokm5w0dZ4BIOk5wM+BldqK/wtsb/smSZ8CDmxVL98G7gJ2aHJ0IUl7AW8AtiYMBd24hXjHHm771n7JNmjkmqkakt4IPGz7x12uLU44ur90mNt/C+xh+6EJFHEgKZHPDiL2y1rz1tnAj4GP9OqDkm4BVswDF5OHNOAlyQikYSWQ9L0K1RcGXktMSo5pK2+Ul5+kNStUXxy4jNDZ2rRN7prgySZpe6BlTPkLsbn4PGALov99HPgqsSH0VeAmYgH/AeAFxAbuJrb/2U+5JztNXMBLmsvQguk64HvA923fVJ9Ug4+k9xOn0ds3M9oXobOJBdRywEbERq6BS4hNkXv7Jetkp4n9Ep7om7fYXq3LtaOB1zPU5u4s3yuUbxNG+TdPtJyDhqS3EScp2vvjY4TH9znAr4GXdFyHeG++zvbx/ZBzEJA0jZhfbML8m2hHA58m5mJLAo8CdwMrEvNaA6fbflE/Za4bSWcDd9p+ZZdrzwN+Q4z3ne3LxPztJbbPm3BBBwxJ+wLfIja5W7q5g5i/Plz+Xpw4Bbpi262PA2+1/f0+iToQSPo08IDtL3W59iSinW3SKirfrbncpcBOTTYWVKXB84xlgSsYmju0cw5wAHAh0bb+zNB689lEu7sa2KBpRpbSB38JbM78Y303DNwHvL2bQWaqk2um6oywBjgFeDGhw0eAf5VLGwDTCd2dYnuXPok7MEj6LmFU7zYHuxP4P9unD3PvLcBKTXoHTHbSgJc0Eknj4aXnJnkrdGx6j+qW8u22v5u2SKiqs240op1JOo4IV3WC7b1KmQjP2pcBDwF/tv2SjvumAacDzwe+Zvu9/ZR7stPEBXxbv2wfo+YCpwHfJcLopCd3G8Vb+c/EyacTiRMF/yl/b0B4Ku8M/ML2K0u/3AU4FFiHCD/3gjpkn4w0sV/CE33zVturdpRvQ4SvMuHE8X7bV5drTyba2a7l+lZNMhZIWg/4B7AIYRS4AliPMAxcD+xPvEdvIE6ytzYj30CcPngAeJrt2/otex1Iej3htDGHGMf+SpwkeG8pOxJ4GxHO+1vlRN6SwAeJcc7AzrZP7b/09dCjXy5DGDufRBidTgRafe85wO5Eu7wJWN/2A/2SuW4kbUIYihcmNhoPBX5n+45h6q9IGNnfC2xIGOCfY/vi/khcPz3a2TTgXMKAAjGutU4oPhtYk+iXfyXG/9zcGgUNnmd8FPgscDuwN0PvgGOBZYi5xibAi21f2Hbf9sS7dHFgX9s/6KfcdSJpOnAxMbeYQxieLiecEzYgnIUeI8avywgj316EYWousI/t4/oveT3kmmls9HgH7EL0PROnFD/aOmlXDlp8jpjrmnDkaEy4c0nbEftgJvYxvkcYOLcD3kqMV7OBPW3/vMv9acCbZKQBL2kk5QWxoDRtwtva9L6deDH0rM7Qgmqe02O215kQAQeQbGejR9JVxKT1WbYvayvfCjibaEvP7RZWqIRd+yPwN9vP7rw+1ZG0IPn/Fic2JhvRzuCJfnk7EYrvzcALiUVVa0J0B3Fy+GjbV9Yi5IAh6XhiM/YQ2x8Zps73gH2IEz3HlbIViQ3ddYDX2P5pn0SuHUmvW4DblyQWqY3pl9Bz8f5DYjPoD7Z3HObeU4m+3KhTeJK+BrwL+BvwItv3ln73R2Kj6DpizvZct+VXKd70fwHWIjZDDu678DUg6bdE6MxP2v5sW/khhNHOwBG29+9y73eANxHh+l7fH4nrp0e//BDwBcII/MLO+Zmk/0dEVlgKOMD21/skcu20jVk/J8J6PTbCLa37FiY2fF8B/Mj2grxHJhU92tlrCePKXKKPfq1lpCuOfu8mwtQB7G775P5JXS85/6+OpD8DzyWMSj9qK38n8HXiHfB+21/pcu+Hgc8Dv7K9a38krp+2sf6/wCva1+nl+ubE6bzFgY1akYMkvZcwSj0IPKMpkU5yzTQ2erwDTgZeCfzY9v8Nc++PgP8Djrf92gkXdkAobW0PijG449o6wEnApoSBfa/O92Ma8CYfacBLGkmbMeo8hsL2DceiwEdK/U+3X7D9qQkRcACR9A9iM+hqYL/hjmKXuksS+S8atSjopK2d/YU42dOLxYgcPiby2DyB7WO63jGFkPQQsIjtRTvKlyOO/88lkuzOtwmiSNr7EHCf7W4hUaY043DSs1GnYzsXCJJWJ06jvIEIXwtD+jwXOAo42fasPos6MEi6gThlsYKHSbIuaV3i9M88RhZFguwTiSTjr+iHvINA9svq9Fi8X030zS1t/3WYe59DvGsvt/3MiZZ1UJB0KTE3e6HtM9rKXwmcTLTB3Wz/osu9ewE/pEHe3pJuIsay1dwWbk/SM4F/Evpa113ytkl6FhGqr2ltbLh+eQ4R6nxY45yk/Ymw5390g0KPlnfmqsAatm+ueO9qxInZG21XCcU/qenRzn5DnE78pu13DXNvy5HhZ7ZfNeHCDgg5z6iOpDuBZYGlbD/cVr4WkVPRwMq27+xy7+qEY/J1DXNI/htxKnEb238eps6rgJ8Qee/e3Vb+TWA/4Iu2P9oPeesm10xjo8c74Hoi1PTGHiZViqQNiGgUV9l+2oQLOyBI+h/hiPdM2//pcn06kTvw5USkhL1sn9R2PQ14k4w04CWNpHhQfYIwmvwIeK/tu4apmznweMIr9EDCmLkwcULlve4Sozt1Fkjag/DmW56Iq/+W4U70NF1nkh4mEhfPZ4BrnZiy/aQe998BzLS92ASKOZC0LeBvI3L2VGEhYA0a1O6GWyCUa9sTp/JeTrwfWpOkB4DjiVN5f++XrIOCpEeAB3sZyMs7YjZwje2ntJXPIPR3q+3VJ1zYAUHzh2odC43pl9Bz8f4wocfFPczCpZzEeBiYbXvpCRd2QJB0H7AEMN32423lTwJuJtrgTJdwQx33Lg3cA9xme5U+iVwrkh4FHre9REd5aw72qO0Zw9wrYFap06Q2Nly/vIsIObei7buHubflhNWYNgZPvDMftr3cGO+/m3Ba69oWpyI92tnNwMpEqN+rh7n3ycBVNM+wkvP/ikiaTfTNZTrKFyVOqz9oe2aP+x8g9lCXnFBBBwhJ9wLTbC/Vo07LefsftjduK38aET5ynvKpTK6ZxkaPd8AsYG7nvK3L/Q+VesO206lGWR/N7TUeKUK0Hg+8mg4jXhrwJh8L1S1AktSB7S8SnkR/JeKfX1Y8kZNhsP247YOIuOYXAa8HLi9GqqQLjqTN6xMeaVsDl0j6WJm0JfNyJ7BMmWR0Y6RwpIsQp/CaSCtM7Xtsr1PlA2xWp+CDhu3Tbe9BeM4fQOSuETCTiCV/gaSLJb29RjHr4AFgZtnkHo5W0vF5TsmWk4v3EY4MTaJ1uucVtheq8iFykyVDzAEeGs54B7EDSbTT6X2TajCYDtzbbrwr3F6+7+lmvAMonuH3EUaYpvAIHWMUQJuO7hnuxtLG7gcaY1QZgSWJttfVeAdQrt1DnHhpEncT78zKz13uaRnXk5g7PDyc8Q7AcWL2QZr37sz5f3XuJ9aM82B7dvnngyPcP4vI/dYkFiHmYb1oXZ/HuaU4Ls9iKMJJE8g10/jyKCOn74Fw4puvbzeAnieybM8B9iROdi4MHFdOzCaTkDTgJY3F9hXAVsQm7eLAsZJOlbR2rYINOOXo+hbAh4lJ2nGSTimhJ5IObN9pe09gV+BeIgzrRSXcVzLEzYShZL5TUcSpz88Nd2OZIC/F0IZl02idCNt0DPfmMfwu2L7H9tdsbwQ8mwij+QDRRjciTtY2iYuJDYt39KjTyhnVmRtjIcIAev/EiDawtPrlWDbJsl/OyxXAspJGWpgvRfM2ve8mnnsebLecXmZ3XutgDuGR2xTuAJaSNNbT+jNoXhsbjjsYncF8IUZuh1ON84n5wmdHqtiFz5Z7zxtXiSYvDzKy8QCijS3IiffJSM7/q3MHMF1St1N2sxnZUDCTcDptEjcQ781NetTZtnx3W4s/ThgOmkKumcaXfxNO3sPON0qEhJnEnLhJ3AQsXqJuDEtZE+xFHCpoGfF264N8yTiTBryk0Tj4GrAh8CfgRcC/JL2vvECTLtiea/sQYGMi58xLCL29p7xAkw5s/wp4BhF6dAPgz5IOLyEnErikfG/RecH2wbaP6HHv5sSi/YoJkGsycBHx/GNZwCcjYPtvtt8KrELkyTuX5s2ffki0sc9JOrR9oSBpDUlHEs4wJjz82lmbWMje0CdZB4Xsl2NjRUn/a/8A65Vr6w13kyJZ+2LE5lyTuB1YWFK3UE2/J+a2XSnRAJamWTprnVjpFmbvucDOw90oaUUiXOltEyDXoDND0uvaP4Qhc7qkYU8KFAermUDXNAVTmK8T4/9+kn4jacte6yMFW0r6NZEvysDhfZJ1kJhW5hRrtj7AfwnjwbCnWdrGsqa1s5xnVKeVyuLpnRdsT7f95OFuLPOMRQmn0ybxR6KdfUfSyp0Xi/P714hx66yOazMJJ6MmvTdzzTR2VpY0p/0DtJzeN+hx33rE6bsmtTMIYzHA9iNVLEa8/wNOInR1PDCmMN9JfTRtAypJumL7Gts7ECHSHgMOIUKl9fI0ajy2r7T9fKCVrPgwwut049qEGmBs32f7jcCOwI2EZ9Zlkl5Wr2QDwd+Jye5WY7h39/J9Vs9aU5cF8cCdQ0nIPn7iTE1sz7J9TBnz5lv4T3GOA04nFpUHADdJurvkxbgWeFOpd4btzsXoS8t318T3U5hWv8x5RDWmERsY7Z8liPfDK3vc98LyfclECTag/LN8z9fObL/Ydq/w8OsT+m7S+N/ql1t2XrB9vu2LO8vbaM1PLhlvoSYBM4Hvd3zWL9e27XFfy8HqmokUbtCw/Sci4oYIJ8ezgXsknSfpZEnHls/Jks4jjKFnAzuVez5l+8yaxK+TFYg5xTVtn/9XrvWa4z6TGMtumUjhBpCc/1dnQdabrXnG+eMnzqTgMCI84abAfyV9W9L+kg6QdDRxiuypRKjMb3Tc++zy/U+aQ66Zxo56fF7d474Xl++m5an/E6Gb142mcjHi7UmcxFuEZoYcndQ06ShzkoyI7aMknQJ8h1hEnV/+nfTA9uGSfgV8l/AAObNeiQYb23+Q9EzCULwf8Avgt7UKVT/fB35GxSTsbTnzjgF+M95CTRLOAraD8OLulSeqE9v30qy8BONCyenQGGzPlbQrMca3DObLdFQ7Cdi3y+1XEQvYP0yUfAPKWcSJzbH0y7toppPdG0a43svrvdX2mhZ27u+ER+1WVO9jLyc8wM8Zb6EGmLOIjZ7VRqrYhdeX7zPHS5hJwvX0Dre3FfDTYa618qz8dVwlmgTYPkjSZcDBwFqEEXQL5tdl+8m864AP2j6pP1IOHL2iuOzO8GNVa9P7wvEVZ+DJ+X91fg2syNjSLrytfJ85btJMAmxfU05dH0fkPn1zRxUR4Uf3sX19x7WXEDndTptwQQeEXDONme1GuH5vj2tvLd9NWwP8EjgC2EHSxrYvGemG0j7/j5iL7D5S/WSwUIX3fJI0CkmvBb5KJF4XEXGzaUmLKyPpTcCXiFAmqbMRkPR84GjCcw1SZ0kyoUi6FrjN9nzhWpORkbQB4eDSynt6LfA72/+qTaik8bTl4b3N9miS3U8JJK0CPA+4wfYFFe6bRnh4Pwl4ne0mGfEqU/S1F7Ee+E0xsicjIOnrRPi0b1Vpn1OJkpJhG+L0zgZErudW3soHCMeEfxEbtme15a9sFKPIpf6I7a7h0SSdBawJvM/2z8ZduKTxlH68RvnzZtuP1SlPHUh6FvBJIpJQK6Ttg4Rx7rO2L61LtkEl10zJRCNpdeK05z22R507sYxpWwIL2W5qFKtJRxrwkqQHklYiPCfXBrA9kmdIwhPxzpcFsN200ByVKUl5P0jJyWJ7pFMISZIkSZIkSZIkSZIkfaFs/Ldyn97VVKeDJEmSfpMGvCRJkiRJkiRJkiRJkiRJkiRJkiQZIDIHXpIkSTJwlHAALwKeRYQbmgnMBe4BrgT+QiR/Tq+/YZC0NPPr7romhn1JkkFC0gza+qXtx2sWaaDJsSxJkiRJxo6kFYhILw8AV1TJl9dUUmdJMnhIWhjYmKG+eYHtu2sVKkn6RJ7AS5I2cpNo9EjaipENLCfZvq82IQcQSYsCz6CLzrokfm4ckjYBDgFeMIrqNwGft/3tiZVq8iBpS+ANRN9crUuV2cDfgWOAH9me1UfxkimApCWBXRl5/D/W9pU1iTlQSFobeC2hsw2IHLHtXMeQzn7fX+kGkxzLxo6kJzN837wwdRXkWDY20sGqGpLWBZYE/tPZ9yRtB+zG0EbkecAPcu0U5Fg2OiS9HHgN0c4uBL5q+8FybQPgCGCrtlvuAb5CrKEauRmYOht/JC0LbE/beNb0vHg5z6hGCc/6Lubtm5+yfUO5/gLgSODJbbfNBX4A7N+0d4Kk04ELgO/Z/m/d8iQTTxrwksaTm0TVkPRS4DDgqZ2X2v7dGlhmAd8APmn70T6IN7BI2otoZ1sTiWa7cQvRzg63fWu/ZBsUJO0JfB9YhHnbU4vZwD+AlYhk9RBt7XfAK23P7oecg4ikJYi284pW0Qi3mEik/Xrb50ygaAOHpDnEZPdo4MetBXsyMpLeCXwKWKbzUsffrXfAScA7bd85waINJGUhegixGF2Y3v2ypbPziX7ZyIV8jmVjo5zqfC/weubd2OjkMeCnwMG2/9EH0QaSHMuqkw5W1ZD0dOAEYMNS9BDwwZZOJH0LeEuXW+8CdrX9l74IOmDkWFYNSYcCB7T+JMasq4AtiPHtAiJfWbex7Xjbe/dH0sEhdVadMjf7LPMaVj5o+6JyfS/g68z/Tj0D+D/bd/RP2sEg5xnVkXQi8Crm1dHtwOZEnzwXWLzLrSYch1444UIOEJLmMtR+/gwcBZxs+5H6pEomkjTgJY0lN4mqI+n9wMEM6crMq7fZwG+B5YCNiFMGBi4Btrd9b79kHRQkPQn4JTHxGKmNQejrPuDttn88kbINEpKeAVwELAb8FfgScDlh7NwA+AjhuXaE7f0lrUicaDmQmBifZHuPGkSvnWIkOBt4LtHG/smQ7p4JPJ3omwcCdxJt8VWEIfRR4GW2/9h/yeuhY7L7EPAT4Gjb59Un1eAj6auEIao1jt1OtLFWIvvZhFF0CaKNrU/o+Xpg65b3ZJOQdDIxxxBwL+FpOw1Yl/DAnU1siM8ldLYDsChwN/HObJTnco5lY6O8P38HrEH3jaFuc4/HgI/bPmSCxRs4ciyrTjpYVUPSUsBlxGmLTgfHVwArE6cIIMb7/5aytUvZncAzm7bpnWNZNSRtDZxZ/vwfsd7emDgB9S3C0PI6Yu7xDYba2VuA5xE63dn2qX0Uu1ZSZ9WRJOBPwPOZtw8+SMzXVgT+QHcHZRPvhmc3KaJVzjOqI2kX4Bflz3MII/GziZOwxwJLEe/Ps4jDBK2++XbCsGzCWHxiXwWvkbY9jZYjAsQ+4vHE3sbFdcmWTBC285Ofxn2AhQgvhTnExtmlwI8Jz5fLStkjwPsJD8BvALeW8lnADnU/Qw06ew7weNHBCcAmwAxi4rEF8Oty7Wel/jTiJXt1KT+j7meoQWfTic3HucQC85fAFwnj1O9K+3uEmHhsW9rbxaX+48BedT9DH3V1VHnu7w9zfSHgN0VnO7WVP6X0zTlN7JdFB/sV3d0C7Njl+m6E8eAmYPlSthjhKTkXuA1Ypu7n6KO+5raN/a1/zwH+BbynpaP8zKOzFxddzQa+ACzbdm1l4PCiw3OBaaV8E8IYP5fYIFmo7ufos872KM/+APDW9ucnNsHfRxidLgdmlPKVgJ+X+/4HTK/7OfqssxzLqutsGeDm8vz3Al8renwHsRn5UJln7EsYB15V5iKtse8DdT9Dn/WVY1l1nT2DWPvMJUJ9vYIwpj8T2L3oZA7w9VJ/ReJ0y12l/Md1P0MNOvswQyHS3kg4ou1b+ui5xLpzFuEU2tk+7y16+2Tdz9FnneVYVl1nPyrP/zNg4VK2cJlH3EXMP87vnEsQa6rTyr0/qfs5UmeD/SEcZltrpmOBdwI/LH//tE0vx5SxbjHCkeOLDK2x3lz3c/RRXznPGJveflb0cmRH+XcIY/EjwKnD3Htc0d2v636OPutsLnAHcWq9tYfdvrdxEfA2YGbdsuZnnP7P6xYgP/mp40NuEo1FZ8eXF8EXetT5XqmzV1vZikRYijnAbnU/R5919qHSXq4A1u9yffPSxu4B1mwrf2+5735gtbqfo0+6uqa0kZV71Nmo6OXnHeX7lvLj6n6OmnR3TtHdzj3qtHT0uY7yn5R7P1b3c/RRX3OJTaJNiU2hezomvI8AJwIvqlvWQfkQHpFzgAN61Gkt1N/eVjajLB7mAG+s+zn6rLPfl+feu0edD5R29+G2soWA08u97677OfqssxzLquvss0UffwVW7HJ9DcJIPIs40dMq340wID8CrFf3c/RRXzmWVddZOlhV19m55blf21G+d9tc4xPD3Pv2Vp+u+zn6rLMcy6rr7OrSltbtKH9aWzvbfph7Nyx1rq37OVJng/0hoivNAT7dUf6Z0vceY5g1OPDVorPf1/0cfdRXzjPGprfry7Ov1lG+elvffO4w9z651Lmx7ufos87mAje3/f1c4mTn/cy7t/EQYWDfum6Z87OA/+d1C5Cf/NTxITeJxqKzG8oEbekeddYtOjuto/zVdDG8TPUP8LfSVrbqUedVRTdf6yj/Zin/fN3P0SddzQLuHKHOwkUnV3aUzyx6vrbu56hJd3eWiZl61Fm26O5vHeWblPLz636OPuqrc7I7ndhUO7NjsjuHMCx/HFijbrlr1tnNhCfpjB511ii6O7OjvOWJetpEyjhoH8LR5xFgkR51Vi66Oa+jfMtSfnbdz9FnneVYVl1n/yxj1YY96ryo6Oa7HeWf6Tb/mMqfHMvGpLN0sKqus7uISBqLdpQv1ja/WHeYe2cWnd1d93P0WWc5llXX2cPAg8Nce6joc7lhrotYez1c93Okzgb7U96b8+mFCAfZWjNtMsy9q5Y6t9b9HH3WV84zquvtEeD+Ya49UNrZUj3ufxB4pO7n6LPO5tnTaCtfAngTcB7z721cAXyw15wuP4P7yRx4SSORdCfh5bKkh+kEkpYlFmAX2d68rXwT4O/Ahba36Ie8g4CkR4gJ7wo96ixMTFiusf2UtvIZxIv3VturT7iwA4Kke4nQCEv1qLMk4SXzD9sbt5U/DfhPZ/lURdLdRFLimR4mV0rJJ3gzcJXtp3W5f7rtbomNpzSSZgGzbC/Xo86ixMT4ettrd7n/YdvLd7t3qlHixd9qe9Uu155KTHhfBzypFJuY+P4B+C7wK9uP90ncgUDSo8ADoxz/r7X95LbyRYgNkzttrzLhwg4I5Z35UK9+VXTzKB39suQbeQS4z/ZKEy3roJBjWXUkPQDMsb1MjzrTiT54me0N2srXAK4D/mN7/YmWdRDIsaw6pV89NEqdzTM/kzSTOOV+Q2d/ncpImk2smeYby8p8dWlgCduPDHP/vcDithedUEEHiBzLqlP65hzbS3a59hDhoLai7bu7XBehS2zPmGhZB4XUWXXKe3NWt75ZxqqlCMPKw8Pcfz+wmO3FJlLOQSHnGWND0sOEA998fausqRYBVrF9e5fr0wjj+mO2l5hwYQeEXnsabXXWB94M7AW02qQJJ6NTCIeY3060rMn4sFDdAiRJTSwBPDqc8a7wUPme5+XrSAb6KPDUCZJtUHkAmCmp10txtfI9T5Ji27OIhKqN2VQrLEJ4uvSidX3p9kLbVxITkbXHX6yB5N+EvvbqUecN5fuq9sKyoFqCsqhqILcASxfj03A8u3zPtyAl2lljFqK9sH2V7Q8TnpG7MpTbcxqwI5En9UZJh9QmZD3cDSxTHFuGo+W0Mau90JG0/j7i5FSTuIPQ2bCLKiJXCIQTxxOUucmDxKZIk8ixbGxMG+H6IuV7HgcX2zcQ7awxjlXkWDYWZgFLFuP5cHTdqLR9P6GzxjgiFB4i1kzz6EzSYgzN99fodmMxes5kaB3aJHIsq8ZtwAxJT2kvLH+33oUbD3PvM4kTofNthk9xUmfVeYzQmdoLJS3EUF/s+l4sY+DihLGqKeQ8Y2zcBCwq6VnthZI2Alrv0ucMc+//IyI13Tpx4k1ObF9m+wBin/Y1RIoHE+/TXYFf1SddUpU04CVNJTeJqnMxsbB6R486+5fvy9oLywRvJh2blA3gBmCpcmpzOLYt390WA48Tk5Em8BMiNMnhkt5ZPKmAmPxL+gjwKWLC8fOOe1clJiE39UvYAeMsQnffKN7J8yBpKeDLhO7+0nFtcWAZwtiQFGzPsf0r2y8nNtk+RuTNELER+b465auBC4lnP7BHnQOJNnZpe2HxJl2W7u/SqUyrr3U19pb34ucJnV3YcW0xQmd3TqSAA0iOZdW5Blhc0jY96uxUvru9I5u2FsyxrDrpYFWdK4l29oqO8leWcoA9hrl3z/J91TDXpyo5llXn/PL9uTKnaM0tvlDK7wA+38WQvBAxNzERVahJpM6qcx2xH/HcjvLnMrRPsd0w925L9M0bJ0SywSTnGWPjz4TevlIiVLUiVX2F0NX/gEMkzXMgoKwNvlrq/LWfAk8mbD9m+2TbLwbWAT5N7FWq953JINHEiU6SQG4SjYUfEjr7nKRDSzhDIEKXSDoSOIDQ2Ykd965NGP9u6JOsg8IfCZ19R9LKnRclrQ18jdDZWR3XZhKnL26beDEHgiOBSwgvva8B90i6SNKlRPilzxKLhEuBH3Tc+5LyfV5fJB08vkyc5HwhcKWkD0vaRdIrJH0c+C+wWanzzY57Ny7fl/dL2MmG7Vttf6GEBdsOOI4I4dckvkuMZe+RdLKk50iaKWlZSc+XdCpDm7vHdtz71HLvtf0TdyD4BvHce0q6QNIekjaUtImkvYF/EPl8IPTbTisEWNM2cHMsq85viXb2PUkbdl6U9FyG5hl/6Li2HPHObZLHco5l1UkHq+qcQujsCEl7S1pf0uuI94KB44GPlLInkLQr8EW69NcGkGNZdVrj2auByyX9hHgH7kZEC3oj4ZB8saR3SHqxpLcSRqwXl9/4Uf/FrpXUWXXa983WAJC0JnAE0R8vAr6oSP/xBKVuq8+e21eJ6yXnGWPjm0Rb2Y6IdnMBYfjdhjhh/VrgacBlkr4kaT9JXwD+xdDBi+/1X+zJh+0bbB9E7NG+uHftZKCoOwlffvJTxwd4FhEOYA5wPfBhYBfCU/LjxAJgDnHcf/2Oe59HhFQ7te7n6LPOFiIWTO1JUO8G7m37ey7why737l+ufbXu5+izztYhJhxziNOH3y66OAA4mvBInlvqrNlx7w7l2i/qfo4+6mtlYoI/d5jPeUTs88779ia8s7ao+xlq1N072vrgnI5PS3/v6nLfl8u1D9X9DH3UVdeEzxV/Y2bdz1GD3n40TPtqb2fHdbnvI+XaF+t+hhp09sUeOmv1y4O73PfZcu2TdT9DDTrLsayavlYiTvDPIea1pxZdfA04vU1vdwDLd9y7S7n247qfo886y7Gsmr4WJTZoWzq7v/x9KRHmsaWzi4BFOu59U7n27bqfo886W5ahtWRn2zqfcAS9u5TdTpwauKWtzn3A6nU/R591lmPZ2PT27bZ3Y/t7cv9y/cQe79NT6pY/dTb4H2A9wrjZ0sPtbf++pVx/nNjXOImY+55A7BHNLdf+X93P0Wed5TxjbHo7sK0/zm1rP68q17/aRa+tet+tW/4a9LXAexr5mVyf2gXIT37q+pCbRGPR2RJlQjacgeVEYMku9+0EvJsOY2gTPkS4nFk92tkjwG5d7juMOHn2trqfoQad7Ux4YZ1SPkcAO9ct16B/CA+qv3XplxcCOw1zz+JEPpaF65a/j3rKye7Y9NYKMTSrSxubBRwMTOty37OBl9Owzci2538rscHRqbNbhhvfCeePjYCl65a/Jp3lWFZNX1sS4VaHm2fcBTy/y32fIMKj71H3M/RZXzmWVddZOlhV19kmROjtdj1d0Go/xAnsh7vo8kHgpXXLX5POciwbm97eAJxBnCQ7pb39ECk/jiCckltt7CHCMDq9btlTZ5PjA7yeMOK1j1UPAFuX6x/s0m9b9Q6qW/4a9JXzjLHrbjviJN3vSj/cqEOvHyAcZFr6/B/hHK+6Za9BV7mn0bCPyn98kjQSSS8mPN037bj0d8Lz/bdd7lmcCAfzkO3HJ17KwUPSBoRRbq1SdC3wO9v/qk2oAaYk4/0ksCNhBIVYoJ8GfNb2pcPdmyRVkbQSbX3TdtPC/fZE0pnAnbZfVbcsk5GSe2B75h3/z7B9V21CDTgl5NxmzKuzi2zPqU2oSUCOZaOnhDV/P/PPzX4LfMX2zTWJNrDkWFYdSTsTTlbztDHbp9Qm1ABTxv4tgVWA/9nuzHe6BuFQuj5DpxiPtt20kKNPkGPZxFByST2NaGf/sd20UPCVSZ3NSwmRuQdlPAN+aPvWtuuvJnKEt49nh9vuDK3cGHKeMXGU0Mlzbd9btyxJ0i/SgJck5CZR0h9KAuxW4t27bM+tU54kSZIkSZIkSZIkSZIkSZJkMEkDXpIkSZIkSZIkSZIkSZIkSZIkSZIMEAvXLUCSJEmSdCJpKyI/yLOAVYGZRDiOe4Argb8AJ9m+rzYhBxhJiwLPoIvubF9fp2zJ1ELSDNraWFNDS48WSUszf7+8zvZjtQo2oORYlvSLHMuSJJkK5DyjOqmzpB/kPKMauQYYGzmeTV3yBF6SFPIFMXpKTPhdGdnAcqztK2sScyCR9GSG19mFtmfVKF7tSHopcBjw1M5Lbf9uvbhmAd8g8lU+2gfxBh5JexGJ2bcGpg1T7RbgGCIvwa3D1GkU2S9Hj6S1gdcS4/8GwNIdVa5jaPz/fX+lG0wkbUn0yxcBq3WpMpvIvXsM8KNsbzmWjRVJixE5t4adm9m+qj4JB4ccy8ZGOlhVR9LqjKyzMzK0/hA5llUj5xnVSZ2NnVw3jY6cZ4yNXANUJ8ezZpAGvKTx5AuiGpLeCXwKWKbzUsffrcHlJOCdtu+cYNEGluJt9V7g9cCTe1R9DPgpcLDtf/RBtIFC0vuBgxlqS2bedjWbSGK/HLARMQk2cAmwfZOTGEt6EvBLYHPm74vdMHAf8HbbP55I2QaV7JfVKDk8DwHeRURw6NXOWuP/+cDrm+rIIWkJYu7wilbRCLeYSHD/etvnTKBoA0uOZWND0qrE3Gx3YIkRqv8V+Kzt3024YANIjmVjIx2sqiNpE6KtvWAU1W8CPm/72xMr1WCTY1k1cp5RndTZ2Mh10+jJecbYyDVAdXI8axZpwEsaS74gqiPpq8REpKWv2wmj5/Ll79nA0cSCa3NgfUJv1wNb276hn/IOApKeAfwOWIPuRs5ube8x4OO2D5lg8QYGSc8B/gwsBJxITHr/U/7eADgQ2Bn4he1XSpoG7AIcCqwDnGl7NBskUw5J04GLgfWAOYSR83Kib25AeGI9Riy6LiP65l6EEXQusI/t4/oveX1kv6yOpJOJxYGAewkv22nAuoT37Wyi384l2tgOwKLA3YSB/dL+S10fZfF+NvBcQmf/ZKhfPhN4OqGzA4E7CZ29ClgJeBR4me0/9l/y+sixbGxI2hb4OdEPhxu77iMcr1rpEwwcafvtEy/hYJFjWXXSwao6kvYEvg8sQvd+ORv4BzHmr1nKTMxNXml7dj/kHCRyLKtGzjOqkzobG7luqkbOM6qTa4Dq5HjWQGznJz+N+wDTicFtLvEi+CXwReBLxORkDvAI8HZgW+D9xAtlLvA4sFfdz1CDzl5cnn828AVg2bZrKwOHF72dC0wr5ZsQ3pFziUX8QnU/R591tgxwc3n+e4GvAfsB7wC+BTxU2tm+wNrEC/WXpf4c4AN1P0MfdXV8eeYv9KjzvVJnr7ayFYGrSvludT9HTbr7UGkzVwDrd7m+OeHZfQ+wZlv5e8t99wOr1f0cfdRX9svqOtujPP8DwFvbx3Jic/J9xELgcmBGKV+J2IibC/wPmF73c/RZZ/uVZ78F2LHL9d1K+7sJWL6ULQZ8vdx3G7BM3c/RZ53lWFZdZ6uVdjQXuAY4gJiv7Vz0eVMZt95X+urmZcx7tJR/pe5n6LO+ciyrrrPnEGufucAJxNx+BuGstwXw63LtZ6X+NGLj8upSfkbdz1CDzp5BnEKcS4RHewWxkfZM4mTZJaX/fb3UX7H03btK+Y/rfoYadJZjWXWd5TwjddYPnS1Drpuq6CvnGWPTW64Bqussx7OGfWoXID/5qeOTL4gx6ewXZRJ2QI86Xyx13t5WNgO4qJS/se7n6LPOPlvay1+BFbtcX6NM3mYBz2wr361M7B4B1qv7OfqkqxsIY/rSPeqsW/R5Wkf5q0v5z+t+jpp097fSv7bqUedVRUdf6yj/Zin/fN3P0Ud9Zb+srrPflza2d486Hyh6/XBb2ULA6eXed9f9HH3W2TnluXfuUWfforPPdZT/pNz7sbqfo886y7Gsus6+Wp77N8BiXa4vQRgQHgee11b+nDKXfRx4dt3P0Ud95VhWXWfpYFVdZ0eVNvT9Ya4vVPrsHGCntvKnALeW8h3qfo4+6yzHsuo6y3lG6qwfOst1UzV95TxjbHrLNUB1neV41rBP7QLkJz91fPIFMSad3UycvpvRo84aRTdndpS3Tu+dNpEyDtqHOMY+B9iwR50XFd18t6P8M93a31T9lMn9nSPUWbjo5OqO8hll4X5j3c9Rk+7uBR4Yoc6SRXeXdJQ/rVv5VP5kvxyTzm4rfXSRHnVWLro5r6N8y1J+dt3P0Wed3Ul4JatHnWWLbv7WUb5JKT+/7ufos85yLKuusyvKePbkHnWeV3RzfEf5+0r5UXU/Rx/1lWNZdZ2lg1V1nV1T+uXKPeps1E03DG22HVf3c/RZZzmWVddZzjNSZ/3QWa6bqukr5xlj01uuAarrLMezhn0yB17SSCTdS4R5XKpHnSUJj75/2N64rfxpRG6uecqnOpIeJV6qK/SoszBh5LvW9pPbyhcBHiYMNKtMuLADgqQHgDm2l+lRZzqhm8tsb9BWvgZwHfAf2+tPtKx1I+kOImfKsrYfGqbOWsSmyJW2n95x7S5gcdszJlzYAUPSQ8BjI7SzGcQE7zrb61S9fyqR/bI6kh4BHrK9fI86ixCettfbXrutXMRC9j7bK020rIOCpFnALNvL9aizKKGbeXTWdv/DvXQ+1cixrDrlmR8ZoW+22tk8705JKxIbTVfbXnfChR0AciyrTtHZg6Oc/19j+ylt5TOIMGK32l59woUdEMr4/dAodXaV7ae1lc8kIsDc0PlemMrkWFadnGdUJ3VWnVw3VSPnGWMj1wDVyfGseSxUtwBJUhOLEJ5EvWhdX7q90PaVRIiAtcdfrIHmbmAZScv2qNNatM9qL7TdSjre696pyrQRri9SvhdvL7R9A/Ag0JQNj4sJXb2jR539y/dl7YUlge9MwuDeRG4AlpK0SY8625bv27tce5w43dgksl9W4w5i/F+1R53Wgn2efujwFHsQGNZhZopyC7C0pKf2qPPs8n13l2uziNPFTSLHsuo8Bswo78HhWLJ8z6Mb23cQ/bVXv55q5FhWnQeAmZKW6FFntfL9WHuh7VnE/L9pm0OzgCXLxtlwdDXu2b6f0FmjNm/JsWws5DyjOqmzsZHrptGT84yxkWuA6uR41jDSgJc0lXxBVOdCQMCBPeocCBi4tL2weBktS/cXx1TmGmBxSdv0qLNT+b6py7UmjdE/JNrX5yQdKulJrQuS1pB0JJHQ3sCJHfeuTSwsbuiTrIPGHwndfUfSyp0XJa1NJBw3cFbHtZnEIuG2iRdzYMh+WZ2/lO9Dul0sG26fJ9rYhR3XFiPG/zsnUsAB5CyiX36jeCbPg6SlgC8TOvtLx7XFgWWITYAmkWNZdf5LJKR/WY86ry7f13W5tihxCqgp5FhWnXSwqs6/iQ3tvXrUeUP5vqq9sJzAWII4zdIkciyrTs4zqpM6q06um6qR84yxkWuA6uR41jCaNpgmSYt8QVTnu4TO3iPpZEnPkTRT0rKSni/pVIYWqsd23PvUcu+1/RN3IPgt8dzfk7Rh50VJz2Wonf2h49pyhBfbrX2QcxA4jkjcPI0w1N0k6W5FuNtrgTeVemfY7jTgvbR8/7kPcg4ihxEbPZsC/5X0bUn7SzpA0tHEhtpTCS+rb3Tc2/LK+mffpK2f7JfV+Qahsz0lXSBpD0kbStpE0t7AP4j8FxDvinZaIXOuoll8mTjJ/0LgSkkflrSLpFdI+jixWblZqfPNjns3Lt+X90vYASHHsur8guibR0l6aedFSXsChxLj2Skd11YCphMevE0hx7LqpINVdX5C6OxwSe+U9MTpFUmLSvoI8ClCZz/vuHdVwvjXbSN8KvMLciyrSs4zqpM6q06um6qR84yxkWuA6uR41jTqTsKXn/zU8QHWIY6nzyG8Qr9NeI8eABxNvDzmljprdty7Q7n2i7qfowa9/ag8+5xhPl2TrgMfKde+WPcz9FlfKxEnOOcQoWFOJV60XyOMVS2d3QEs33HvLuXaj+t+jj7qawnghPLc3T4nAkt2uW8n4N3A+nU/Q426eyUxoe3WP+cSsc9363LfYUSulbfV/Qx91FX2y7Hp7Ys9xv9WHz24y32fLdc+Wfcz1KCzd7TpZzidvavLfV8u1z5U9zPUoLMcy6rpaynCO76lr/8APwN+SWwAtfT2P2CJjnv3LNd+UPdz9FlnOZZV09dCxKZsu87uBu7t0Nsfuty7f7n21bqfo886WxS4qE1n95e/LyXy97R0dhGwSMe9byrXvl33c/RZZzmWjU1vOc9InU20vnLdVF1nOc8Ym95yDVBdZzmeNeij8p+XJI1D0iuJUz+LER5D81wmwnDsZfunHfcdBrwR+Kjtb/VD1kGhHPn/HPAeQm/tPAp8ndDLnI77ng2sAvzd9o19EHVgkLQlsfhcju7t7B5gV9vndNz3CeAVxOTux/2QdVCQtAFhlFurFF0L/M72v2oTahIg6VnAJ4EdCWMohBPCacBnbV863L1NI/vl2JD0VuAgoPPk+m3Ap7u9EyWtQ4RQu9b2fRMu5IAh6cXEgnzTjkt/Jxbov+1yz+LECYyHbD8+8VIOFjmWVUPS04kTKeuUotaYpvJ9DfBS25d33Lc/sB1hKDitH7IOCjmWVUOR/+67wO7DVDkJ2Nf2gx337QSsSxj3Lut65xSlRHj5GfDcYaqcD7zS9jynxsoJjU2JDe/zJ1bKwSLHsrGR84zqpM6qkeum6uQ8Y2zkGqA6OZ41hzTgJY0mXxBjQ9LywPbMa2A5w/ZdtQk1wJRwQ+9nfqPUb4Gv2L65JtGSKUgxtC9f/rzL9tw65RlUsl+OjRIKbDPm1dlFnY4bybyUEF9P6Mx25hwYgRzLRo8i98Wb6D6efd920/JpjUiOZdVJB6vqSNoZ2JmOfmn7lGFvajA5lo2dnGdUJ3U2enLdVJ2cZ4ydXANUJ8ezqU8a8JKEfEEkSZIkSZIkSZIkSZIkSZIkSTI4pAEvSZIkSZIkSZIkSZIkSZIkSZIkSQaIhesWIEmSJEkWBEkzgA8Atv2ZuuVJkiRJkiRJkiRJkiRJkiRZUPIEXpIkE46kJYDDCQPLvnXLMxmQJGANANvX1yzOQFNyMt5BtK9pdcszmWjT3Vzb6dQzAtkvqyNpJvALon9uX7M4kwJJywAXE/3yKTWLMynIsaw6khYGngdg++yaxRl4ciyrTjpYVUfSosAeALaPrVmcSUGOZdXJeUZ1UmfVyXVTNXKeMTZyDVCdHM8mJ2nAS5KK5AuiOmlgqU62s9GT7WvspO6qkf2yOtnGqpM6q07qrDo5nlUj21h1UmfVyX5ZndRZdbJvVid1Vp3sm9XINjY2Um/VSZ1NThaqW4AkmcSobgGSRpDtLEkGj+yXSZJMFXI8S5LBI/tldVJnSTKYZN9MkiRZQNILIkmSJKkdSa9bgNuXHDdBkiRJkiRJkiRJkiRJkiRJBoA04CVJMiokfWIBbl983ARJpio/ADKm8xiQ9L8FuD1P4icjIul7C3D7YuMmyCRC0hkLcPsi4ybIJCLHsupIWnMBbl923ASZJORYVp10sKqOpK0X4Palx02QSUSOZdXJeUZ1UmfJRJPzjLGRa4Dq5HjWPDIHXtJIxuEFsSYNixcsaS4LZmARzdPZnAX9CRqis7b2tSAhNhqhq05Sd9XIflmdHP+rk/2yOqmz6mTfrEbqqzqps+qkzqqTOqtOvjOrkzqrTq6bqpFj2djIvlmd1FnzyBN4SVNZmwUf7JrKbcCjFe9ZCFhjAmQZdLJ9jZ5bgZWBV9j+ZZUbJa0A3D4hUk0OZhNeVD8EqjonLA58YNwlGmyyX1antRC9FLiv4r2LAM8bX3EmBXOId99pxPhWhcWAPcZdosEnx7KxkWPa6MmxbOxkO6tO6qwaqa9q5DyjOqmz6mS/rEbOM8ZGrgGqk+NZw0gDXtJU8gVRnesJI9x7bP+kyo0NNrDMAqYDXwb+VfHeJYHDx12iweXvwE7AZkAlAx4ZevPfwMbAX21/q8qNkpaneeNZ9svqXAU8Ffiy7R9VubG0sTsmRKrB5j/A+sBJtiuF0yk6a+KiKsey6jxAjEsfAc6veO8ywM/HW6ABJ8ey6qSDVXXuJsI6vgk4veK9yxFz4qaRY1l1cp5RndRZdXLdVI2cZ4yNXANUJ8ezhpEGvKSp5AuiOn8nDHibApUMeDTXwHIpsAVwo+1jqtxY2lmTJrwXATsT7Supxt+BTUjdjZbsl9W5iFiMbgpUWow2mL8Ti6rNgAXJh9EkciyrzsXA84kQOGdVubGMZ00jx7LqpINVdS4CtgdWsX1dlRslPTgxIg08OZZVJ+cZ1UmdVSfXTdXIecbYyDVAdXI8axiNTPaYJMRgJ/IFUYWLSJ1VJXU2elrexpvUKsXk5KLyne1sdGS/rE7rnblZ3YJMIlrtLMe00ZNjWXVyPKtGjmXVyTZWnWxn1cl2Vp2cZ1QndVad7JvVyPF/bOQaoDo5njWMPIGXNJV8QVSnZWAZi87mECE4546fOJOCBdFZ0zgLeAOAJNketde27btotkPK+UT/WqKq7oCHgU9NjFgDS/bL6rTemRuN4d7HgLNp3kmMls42HEO/fAQ4lubpLMey6rTGs9woGh05llUnHayqk+vM6uRYVp2cZ1QndVadXDdVI+cZYyPXANXJ8axhqNr/cZJMDSRtQsTKfwR4RpXBTtIM4IMAthvzoijP/ezy59kVXxCNRNJ6wJFEzsUdK7azRYE9AaqGq0iSZHiyX1ZH0jRgdYCq4cCSJJk4JK1FbFrMAd5UcTxbGNgSoGrIuslKjmXVkbQ0sGv589ic/4+MpJWB/YiNsc9U7JcC1oRmtdEcy5JkMMl1UzVynpEkyUSRBrwkSZIkSZIkSZIkSZIkSZIkSZIkGSCaHHIsSZIkSZIkSZIkSZIkSZIkSZIkSQaONOAlSZIkSZIkSZIkSZIkSZIkSZIkyQCRBrwkSZKkViQdIWmVcf7NV0naczx/cxCRtNoE/e64/n8kSZOQtPhk+t1BIMeyJEmSJBkdOc+oTuosSQaTXANUJ8ezZpIGvKRx5AuiOpJOkbTZOP7eDEnvl/S28frNQUPS/5uA35wh6Rnj/bsDwNuAqyV9bUGer+jntZL+AZwIrDtuEg4uV0n6uqRVx+PHiuHzH8Cbx+P3Bo3sl9WR9A9JrxzH31tV0jckfWi8fnMAuUbSeyVNH48fk7S5pN8A7xuP3xtQciyriKRXT8BvribpueP9u4NAjmXVSQer6kj6gKQZ4/ybm0t6yXj+5iCRY9mYyHlGdVJnFcl1UzVynjFmcg1QnRzPGkga8JImki+I6rwEuEDSLyW9WNKYxg5Ja0k6ELgGOBhYYTyFHDDOl/QrSZsu6A+1DJ6E3sZ9kTsAvAW4D3gX8C9Jf5P0PknPlrRIrxslrSnp1ZJ+CNwGHANsAPwU+MEEyz0I3Ay8kxjXfizpZZKmVfkBSU+R9AlJVxKGz/WBa8df1IEg+2V1ngGcJOkSSftJWm4sPyJpa0nfBa4mjPZTeQ66KPAl4FpJX5T0rKo/IGlJSa+T9EfgfGAnYpycquRYVp0TS798hSQtyA9JWkPSN4CrgBeOj3gDR45l1UkHq+ocDPxP0gGSllmQH5K0VdlQOx8Y9430ASLHsurkPKM6qbPq5LqpGjnPGBu5BqhOjmcNRLbrliFJ+oqkq4F1gEeAXwHHAb+1PafCbzwF2At4LfAUwMAbbR87/hLXj6TtgcOADYlnvQM4CTgHuMD2tcPctziwObAFsAvwvHJpNnA48DnbU/IlIekcYEtCXxcCPwJOtH3HKO8X8AKinb0SWAp4CHit7V9NiNA1ImkJ4IOEEW8ZQm8AjwFXEG3ubuBRYFlgOaIfr9T6ifL9J+Bjtv/aF8Frphg49wc+xpDe7iUmYRcAl9Jdd08Gnk30zae3fg74PfB+2//q1zP0k+yX1ZH0dGKBsDOht8eAP1DGf+BS2/d03LMo87axnYE1iDZ2B/Ap4Mgq793JhKTlgYOAtwKtBehltOmMkfvlNsAMQmeXAR+0/du+PUSfybGsOpJ+BLROMt0KnFA+F3kUCzxJKxJzs72ArYkNohuAvW2fPSFC10iOZdWR9CbgM8DKhM4uJtrYOcDFth/rce+aDM3/Xw4sQejtZKJvXj+x0teDpM8CBwDTifXOKRSd2b59hHsXATYmdPZ/wNqEzi4A3mL7HxMmeI3kWFadnGdUJ3VWnVw3VSPnGWMj1wDVyfGsmaQBL2kc+YIYG2UC9nrCyLIeQwYWgAeAO5lfZysy5DEkwmh6AvBp29f1RfAakbQb4Yn7ZEJfBq5kdO1sc4Y2O+YARwOfGGnxP9lRhAHYgzjRugXze5yZIWNdi9uJdnWk7f9MuJADiKRliQncmwnDJszbR4e9lVhc/Bw4wvY5EyPh4JD9cmxI2g74EOHRLuZtX3OI92hLZ53hw0R4Vx4JfNX2AxMt7yAgaV0iFMn/AUsyuj4JQ2PcBcARwHG2546/hINHjmXVkLQ54WD1fIb09BBwESOPZ2u1fga4H/gi8BXbj/ZL/jrIsawa6WBVHUW6hs8TY/80hnR2A7375UaEVz2E3q4GPm77x30TviZyLBsbOc+oTuqsGrluqk7OM8ZGrgGqk+NZs0gDXtJY8gUxdiRtQ4Q9fBGw/AjV5wB/Jwwsx9i+d2KlGywkLQy8CtiP8AqFkdtZ64V6B/B9wjB1zcRIOLhImglsRRjyViUMwtOBuwjdXAac3VSj3XBI2gF4MdHeNmHIK6udW4GzgTOBn47Wk3KqkP1y7Eham3hv7khsNvYKcXIbcBYx/v9mKnuP9kLSkoRjwouJzckVh6n6OLFZeSZwgu1L+yLggJJj2eiRtAURZunVDG0GDTemtTvBXEpsEv3I9oMTJ+HgkWNZNdLBqjqKdA1vAd4IrN52qVvfbOnuceLU3pHAaaM5gTaVyLFsbOQ8ozqps9GT66axkfOMsZNrgGrkeNYM0oCXJOQLYkGQtD69DSx/aeJCqhvFQ2ZHop1tAawCLNxW5X6KUYpoZ6f3Ck+UJCNRThyvREffbJohvRfZL8eOpKUI79qu47/tK2sUb2CRtA7ddfZf2w/VKdugkmPZ6Ch9chuGxrNhnV+AM5toVOlGjmXVSAer6kjagNH1y3ObdOJiOHIsWzBynlGd1NnoyHXT2Mh5xtjJNUB1cjybmqQBL0k6yBdE0k8UCe6nA3fl5DZJBoPsl0mSJEmSJEmSJL3JdVOSJMnEkwa8JEmSJEmSJEmSJEmSJEmSJEmSJBkgOmPXJ0mSJEmSJEmSJEmSJEmSJEmSJElSI2nAS5IkSZIkSZIkSZIkSZIkSZIkSZIBIg14SZIkSZIkSZIkSZIkSZIkSZIkSTJApAEvSZIkSZIkSZIkSZIkSZIkSZIkSQaINOAlSZIkSZIkSZIkSZIkSZIkSZIkyQCRBrwkSZIkSZIkSZIkSZIkSZIkSZIkGSDSgJckSZIkSZIkSZIkSZIkSZIkSZIkA0Qa8JIkSZKBQ9Kzx3DPgRMhS5IkSZIkSZIkSZIkSZIkSb9JA16SJEkyiPxG0rqjrSzpI8CnJlCeSYukFSVtLmnrumVJkqYi6XuStqhbjsmEpLmSbqpQ/xpJj0+kTIOOpK0lPadC/WfnuyGpQraX6kh66hjued1EyJIkSZL0D0mfkLRa3XJMdnI/ozoKVpC0Zt2yJOODbNctQ5IkkxxJmwF7AJsDK5Xi24G/ASfa/ltdsg0qkhYCNgPWAha3fWzNIg0UkuYC1wLPtX3bCHXfDxwC2Pa0Pog3KZC0C3AQsFEpsu2F264vC5xQ/tzd9n39lXDwyH5ZDUmrA+8FdiR0Nr1LG3sbYOBLthtrXCljmoF/AUcCP7J9f71SDTZFZ7faXnWU9a8B1mzye6Do7Bbbo9osKjpbo73fNpEcy0ZPaWP/Ab4DHGv77ppFGngkXU3MZ28fZf29gB/YXmRiJZscSFoB2I6hudmnaxZp4JG0FrAqsCIwHbgLuAP4r+1ZdcpWF22b2I/ZvqWjrBK2rx83wZIpTXlnPg78lnhv/s65CT9qcj+jOpI2BQ4EdgCWoLvOvkjMaQ9o6jthMpIGvCTpQNJzgQ2B5YCeC6emLyAkLQ0cDbyiVdRRpTXA/AJ4k+17+iTaQCPpXcRLdYVWWfuGY3mpngMsDGwzkgFrKiLpF8AuwKXA1rYfGKbee4AvE23tPbYP75eMg4ykDwOfY94+OZ+BU9LPCT2/xfbRfRRx4Mh+WQ1JLwR+AsxkqJ11a2MXEEbRV9j+VX+lHBwknQNsWf40MAs4EfiO7fNrE2yAGYMB7yZgpSZveqfRszo5llWjtDGIcexR4KfAUbbPrk+qwabo7GJi7vDgCHV3B34ELNTkfgkgaWHgYODtwKKt8i5zs/8BM4Cn2762z2IOBJKmA7sDLwa2Bp40TNXHgb8DZwHH2/5nfySsH0lzyj//Y/uZHWVVmGczvKlIWgp4KaPbN7Ptffsi2IAh6VqgZSg2cCPwXeBo2zfXJddkIPczqiNpb6J9tffHbjr7I+EYs5ftH/dRxGQBSANekhQk7UB4xaw12nuavLCStBjwF2Bj4qV6I3Am0Ap3tRqwDbAGMVm5BHie7Uf7LOpAIekIYD9CZ/cDSxJjcedL9VhgL+Ddtr/Rd0FrpixETweeS7SrHW0/1lHnXcDXiPb1fttf6becg0gJn3YusUj/IPBD4N/ExnZnO9sNOAn4ie09+i3roJD9shqS1iBOki0F/Ao4FjgKWKaLzvYDvkls8L6137IOEpLWA94C7E0YiluT8H8B3waOy1N5Q1QxRklahjhdcI/tlUaoPmUZgwHvdmCm7ekTK9lgkmNZdSQ9BXgzsA+wMkPj2BXkqbyuSDoP2IKY1+7UOZ9tq/cq4iTBNODLtt/fPykHj7ZNWYh57HrAwl365hHECdkP2z6kv1LWi6QnA+8BXgsszfzOtMPR6rd/Jca146f6qaA254P/2F6/o6wSthudikjS64k1+JLtxV2qupQ3NkqOJAEvIub/LyUMKwbmEKfyjgROner9ryq5n1EdSesDFxEOL18n5rSnAst30dnewDHAD23v029Zk7GRBrwkIXKAAGcz5N13DXAz8cIYFtvbTbBoA4ukjwGfAR4B3gl8v9vEo0zwvgksBnzc9uf7KecgIenFxETtAeB1tn8p6Ra6T0RadX9le9e+CzsAFK/ac4kF+09tv6bt2tuAI8qfH7L9pRpEHEgknQC8BviM7YNK2XDtbAUi3O1/ba/Xb1kHgeyX1ZH0VWB/2hZKPXS2DnA1cIntTfst6yAiaVHglcQm+LaUzQ0afipP0oaEU1CLHwD3Ae/udRuwDPAq4HnAH23vODESDj4VjZ7rAZcDN9puZH6MHMvGTjkdtQuxKbkDsBB5Kq8rkpYj5rNPI9ranl3qvIIY/xcGvm77PX0VcsCQtAdwPHAbYfS8uEff3BY4AzjN9kv6LWsdlDXSJwjDZWv/4r/Efsb5xInPO4G7ibnFcuWzDmFM3oJwtJ3OUHjvD9o+rX9P0V9KWFGIEJo3d5RVwvZ14ybYJEPSjsRaSMQ+0HmMbt/sDRMv3WAjaSXgjcC+wFNKsYEbiKhWeSqvkPsZ1ZH0XaJ9HWH7XaVsOJ2tShzAuMz2Bn0XNhkTacBLEkDSr4GdiZwOr7H9r5pFGngk/Qt4BvA2298Zoe5biNMFl7dCVjSREhbyZcB7bX+tlA33Ul0auAe4xvZTOn+rKRTv+L8QeRy+aftdkt5KGIUFfMz2F+qUcdCQdD1xAnZl23eWsq7trFx7AMD2Un0VdEDIflkdSZcTG5FPt/3fUtarjc0CHrG9bH8lHXy6nGaBoc20Rp3Kk/RJYkPyiSKGTgmMeHupu9NU3oDsRNLLgZe3Fb2eIUPwsLcRRs/nA8sCP7a91wSJONDkWDY+KPJIvZlof638iyZP5T1BMRT8hQhteHi7gU6R4+ck4mTGExtvTUbSaYRheB/bPyplw83NFiecsG60PSaDzGRD0l3E+H0ncByRV/fvFX9jKcL5ZW/CmSjTESQjIul0IvTeecDLW2vNpBqSXkA4wOxKGOHzVF4buZ9RHUW+3bWBtWzfWMp66ewh4HHbS/dV0GTMpAEvSQBJdxKT4GdXnfw2FUkPEyFeZnqEsJgl3Ob9wBzbi/dDvkGk9QIlQjM90F42zEv1XmAR20v0VdABQ9IGRO6xmcApwE6Ep/cnbX+mTtkGEUmPEBuMy7SV9WpndwJL2V6sf1IODtkvq1Mm/La9ZFtZL53dASxte9HOa0lQTrO8jAgTswVDhqtZxCmEr9i+vCbx+oKkdxOhwFqsRWxm3NjjtrnE/OJfxMnFcyZMwAGkGD0/yVCYqqrcATzf9pXjKtgkIcey8UXSQoRD5JuIudo05j2V923b59YnYb2UU8ZnEyFbP2r7YEkvJXSzCHCk7bfVKeOgUML7Lg8saXtWKevVN+8GZtie0V9J66GMRYcC37D90Dj83hbEu+S8XFslvSjroKVoc3xJxo6k5YHXEca89Ria/99AOMAcafuumsSrjdzPqE5xMnvM9sy2spzTTiHSgJckPGGMmtNkj42qlIXVNNvLj7L+XYSOm5yb5lHgIdvLtZXlYnQUSHo+cBoRilVEOIVP1ivVYFL62lJE25lTyobzWl4SuBe4w/Yq/ZZ1EMh+WZ3i5Tit3SGjRxtbGHgIeMD2Cv2VdPIgaTvm9cRtnShrfc8lwga/1/aYcrZMNqqEg2wq5QTerm1F+xBG35/0uK3d6PlT2/dOlHyDTo5lE0MJN30gkce43bBsIufWe2xfWIdsdSNpGyInzaLEmP5mYm57tO031ynbIDGGudm9wKJNcRSVtMR4GO769bvJ1EHSg8SeTp7aGQcUeSzfDLwBWJH535kPAZ+w/dX+S1cfuZ9RnfIenE7ozKVsOJ0tBjxIw3OHTzYWrluAJBkQrgMamf9jAfg78CJJq3qEWN2SViNOOP6uL5INLvcDy0paxMMksG+hyJexNBFTfkpTQi+NxHXAR4EvE0mMj+52n+3rx1m8ycgVxAmeDYkcGL3YlTjNeMnEijTQZL+sznXAMyStOYo+tzVxsiC9dDuQtCKxYH8TkQujtWj/O/At4GTghcC7CD2+izgx9bm+C1sPnyLCoiXDYPuXwC9bf0vaB7jPmWtmtORYNk5IWoXI6/NG4vRsazz7MxEe8kXASwij3p8l7Wj7zBpErRXbZ0naG/gx8A5CT8cQDhzJEPcAK0qabvuRXhVL25tJ9OdGMFFGtqlsvJO09Xj9lpud3/NqYD1J01qGlaQaxSHolcS4vy3xHhBwK/Bdht6Z+xHrg8MkPWL727UIXA+5n1Gd/wEbEaHhrxih7o5ElIR/T7RQyfixUN0CJMmA8FNg+nhO7BrAl8v3YaOoeyjhQfTlkSpOcf5JTM62GEXdPUvdv02oRIPBNaP8HEa0o9cOc/1//RZ8QPkV0XY+0quSpNWBLxI6/Wkf5BpUsl9W54/le79elSQtQhibTDpwPIGkF0o6iQiP8wXgqcSpqaOB/2f7/9n+nu37bf/U9raErkXkmGoK2wIvLXkCk9GxHbBb3UJMInIsWwAU7KzIJXsdYXRfmzC8HwE8y/bWtg+3/TJiU+kPhCG0sWH6bJ8M7E+M6T+0/YYm5zoahovK93ajqPvG8n3eBMkyKSi5AKves9FEyDKgnAn8aRw+Z/RZ7kHjR8QY/pK6BZlsSFpX0peAm4ATgBcQ74EzgFcDa9j+hO1/2j6MCKn5+VKnablRcz+jOr8ldPaeXpVK/tOWzn418WIl40WG0EwSnjh2fTHwCLBtE+NMjwVJbwO+SnjXfhb4c+sES/Esej7wMWAr4ADb36pJ1IFA0tuBbxCTtBfZntvtWHtZTJ1JeJPuabtXKKxJTwmTNi7YbrxjShnPLgdWJRLbH0JsmK1EhFVYm8i19SEiVMcVwIYjnT6bqmS/rI6ktYD/EI5gb7d9dKfOJG0KfIV4D9wPPNUNTnQv6UnEJuO+RB9snU65DPg2cKzt+0f4jbuJfECNyFUgaTaRy6Gx+SaTiSXHsrFRNsxap+1WZ2g8u4gYz463/fAw984EbgcenYoh2CSN14kU225stCRJexERNy4i1uYPDjM3ezHwC8KgsJPt0+qQdxCQ9DvgpaM9FSXpWcDpTQmfluvN8aE4tJxDrDO3zzx4vZG0KPAqIkxm67CAgLuBHxA57obVoSQR4SEXsz19QoUdIHI/ozqSViCiRMwkDL+HETpcyfY0STMIw/vnCOPwLcDTpvLJ66lGGvCShCdCKqxKeIs+RiSMPZ8RQjc1OXyCpNZpp5WAVi6ox4HWpsYKDIXpfZgI+9UN226Ed32Z8F4MPIMwBHwF+B6RpP3pDE1E9iV0eh6w1VT3yi0baOOC7caEz+mFpI2JnIErMpQMe75qRCjI7W2PFGZhypL9cmyUzbVjiHZ0JxFadBHi3bkW8KRy7XHgVbYb7eFXjFHTCJ3MJrxEv237nAq/cS3hnTtf/p+piKQbCIPlsnXLMlkoG0VPAmbbvrXj2pLAQURY1rnAb4DP257VbzkHiRzLqiHpN0TopYUIvTwMnEiMZ6PKazeVx7JxNBJ4KupntJRN6zMJw3nL0eVTwDLAixmam+1EtMVf2355DaIODKXtHWv79aOouz6h3+Wb3M4AJL2MeAfcRRgJzgBuLJdXA7YH3k/sbexj+zd1yDkoSHodkZvs08S66GRGt2927MRLN3hIupNIJdNydDmPGM9+YvvRUf7GtUzRd2Yvcj+jOpJ2IELrTyfmrQuVz23EGNZaiz4I7Gi70SfXJxtpwEsSnpjwVu0MTfeMzAXqGCjGqlMJr5deE5F/Ei/VW4epkyQ9KSd+PkeEfez02JsNHA98NNtY9suxIumFhOPLU4epchWwn+2mhxtqvTOvAY4EvjeWEzyStgCm2z5rvOUbRCQdB+wBPD09vEdHOVF8OHCM7Td2XDuLiIjQ2kQy4UW/XTok5Fg2Wtrm/5cT49kxtu+r+BuHEoaDKZerUdI24/VbTRnrh0PSssDPiVMrveZmfwReafvBfsk2iEi6ldjoPtT2h3rUezoRCnJl4OwSpruRlBPW5xIGqJcM59AiaTqxTtgCeK7tS/om5IDRsW8mRreH1th9s6KvB4nQo9+2/Y8x/MZuhEPbMeMt36CT+xnVKaerv8rwIajPBN5lO/PfTTLSgJckjN0Y1fDwCfuM1281bTJSchS8jwg91Hn67CbgKOCwJh9nl/SJ8s/v276hVmEmOZIWAzYjThlPIxJkXzhceKumkv1ybBQv+a2BLZm3jZ0L/CkT3AeSdmxyaK+xIGkT4K+E9+3Lm25kGg2Sfgm8lHA0+GNb+S5EmLm5RN6VWcDriJNmb2iqZ3w7OZaNDkknEJuQjTYuJf1B0kLAXkQUhC2Axcqlx4ELiKg5P7I9buERJyvlnXkWsATwXttf61LnaYTxbhVibNuxyesBST8h8sY+0/Z/Rqj7DODfxMmpPfoh3yBSToNVno/ZXmf8pRl8JL0VOK7pDgYLSu5nVKc4KM83p7V9Va2CJWMmDXhJkiQ1ImlV2l6qGQIyKDlE5gBLNDmWeVIP2S+TZDCQ9EoiR8i/gC8BfwFuT2NedyRdCTwFWMH2PW3lPwZeDXzR9sdK2X7AN4Hf235xHfImk4+SdgDgH7bvrVOWpFkUY95yxNzsLtuP1yzSwFHCp/2GSGOxl+0T266tSxjvViXC+O3YdKOCpJuBGaMN1S3pHmCW7VUnVrIkaTaSvlf++Rnb19QqTJIMCGnAS5IkSQYOSbcB02yvULcsSZIkSf8pjhxVaWyYJnhic3Fh20t1lLdyXzy1tREiaQkiZ81ttlfpu7DJpKRELZkDrNRuJE6SZDCQtCcRru8xYCfbZ0h6MhE2bXXi5OILbffMWdYEJLVCZi4x0inOYkB+CMD2jImWLZkalHfmLbZXG2X9a4h8d42dywJIepw4aT0jnfaSJGj0oJAkSZIMLJcCL5C0vO276hZmMlPyNixLhEobFtvX90eiJGk2klYHnkdspC3BUE6y+bD96X7JNYAMq5dkWJYgwmM+gaS1ibxI17d7Mdt+SNK9xImWJBkt9wFz0ng3eiS9CPgxcKrt/xuh7s+AbYHdbP+pD+IlUwzbJ0haBTgU+JmkNwJfJuYcfwdelMa7J7gJWAfYFfjZCHV3JUK4/m9iRUqmIFXnszn/hduJvN9pvEuSQhrwkqQLkpYCNgVWKkW3AxflZLc7kqYB6zI6I8HZfRFqwClefOsSG2eps/k5EtgBeC/wsZplmXSUfG4fJBI+P3UUt5iGzwlK/qNXAnsAmzPv+P83YvPt55lnZQhJ2xJtbENGHsts+yl9EGtgkbQC8G1iE2ikxbmIftlkA95wydeT4bkbWFHSMm3hDV9Qvv/Spf7CQKNDqEGOZRW5CthQ0mK2H61bmEnC7sDSRP7JkTiReEfsQYQ7bDwlrPmzGN2aqfH5PAFsf7kY8d4HnETMKS4hjHf31ynbgPFzQkffkXS37TO7VSqhg79DzMt+3j/xkgayKJGvuOlcALxM0mq2b6pbmMlC2c/Yh3nntL32eBoduWSykSE0k6QNSc8CPge8BFio4/Jc4BTg47b/2W/ZBpFyiuDzxKb3aEJJNP4FURZTXwBeReqsJ5IOBQ4ADgMOsX1nzSJNCiQtA5wNPJMKHny2O8e8xiBpTeAnwP9rFXVUaU2W/g68uuk58cri4HvA61pFo7jNtqdNnFSDTQlXeD7wDGA2ccr42eXfFwBPYsjYfjfwTwDbacRKRo2k3wI7Ah+0fVhxFjoHeA6wn+2j2uquCNwGXG77mbUIXDM5llVH0vuIfJT72P5h3fJMBiT9G1gPWHYkZ9DiRHov8G/bG/ZBvIGlrMsPB54/ylsau2YaDknHAq+lRDbJk7PzUtZMlwBrEnP9c4EziJN5AKsRzkRbEe+H64GNM/9nIOl5hG5Giihh2/v2TbABooTQvHU0eRNLe7wDuMf2SiNUn9JI2g74I/B922+qW57JgKTFiP3q7Rj9HlCj57STjZzgJElB0iuJePGL0X3Amwa8DHiRpL1sN9r7qsTSP5c4pTLaF0SjwwEUD9LzieThqbMeSDqj/PMhwjPyAElXEaehhsuLZNvb90O+AefjwAZE7ovDgV8CNxNx5JMOJC0NnEUs3kWcUum2eN+SOJn3J0mb2L6vBnEHhXcR3n0QRs1fkW1sJN4BrA/8B9je9i1lUX+37a0BJK0FHEw4eJxq++DapE0mK8cALwa+KGkHInTmpkSuu5M66rY2xS/vn3gDR45l1fka4bj3DUl32f5t3QJNAlYH7h1NJBfbD5TQtqPKlzRVkbQe4XywFDE3m01sbGffZJ510kgsQhimBPw0fBbmodFrJ9v3lhPYJwGbEcaoLTuqtZR2EeHEd2+/5BtUJK0LHE/ML+a5xJDTY2dZIwx4kjYENu4oniHpdV2qP3EbsAwx/18IuHhChJtE2P6TpAOAwyTNBL5o+6K65RpwPsRQ1I2fkXtAU448gZckgKR1gMsI4921wCHAH4AbS5XVgRcCHyDipD8CPLM9l0jTkPRj4DXEYurDwGnAbbaHM640HknfAd5EbKR9jPJSTZ3NT9nYrkp6EAGSrgbWBt5p+1s1izPwSDoEeD9x6ml326cPU287YoG/LHCo7Q/1T8rBQtLFRFiO79p+a93yTAYknUecuHul7V+Wsq5euZKOJ0KuvWi49pgkwyHpe8Dr24oeAfa1fUJHvROJzaL9bR/RPwkHhxzLqiPpE0QEiXcQJy7+TTj09XKwanQ+T0kPEXkDZ46y/v3AwrYXn1jJBhdJJxDvwZuB/YDf5XppiDGuk7qRayeeSG2xG8OH0T8R+Gm2QZC0PHFqcTXiFP9ZxJ7QLOCnRESJLQjj+53EiSBsv6EGcfuOpE8Cn2gvYn6j5rC3l7o72T5tvGWbTEhq5Zp8ErFHC9HG7qK3M3djQ5xLuow47f9p25+qW55k/EkDXpIAkr5JLA7OA3a03TUfSAmB9XsiFNG3bL+zf1IOFpLuJDayd8gk66ND0g3E6bvdbZ9ctzyDTJn8ViYnKyDpEeLE8FK2H6lbnkFH0n+BJzOKfinpVUSozf/ZHk1uwSlJ2YycDqyQ4ZhGh6R7gJnA4q28UWUD7i7bK3bUXQe4GviV7V37LeugImklRg7T1NS8sfMgaUvgeUQovtNt/6/j+qLAN4jTGZ9uqkNajmXVKeNW60RPixE3FJpsJGibZ6xn+6oR6j4VuBK4zvY6/ZBvEJF0K3GC+IW2R3varDGMdZ3UjVw7JVWQ9BnCEfl8IqLEw50OaWXP7BOE8/u3bb+9NoH7jKR3A+9pK1qLMDjd2PWGYC5wP/Av4Du2z5kwAScJ6cxdHUmziHn9MsPtZyeTmzTgJQkg6UrgKURM85757Uo8/kuBq2w/rR/yDSKSHgSwvWTdskwWimFFwBK28yh7MiFIuhmYbnu5umWZDJTJLkS/7LlYkDQNaI19o8lhOSWRdBeA7eXrlmWyUNrZQ7ZXaCt7mJiLz9eWisFv1mhyZkx1JL0T2J+Yp41E5kBKRk2OZdWRdCajP03wBE3O5ynp+0SexaNtv2WEukcBbwSOs90r5NqUprwzDSw50twsSZL+IekiYCPanLh7RJT4CjF/28N2ZxjvRlAlB14yhKR9Rq41P7aPGW9ZJguSbgem5Zx26pIGvCThiU202baXGWX9e4FFGx7a5J/Ak20vUbcskwVJ1wMzR9vOkmQsSPoJEQZmTds3jVS/6RSD5wzby46yfuMNK2UDd0tg2fTwGx2SrgWWt71UW9l1xImytWzf2FY+jQgTY9uLdf5Wkyjhul9NhXywtheaOImSqUSOZUk/kPRs4K+EQepg4CDbszvqLAp8ishhY2Ar2+f1W9ZBoYRPW7H9nZn0RtKa5Z+3ZwSOsSFpReLE1OJ5mr87ku4jIiFMbzkkt+V0XqGj7spEGNwzbL+w78IOAOW07IO2D6tblmRqI+kUYEdgJdt31y1PMv7kAjdJgseI48Yjosj+vGi5p8mcCEyX1NjE12Pgj8BSJfFzkkwUBxPJij9etyCThL8AMyWNeKK61Fka+POESzXYfIMI0/rGugWZRFwPLF7CQLa4pHy/oqPuLsDCRO6VxiJpDyKvyv1ErraWw9CthH5WB94AXEXkWdk+jXdJRXIsSyYc2xcAhxOOCB8CbpR0nKTPl89xRHi1D5Zbjmiy8a7wa+KduUndgkwirgX+B2QEjopI2qWcLLuVCA15Rsf1ZSWdWj5L1yLk4LAIcE9HNKGHiZx382D7NuA+ItdsI7H9qTTeJX3iy8Q844C6BUkmhjyBlySApL8DGzOKhLGSXgz8FrjY9mZ9EG8gkTSDSFq/NBFCoZH5U6pQ8lpcBPzR9ivrlieZukjaE/gecDzwuc78R8kQkjYnDHJ/BnZu5SfrUm9RYux/PvBc2xf1T8rBQ9LhwJuAt9j+Yd3yDDqSDgbeD7zG9k9L2f8BPyI2Pj5FGPQ2Ag4kNkJGDLc2lZF0KvBC4N22v1HK5gtFJGlJ4CzgqcBmI+WYmipI+l755y22P9ZRVgXb3nf8JJtc5FiW9ANJCwFfAN5HOFF3bsKIyJP0JeDApoeNLM4u/wT+A7xouLlZMoSk+4HHMnxaNSR9GPgcHXk9O3NpSfo54WD1FttH91HEgULSVcAq7VGYJF0NrA2s277mlLQIEVHicdvT+y1rkjQNSe8n5hqfBg6z/XDNIiXjSBrwkgSQ9AngIML7cUfblw9Tb33gVGA1IvzJZ/om5AAiaTngKOKo9snAhcADve6xfWwfRBtYJG0L/JQw5H0euMD2Q3XKNMhI2gh4B7AVcdqiV8jWxuU+KiGGhmMloJVb6256903bHk1+qSmJpF2AYwjP20OAPwGt8KOrAdsRxpdVgH1s/7oOOetgBIPAy4FlgBsYefxvupFgC+A84Fe2dy1lAk4HtmXezVwRbXFz2zf3V9LBQdJtwApE6NF7S9lcIjzYkzrqPpdwKjra9pv7LWsdFF0YuML2+h1lowk52qo330blVCTHsvGnOLa8ENicmHNAnBy+kHBWmz3cvU2lROHYB3ge8CSiH95KRAP4ge2raxSvFtpCP3ayAfBDQj+HAhcw8jrz+vGVbvIg6R/AukTewDl1yzMZkPQcYu7wOHEC9ofAv4kQdJ0GvN2Ak4Cf2N6j37IOCpJa89Ynwr+3hTv/lO1Pt9V9M3AkcE1T15npWDU2erwXetKUd4CkM3pc3pg4ZPEoMZ6NNKfNiGqThDTgJQkgaSYxuK0GzCYmZ6cztIG7OrA9EcJpUcLQ90zbPRcRUx1JmwJfJxahoxlMGmNgkTReC6fG6KwTSe8kQgFMY5SbkU3YhGynbNaOB43TXYvsq73pYRBII8E4UE6zHwjsDqxBhBo6lTiB0YhF6HBIepTIN7lMR9nsbnmRJD0I3GF7nf5JWR+SfkD0r1tsf7SjrBK23zCuwg0gOZaNL5LeAnyGMLJ3405iHDuqf1Ilk5Gch40Pkj4NfAzYtUmOZguCpBOIUN2fsX1QKbuF7ga8FQgHhf/aXq/fsg4Kkg4i0jTsY/tHpWxnIuzt44Rz9yVERIk3EyHPv2r7fXXIWzejcKzqdhq78fOMMb4XGvMOyD2gZpIGvCQpSHomMfFYm+E3PwRcA+xi+999Em0gkbQhEXJuCUIvjxKL9cd73degjbV8qS4A5bTKX8qf3wROIcIX3k0stJ4E7AD8H5EfaX9iE/Os/ktbH5L2Ga/fsn3MeP3WZCL7am/GahDoRhOMBMn4IelmYIbtZdvK5juV13btQWCa7RkkSQc5lo0fbSGBWxuSNxHOjRBOj6uVfxv4ku0P91fCZDIxjvMw3OA8qJKWICK8LAm8xPY/ahZp4JF0PTFerWz7zlLW1YBXrj0A0M2JqCmUPbPfAGe2vwslHQ/swfwRJS4Hnmf7vr4KOiCMYu6xNHGKfXXgLkK3Oc8Y43uhKe8ASZ8cr9+y/anx+q1kYkkDXpK0UfKovIMwEGxInPyByEnwD+DHwLdsP1iPhINDiQP/ciJZ9puBs5qer6EdSduM1281zSgFIOk4YE/CY++9paxb7qONgdMII96mTT8Vm1Qn+2qSDCaSLgQ2BZZuzbsknUnkoXyV7Z+31d0U+BtwT+b/SZKJo7wz/1T+/Cnwcdv/6aizHnE671XExuW2ts/pq6DJpEHSWuP1W7avG6/fmmxIeh3h4HIQMJ04zX8ucWps2NMsTU5vIekR4JGOk/69DHh3AkvZXqx/Uk4OSlj4NzF/RInDmmq8Gy1Fd68HvgV82/Z7ahVoABjFe2FpYAvgAGBFYG/g8ia/A5KpTxrwkmQYStLd5cqfd9t+rE55Bo02L/hn2/573fIkUwtJ1xKT/ye3JmLFgHeb7VU66r6GMK5/1vYn+i1r3ZQF+yzbJ9UtSzI1KXkI5ti+acTKSTJOSDqS2AzawfafStkHgIOJaAh7MBSm6fvA+sAptnepReBJhqSlCUOMbW9Wtzz9IMeyBUfSTwjD3Ij5JiUdBewLnGR7937IN+hIWp1IPdDK6zxs+Nb2XFJJMhJtofqghOEbxW2NCTnXDUl3AUsRp/3nlLLhQmguCdxLhOpepfO3kmRBkXQAke/z1bZ/Vrc8kwFJ04nUR2sDm9i+vV6J+oekrYm0An+tW5akP6QBL0mSMVFCSNj2zLplGVQkfQJ40PaX65ZlsiFpFtG+Fm8rexx4oD2cWilfBHiQyEmwQX8lrZ+yYL/F9mojVk6SMZBtbMGR9FTgtcA2wFMYchC6C7gaOBP4ke3/1SLgACJpF+AXhDfy20vZkkQ4ptWYP0zTY8DWts/vs6iTEknLA3cwRcP/diPHsgVH0o1EGPNVR9ook7QycDOh89X7Id+gUvJnfRvYlZFzLjYuB5Kk7wH3tqJuJNUpzo9jyYHaiPQW3ZD0F+IUz+a2Ly5lwxnwXgscC5xm+yV9FzaZ8khaCrgHOMf2dnXLM1mQtBlwIXC47XfXLU+/yDlt80gDXpIkY0LSxcDTgSVbHmvJvHQL+ZiMjuIRadsrtJXdA8wEFrf9aEf9e4CFm5iTINvZ+CNpGvOewG70GJdtbOwUB4OvE6dQWptBnZu3rcn4HOA7wHts98wn2wQkLQxsCTxs+8K28nWBHwDPbat+PfAO26f0VchJTIMNeDmWLQAl5NxDow1VW+ZzS9iePrGSDS4lN9n5wDOA2cClwLPLvy8gDKJPLdXvBv4J0KQN3OybSR1I+jDweeBk268pZfMZ8MrJ2b8CqwBvtf3dOuRNpj6S7ib26ZcdsXLyBOVwwR22n1y3LP0i35vNo7HH5ZPmUsLnADxm+5aOskrYvn7cBJt8HAscBuwC/HyEuklSlZuAp0tauG0j+2pgE+D/AX9uVZS0KhEH/eG+S5lMGSQtDuxH5F7ckKE50uOSLgWOB75jO9tZMiqKIfhUYFuGjHa3E5u3d5e/lyPa28pEm3sbsK6klzQ9r2wZ++fLK2n7v8CWZUOtlWflcqdXYpL0gweApSVNt/1Ir4qSZhDh6e7vi2SDyzuIEL//Aba3fUvZeLvb9tbwRL6fg4nwpKfaPrg2aZOkOXyD6J+7SToWOKR1oThgrQ28DPgQkWfrCuCY/os5mEh6HjGHXRZYpFfdDAk8MpKWA5Yh9zQqIWkhwkkyQ9smU5o04CVN5Jry/R/gmR1lVTDN7kNfB3YGjpR0q+3z6hYomVJcTvTPZwEXl7IzgU2BT0jaxfYjkhYl2iIUj+UkqYqk9YBfE6ENO09HLQJsDmwGvE3Sy2xf2WcRk8nJR4HWCYpTgIOGyxkraXPgk8R7dQfgg8AX+yHkZMX2jcCNdcuRJA3jH4RTwhuBb45Q943EWunSCZZp0HkFsW78SMt5tJOS73kPSccDn5f0N9un91PIpFmUU9h72/5q3bLUhe0HJb0MOI0Ic75X2+V2BwUR4YB3tf1YH0UcSCS9hBj/qzjBpwFvZFrz/itqlWLysR0wHbitbkGSZCJpsvEhaS7q+O78d9XfaSofA84jDCp/lvRnIgzMA71uSu+rZJT8Hng14fXYMuAdQXhJbg/cKOkK4GnECRYTXpRJUomSb+D3xEmex4GfAX9gyDCwOmFQ2Q1YFzhN0rNsP1iDuMkkoZzo/AAxNn3Z9gd61bf9N+Blkg4DDgA+LOlrtmdNvLRJkiSj5jhis+wwSY/aPrpbJUlvIiJ1GPhhH+UbRJ5evk/tKO92YuVjwB7Au4A04CXjiiQBOxJhvV9G7Ad+tU6Z6sb2JZI2Aj5HROHoDPc7m4jC8VHbt/ZbvkFD0guAXzEUFv4qwnDS+NDv3ZD0uhGqTCfWoK8gwiwb+P5EyzUVKKdkXwF8mdDbGfVKlCQTS+bASxpHCVECEULz5o6yShRvyUZSQr+0BpCWMXPEAaUpeVYg41IvCJKWAd4N3Gz7qLbyVxCT2plt1ecCX7L9kb4KOSBkO1swJH0c+BThWftS25cMU28j4hTVKsAnbH+ub0LWTLax6pQF+w+I0yqbjDa8YwkDczGwAbCP7R9NmJCThGIMfROx6bgWMMP2U9quL02cXLTtE+qRcvKROfCSsVDGqNOBbYh5/43An4jQ5xBOL9sBqxHrgzOJsJGN3XSQNIvIG9ie1/lhYi9mRpf69wCzmtROs29OLJLWIU7E7kP0TYj+Ocd2z9CHTULSYkTEjVUJA9WtwIUZPn8ISWcBzwcuBPa0/b+aRRpoOvbMelYt38fafv3ESTQ5kDRSu5oOrEToTUQ4/S2aFCUn35vNIw14SZKMCUlnMrrJyDw0MCH7HUT4vTGf2Gx4rsX5KPHhd2Io99HvbV9Vr1T1UWFh0AvbbuSpfEl/BzYGdrF9ygh1dwJ+A1xse7M+iDcQlDY2G/jLAvyMbW8/TiINPJKOIjbL9mt3QhjlvW8Bvg181/ZbJkK+yYKkjYFfEkaBJ5yF2g1O5UTBv4H1gBfaTg/cUdBgA16OZQuIpJnA94BXlqLOOUirr/4U2Nd2o3PgSboWWN72Um1l1xHj2lolHHCrfBowi2hni/Vb1rpo5QQkTlMsyJrp7HETapJTjFGvIuYi2zC00T0XOBc4CTg5T5UlVZD0ALA48DTbV9ctz6BTxv9e6/THgXuIUNMn5Bw2KO+E0fJn4F22GxWuu+hoDnDDAvyM250ik8EmDXhJkiQTRBpWxkbx7n46ccru7iZ5Uo2Ftna2IGF9G7OB24mk+4BFbC8+iroCHiJOcC894cINCAvYxlr3NaqNSbqQCDH9dNv/rXjvU4Ergb/ZfvZEyDcZKAamfxCnXv8OnAB8Aliqsy1Jeh/wJeDrtt/TZ1EnJQ024OVYNk5IejawO+GotlIpvh34G/Bj2xfWJdsgIelsYEtgFdu3l7JfAi8F3mP78La6ryAMnzfZXqMOeesg10zjh6TNCKPdnsDSzBsp5/1E3+yaizFJRkLS3cBCtpepW5Zk6iJpnxGqPGH4tH3TCHWnJLkH1DwaP8FJEnjiiPbttp8zyvrnAKumt0IySpqeL3FUlDjmnwXeCrR7Kd9N5Gf4fJNDMI3AQ0SumaQ6ixAnMkbEtiXNBhadWJEGkseIvKfJ6FgVmFvVeAdg+ypJcxgKc9VUDiCMd6cDO9qeK+kDtL0f2jiFMOA9t4/y1U5pJ0k1ciwbJ2xfQOS/TnpzHmHAez5hnAM4kchB9gVJ04FLgI2AA4kNud/1X8yBINdMY0DSssBridx2z2oVE6Ftfwh8uJQdmeEgkwXkcmBzSdNtP1K3MMnUxPYxdcswSXgE+EndQiT9IU/gJQnV4wdLugZYM70Vkl6UdnUf8J4F+Z2mTGAknQK8mO6LdwM/zJjw85PxzxcMSVcCTwGeZfuyEepuQJwIusr20/oh3yCQbaw6JcTQo+05jyrefyewWHvItaYh6VIiF+Dmti8uZbcAK3U5gSdiEfvAWHU+GakYYmg4GuN9m2PZgiNpTSJv1qg83iWtCizc5HDwkrYgjHi/sr1rKRPhnLAt8548E5F3a/NWrvYm0BZCc7cF+R3bZ42PRJMDSS8kjHYvJ5zLBDwM/Bw4Bji9OJ+1Tmos1WQDnqQFDU9oIsTt7YTR/eQm9VMASXsTbesttr9btzxJ0lRyTts88gRekoyNhYn48UkyErOaYoBbECS9GnhJ+fMqIi/DjcDawF7EaZa9JX2/aYvzZMI5HXgq8C1JOw7nTVo85L9JLN7/2Ef5ksnJEsADC3D/Y8Cy4yTLZOXJxOnYS0aqWDYo7yfChTWJT9UtQNI4rgVuYfQnhM8lchY3dt/B9vnAQh1llrQzceJud4byOp8KHNg0o0Bhds7xR0/JrbUGJbQvcDZhWDnZ9oM1ijbIbMs4hJwr3/sAh0j6iO2vLKhgkwXbP5S0PfBVSQ/a/nHdMiVTj4yQliTz09iJdJKMFUkziDwPC7IxN+kZowebbW8/7sIkU4HXlu/fAy+3/WjrgqTPAWcAmxDGvFzcJ+PJl4DXA1sBl0o6hDDqtU4XrA5sD3wAWBd4FDi0/2ImSeNYCHh8NKGTy2mWJYlwwo3BdhrwkjqouvmdYRG7YHsW8LHySZKqrEkYk74JHNLkU64VOJsFz7W4KLAysE7596GSLrd96oIKN1mw/fpiQD5O0heIvKe99sZse9++CDegSFqMOGG8FbG2XILh3425ZxZO3NMr1F+dGBOTZMqSBrykkZTwL2t3FC8q6fkM/yIVsAxhQFgE+OdEyTdJ2HaU9VqTZLHgE+Zk6rIp0T4OaDfeAdi+X9KHgD8QRrwkGTds/68kyv4hYaD7zjBVRZyK2sf2//olXzKpmSap5R1f+d7xFmYSchPwFEkr2b59hLr/D1iMyM2SJMngMB14vG4hkmQK8xZgbUnHAL+0Paq8zk3E9rbj9VtlfncC8Dxgf+L0bCOQ9GaGUoSsVT7daJ12NBHqtZFIeh6R93RV5t0Ta60POsMo555ZdTJCWjLlSQNe0lTeAHyio2xZ4MxR3Nt6qR45zjJNNkby+l4a2AJ4LnAX8C1gzkQLlUxaVgAesT3c5uvf2uolybhi+yeSrgI+B7yI+Q0ucxkKa3Vxv+VLJi0rEOHmxkIu4GNO9hRiznbwCHU/SejrDxMsU5Iko6Tkv1uRyBeVJMn4shPwJuBl5d8vAe6X9BPgWNvn1incVMf2DZJeD1wJbF6zOH1D0ssZ2gd7iMjveRvpqNGVYug9hdgb+wexnvwg8CDwVeBJwAuIsPF3At8m98wqkRHSkqaQBrykybRv0I4mFrqB+4F/Ad+2ffxECTYZGG3YJkkvAH4GrG/7VRMrVTKJWQy4dbiLtu+LCGks1jeJkkZh+yLgJZKWJk6ErlQu3Q5cZPu+2oRLJisZNm7B+BrwRuCjkv5ue77ck5JWBr5MbFw+ChzRXxGTZGojaWvmj7qxpKROR8h5biOiluxU/n3+hAg3ySmRX/YkQvE9RDirHW37jloFSyYFJWTjqZJWAF5HnHB6BvBm4E2SrgGOJSJMJBOA7askPUizchZ/sHyfCuxuO40mvXkvYbz7HfDSkv/0g8CDtp94j0p6G/B1YCPbL69H1PrICGlJMjIaRVqJJJnySJoL3Gp71bplmYqU8HTfA95q+7t1y9MvSmz422xvUbcsg85o+mD20ySpB0nbALNtn1e3LJOF8t5bYGwfMx6/M1kpmxxfJJyoLgbWJxw5TiRCNm1GLNoF7Gd7uBC4SZJj2RiQ9EmGTrhCtdPBAh4BtrV9wQSIN7BIWoTYuN2VyM95BfCV1qkoSZ8HPtTl1vuIXNDn9EnUgUDSmcCd6ey5YEjagjiV9xpgKebvt6vZHtZhMqmOpPcBSzYlJ62k+4gxbXXbt9Qtz6Aj6d/A04EtbP+tlHXd05D0UeAzxHz2qL4LWyNlrtHuGFR1rmFg7yYdspC0FjDH9o11y5L0hzTgJQkg6QfAvbbfU7MoUxJJ04nTixfZfk7d8iSDRxrwkiRJkm5I2hc4lPBgbtEeOeFe4D22j+2zaEky5SnOCK9vK9oGmE2ETRuOuQxFLTnG9lUTJuCAIul3REhuGBqrHgd2AFYHflTKTIRNWx5YqJTdCTzD9l39kTaZakhaHNidOMW+ZSk2kcv5dOAnwC8yukRSFUl3AgvZXq5uWSYDkh4gcsEuZntuKZsL3G17hY66SxOpZ863veV8PzaFaXMWajGWCGnHTZB4STIQpAEvSZK+IOkeYrK39IiVk8ZRJrIL+kKy7QwNnSRJMsWQtCSwG7ERuSowjQi7fC5wUm5CJkl/SGeqkZG0O3BC+fNKIqzXBsB6wGnAcsCziFB0R9ueJWkxIpzmV4mTUx+3/fk+i55MQSQ9jQivuTeRbwuGjHl/sP2yumRLJh+STge2BpbL8JkjU0KsPmx7pbayB4hoEou5Y0Ne0l0Atpfvq6ADRs41kmR+0oCXJICkRYmj7bNt/2eEuk8HFgUut/1YP+Sb7EhaDbiBiPU9s255ksGjTNIWFNueNg6/k0xhJJ0xDj9j29uPw+8kSZIkyaShnMibZfsndcsyqEj6NZH/73hgH9tzFYmcjyGMdAsBH7b9pS737gN8H/iL7a36KHYyxZE0DdiZCLH5EsIRJtdOSSUk7QL8AviI7YNrFmfgkXQFsKbtGW1llwNPA55l+7K28sWBB4g9yRnz/ViDyAhpSTI/acBLEkDS3sAPgKNs7zdC3R8C/we81vYJveomIGkG8GPgZcB5TQsHkIyOEjZhgWlK/oFk7LSd9uwWlqM9V0g3WvflhkeSJEmSJPMh6QbipPC6tv/XVr4OcDUxl3iy7eu63Ls4ERLs3s7wakkyXkh6EhEa9w2216tZnGSSIekg4KNEzrKv2Z5Vr0SDS1s45afZvrqU/YA4EXuE7f3b6h4IfBq4wvYzahA3SZIBJg14SQJI+gVhYHq+7b+MUHdb4Azg57Z3m3DhBhRJnxihynRgDWBHIq8DNCyxbJIkg4ekMxk+XOvzgIWBs0f6HdvbjaNYSZIkSTJpkbQSsAcRJvJR4CLgp03c2JX0COHoM98JCkmziEgui7TyIXWpcwewtO1FJ1bSJEmSarRFMtkEmAk8AlxGnBwbjsZGLpH0IeALwNttf7uUbUWsNU2EVb4Y2Ig4GQvwKdufrkHcJEkGmDTgJQkg6SrC2LSE7cdHqLsI8BBwre2n9UO+QaRCzjIRyew/a/ugCRUqSZJkAZB0C7BSnq5LksFB0lOA1wAbErmjFulRvbGbREkyEUhaAXg7Mec/xPajXersTOR8W6Lj0rXATravmGg5B4leuXtGM8/IuUiSJIPKGNNeNDZyiaS1ibDIF9t+b1v5wcAHyp/tkWHOBl5ke3Y/5Rw0RnFYoCtp+EymMmnASxJA0sNEfraVRqzME56R020vNbGSDS4jnGIBeBy4B7gU+Int//ZDriRJkrGSm2ZJMliU8MoHEjmjhgtt205jN4lGouQ/ehvwQsKx6je2j65XqmTQkbQHkcvtHNvbdLm+DvBPYAbd++hVwDOblDc8DXhJkkxVxpr2ItNczI+kHYiT62sA9wGnAseOdKCgCVQ4LPDELeQaIJniLFy3AEkyIMwGRmWMK0nIlwQasxDthu1t65YhSZIkSZKpiaS9gNZG0c1EmKGbCQehpAuS3ggcBZxse/eOyycArdDvAnaR9ELbe/RTxmTS8XxiE+3EYa5/FFi81Pk0cCTwIJFf68vAU4C9iFzjSZIkA4mkhYDNgLWAxW0fW7NIA0ka4sYP238E/li3HANKK8TocCwNPANYjDg08I9+CJUkdZIGvCQJrgE2lPRc2+eNUPd5xIviqokXK0mSJEmSpJG8o3z/CnhN08MJjZIXle958g2X/M2vKn+eC8wCtgdeLekE27/sl4DJpGPT8v2HzgvlVOeriE22YzpC5R8u6cnAu4GX0zwD3qKSns/8pxIXBRjm2jx1kiTpD5LeRZz2X6Gt+Ni268sC5xD7p9vYvq2/EiZJsxjNYQFJSxJhSD8G/Nr2lydariSpkzTgJUnwByJx7BclbT/csXVJCxNJaA38vo/yJUmSjDtt8eX/ajvHtGTckbR1+ee/bd9VqzDJZGMDYr719jTejZqNy/e5HeWvK99H2X4rgKQDiRNTrwfSgDcCDR7LngQ8Nkwo/I0IL3gD3+ly/VuEAW/DiRNvYFkWOLPH9V7XRLXQYUmSjBFJRwD7Ef3ufiLS0jzGddv3SLqIOE38auAb/ZZzUJD0PeDe9nxuI9Q/BFje9r4TK9ngk6c8xxfbDwKflLQIcIiki2yfWbNYkwJJrXXBhbYvr1WYZNRkDrwkASStDlxJnKw7BzjA9sUddTYFvkKEknkEeLrt6/st66AiaTWgV8zpG5wDzqgpk2OAvwJH255TpzzJ1KQjvvw5wEdt/6VGkWol886MP21t7EHiHXqY7Qfqlar/FGP5g6P1DpW0P7BMk5OxS7oPmGt72bplmSxIupPYFFq8o/x6YDVgQ9v/LmXLAncBN9leo+/CTjKaOpaVPOEP2V6xy7W3Eka6h4GZtud2XF8IeBR4pEl5w0tbWVAyl88okXRG+ed5wJds31ujOMkkQtKLgd8CDwCvs/3L4dYCbXV/ZXvXvgs7IPTK8TlM/WuANZs+nnU75dmukzzlOXYkLQ/cDpxqe+e65ZkMtM1p5wLHAQfZvrZWoZIRSQNekhQk7c284V1uBa4r/16L8EBteUTuY/tHfRVwACiJ7HcBLrf9mY5rtwAr9bj97baPnEj5phIdhpWriZfq8T1uSZLKdNlkMvA72y+tQ566SQPe+NPRxgzcDRxs+9CaRKqF3PCojqTziRNlM20/WrM4kwJJswlD8XJtZasANwG32V6lo/69wHTb0/sq6CSkqWOZpAcJB8fFuhjojgL2BS6w/Zxh7r+T6MONCQspaZvx+B3bZ43H70x1OtZM9wGHAl+1/XB9UiWTAUm/AF4GvNf210rZcAa8pYlcW9fYfkq/ZR0UxjCfvRZYo+Hz2a6nPLu0sWOJU57vtt3YU55jQdJdhNPffM5Gyfx02QOaDXzX9jvrkCcZHWnAS5I2JO0MHA6sPUyV/wHvtH1q34QaECQtBlxLGOm26swVWCa7K/f4iduIyVvX8KTJvAxjWPmX7Y3qkCeZmkhaq/xzNWA7IifSczpPbzSFNOCNP5L2Kf9stbHnEQaDRuk4DXjVkfRm4EjCK75xTlNjQdIdwHLAUq3N6+J8dTzwc9u7ddS/F8D2Mv2VdPLR1LFM0n+BJwMb2/5nx7XLgPWAI2zvP8z98xmVk2Q8KQYCAysCrfnrfA4LUx1JawJzbN80yvqrAgs3OaJQmwPyMq0T1b3WAuWduYjtJfoq6AAxhvnsg8SJ4sacwm4nT3lOPJKWAu4FHm3qHkZV2hyN2veA1prqc9rJTubAS5I2bJ8i6VSGFuZPIhYEtwJ/Af7U6X3aIF5CGOjO6DTetWHgBV3KP0vo82XAzydGvKmF7YXgicVV66W6bZ0yJVMP261TxtcRY9znJE1pL/m2mO/dmFHq7E1H/otOMm/B6LB9TNufny/tq+tJjWQeliPCdTcW20cVx6qvS7re9tl1yzQJ+BewNfAahqJKvI6Yn81zmqecJphJhJBPRqDBY9kFhAHvXcBbWoWSNgeeTrStP3W7UdLTiP2G67pdT5LxwPba8ESu+i1o7prpWuAWYkN2NJwLrEGz9wSXA+6rEA55LrDQBMozZShzjDcRRvV/1CxOnexHvCc/YXukfMOtPbZnTaxIU473Eev2a+oWZLLQccL/eHjCCSQZYJr8sk6SrpRcY38sn2SInYnJx/d6VeoW7kXSV4AtgZ1IA14lbN9MxKU+rm5ZkmZge3bdMkwwP2Ao1FKvOr0wkAa8MVDaVxpieiDp1cBSwBV1y9IvSo7AblxK5B7+k6RzgfMJL+ZhaXLeQOAEYBvgCElbEI5oLybykP2ko+5zy/d/+yfe1KFBY9kPgD2BfSU9BvwKWB34ZLl+N3FioBvble8mb94mfaJEeTm3fJr6HujpfDYO9aca9wPLSlrE9mO9KkpaDlgauLkvkg0Ikj4JdM7RVpY0Z5Q/YeCn4yvVpGKL8t1zDw3A9n2S7ifmbo1G0tYjVJlOOCDsBuxItLMTJlquqUyTT2NPFtKAlyTJaNm0fI8lH8OZ5Xvz8RElmepIWgnYA7jDds/JmKS9gOWB423f2Q/5kklP0zcskglG0ruBd3cUryjpf71uA5YhTkUZOGVipBtIDqK3YV3AVoQz0Eg0deMW4GjgVcAOxGmpVu7mA23f2lH31XQ5mZck7dj+g6STiXa1X/nAUNs6qEeOyj1LnXMmXNAkSaoyHWh6aot/Ek4vWwB/HqHunsS497eJFmoAaV83mdGvo2YDPwS+OO4STR7ylOfYOJORHW5hqC3+CfjShEkzCZB0BqGzt9i+um55kvEnDXhJkoyWtYDHesTVH3YiZ/vuEv989QmRLJmKvJaYhB00irobEaETAL4+UQJNBSRNA94GvJBYIPzG9tH1StV31qlbgMmOpD1HMqx31F8cONz2vhMo1qCxDPPn053WpWw4TqdZhqizGd1CPemB7Tklh8qeROjye4Hf2j63vV4J/7gKofff9VvOQUTSQsBmxHx38QyTPA+vJdIJvBlYrJQ9DHzO9hHdbpC0KRHOdS7NckZIkoGnpGhYEbi9bllq5mQi3OpBkl40XKoUSRsRKUGaeMrnBww5Yws4gzh5vdsw9SHG/fuBK23PmkjhJgF5ynPs9DIUzwHuISJ1nAD8oMGpjlpsRezXpvFuiiI718pJs5DUOr5+i+2PdZRVwU3ajCxJ6O+zveIw17cFFrN92jDXbweWtr1Yt+tJ0o6kM4mwac+0/Z8R6m5AhGf6k+3t+yDeQCPpjcBRwMm2d++49hOGFlwt7/mTbO/RXymTyUxJYP8D4J22Hx6h7sbAj4F1m5QYu2z2bNz6kwidcx/wnh63tTY8/pWLryTpH5LeBRwIrNAqax+vJC1LnCJbGNjG9m19F3IAkLQkkfcOYpwaNk+npOWJMGCP225MOOBkfJC0DLAh8IDtizuurQIcTpszGvA+240yRpUQc9u2FR0EPAgc2us2wsFoJ+CpwK9sv2JiJBx8JC0CXAw8gzBSfYWYry1PjHVrAy8D9iXyZJ8HbOUGb6JKuha4zfYWI9VNnjgVtQ0xd/hzKbsFWKlzXSTpHcTY9ssm98tkbEi6AVjS9rJ1y5JMDGnASxpH2Xg0cIXt9TvKRhMOoFXPDduMvIfwSB6TAU7So8DDTX+hSBKwD+EdvyERVqHXaWjbbtxp6TIBWd724qOs/zBweyuRfZOR9GMiNNor25NlFyP7GeXPc4FZQMvgOU/dJOlF2zvzv8CenZtrbfUOAD5PnNi4azgHkCZQdHar7VXrliVJkiEkHUGEhRRhQF+SWCN3bqwdC+wFvNv2N/ouaJI0CEnvAw4Bvmn7XW3lCxMGl/UZWrcbuAzYrAF5nJ+g5Cb7JEOn18XoT7ILeATY1vYFEyDepEHSWsCpwHoMrz8R4TZ37BKOOkmGRdLbgW8Qa/AX2Z7bzYBXHP/OJMLo72m7M29xkvRE0nFECpqn28781lOQxm0KJwlwLDE5u6VLWTI8dwBPkbSO7Wuq3CjpycAi5Tcai6TFiDBC25E5uEZiJWIjbbQ8BKw8QbJMNjYu3+d2lL+ufB9l+60Akg4kwvS9HkgDXjJaXgp8H3gacJ6kj9j+SuuipBWBY4ik4iIWpHvXIOfAYDvzWSTJgFHCjb4NeAB4ne1ftjbWulQ/nggluQOxGZckycTxovLdGa5wd+CZhBPal8v3BwiD3ltoVt+8lnlzmG4DPEacEhuOJ076A8fYvmrCpJsk2L5O0mZEOoY3EmGU27mJiGxymO2H+i1fMuk5Cng7sf/zB0lfIULqI2ldup/yPKkWSWuknFS8y/ar65ZlEnMoka/4MEkvb/JJ4alKnsBLkmRUtHl07D9cvose9+4PfBU4wfZeEyDepEDSJxjK6fYzwmByMyMkELd9Vq/rUxFJdxAhXpbqFaKp1J1ObL7db3v5Pog30Ei6kzgtu3hH+fXAasCGtv9dypYF7gJusr1G34VNJi2SnkQkpt+ecIA5jTAEb0wY71Yi8hMcBHwhFxHJgiBpQ8IgvBYwoz2EeQmBtSJxYv2WYX5iSlLmFV2x3aQcimNC0i+IjbP32v5aKRsutNXSRL6Va2w/pd+yJkmTkHQ1sbG9jO0H2sp/STgRfcj2oaXsNUSo7rNtb9t/aQeDPOk/PpT8gKsSRpZbbV9Xs0gDjaSVgNWBJejhoGz77L4JNWDkKc+R6TV+SfoPsGLu84yMpFcSaS7+BXwJ+AsRpSrX4VOANOAljUTS64BZthvn3TJWJL2WOKl4PfCs9sXUCPctRbxAVgf2sf2jiZNysJF0GTFx+7TtT9UtzyDTlgNvd9snj1D31cCJwHm2t+yDeANNyVf5oO3l2spWITxIb7O9Skf9e4Hptqf3VdBkSiDpw8CniKgO9xGhXxYiPMP/z/Zf65NuMJG0ELAuEUJ5kV51m7zhAU8YTb4H7NoqoiOEuaTFgeuAZYGNWg4KTaAtnO08xTQszPtYaTtt94SRYDgDXrl2L7CI7SX6KmiSNAxJ9wHYXrqj/B5inrF6y2FD0qLESby7Gx6qex9ifyND7yUTjqR3AvsDo3FoaWRKkHbKXDVPeQ7DCAa8YedlyRCS5ozhtsb3zclE/kclTeUHRAjN+Qx4kg4CZtp+b59lGnROBL4ArAGcLOk1tu/rdUPZeDup3HMj4R3ZZNYhNtoOq1uQScCvgK2BQyX9xfbN3SpJWo0IF2DgF/0Tb6C5D1hO0uK2Hy5l25TvvwxzT89TjkkyHLa/WHJW/hBYmjAeXApsPVpHj6ZQDOlfIMKbzBjFLabBc/Vysu53wBbAw8CfiPCF8+Titf2wpO8D7yd02xgDHhkCfkFZDrivwlg1l3BQSJJkYpkOzJPPTtJ6xDzjyvbT1rZntxn2GovtY+qWIWkGbfnWR5sSpPGpQ8qa/DPAZ/KUZzJBNL6fTXUauymQJAw/wL2V8MZNA14bth+T9DYi7OMOwL8kfQ34te0r2uuWBdYuhFfWqsSGx362e4aKbAAPANNsP1i3IJOAbwPvIYy/l0j6AvAb4pQFhOfay4APAysQBuJv9l/MgeRfhPHzNYSzAkT+OzNvroyWkX0mcGUf5UumEJL2JnLOmKH36obAlyXtb3tWbcINEGWxfj7xTswNj9GxL/Ac4GpgG9s398hP9lPCgLd1H+WrHduvr1uGSc79wLKSFrH9WK+KkpYjjAddHYqSZDgkLUO8Fx+wfXHHtVWAw4EXEuul3wDvs317v+UcMG4HVpX0pLZwcjuU727OaDMIB7akC5KmEfk+n2hnto+uV6rBIqMjjA5JexBrzPuIedrviFz0txIRl55EtLOPEekwdrf9p1qEHVCKY3LOJZLxZru6BUgmljTgJUkyamz/pi2f3WrAwcDBkh4l8oJAhLBqeceLyIH0btu/7bO4g8iFwI6SlrN9d93CDDLlRMWuRLz4FYhTdod2qSrgTmCXpoac6MIJxIm7IyRtQSykXgw8CnSG1Xlu+f5v/8RLpgKSlgC+BexF9MOLgH0IJ5h3EiFitpK0p+1L6pJzgDiIeG8+QGxq/BK42fZYwp00hT0Jw/ABw53CbuNiYlPy6RMuVTKV+CfxvtwC+PMIdfckxrq/TbRQyZRjX+AQwtHsXa1CSQsDvwfWZ8hh4/+AjSVtZnt25w81iAuBlxMOtR8s4ef2I94Jp7dXLNE4ZgBX9VvIQULSG4kwfCfb3r3j8gnAbq2qwC6SXmh7j37KOIhkdITKvJ7Qwcdt/wxAiuHL9lzCMHWMpJ8SjqO/KONZo/tnkkw0ts8auVYymckQIEmSVML2EYRX1d+JBYCIMCerlM/0tvK/AzvYzpNRwZcJvRxQtyCTAdsXAZsCxwGPM9SuWp/HiPBhm6SBYB6OBv5ILELfQmyAGDiwS1LsV9PlZF6S9ELS5sAl/H/27jtOrrrq4/jnSyAkIRBC70VEkKrAI4JKRxQVpIMoXcEGiAo+FqqVR+xd6QgI0lRUkI6ISFW6Ir33khBqvs8f5w4ZJrO7s5vde2f2nvfrlVfInd/s6zjOztx7z++cE8k7iM+2dWzfbHtfogL7CWLm598l5WcevJf4XdvT9o9s35fJuwGtSrxm5w+0sLjR/QxQ6wH3ku6S9F9Jb6w6lh7xW+J84tCi+qItSasDXyXej6eUFFsaPd5d/N363tkBWJloY/414MtEVehKxPlbnf2c+N38rKRbiU4RKwOPAWe2rG1UHdxYXnhdqfE+O7n5oKQNiOSUiOrFC4qHtpO0ZVnBdaOiO8I/gI8AE5j5WrPdn7rfQ31r8fdJLcdf97oUHYc+BcwNHFRCXD1F0rKSDpT0U0nflrRjMc8zpZTakp1jE1L95JDU4SHpbcDGxIVm46bZE8AtwIW2/1FVbN1K0ueIXX6HE4OKnx/gKYnXBj+vRVSTmWjTcU2252uvuBG5E7Au8DTwR9tXtKwZS8wNHA98ynad5kalWVBUXc9BtLjazfaf26xZhLi434giCWP7vaUG2kUkvUDc+Jkr20l3pnjNptme3HSsz3M0Sc8Cs9meWGKYXaV4zV6yXetZUJ0q5ixeD7wZuAT4LnAMcU67IrAM0a57T+K78krgnc4L6DQIkv5LvJfmbZ63KOkc4P3AQba/XRzbnpgZfpntDcqPtntIOhg4mBmJgceBnWy3VuD9keg08dE6t4WUdBvRAnJh2483HT+GqJr6pe29i2NfJq5Fz7G9VQXhdgVJvwD2IrsjdKy4Bphme96WYy/ZnrvN+inAY7aXLS/K6knaAfggMBG4Hfix7buKx/YBvs/MlZx3Ae+3fVuJoXaFvD87/BSlsfMDE2zfW3U8adZlAi/VUn5BpCpIuqj4z7cQc1ReBG4mLhr6Ytsbj3BoKdWWpGUbF1SpM8V36F+AXWw/0s86EbtuDwNmr/P3qqR7gXmab3ik/km6n6jsn9SYHdvXOZqkZYlZeXfYflPpwXYJSXcCC7a7iZbak7Q00a57BWKzQdtlRHXPZm0q2WtF0np1nv80FJKeAbA9qeX4U8Qc4iVsP1QcGwtMA560vWDZsXYbSUsRLW6fBv5h+5mWx8cS5xmzAT+v8++npMeJG7UTWo7fS7TwXq2xWU/SZGLT7QO2lyw92C4h6T5iNvEOtn9bdTy9QNKDwPiWzVWPECMv5rf9dMv6KcAY2520Jx0VJP0K2L3l8PPE6IrFgXPpu5LzbmCVum3yLq4tX6L9jNN3EMnOgToG5X0zQNIaREX/JsBcxOsye9Pjk4FvMmNMQW6I7xGZwEu1lAm8VIXifTdYzvdiSiNH0qvAPUT1xcXAxbbvrzSoLifpQNtHDmL924CTbde2rV+xA35XYEXbOXOyA8X8lA8CH7L9m+JYXwm87wD7A8fa3rPkULtGUU2wJ7CW7eurjqdXFFX+nyVmdy7d8vADxFypo3LW7mvnsrcBvwBOyJnOA2tXnSJpBeBW4N+2V2xZ/zgwt+05SalDkl4Cptier+nYosRn2CO2F21Z/zQwzva4UgPtItkdYfAkXU2MuGjeXHUJ8C5gW9tnNa1dg5gb+5TtWrQ4l/Qe4I/FP58hZnO+kdi8fRYwLzF793vAr4hr0CWIsQT/SySqPmP7B2XGXbXi3MLMmAc7GI3n1f6+maSPEO+rOZoOz/S6SLqAaD+9s+1TSwwxzYJM4KVaKr4gngH2a/PwD4he3bsxwBeI7ROGPbg0akk6ZCjPs33YcMeS6kPSykT70YWKQ48S7UezZSYzJdYbJ0V3UiTzgIv6qzJLnZE0sXGhX0fFTLLrgAtsb111PL1A0vuA3xM3Pzaw/WC7BJ6kvYHGrN11bV9VfrTdQdIbiPmUNwKb1m0H93AoZiItBowhNvvdU3FIXaXpO9NEJ4kziNZ8WZXXh6Yqn8UbFWKSPgn8EDjO9h4t66cCU20vNNMPq4mifeYU29/pcP2+RIvSw0c2su4l6TFgPiL5+3xxbEdiJt5ZtrdpWf80QJ07A2R3hMGT9HOi7egmti8ujn0e+BbRAnJH4jxkdeBYYtTKuba3qCTgkkn6DTFj/nxga9vPSxpPzO5cHxgL/J/t/23z3P2JueIX162SrEgCz3JywvaGA68anSStRFxrjiXuaZ9AdJiYv00C7yPA8cCJtnctO9Y0NJnAS7XUtMNjVryuFDmlNDRFyy+I1mfvbjk2GLa93PBF1tskvR/4OrByH0tuBr5s+3flRdV9illtGxG70DYCGjMamr8jbmdGQu+S5tkiKXVK0gbEze7riN/Nf2RFT/8knQ5sQ8w9PZm4aTQ38HGiUur9wCrEhqvX5vvUVdFu7h3Az4l5UT8k2hE9CvQ50ydnY6ROSVoO+ChRUbwwM74rbyer8tqSdCawJVHFeWBR8XkVcWN7F9u/blq7OHAfcKPt1SsJuAv01y2nj/V3AUvVufpC0sXAesCeto8rjv0R2IyWih5Jk4CnaFMBWifZHWHwJG1BzFD/me1PFMcmEhXFi/P66ycBLwPr1WVzVeOzCHiL7Rubjq8K/JN4fd5s+99tnjsv0dr2cdsLlxNxGi2K1q17EPMWP10c66tzyWLA/cAttlcpPdg0JJnAS7U0xFaGrWpfop3ScGj6fbzN9kotxwYjfycLxc7lQ5hRRfwKcUEAMcy4sfnAwBG2Dy01wC5W3ABvJPQ2JNqawOsvSG+q8421NHhFq9bBqv1GIUnjiPaFO9N+41XjM+4YYJ+6t8DK99ngSPoSsfs4E5iDJGl2YAvgY8ScldnIqry2JG0G/Il4ff5NbEJYjEisL9s8f0bSh4ld8yfb/nAF4XaFTOANnqSPAT8jZiieACxCJI5fJN5nDzetbbT5O9f2ByoItytkd4TBKz773wE8b/vqpuPLA8cRc94a7gU+afvcUoOskKTniZl/M7VALtopzw7M2df5arZQTkMl6b/AMsDSjXEg/Y2HKqr9X3HLfN7UvTKBl2qpGFg/y7KtTkqzTlKjbP8Z22e3HBsU28cPV1y9qqX3/mXAV4HLbb9YPD6W2KH7RWAD4obS5rbPKz/a7ldckG5IDCNfuzhcm2RxsTsZ4CHbX2o5Nhiu+Wyy3JQwCyS9k6i+W5em9obAFcAvMlEQhrpBzfZswx1LLyher+nEd+UJwBm2n6s2qt5TbHz5KDF+YPHisMmqvNcUG6sOJhKdEBWyO9m+sGXdH4H3AB+1fXS5UXaPISTwngFmtz3XyEbWvSSNIRLFm9A0Ewo40PZRLWuPJn5fD7L97ZJD7SrZHWF4SVoCWJIYV3Ora3bDufjsmmnmZPFYn8mUwaxJqR1J04CXbc/TdKy/BN5jxCzLsSWGmWZBJvBSSqkCkt4KfIiZZ5NdDZxi+/qqYku9TdL5xMX76cCOfV04SRJwKtGn/y+2Nysvyu4naSGiEq/xZ1lmVPtMr0vFSlPL6dtbKmQ7HTSeg8UBSesP5Xm2Lx3uWNLoNdQNanXdkCbpbqLVFcRn1QtEa7ATgfNtD0fHjtqQNBvwPiLZvjmRaG+uyvuZ7Suqi7BaRaJzbeBpIknwTMvjY4GDiCTfz5srpupmMAk8SdsBvyHOU9484sF1seJ3cCdis8vTwB9bf+eK99nZwHjgU67JTOwhVqi3U9uq9TSw/j67MoGXRlIx13QcML5x/6efFppzAlOAp1zjebu9JhN4KaVUIklzEe3AdmgcalnS+FA+FfhY7gBMgyXpSWAS0UrogQHWLkG0N3na9nxlxNetirkDGzAjYde4CdT4Hf0PcBHFLDzbj5UcYiUkHUd8Lj1k+4stxwbF9u7DGlxKKc0iSesBuxCzFicx47PtEWLu4om2/1lReD2p6ATwZaKVWvN5roG/A/s3t15LSdJ+wH5Nh5Yh5nbe19/TgHmBRrXBd21/biTiS71vmEaoQM03pKX+ZQIvVUXSdcDqwEq2by+O9ZXAa8yyvNT2hmXHmoYmE3gppVSSYlfk+UQ7PgEPEQmB+4slSxSPLUbc5LgIeHfdWk+kWSNpCvCi7fk7XP8EMNb23CMbWXeSdCSRsFud2PXeuNl4DzMSdhfZfrCaCFOqJ0l/AY4HzrT9fNXxpNGt2I28BZHM24yYU9M4/7qJaLH56zpXRfVH0qLAnsAewNLM+C79K9ER4N3Ae4nv2ZeBzWxfUn6kqRtJOoSY3TxUFwLb2H52mEJKo8xQOyG0k90RZiZpIlF5vSwwFbjG9t+rjap8RQLvMaLLUutG7WuIWfTLtHnsdWsygZcGS9JXiREpP7f98eLYTAk8SXMDVwErAJ+z/d0q4k2Dlwm8lNKQFDuWX+r0xEzS24BxdZ5TI2k34BjixsVngZ+0tmcqknz7AN8lbh7tbvuEkkOtXFENtRrwXGs70eIm0Q+BTYnZNX8APmv70bLj7EaS/kWckM1t+6UB1s4JPAvcZnv1MuLrNk3tIJ8l3kuNCru7Kg0sjWpFC9v5gQm27606nm7U9Ls5FTgTOMn2BdVG1VskLUgkUybU+fxrsCQtQLSh+zDwP8VhE+ccF9h+b1WxdZPic2xzYv5do2WmiO/TE4mWmTc3rX8D8FPi/O0K2+8qPeiKFbveNyN+L8fb3rjpsbmIzUS2fWVFIVZC0urAWxr/JK6XngH27+dp04n32k22/zuS8fUiSSvTZlSD7Vuqiyr1KklvB7YEJhLzTU9oJMyLz7XjiCr2ZlcC29Zp40vTueuQfwRZ5ZmGoDh3/Q9Rlf514CjgVooEnqTxxEaqrxH3ih4C3pQdv3pHJvBSSkNSnJw8ZHvxARfH+ruAJevcM17SBUSF3Wds/2CAtfsC3yMqfzYpIbyuIumzwJFEkvPTTcdnB64HVmLGzjUDtwBrDpSwqgNJXyBO2j5m+1cDrN0L+AXwv7a/VUZ83aappY6B/xJVdxcSSbzHKwusixWf59OJCoo7qo6nl0hag2gttwkwFy2zVCRNBr5JvB8/Y3taJYF2AUknAFtRvE7F4QeBk4hkXi3m9gxFcTPtUCIZAO3fZ6cU/9yhdRZXmkHSm4CPEMm8pckba432241quyWYcT52HfAz4OS+qmYlzUMkEl603Xqzd9SStCSxEWGNxiFa3kuS5gDuIF7TdW1fVXqgXWIwM/DS60najLiGWqWPJTcCB9o+v7yoUi+TdDAzV8g+Qsz0XAS4DJizzVMN/Av4H9uvjGiQXWKYWrXW/jwjDY2kTYBziFl4rxBdD2Yjfl8XYMZGqynEdXytNgv1ukzgpZSGZLAXVsUN36XqfDIi6TFiZ9qkgW7KFjtkngGetb1AGfF1E0nnETe432X7b03HdyZ2dU8DvlP8/Xlip9F+tn9UQbhdpbgBdCGx6/bjto/vY90uxI22q4GN63Jh1UrSjkQLzQ2B5YrDjZOjm4mE3kXAJdmaKUh6gajAnmfAxek1kj4C/AqYo+nwTBfpTZs9drZ9aokhdh1JE4gk3i7E7+kYZvx+3kC02DylLjMpO1Fs4vgaLbPH2rzPziJaRn7M9tElhthTJK1JvP92BBak5jfWJP2BqCBrtJx+HvgNUW3X0Vw7SXcTm/pq8ToWlXXXEDve7yfmzuxOVMa2/l4eTCTfj7T9hXIjTb1O0qeIDaAq/rwKNDajzU90d4H4Ht3X9o/LjrGbSLoTeNT22ztcfzmwmO3lBlw8SkhaB7ii6dATxHvJwK+JexsfAM4CfkmMIFgC2Jn47jSwl+1jSwy7MpJ2HY6f09f1e0oDkbQq8T3Q12y7S4BP50bI3pMJvJTSkAwhgfcoMI/tcSMbWfcqbnpPHeRssrnq+JpJ+i/RH35e2881HT8HeD9wkO1vF8e2B04FLrO9QfnRVqe40dPOnMAniMTmfcSJ2gPFY4sD6wNLEUninxDJmMNHNNgeUOyQ35AZCb0li4cardOup0jo1XnncnHDY8G6zk0cCkkrEdUpY4EfEPO0/kybORdFou944ETbw3IjYDSQtAhxQ+jDNFWWETcozyM2d5xj+8VqIqxe0eLqCmLX7YHEa3Iz7QfYb0PMJjvN9o5lx9rNiu+CDxOVdys0DgMvAefa3qaq2KrWVF1wK/Bz4PjBVnBK+jbx2bf7cMfXjSQdSFRWXwesb3tqu7k0xdrViXONWrYYTUNXvHeuJZLrVwGHEd0kXiwen5M4t/0KsA7x3bmm7X9VE3H1ckPywCQdRyTirgG2sv2ApMWJiuI3AROI74GPtXluYybXn21vXl7UKSVJSwPvABYjNkA+TJxbZPecHpUJvJTSkAzmhFfSCsSF/v22lxrx4LqUpPuJNhOLDTSvTdJCRF/qhzttUzqaSHoGoLW9kqSniKTUErYfKo6NJSrxnrS9YNmxVqmDPvvNbUb7PV6ni9FOSVqOGcm8DYjfX9PSjq5uJP2CaJ+2lltmVKb2JP2KaDf340Zb4H5u4C5GVGncYruvFli1JmkV4obSTsSmBIjfzWdsz1dZYBWTdAqwPXCE7UOLY329zxYgWhn+x/YKrT+rbiRNBLYjknbrMaOCBeJm+InAqbafrCbC7lC8x35m+9KqY+kVkq4iuiJs6GIWZT+/l2OAF4hz2oVLFUnMOAABAABJREFUD7ZLFJsRfgJcafuTA6z9FdGa9GO2rykjvm4k6Xji8+v3wNa2X+1j3Rgi+fIBIvFSi0R6O0NI4N0HLGJ7jgEXjxKS/k10KHlnc7u9pso8A29tlwiWtDBxP6PjsSsppZTaq+3Np5TS4Ejakhhc3GySpGP6exowL/Au4uTu8pGJrmdcCWxNtMb5xABrDyNevysGWDdajSN2ur+mSARPAv7dSN4B2H6pKbFXN5cxa4OyU/+mFn+eB14kXmv1+4x6+CbRTu5Hkjbta9ZRep0NiffPgLMmbT8oaRozKkBTC9s3AQdKOohIsn+DuEFem5lafXhH8feA7aRtPy5pKrEzt5YkzUa0g/wIcY47jhmf8fcQ8xZPsP2faiLsPrZ3qjqGHrQCUe004Dm97VclPU1cP9XZh4hK6yM7WPt3YoPMh4gqobpanzjP2K+v5B289h7bn0jg9dViLbUoxlssBDw30NpRZnHi8+vvLcevKo7PBtzW7om2Hyk25XbUfSildopztTWJOcQTbJ9QcUgpVSITeCmlTr0F2I3X38AeXxzrxGNEUqrOfgxsA+wtaW7gsNYSdklvJBJ8HyJe67rOJngUWEzSIrYfLo5tUvz9tzbrGzMDa6VuLUNHmqTJzGihuREzWqfBjM+9+4CLSw6t27wC7E20T7tJ0g+J38tHiYv5tmzfW054XWkxooXy/R2uf55MRvVL0qLEd+VHgFUrDqdbLAQ8Z/vxAVeGF4E6t8J9gHjNID7jnwV+SyTtLqssqjTazAlM6y+p0mICUYVXZ+sXf3fSrvws4BdkMmphogr97oEW2r6rSBTXqspT0lLEiIZmYyW9i7436DU2JO9MzDC+caTi61LjiTmBr9swanu6pCeBBWy/1P6pQHyW1XGTbRoGkj4NfBlYoOnwCU2PTyaKBGYnWlQ/Um6EKZUnE3gppU7dQMzkadiVaFt4Wj/PmU7cDLkJOMP20yMVXC+wfYmk7wH7EzcdP1S04mjMJlui+NPw3Rq3KLqa2A1/AFFlMQHYh0hqXti8sOjDPx7Ift5p0CRtzoyE3WrMuIBv/P0wMUPwImKWyH/LjrEL3dX033MB3+7gOabe550vAuMkqfUmSKtiTs28wFNlBNZLih3wWxPtMzcidn43flevo+mivqamAnNLGjNQsqBoGTkvscGqrhYmNh2cT7x3zrFd98RJRyQJ2IpoY7sWMxKhjxLncCcTr2d2CYBHgCUlzTvQtZCklYlz2lvKCKyLLUEkowZsWWv7iaLKp+4t+qYBEyTNbvuV/hZKmp1IFNetg8LuQOv88MnEef5ARJzL/nyYY+oF0wd5PKVZJunHxP2fxgaribQk2m0/Jek6IsG+HR10oBjNinOzXYlzs9WA+ej/+rvWY0F6Tf4flVKT4gNva6I1WOvF6DXAqcBZtmt3smL7HOCcxr8l7UpcWNW2b/5Q2D5A0p1Eld18wFLFn2ZPAIfarmv1HcTF0QeBz0r6AFEhsBjxu3hmy9rGjtu67YhMw+MPvL6y+AniQv5i4CLbbdvC1NxQ2ojWvfXonUQ7sDcBtw+wdjNi2PjNIx1Ur5C0CVFptxWRNG68n+4Hfg2caLvuN7wh3ltrExftA82n/CCRAL1hZEPqagcAJw80lzi9XjHX6LfAuo1DTQ8vTZzXbgNcIWn7pk4KdfVX4mbaDgx88/9A4pyk7pX+42lppT8AUe9qYoh5828HtiXuWfRnO2AscO1IB9WFmj+vOmmNb2ZsSP6Z7ZNHKrCUUpD0HuDjRMvaXWyf05gd22b5ycCHiW5NtU3gFRtAzyXujdX9untUygReSoWipcJpwP80DjU93LgY3Rq4VtJ2tu8pOcRusyGDu7BKBds/Kgaub0r7RPFf6r4D3PZ5kg4ldkk22hg+Duxse1rL8g8Vf9f9ZkcammeBS5mRsJtpCHuaybJVB9CD/ki0ot6fuCBtq2iv/E3ihtHvygisW0lahUjafYgZc9oETCE2cpxI/M5mhc8MvyNu4P4vsH1fiyQtwYz32RnlhNZ9bH+v6hh6jaSxwHlE21oB/wD+QiTTISqnNiESye8A/iTpbbZfriDcbvET4nPsUElXFDM8X6d4XQ8jPvOmAz8tN8Su8yhRtbiY7Qf7W1h04piHGR1N6up0YB3gJ5Ies31hu0XFhpifEJ///XXSGXVsH0bTSA9J04GHbdd2FmxKXarReengopCgP1cWf9e9nX5jLjjEddI5wIPE6Is0CiiveVMCSZOIHchLERejfyPapTUuBBYnElbvKP59N/BW27WbuZVSmYrE+trA08A/Wn/nihseBxFVBD/PXd4zSNqIqCZejWgPM0c/y217uVIC6zKSZqtjVXUql6QFgP8QNxm/DhxF7JZfyPaYojXke4GvEZsWHgLeZHtqRSFXrrix1tgdP504LzsBONN23dp+daRoi3krkfD8NXAkkVxZCBhHzP75APG9uSBRsbdazZMraRAk7Qd8l9j88mHbf+hj3ebErvi5gf1t/7C8KLuPpO8DnyZaFv6ZqLSeAHyL2Ci6CTHjR8Dhtg+tJtLuIOlUokrsm7a/NMDarwNfIL4bti0jvm5UVF9cA6xMfHdeCVzA60c1bEwk+URUlK01wPyyUU3SccDTtvevOJSu1XQuNuQfQVxnjhmmkFINNFXbzWv7ueZj7d5LxUzPOWzPVWqgXUTSLcQ15OHFZoU0ymQCLyVA0pHA54AngR362bG2IbG7bTLwbdsHlRdldykSJ4sAL7UmTYobSIcSFWbTiRZ1X29TOZVSGmbFXIsTiFZN0FkLhbywSmmEFbvezyESKa8QGw9mI+YjLUC0zWxUmG1m+8o+flQtFDeNbiY+z349UBVGCpLeQlRILUjfN91E7Mrd2PZALV1HBUnrFf/5vO1rWo4Niu3Lhi2wHiPpCqLKcxfbvx5g7c5EpeyVtt/R39rRrhjTcDiRaGqcbzX/for4XjjC9hElh9d1JG1KfI69CnzS9i/6WLc38GPi9Xu/7T+VF2X3kbQYUXnxtuJQ63dA45rgKmCb/F5NAynOxWZVXmemQZH0IjDV9nxNx/pL4D0JjLc9vsQwu4qkacSG7XltT6k6njT8MoGXEiDpP8AbiOTdbwdYuy3RbuJO228sI75uJOkTwA+B423v0fLYpcA7mXGRYOByYMNsdZXSyJL0JaBx8+dy4gbIIwzQPsH28SMcWtcrqqQ2JHbDT7B9eMUhdaXiYv4h24t3uP4uYMkckg2SVgW+x4zZna0uAT5tu/bz7yS9xfYNVcfRiyQtQlRz7kQkjJu9RFRGfbFOVetNVQS32V655dhguM6fZcVNsgnARNv9nlcUG4qmEEnT+fpbWxeSlgZ2I7q6LEYk8x4GrgCOsX1nddF1F0mnEfPcTFSL/QFojLBYmqgmXpm43jzD9nZVxNltJM1GvG470H5Uw6nE65XdJ9KAJB0yHD8nK4LSYEh6jCiaGN/oEtFXAk/SfMBjwIO2lyw92C4h6VFgjO35q44ljYxM4KXEa7sVAOYa6GRW0hjiYpSa7/A4B3g/USVwQdPxLYCzicq7U4BpwC7EbpDdbZ9QfrTlk3RM8Z8PNVq/NB0bDNvec/gi6w1Z4Tl0kv4NLAd8zfbBVcfTC4qbjN8CPgGMbRxvvkCQNBm4ExgPrGj77pLD7BqDnRlSJPCWyt23MxQ3cWe6gWv7jkoDS6NK0VJtTV7/Pru6ji1Im6oIbrf95pZjg2J7tmELrMcU10zTOk3I5a74obXqlrSk7ftGKqZeULSWPo5opQl9V5OdCuyZ1wEppTQ6SLoIWB9Y3/Zfi2N9JfA+SRQWnGN7q9KD7RKSziXacy9k+8mq40nDLxN4KQGSHiQuLid3uP4p4uK1tgOPm5IEC9h+qun4TDMLJO1DDMs+3/Z7qoi3bE27um+3vVLLsY5aGlLjnvFZ4Tl0Te0T5qnjTdqhkHQWsEXxz5uJ/vGzt7lA+DHwceALto8sN8ruMYQE3gPExUR/cxhTSil1OUl3A0sCy9q+d4C1yxAbX+61vcyIB9elJB3Tei47wPolgEvq3OmlWTHTeQ9gXWJzn4nNCH8DjrZ9SXXR9aamTWnTs1ojpdRtintBPyLmX7/b9vR2CTxJqxPdS+YBdrJ9WhXxdgNJGwPnExvbv1J1PGn41bb9R0ot/gZsJelNtv/d30JJbwImAX8pJbLutSDREuepluONtmC/ajp2IpHAW72MwLrECcQF5kNtjqWBbVb8fXLzwaLC811E5d3JzKjwfBfwEeI1rrvHiNZWmbzrgKQdgS2JNqOb276+aXB2q9OJBN6GQG0TeIMhaV7itWz9rkipY5LWJTZuLAHMRd8bYWpZtZ5SiS4DPgx8V9K2fW2cKma+fYc47720xPi60W6SXuvI0R9JiwIXA8uOfFi9wfZFxE3cNHxmI+5n5HVpSiOs+D7clWhrvhowH/3fi691q+7CL4nOOBsCf5H0XYr5sZKWB5Yh2ijvSXTHuZK4Tq8t2xdKOgj4hqSXgKPyftDokhV4KQGS1gL+Wvx5n+0X+1g3FvgjkSxYx/Z15UXZXYovhWm2JzUdW4Y+dtoWLXTmsj1nmXGm3pQVnkMn6STiAmFp2/dXHU+3k3QesAmwq+2TimN9teiYADwH3G976dKDrYik1YC3NB06DngG2K+/pwHzEnNY1gUusL1ZP+tTmklxkX4ysEbrQ7Rvp1bLqvWURoqkXYjz/dOLf78FuLZ4+DLgq8BlTTNq5iDaXn0ZWI/YcLVWnedZSnqOmBu4n+0f9bNuEaKS4E3ALbZXKSfCVDeS5ic2/OV3ZkojqGhlfi6RiOqkCxPk7yXw2riBPxOdcfpKXAi4kRjrU6e5zv1tankLsUHjRaKz0HP9rLXtjYcxtDSCMoGXUqGo7DmeaMlxJLH78YHi4cWJL93PAYsSN3p/X0Wc3ULSw0QV3vy2ny6O7UFU3p1q+0Mt658FXs42HakTRZva2W3P3XL8EWAB4I227yqOzUWcmDxie9HSg+0yklYB/k70gd+56ni6XTHweX6ianFacaxtAq94rHbzfIoB9s3zFNslT/p8erF2c9vnDXdsvaTYgbs7sCOxA3cyuQO3T8UNxhuIc7BHiCqe7YnK6zOIVmprA3MDjxM3SLC9ewXhlk7SncP0o2x7uWH6WT2laAf8kO3FO1x/F7BknX4v271Gkj4DHMWM74FXiN9BiHO02Zlxo/IA298rJ9ruJOndwO+J6oEdbf+2zZqFiWvPFYHbiLbwj5QaaBeTtCCwNDDB9mVVx9PrMoGXUjkkHQwcWvzzTOAc4EHie7NPtuteuQ68tnn2s0Qb5dbNsw8QlXpH2Z5admxVGuoM5zbyO6CH1ObiI6X+SHq16Z/z8Pr2j+2cHffhZlKnm23XEW0O9wSOkjRb8d8mLkBfU1x0TQRuLTvIbtK6i7mD9VsTSYU6toWci7hJ+5qiwnNBosLzrsZx21MlPU20o6g92zdJ2gE4SdKfgG8BV9ftxHYQJgHPNJJ3HZiN+rUcehponnW0NFFV0V+F53TgWeAm4Be2Lx+x6HqApIlEBf876HwHbt3tTyTvrgI2tv28pO2J39dd4LUNHAcDnye+Xz9RVbAVWGaYfk7dPs9aDfb3sY6/v6/732z7u5L+Q2x4XJGYu9u6geoW4CDb55YTYveyfb6kPYmNoidKerx5bltxnXQh8Vr+h/i8y+Qdr22wPZQZYxhM0z2sYpbbKcU/d7D9TKkBpp5RdJN42Xat70ek0u1IfG4dbvuwqoPpNUULyCOAIyQtBixGbIZ52PY9lQZXrXwv1VBW4KVE7mAYiiJBcArwKnABkVhZg6iEWrpRlVes3Rr4LXCm7W3Lj7Y75E7vzmWF56yRNAY4hGhh1ckXfZ02H7xO03ttLtsvFMf6aqG5KLHb7x7btZ1PU3yWPWx7sapj6RWSvg0cQHxnngycR1SV5Q7cPki6jrhpu4nti4tjbd97xWyMfYnqllrMwJC063D9LNvHD9fP6iWD/SyT9ADx3TDHyEbWPQZ6jSStCqzFjLmxjwLX2L6xpBB7hqTPEUnPZ4D1bf9L0gLEfLdVgP8CG9h+oJ8fUxuSvgB8jdcnkGe61pZ0FrAF8DHbR5cYYs+qYwVeH9XExwBP2z6gusjSaCZpGrHJZV7bU6qOJ6XUu2p5sy6lNjasOoBeY/s3kjYDdiMq8QBeAPZpTt4VdqBNZV5N5U7vzmSF5xAVrSYaszqhvu+hTjXeaxsCfxpg7R7F31eOaETd7zAgL0IHZzvi82s/2z+pOpgesRzxmrVWb45ts/abRALvY9RkiH1dk25VkTQvkaR6aoCltVIk6jJZ1wHb3y4qCPYH/lRUl/2KSN7dBWyUybsg6e1E8u4V4EDgRGKWz0Jtlp8EbAlsCmQCL/Wn9ZpoN2J8Sibw0kh5DhiTybuU0qzKBF5K1HuH+6ywvYeko4F1iRZrF9p+3UwWSWOJnaYnEEmF1Ll5gJeqDqIixwPvAb4paRNeX+HZenO2kajKBF74X2A9BlnpU2O/Jt5rR0i6vK8LLEnvAb5CJBRqfeM8W8AMyULE7+BALbrTDHMAT9lu/ux6nph59zq2H5H0DDFbMKW2ihZqb2k5PL5ocd7n04B5gW2JFsrXj0hwqRZsHyBpEaKt2j+I99c9RPLuvkqD6y77FX9/w/b3AfoYXwExHxXgrSMdVOppLxDX1imV6WpgM0nz2X6y6mB6UbGRe3liXEq/HRDqPCN1sBXFko4kul3tObKRpeGSLTRTSqkkg2nVJGkd4ArgTttvHPHgulBxErJb06EXgD1tn9Ky7jfEjbV9bf+4vAi7k6Q7gGXJ16MjijtClxCJ4FuAnxEVZvMSib1lgA8AmxM3b39ve8sKQk09TNKdwGTbk6uOpVcUn2WL2p6r6dh/id/J5Zs3DEmag5ib+ortcWXHmnqDpEOImYmvHaLzGYCNtZvbPm+4Y+tW2TJ5+BWfV+cCmxDzZTewfXelQXUZSfcSM1AXtv14caxte/PisecAbM+0wWO0krTULDx9MrEZoU4tNG8BVgC2t31GcSw/39KIkrQxcD7wddtfqTqeXlKMrvgGcZ9nfAdPqe1IEBhSW/i7gKXq8h0wGtT2zZ1SSiOtmE/TOqNmPkkX9fc0InGwMnGj6MKRia77ZYXnkC1OVN9lpU8HbFvSB4GziMrF7zc9/Oem/xYx73Pn8qLrfpLWBd4JLAHMRd8tW13zHX7nAR+TtKLt26oOpkfcAywraQnb9xfHriYSeB8GDm9auxuRYM/2c6k/TxMJk4algenA/W1Xh+nAs8BNwC9st7Z0rYOFJb06C8+vzU21YvNZJ54lzvPvBA5uU11W9+/MhYDnGsm7DrxIm+rsUe6uqgPoMWcAXwJOk/QEM1rBL1hssuqUbS837NGlUcn2hZIOAr4h6SXgKNvPVx1XtyvaTV8FLEbn40BybMjg5OvVY7ICL9XOLO5Wex3b9w68avQrWhJtRtwIGd98wVnsMl2QONl9qKIQK1Hs9D5kFn7E7URLnVq9bmnWSLoHmCcrfQanaM+xMzFrcW1gzuKhV4g2V78ATrI9vZoIu4uk5YkWrWu0PsTMFS2iRru82ynOPa4ldry/z/bLFYfU9SQdSrSt3dX2ScWx9wG/J34vfwncAKwOfJTYmPg925+tIt6yzWJCpVltkiutsvpiYMVrZGbtRk9tPv8H8Xo11rSufe14XV6zdooEy9zEdeWrxbG2FXiSJhLJ+cdsL1p2rFUp3muzqjbvM0njgdOA983ij6rNa5ZmXdPG7bcAk4jNBjcTY0H6Ytsbj3BoXU3SL4C9iNfpS8A5wION74M0syFU4E0h3mt12/zSs2p5sZZqb7h2q5ma/w5JmgQcA3ywcYh4XZp3jM4B/BOYLGl12zeXGmS1Lmn59yHEbr+j+nlO807vS/IkJQ3B+cAeklawfXvVwfSKIjF3InBikcybDxgDPNEyg6v2JM0PXERUez5CzJ/ZnmhheAawCJEEnRt4nGgVVmu275W0OXHz6FpJRwHX0P8FfN03Cp1OVLFvDJwEYPtcSacS86P2aVorYg7q4a0/ZBTLnbOz7jBmVGGkvk2l/3PXNMMJdN6WNfXtduI8YjUGnjv5QaIC+4aRDanr7F51AL3E9jTgA5JWAFYlukYcS3Ry2b/C0NLotkHLv8cBaw7wnPwOgfdS3Fe0/duqgxlNinu4ewETgH9VHE4ahKzAS7UzTLvVALA923D9rF5TVNZdSlxcPQ9cTMxymLPNzsgjgc8Bh9k+rOxYu0Xu9E5lKCp9biBazb0/K33ScJN0BLEb8ipgY9vPt36+SZqLmDX1eeBntj9RWcBdQtI8wFeBT9HZxXltK6P6U8yt3AvYAViSuPn2Z6It0TNVxlYmSev38dCywHeIm5O/JZLtjRaRiwMbEfNEpgIHAHfbvnRko029Ks9dUxUkfQH4OvBb29sXx2aqwJO0BPB3YFFgb9vZPj51LD/f0kgrOjINWp3vmQFIeoHYqDZXbqRtbxbnOjccavuI4YsqjaRM4KXakbT0cP0s2/cM18/qNZL2AX4C/BdY3/aD/bQ2WRu4Eri4zu0Aivfeq02zfNIAJM0JbEPnM7Zq+/5qKBJ4awJHEzdtv0Mk87LSJw0LSdcRbQs3sX1xcaztTRBJ3wX2BXa0fXrpwXYJSQsQVdlvZhCVU3XeKJQGT9JCRLXKK8DmfXU9kLQSMTd2DLCG7cfKizL1krzBnapQtMW8lZh/9GvgSOAvxGy8ccQs1A8ABxGjGm4HVstNa2kwihvgU2xnhXFKXUTSvcRIkHmrjqVbtRnXM5h25y8RnYc+kd+bvSMTeCmlIZF0KZFU2dL2H4pjfSXwxhJVeo/YXrz0YFNPkrQu8BtmDC9ufGE1Tkyav8BqPy+kYYhzkbLSJ3VM0jNEMn1cY1dkcZP3SdsLtKxdGHgQuMj2pqUH2yUk/RD4JPFdeBRwHtF+tN9dpTXfKNTYVXqs7fsqDaZHSPoB8T57r+3zB1j7bqJy8Qe29y8hvEo1vZ8et/2TlmODYrs2rVozgZeqIuktxHflgvRdVSDiHGPjbBufUkqjg6RjiDb6K9r+T9XxdKOiOGCZxj+JjhtPEpvf+9IY1/Pvoq1w6iGZwEspDYmkJ4F5gAm2XyqOtU3gFY89QZTAjys30u4kaU1ihs9axG5SgEeJmUi/sX1NVbF1A0lLEj25JxV//xk4kJhV8z1ixtZGwBuIGVs/I6oba91uAobeJrgulT5DTHC2qnXCU9LzwFTbCzYdmwLMYXvONuufBF62vXCJYXYVSXcT7R53sn1axeH0hOJ39VXi3CF3h3ZA0n+BRWzP1eH6qURyZrmRjax6xXejgdttr9RybFDqtFkoE3ipSpIWAb4G7ERU3jV7CTgZ+KLth8uOLY0+klZm5mvzq23fUl1UKdWPpDcC1wEX2N666nh6QXGt+YjttauOJY2MTOCllIak6Es9zfbkpmP9JfCeBWazPbHEMLtOMTT2aGCrxqGWJY0P5bOBvWw/VVJoXaVou7cf8Cdijpvb3USS9HHgB8AfbW9ZTbTdZahtgutS6TNMc1BrXe0p6Q5g0eYkQZE4WAZY3vadTcfnAKYBr9R5A0eR9BQw0fZwJJFHPUmPAGNaqzpT3yRNA16yPanD9c8QifcJIxtZ9SRdQpxj3Wt715Zjg2J7w2ENrotlAm9wJF1U/Oc9tndvOTYY2Ra+SdFSf02iK8cY4GEisfJ8pYGlUUHSZkSb1lX6WHIjcOBAle0ppeEjaQPgDCKR93XgH7anVhlTSlWq7e7xlJpJWm8oz7N92XDH0kMeBxaVNNH2lP4WSloWmAjcUUpkXaq4+LwIeAtxI/d+YibSA8WSxYH1iSqNDwLLSFrX9otlx9oF3k3cVDvE/ew0sf1TSZOBIyR91PYvS4uwS9UlETcLdh/i87Ym5q0kuAdYVtISTTM9ryYSeB8GmtvL7QbMxozPubp6kNjgksm7zv0T2EjS/LafqDqYHvE0sJCkNW1f29/CohPA3EQr11HP9gadHEtpFm1Q/H1bm2ODkbusmxTXQn+rOo40+kj6FNHdRcWfV4n7HADzE/dMVwP+JGlf2z+uIs7U2yStTrQ4fyewBDGKoC+16vTSQXecjYo/SP2OeKvV65bqJ9/cKYVLGPyFkqn379BVRJLpfcScsv58uvj78pEMqAd8Dngr8ALwKWKuz0zvO0m7AT8hEn2fJXYc1c1SRI/u61qOj22z9sdEwmA3oPYJvNQ/28cPZr2kdwHfAhrtKF4iWrbW2eXEDckNgJOKYycC2wNfLube3QCsDnyU+L48u+QYu83vgP0krVX3FsmD8HNgE+AA4EsVx9IrLiJazf1S0qZ9JT4lzUd8X7p4Tkpt1aW99jBqtHJ/vM2xlFIXKZIq3yM2ml1F/K5e3Ng8W2y+3RD4CrAO8D1Jl9v+VzURp15UJIm/Q1QP95uBqql8TUaApIWYkSzu8zWueVFKT8kWmimRM6OGQtL7gN8TVXUb2H6wXQtNSXsTySiAdW1fVX603UHSTcCbgY/b/sUAaz9GJAlutb1yGfF1k2Ke1vO2F2o69hwwJzBna+KzmLGI7flLDTSNWpJWAb4JvJc46Z1OzFo52PbdFYZWuWJGyB+ASxotworjJxOzPZt/PwXcSnz+P1NqoF2kSJj8k6h22sT209VG1BskfRv4DHAUcKTtxwd4Sq1JWoFIno8FngB+ClzM6yv9NwT2ARYkNhStYfu2mX5YSil1gZwbnkaKpOOBjxD3NLbuq0uCpDHAmUQnjuObz31T6o+ktZlRPfwT4Fzgj8CTxMbHRYjNah8CngX2BR6yfWn50VZD0vrD9bPq9Lr1pUgY7wt0Mt86qxZ7SCbwUuqApHmI6osvEr3Rt7Zd92oyJJ0ObEPMITgZ2Itox/RxYGng/cTrJeCXtveuKNSuUMxAGgPMM1BbzGLH37PAq3WYTdNK0u3AUrbHNx27FXgTsGrzMHFJE4DniLk/42f6YTUmaSxRydnJ7qsTSgqrq0laCjiCuJCajXjN/gT8b+647Z+ir8lewA5EK+BngD8DR9U5eQevtepeGvg+kTT5JfAP4rOrT3XeFdk0N2ot4vNrOrFp6FGixVU7tZ8bJek9wKnAPPTdXULEe28n238sK7aUUupUzg1PI03S3cT56nIDbc4rRoL8l5ijusyIB5dGBUm/JjojfM/2AcWxmWbLSnoLcB5x/2cN2/1eH6TUjqRTge0YRFVjnYtSek0m8FIahOLm5NnAesQX613VRlQtSeOIm5A70/4mUeOL4xhgH9uvlBVbN5L0KDCm0yqxoqrs1eYqtLqQ9CdiDt6bbP+3OHYcsUvyx7b3bVr7ZaKF5u2231xBuF2nSAB/DfgY/ffYb6j97itJ8wNfJipTxhKfX1cBB9U5iZKGR3GxPuhW3XX+vRxidwQ3dwGoK0mLE21Htwfma3n4SeA04Bu27ys7tm4i6ZhBPuUFYs7gzcAFtmsxPzDNmuKzbDqwou1azwPvVHEe+zc6mxtuovK4rnPD0xBJmgZMs936PdnX+ieB8blhNHWqKUn8hsac+uI74RHbi7as3Z7YgPVV2weXHWvqbZJ2JIoqngH2JDYgTyWKLZYgqj03Ja4P5gV2sH1xJcGmIckEXkqDVLQnuhU4zvYeVcfTDSS9k6i6WBdYjKgyexi4AvhF3vwOTUmpJW0/OMDaxYH7gD/Zfl8Z8XUTSQcB3wA+YftnxbF3ApcRF+rnAdcTM7beWzztMNuHVxBuV5E0O3AB8C7ipsejRMuh6cCDwALAuGL5FKLNGraXLT3YLlBUcB5AzKicm3jNbgO+ZPusKmNLo0e26h48SYcM5Xm2c95Uk6Jq4LW2c3XffNZsCIl1Na1/BTgeOMD2lOGOLY0ekqYCL9uet+pYeoWkLxHdEDqdGz4n8BXbdZwbnoaoSMhNACYOtNG4uL5qjHjoKOGXUpEkdnNHJUmvAM/Zntyydg7iPfYf26uUG2l3kXQncc769g7XXw4sZruTtpGjkqQ/Ewm6/Wz/qDjWrtpzInAp8EZgzdxY1DsygZfSEEh6mvjSXbLqWFLvkLQp0U7uNNs7DbD2FGLn/LttX1hGfN1E0jLAscD1jXYTxfFvAZ8v/mlmVHleRrxWL5UZZzcq5k7+lNilvKXt65pP3iTNRiT3vgasAXzU9q+ri7gaxTyLvYnB9AsR76UHgEOJG0VDSriklFLqDUVlv4EtgMnA88C1vL7KZ03iBu+TxOzPeYnvziWK515GzLXsq61rqrmiLfwStjvpiJDIueGzStIWwGZE6+7xza2lJc1FbIC07SsrCrErSLoCeDuws+1TB1i7E/Br4Erb7ygjvtT7io5Ktr1A07GniDbnE1qrhovHZrc9d7mRdpd2iacB1t9FjF+pbRcOSY8QG7Xnb8xaL17HR20v0rJ2HaLY4mjbHy071jQ0mcBLaZCadsbY9riB1o9W2Q5maCR9HPge8Ffgq8Bfbb9cPDY7kVj5EvBO4DO2f1pRqF1L0ibEMPvmGVsn1L1Fa4OkS4j30e6NuXZ97L4aQ7RWWB9Yx/Z1FYRbCUk7EDu7lyMSd08D3wR+YPuFCkPrSsVcwFlm+97h+DkppTRcivk0OwKHAd9praYrbnYfABwCnGR7t+L4LsAvgDmAPWwfX2bcqXdI+g6wH7CR7UurjqcX5NzwoZG0JHAmsckAiqrh5pvaxb2MO4hNCOvavqr0QLuEpP2B7xDXAdv1tWm2uPY8nUi6HGD7+2XFmHqbpH8BKxLJuleKY9cAbwXWt/3XprWLEe2Cn7c9sYp4u8UQEnj3AYvYnmNkI+tekl4kWgLP23LspXYJYUlTgMfq2oWpF2UCL6VBkrQd8BvgftvDclOzF2U7mMErWgFAVPs0eue/Ajxe/PcCQGPe0fPAY338KNe5PUDqn6THiUqCuW0/XxybTpygLdyydhXgX8Cptj9UerAVaLpoEtGa6QfELKhnKg2siw1xflurWs9zS6lsRbX18sQMvH5vaNS11bmkjxKVO1+0/a0B1h4EfB3Y0/ZxxbEvFMfOt/2eEQ439ShJCwI3ElWcG9t+qOKQul7ODR+8YrPBNcAKRBLgbGB3InEwpmXtwUTHiSNtf6HcSLtHkfy9BliZOM+9khhD0KjCXgLYGFiHuG64CVgrO76kTkn6DbAt8b65vjj2bWJj0AXAFrZfkDSWmF+2NXCV7XWqirkbDCaBJ2k8kYSfWuf2tpIeJCquJzcdm6kqr+mxKcT3bM707BGZwEupA8UX6pLANsAXiTlJv7K9d6WBVSjbwQzeUGcgteHWC7HRRtIxxX8ekfN6BqfYafW6E1hJLxA3Nmb6fZX0DPBsXVoCtySjLiRucgyWbe85fFF1t2H67Br1n1upHMXshs2BZYnh7NfY/nu1UXUPSYsSM2S3ZcZmof7UNrku6e9Ei8zJA82xK953TwH/aLRPk7QQMfN5pvZEKTVIWo9Ipn8XeBU4kWhd9Wjx77bqmliHnBs+FJIOJLpJXEdU9kyV9BCwUJsE3urELPErbL+r/Gi7R1H1dCbwtuJQ6w3SxriGq4BtBno/ptRM0p7AL4FDbR9eHFsWuAUYS5xX3A68idhwBbBL3cZbFN1elmk6dAmx6WUrZvwOzvQ0oq35zsQ57+W21x+xILucpKuJ6utJjXPaps5M29o+q2ntGsTmhac63SiTqpcJvJQASYOZW9GYk7R2nU/gsh3M4Enadbh+1mhv1VQMd36F2EWUX1SDULSQmMf2pKZjDwCLAIvafrTpuIhqT9WlJXBTAk8MrapspnZEo13Ta3Y3cBwx82nQ6vxdUex2H4wXiN2kNwNX12m3t6S3A1sCE4mbGifYfrZ4bAviPTip5WlXEhenD5cYatcpbkReBSxG3zc8ZmJ7thELqosVM61faZ5NM8D6J4jdyvM2HXuKOFepxXdoGrwhVrHXNrEO5NzwIZB0FbAWsGEj+dtPAm8McZ7xZGt3jjoqKta3BXYgXsNGJeejxE3uU4EznPOx0yBJmpe4Z/aA7V81Hd8KOJZoy9owHfg/2/9bapBdQNIhQPO10mCu0xtrP2L75OGOrVdI+jmwFzGX+eLi2OeBbwF3Ee3ibyBmoB4LrASca3uLSgJOg5YJvJQYVHXBNOAM4H9tPzDQ4tEs28GkkVS0ABhX5zYIQyXpSmIXafMA4/OATWiai1cc35CoQpupveZoVexEm+WTH9sbzno0vUHSucRO+DHEa3cnceJ/fN2/Czs1i21InyQqN7452m8eFYnOQ1oOPwKsTWxCuAyYs81TTbQD/h/XeB6qpF8QF+/PEfN0zwEetD2YjWq1IelZYAKwoO2nBlg7mWht/rzteZqOTwFe6DQJmOpnqFXsdU2sN+Tc8MEpNiRMIDYUvFoca5vAKx57jNjw1+47NaU0wiTNR3SUWBJ4hmjHfUe1UVWjSOA1n/83Ntv2x8T805uAn9WtarFVscnxbOK1+ERxbCJwK7A4r78OFfAysJ5rPAe112QCLyVA0kCl1q8Q5e3/rvONoWbZDiaNJElnAx8AlsoEweBI+gHwSeADtv9YHNsH+Akxb/GTzNh99R3ihG7AHc6p3oq2fLsCuxFtXkzsFL0AOAY4p05VYoPVlDhenWj3AtHyq/H5tjhxAQ9xvnFjsW5FosWOgd/a3qGUgCsgaR3iPKLhCWB+4n/7r4mquw8AZxHtiO4h5tPsDOxSrNvL9rElht1VigrsxYAdbP+26ni6naS/Ecnho2wfOMDabwGfp2k2jaT5iaTebbZXGul4U6qLnBs+eJKmAS+1dODoL4E3lahAbq1oTymlSg1mBl4KxcaWdxAbza5uOr480b2kea7ivcAnbZ9bapBplmQCL6U0JNkOJo2kojLsAuBY23tVHU8vkbQR8dqdZHuX4tgcwLXAKsy8+2oK8Dbbt5Uda+pNkt4B7AFsR7Q5NJF0Ohk4zvZ1FYbXtSR9Dfhf4HhivuedLY8vC3wZ2L14/BBJcwGfZcau1NfNMBhNJB1HJOKuAbay/UAx2+hMImk8gaj6/Fib536VmFH8Z9ublxd1dynmnQqYKzecDUzS7sDRxGfYr4Cv276nZc1SxHvro8Wh15LEkrYBTgdOsb1zaYGnNMrl3PDBk3Q3sRGouQNHXy00VyY2Ct1ie5WSQ00ppX4V1wRP296/4lBGDUlLMKPa89YcU9N7MoGXaq/oeb4i0X/6Sdv/rjiknpDtYGZNMXtgeWAyMEd/a+tatShpX+Aootrim5kU6Ewx124pYlftA03HFyRaEW0FjCNuWF4B7J+vbRoKSROIeSG7Ey2sIN5XNxE3xX9t+4mKwusqxY3+04Af2P7MAGsbM2a3sv274tj/EYm839n+4AiHWwlJ/waWA95p+8qm443KPANvtf2vNs9dGHgIeMj24iWF3HUk3Uu0RJu36lh6haRTiflZjYvie4EHi38vBizdWAqc3lwFK+lk4L3Ap22fVFrQqacUSeBXO+0oUcyynN32vSMbWffKueGDJ+kkYCfgE7Z/XhzrK4F3PPBh4Ce2P116sCnVhKSFiNljj9k+ZYC1OxOdJ062/Xh/a1O9STqTuHe9V9OxQZ1rpN6TCbxUW0VFyleBvYG5mx56krjJ/fXclZCGW7Hz5evA1sxoCdOfWlYtNrXOWYQZ846mES3V+mrRWps2ObOiaK+wIPCs7alVx5NGB0nLEVV5HyHaGpoO2tLVhaSLiXk9C9l+coC18xHtwC62vUlxbCngbmKe2RIjHG4linZecwBzNp9/FRutXgRmI2b7tG3VKump4vFxZcTbjSQdQ7S6XdH2f6qOpxcU768DgS8Qm/naeRb4FnBkzhNMg1Vseux4c4Gku4Al63j+n4ZO0rrEvMBHgE1t39SawJM0FjgMOIhog76a7Vuqijml0U7SAcD/AYfaPmKAtUcSm/U+Y/sHZcSXelO7FqODPddIvScTeKm2JJ0LvIf2w1ENnGh7t1KD6iHFzUSAR22/UGkwPULSG4gqgoUYeCjva+pYtTjECs/atMkZLkW13qoA7apaUhqMIon3UWB/IhGTCbyCpCeIz6gFBrEe2/M3HXuGSG6NygRV8bn/qO1F2jz2CLBAf5/x/c36qQtJbwSuAy6wvXXV8fSSoqL43cAaxCYXiET6dcD5tp+vKrbU2wY7y6dI4C1V58+yNDSSvg98mpgL+GdgM6L99LeIauJNiPmBAg63fWg1kaZUD8UM7HcBKw80rkLSKsC/iA18G5cQXupRkl4BnrC9cNOxnBs4yuWurlRLkrYjWt4A3EHMr7gfWAbYmWiZ8xFJx9q+tJIgu9/dxM69pYhWQ2lgXwcWJm4IfQE4D3gkd3O3tXvVAdTEfMANxO9ynhOkQStuem9PVN+9o3GYmK1yYVVxdaE5gbGSJgyUCCjm3s1DVJ21mjYSwXWRvjZvDNc8pFHN9h2StgDOkPQX4rzjH1ltPbDi9/Ls4k9KVRoH5AzLAUiaDEy3/UzVsXSR/YmK4S8Q3V4gNiYfVPy3iPfWEQNVA6WUhsVywIudzJovqmZfKJ6TUn+eBOaXNCm/A+sjb9aluvpw8ff5wJa2X7tJJulrwEXAW4lkXibw2psCvGw7k3ed24S4iNrR9sVVB9PN6jKvoot0XBGaEoCkdxJJu22BuYj30FPAKcCxtq+tMLxu9B9gNeDjxGzP/uwDjCmeA4CkSUS77ztGKsDU+yQ1bwjaqPhDFFv3qZatulPqRsX8uwWBR6uOpUrF67AJUZX955bHVgaOJ67VkfQ3YM+cYx8f5sBXJP0K2I3YWLUYcU7xMNEJ5hjbd/b5Q1JKw2khIqneqanEhu+U+nM10U3u98Us5ynF8fGSdhnMD7J9wnAHl0ZGXqylulqDSKR8pjl5B2D7WUkHAX+huDBIbd0NLC9pTFaQdWwcMC2TdymlXlTcUNut+LMckbSbTnxfHguc1dd8ssSJwLeBbxYzaL5n+3XVdJLGA/sBR1C08m56+O3F3zeVEGvqXbkZI6WKSVoP2KDl8ERJB/f3NGBeYPPiv68akeB6xx7ErLb/I1pBAq99T/6RmLXb+Lx7B3CBpFVsD+ZG+ahl+x7i9UspVetZYF5J4wYaOyNpHPE9kJ9jaSDfBDYF3smMDjgQHVyOHcTPMZAJvB6RCbxUVwsAL9i+tY/Hr2lal9o7G/gScaH5+2pD6Rl3AW+oOoiUUhoMSdsTbW03AWYjbpr9FzgOON72/dVF1zN+AGxJzMH4KvBFSdcQLahN7JBfixnVjJcXz2nYrfj7LyXFW5WFW6rIXqe/x4jXre7DvTesOoBeIumiITzNOZsmDWBD4BBe/3k0V3FsIAJeAL4xAnH1kk2Kv3/TcnxXYEngCaJN5DTiRubiwCfJ1y2l1F1uJs793w/8doC1HyCqZQdst5nqzfblxWah/YBViVmnyxAba/O6fJRSVNmnVC+dDPjMIaD9K2b0XAdMBN5r+18Vh9T1JH2Z2A35bts5G6ofkpYayvNs3zvcsYxmkuYnZjLa9piq40ndqfg+NPA8MTP2WNuXVxtV7ynmBX4H2ItIhMKMG7yNSoLpwNHAAc1zyyRNJC7qp4zWqvfifTar8rMsdWwQ77nm39N8j6V+SdqVGZsuANYHXgKu7Odp04mqi5uIjTG1bpcs6W4iUTexuVpd0vnAxsA+tn9ZHNsM+BNwle11Kgg3pZTaknQA0YHjXmDdvsbPSFoc+BtRXfwF2/9XXpRpNMj716NfJvBSLWUCb9YVvZUXAA4lWkP+meir/yjQ583FOvdYLtq+XAFMAjaxfVfFIXWtAaos+pJzfAYpE3iDJ2kM8AHbZ1cdS1maEniPE7MZhsK2cyg7IGlJYBuinfeCxeHHiE0xZ9Z1I4KkTqpTBmQ724aljnTwnpsErA2sQ1T8/BR4Nd9jaTDymnLwJDVmrU9uOjYbkeQcByxo+6mm4y8Bz9qer4p4u4mkuYlqn9WA+YA5+llu23uWEliXk7QOnb1m2D68lKBSzys2791GVAk/QVQJ/wG4p1iyNFF59wXi3tr9wJubN/Gl1Ik81xj9MoGXaikTeLOu6YYudN62qvYJFknzAb8ENiPaKFwNPNffc+qY9BxqJYbt2QZelRoygdc5SSsCewIfJm4c1eazLCujUkp1Jmkj4EzgAtvbVh1P6i1FRd4026dVHUuvkDSNOG+Y0HRsdeB64Ebbq7esfwyYx/ac5UbaXSTtBnyf6JDz2uE2S01WFAMgaRPgF0QipSN1f83S4Ehag9jsvgB93zMTsVHy3bZvKCm0nlFsTFgDWKg49Chwne1+76OlNJrU5uZTSm30O2eF+HLtb03dk1H3krNmhmIZYGGiT/VHij/9qetg2WUHeLyxK/4zRAXLR4C+ZlqmNCRFq+AdgT2AtzcOU7/Pvqw2SanLNLWaftn2Qy3HBqWuVZ+dsn2RpP2AYyTtZftXVceUeoft46uOoQc9BCwtadmmjiWbFX//rc36icCTpUTWpYpWokczY47ilcSc3VeqjKubSXobUQ01tjh0F/mapWFm+7oiifcNYHtmrvB8CTgV+JLtB8qOr5tJWhX4GvBeZowfaJgu6VzgK7ZvLD24lEqWFXiplrKaIFVB0mrAX4lB9gJeJHZa9XuRYHugZFZtSRoHXEgkRt9q+9FqIypf0c52qCYCPyI/z15H0juIpN12zPh9hdi48FvgNNv/qCi8lFJqbjV9m+2VW44NRt03pHWkON94ltjx/faB1qc0EEkLEZuEViCuCa4Dzmie+VZXkn5NvDYnEudj8wP/AJYCtmluYy5pWeC/wA221yg/2u4g6UJgQyJxt6XtxysOqetJ+j3wPqLF4fa2b6o4pDTKFS011wIWITaEPgxck5/7M5O0NXASMCftK4khXsMXgZ1tn1VWbFUb6oa9dnITX+/IBF6qpZyzkqog6SxgS+BO4KPApbaHI5lca5LWJFqR/tD2flXHU7aWdrZD+hFkAq9xI21X4kbRmxqHidf2B8Cptq+qKLzUQyQdM0w/KmfTpD41bUa7zfZKLccGJdtPd0bSU8BstidVHUvqXpIWAD5BnD8cafvFNmveB5xCbBJqdjewue3bRzrOblZURl1Z/HMqUSE1lriGWtH2K01rPwb8DDjG9l5lx9otJD0NzE28Pv+pOJyeIOlxYDLwNtvXVh1PSikUGzNuIZJ3dwNHAn8hZgQCLAFsCnye6Nz0ArByU8X2qDbEDXvt5Ca+HpIJvJRSKomkR4je53mRMMwkPQc8ZvsNVcdStqwoHjpJsxE7b/ckWnPMzozWQ2cTu78NzG37+YrCTD2mKane19yZjn4MNf29TJ2R1JjX87LtB1uODYrte4YtsFFK0uLAfcAU2/NUHU/qXpJ2BE4GLre9fpvHlwVuBMbT/nviDuJG5MsjGmiXK2YH/oBISkFUSe1o+18t6/4KrAt8xPavy42ye0iaAryaGww6J+l54jWbe8DFKaXSSPoJsA+xkWMz21P6WDcXcD4x6uKntj9VXpTVGab7P0Bu4uslmWlNKQ0LSSsT7QCaB8tebfuW6qLqOhOAqZm8G15FEmYMsGjVsVQkW6wOkqTliaTdLsRMysYNtCuA44kWmc8WN+FSGqwT6DtRtyUwL5EkvpYZO0kXB9Ykbug+BfxuZENMva5d0i0TcSND0njgJ8U/c85KGsi7iO+A3/Tx+BeJawIDhwM/B6YAuwHfAZYDdgaOG+E4u5rt4yWdBqwCPA38t7VziaSxwC+AXwLnlh5kd/kvsIKkMbaHqzpjtLuHaMuaUuoumxDfkfv0lbwDsD1V0j7AP4F3lxVcF+jr/s/biHMKE5XpF/H6a82NiMSogL2JLlapR2QFXkpplhQDs48kLq7auRE40Pb55UXVnSRdD6wITMwLq+EjaWOipcIjtuuaxEsdknQ5sVO7kbS7m0i4nGD7zpa1jUqqrMBLs0zSycAOwDeBb9l+tuXxuYGDgP8lWrbuXH6UKdWHpIMHWDIOWBLYjJjBBVHlc/KIBpZ6mqQriZtoM7UylDSGmH89D3C87T1aHv8usB9wju2tSgo5jQKSPk+cX2xp+w9Vx9MLJH2VOOfa0PZlVceTepukxnXkHbbf3XJsMGx7ueGLrPcU1bEv2Z63w/VPA2NtTxjJuLqZpOWAa4huEZvafqSPdQsBFxDnt2vUpe3oaJAJvJTSkEn6FPA94ka4gFeJi1KIGx2NKl8D+9r+cdkxdhNJnwGOIoav12bI7kiRNAewFbFbeVHyhnfqQFNS7tfAL21f3sHaTOClWSLpo8ROyENtHzHA2q8AhwJ72/5VCeGlVEuDmCErYDrwVduHjmhQqedJugtY1Pa4No+tQdxgM/AO239vefxNRKvIu+p+AzcNTnFddDmwGLBxzsEbmKSJwPVEV4QNbD9RcUiphw3jbOLat9CX9Awwu+3WObHt1oqYlfpynVsIFzPYdwXWtX3VAGvXJtqTHpvz1ntHJvBSSkMiaXWi/ddswFXAYcDFjUHtkuYENgS+AqxDJPfWbJ1bUCfFrtvzgNWI3ZFXDvCU2upgt9o4ol1rI3n8DLC27X+PdGyptzXdsH0KOJXYAd+2fUQm8NJwkfR3okXmfLafG2Dt3MCTwLW2315GfGn0kbQYsCowHzBHf2ttn1BKUF1G0iX0n8B7hfiu+CfRWjlviKcBFZUDU20v2OaxvYGfAs8D87RpCTkb8CLwQs7lSn2RtEsfD81NtGUdD/yWuEbv95yjrp//AJLWIxKePwZeJtqxdvKaZbVemkkxtxPgGdtntxwbFNvHD1dcvUjStcBbgM1tnzfA2vcAfwSut71mCeF1JUn3EecVHSUxJT0LPG072wj3iEzgpZSGRNLxwEeA3wNb99USskhanQl8gLhRvnt5UXaXolXTHMAngUnAX4F/MPBFwuEjH113GeRutb8Cn7b9z5GKJ40ekj4O7EEkUxonQf8m2mieZPu+prWZwEvDomjt8ortBTpc/wQwptPWMSk1SFoV+CExh6sTtp1z0VMaJpKmAHMCc7ZJ0P2SmMH7j742aEh6nLgJN3bEg+1SkoYyaqA2n2UdVA9rgMcbavOatTOIKuxmtX7NUipDcd/sUGJ+22a2b+1j3UrAn4n5bgN2ORnNJL1AXGtO7HD9FOJac/zIRpaGSybwUkpDIuluom/ycrbvHmDtssRg7XttLzPiwXWplouExvytAT+E69hCoYPdaq/tirf9QAkhpVFG0mrAXsCHiAoVF38uBY4HziCS65nAS7Os2OU4AVjI9pMDrJ0PeBR43vY8ZcSXRgdJKxDVA3MT5xkvAY8R35l9sr3syEeXUj1I+g/wBuAttm9seewWYAXgx7b37eP5LwFTbM834sF2qWw717/iOnxYbuTV+fN/iO8zbM823LGk0UlSo7rpUdsvVBpMD5E0D3AzkZh7CTgduBBo3PdZAtgY2BYYSyT6Vh6oy8loJule4vXa1PZFA6zdiJiDd39W4PWOTOCllIZE0jRgWqcXl5KeBMbXeYdHB62a2rK94fBHk1ICkDQW2JrYEb8RM3YtPw/MVfz3PLanVhZk6nmS/kq0k/6h7f0HWPtdYD/gStvvKCG8NEpIOgXYAXgQ2Af4U18dEuqouFn7kO3F2zz2ZmCOOrd6T8ND0q+BHYGjbX+s6fhaROcNA9u2m4fdNAPvn7bfWlLIXUfS+gMsmQSsDXyUOG/7JPCI7UtHOraUUupUcd4xHVjK9oNVx9NLJK1MdPtahr7voQm4C9jC9s0lhdaVJP2c+E68h6habDtaRtLyxFifpYFf2d67vCjTrMgEXkppSIqE3ARgou1+d3ZLmh2YQlQT1HY3aUqpu0lammivuSvQ2I1mohrqDGL332XOk6c0SJJ2Bk4k3k8nAEfYvrNlzbLE3NhGBfIutn9daqCpp0l6GFiQDnbf1lFxI+1h24u1eewhYMFsjZZmlaRNiZtjBn4G/I6oFjik+PsJYInG3PCW5zZm5J1oe0izk+pE0kLAxcRM9rVys1UajKyOSiOt6MDxsu35q46lF0maSGzQ2B5YDWhUWb8K/IuYZ/9T21OqibB7FLOvbwTmZUbV4kXMqFpcHNgQ2A4YR3SzWi27WfWOTOCllIZE0hXA24GdbZ86wNqdgF+T1QQppR4gScAmRIvNLYnWHI0TpkeAM2x/uqLwUo+SdAywGzPeS/fx+ouqJRtLgRNs71ZmfKn3Fd0RTGyuGlJrsNGsgwTeQnVpwZdGlqTTiNZezTdbGhX++9r+cR/Pu4SYX7m37V+NdJyjgaQNiJuUX7f95WqjqY6k9YCXbP+9w/VvA8bZvmxkI+teWR2VRpqkfwHLE+dl2RFhFkiagxh7AfCk7ZerjKcbSVoDOIu4puyvavF+YCvb15YVW5p1mcBLKQ2JpP2B7wBPA9vZvrCPdZsQuz/mAQ6w/f2yYky9Y4jD6ltNIyqlbgBOtv3bYfiZqeaKeWQfISrzVi0O12bOShpekvYFDmbGBWirp4AjgO9npWcaLEl3ElVkc1cdSzfKBF4qS9Ge+9tEO6s5i8PPA1+z/Y0+nrMGcA2RUFjS9kNlxNrrik1XU4lZ6ytWHU9V+msR3Mf6u4j3WW2rjrM6Ko00SYcDXwI+aPv3VceTRr+iavETREv9VYHGZ3yjavE3RNVibecF9qpM4KWUhkTSnMRF5srE7o4riUGorYNl1yF2edxEtDZ5qfxou4+k1YDNiN7T423v2fTYHEQLLNfl4n2oQ8T70Phi+x2wTVYhpOFSzK/ZC9jR9rwVh5N6VPH9+W5gLWCh4vCjxHfqX7KNUxoqSd8HPkWcb11fdTzdJhN4qWzFjbRGUumm/j7fJc0PLAK8Yvv2MuIbLSRNAWazPaHqWKrS3+dbH+vvIirPavuZl9VRaaRJmgu4DpgIvDfn7Ham2JD2qO23d7j+cmAx28uNbGS9JasWR5dM4KWUhqzos3wm8LbiUOsHioq/ryISKbVvTSFpEnAM8MHGIVqqeSRNIIbPTgZWr8NAXkmHDMOPGQssTLQeWp4B2hSlNFSSxmWSJaXUbYp5UDcCtwHvbjdjq84ygZfS6CNpTeBq4ubkAlXHU5UhJPAeBeaxPW5kI+teWR2VRpqkXYAFgEOJuWN/Bq4gNu71mTS2fUIZ8XWr3JCQ0swygZdSmiWSZiNmPOxA+2qCU4l5UbWvgip2wFwKrE200bmYmLM1Z+vJhqQjgc8Bh9k+rOxYe52knwD7AFfZXqfqeKogaQngAGZUeo5rbpMjaTLwcSLR+X+2X6kk0JRSSoMmaak+HloFOBF4mGjh9w+g3zY5tu8d3ui6UybwUhpdJP0PcDywAvAH21tWHFJlBnPDW9IKwK3A/bb7+i4Z9bI6Ko204veycdNd9D2XrJnr3NoWhpTAuw9YxPYcIxtZb5E0htdX4GWlcQ/LBF5KKZVE0j7AT4D/AuvbfrCvG0aS1ibakl5se+Pyo+1tRXLqCeAZ25OrjqdskjYFTiNmTzYqYWea2ybpH8CaxBDj35UbZUoppaEaptmxUKMbRZnAS6k3SLpogCXjgCWBxYjz3JeAd9m+eqRj6xaStgSaE5a7EfPAf9Pf04B5iW4lk4FTbe88QiF2vayOSiNN0t10lrR7HdvLDn80vWOQGxLGA08DU233NWO8NopuXvsAOwGrMWMG3ivAP4GTgV/Yfr6aCNNQZQIvpZRKIulS4J3Alrb/UBzrK4E3lqjSe6TTYeTp9SQ9Dkyu2804SUsSMyfnJuYAngD8Epi3zfuskVT+pe29y441pbro4GZkO84NHKkvwzk71vZsw/WzulnLTvihqk3CM6WqDPLz7R5gb9vnj1Q83agYP3AI8ZmmAZa38xiR9Pz3sAbWQ7I6KqXuUHSVWKbp0CXAk8BW9P351tiQsDPREexy2+uPWJA9oKiu/j2wHH2/bgbuAD5Q58//XpRfPCmljhQnuA+1SyZJejMwR7adGNCqxBfmgBeYtl+S9Aww/4hHNXp9gJiLVzefJZJ3p9neEUBSX3MAzyv+/p8yAkupxjbocN1gbySl+qr17uxZMJQb3Smlcg00PuAV4CmimuBvrueu9BuI9qENuxIVeKf185zpwLPERr8zbD89UsH1iHvJc62UusHuwMEtxyYTibyBNK6Zfj7MMfUUSXMT9xmXJL4jzwT+AtxfLFmCGN+zDbA8cJ6kVW1PqSDcNASZwEspDUZfNz0uAhYkP1MGMgF4zvZLHa6fg/jyTUNg+8qqY6jIZsRJ7FcGWmj7LkkvkjeCUxppA92MnETMR12HaP/7U/pp35SS7XuqjqEH5UzhlHpAzv8emO1zgHMa/5a0KzE6YPfqouottpepOoaU0mua7zV2UllsZmxI+Jntk0cqsB6xP5G8exB4v+0b2qw5WtLqwLnAUsB+wNfKCjDNmmyhmVLqSM4NmXWS7gcWBSY1drr000JzWWJW3h2231R6sKlnSZpKtHeZ2HSsz99RSY8R78k6Vium1FUkbUTsmLzA9rZVx5NSSiml7idpfeClGm9gTKmrSVoA2BBYGphg+/CKQ+pag5mBl4Kka4G3AFvYPneAtZsDfwCut71mCeGlYVCLeQcppdQlrir+fl8Haz9d/H35CMWSRq/pdPj9Lml2YB5i91pKqWK2LyJ2Q24laa+q40m9R9I8kiZ2sG6ipHnKiCmllNLIsn1pJu9S6j6SZpd0FHAfcCrwLWJ+ZfOayZKekvSCpGUqCLPbnED/7YDTzN4IvDhQ8q7wJ+CF4jmpR2QCL6WUynMM0QrgCEl97iaStDdxA9fAL0qKLY0e9wBzFsOgB7Ie0ar1PyMbUkppEH5DtM/MBF4aFElbE3OhOjl3OAl4StIWIxtVSikND0mfkHSdpKmSnpR0gaT3VB1XSin143SiveFY4GbajEix/RRwcrFm+zKD60a2d7O9f9Vx9Jg5gI5G9RRzY18qnpN6RM6rSimlktg+V9IZxODYaySdDIwHkPQxop3C+4FViETfL21f1dfPS6kPFwBvBvYBvtjXIklzED3PTezCSk0kbQeMt31C1bGkerH9QtEK981Vx5J6znbF30d3sPaXwBbEjaLfjVhEKaU0AEmrAWcDU4D/sf1imzVHA7s1/klcQ20IbChpX9s/LifaNFpIOmYIT7PtPYc9mDQqSdoR2BJ4BNjc9vWN0RZtlp8OfJz4XDuyvCjTKHE/sJyklWzf0t9CSasQXZjuKCWyNCxyBl5KqSM5A294SBpH3DTbmUiczLSk+PsYYB/bM+3QSqk/kpYGbiOq7D9h++jW31FJawDfBd5FtM98o+3Hq4q5GxWv2YK2c7NTKpWkxYk2O1NsZ4vD1DFJtwHLAXPbfmGAteOB54B/216pjPhSqrui4nUzYtPeeNsbNz02F7A6kSCoVStESfsR56XHtkuOSNoSOKv45zTgr0SybxNgbuBF4M227y4l4DQqFPc3zIzr71at1+oifj/znkfqiKTziM+pXW2fVBxre+9M0gTivOx+20uXHmzqaZJ+CuxNjODZrK/rgOJ+5PnAO4Cf2/5EeVGmWZEJvJRSRzKBN7wkvZNoj7YusBgwBngYuAL4he3LKgwv9ThJOwPHExeajwOTiBYJVxE3jRYpHnsF2NZ2Vl+0yM+1VIUiqXIq8AHgStvvqDik1EMkPQe8YHvBDtc/Dsxhe9LIRpZSvUlaEjgTWKNxiJZEQNEZ4Q5gCWDdOnXhkPRbYCvgg7Z/3+bxi4H1gceADWzfWhxfnLhZuTTwNdsHlxd16nWSjqP9htqGScBaxO/kE8AfAGzvPuLBpVFB0qPA/MBE29OKY31eY0p6ktjcMb7cSFOvk/QGokXrWOJc4kjgQuCBYskSwMbA54HliY0vK9u+s/xo01DkrvKU0mAsLOnVvh7s77GCs5ol2P4rsXs0pWFn+9fFBcOPef1w4rc3/fcdRJXnRaUGl1INSRropuI4YEmiMmN+4oZStgNLg2VgwiDWj6f/m5cppVlUVNadD6xAtLg6G9idlt9V2y8XbSIPJZJZtUngETcTAf7W+oCkSUTHCAPfbCTvAGw/IOnrxNzPDcsINI0etncbaI0kEa1bfwo8k3O50iBNIt430zpcPxt5XpaGwPadknYFTiS+U/uahy3gZaIqNJN3PSQr8FJKHSkq8GZVtpxIqUTFRed6RIuE1krPi20PlHSvrazAS8OpqU3TgEuB6cBXbR86okGlUUfSzcCKwFts3zjA2tWB64H/2F6hjPhSqiNJBwLfBK4D1rc9tZ8Wao3fyytsv6v8aKsh6WGi6mSmamBJmxGzmg0sa/velscnE9VRj9leuIx4U/1I+gzwbWA722dWHU/qDcVn24LAXI2Whv18/i9KVEvdY3vZ0oNNo0IxKuVrwLuZuT3wdOA84Mu2ry87tjRrshImpdSpw6oOIKU0OI5dOpcWf1JK1bmM/hN4rwBPAf8ETrP9n1KiSqPNJcCbiXO2rQdYeyjxnrx4ZENKqfa2IX7XDrA9dYC1NwGvAm8a8ai6y3xAX6/NmsXfD7cm7wBsPyXpeaLSpRYkfQd4Njf6lOpXwP8Bnyba4abUieuI7hobEhsR+rNH8XetZqCm4WX7OuC9RfX6GsBCxUOPAtfZfqay4NIsyQq8lFIaAZJ2Ga6fZfuE4fpZKaXONHZMZgVeSqlXSFqRSAAIOAX4rO1HWtYsDHwX2JFIFKxu+5ayY02pLiQ9TbTLHN/ofDDADKTHgHlsz1lqoBUq5j5NomlOVNNjZwIfBP5k+319PP8pYFxd5ka1m01fHHvI9uLVRTa6Fe9T2Z5cdSypNxRz6U8kEnkb2J7S7vNf0nuI9spzAJvbPq+KeFNK3Ssr8FJKaWQcx/D0LzeQCbyUyrcVMQQ6pZR6gu3bJH0J+AawE7CtpGuBe4olSwNrMeMa8MuZvEtpxM0JTBtE2/IJwAsjGE83uoOotNuMuIkNgKQ5gPWJ66G2VSmSxgHzEC3i68LErKxWre3S0jCRNB8wL/B8xaGk3nIy8DFijuffJf2M4vpS0qbAMsAHgM2J3+nfZ/IOJE2wPajfNUmr2/7nSMWUUtUygZdSSiPjXvpO4C3IjMH1rxBzGwDmZ8bn8lTg8RGLLo16kjYgbuCuRrQmmqOf5ba9XAlh9Qzb2b4kpdRzbH9L0rPEzK25gXWAtxcPN27uPgscaLuvAfcppeHzCLCkpHltP93fQkkrA+OBuiXWLyQ2Fxws6QLbU4rjnwImE9dUf+zjuWsSn211aj39DDCfpHGNuVppxH2z+Pv2SqNIPcW2JX0QOIuYS//9pof/3PTfAi4Adi4vuq52hqT3d7rxRdKqwF+Y0S6y9iS9nf43I//d9ktlxZNmXSbwUkppBNhept1xSfsQJ25/BY4ALrP9YvHYWGKX6ZeBtYFv2f5ZKQGnUUOSgGOARhvXTnbjZj/tlFIaJWz/VNIpwLbAusAixOf8w8DfgNNtP1thiCnVyV+JDVU7AD8fYO2B1HM25U+J2WKrA/+RdAmwBPH5ZeDqYq5PO+9vrCkhzm5xA3HNeLyk44FGwnOspHcxiEo825cNf3i9oYORF+OAJYmuHG8m3mfHjnRcaXQp5nRuRCTn9iTu8zRaJL8C/AP4BXCS7enVRNl1NgOOBnYbaKGklYhNIPOPcExdR9J+xLnFlbY/2/LwWfSf0Pwy0bEj9YicgZdSSiUpTtzOJ1rDbN/XCVqRgDmNuFjYxPYlZcWYep+kfYHvFf+8Fvgd8CBxgdAn28ePbGQp1YekY2bxRxiYRgwcvwE4r7HZI6WUUu+QtC6RxHsE2NT2Ta0zkIpNfIcBBwHTgdXq1t62mBV1PNFGrnGTSsBzwHrtWqNJmh24E1gceL/tP5UUbqUkbUFcTzbfzBOD35Bn27Xd1F/MDezkNWskRE+wvdvIRZTqQNJsRHecMcATtvu9Rq+jxix64Nu2D+pn3YrEhpeFiY3xG5QTYfUkzQ3cB8xFnDPc2vL4Q8Tr0pdngUVb586m7pUJvJRSKomkc4H3AMvYvm+AtUsBdwN/tP3+EsJLo4Sk64m2mb+yvXfV8aRUR4O4KdSpJ4F9bJ8xjD8zpZRSCSR9n6gwe55om7YZ0U7/W8Rsyk2ABYhEweG2D60m0mpJWgvYH3hLcegfwDdt/7uP9RsC/we8BGxQp3ZgkrYBPgesSryXzBBm4NluN0uvFiTdTf/naq8ATwH/BE6xfVEZcaVUd5LeClxKJKcOsP39NmveRCTvFgWuADYb7Ny8XibpQ8BJwNm2t27z+ENEBd4b2jz9R8TcxV1tnzSigaZhkwm8lFIqiaRHgNltd1TeL+lJ4GXb/e2cSel1JE0lWr4sYPupquNJqY46uCnUibHEDd3G/MpXgPVzPmMarKK65z3ACsCLwHW2/1ptVCnVR9Fd43DgC0TVBcxcPfUKcITtI0oOL40Cxcahh20vVnUsKaU0qyRtAvyBGP21s+3fND22PJG8Wwy4kkjeTWn7g0YpSScQbVm3tX1Wm8dfV+nf8th7iLmyJ9keqJVw6hKZwEsppZJIep64aJ97oB2ixc2254BXbU8oI740Okh6AqDTRHFKqXsVbXbWJeYmvRk4w/Z21UaVukXRPmer4p+/addmtahoOYOYJ9XsKmBr2w+PbJQppQZJSxMzfd5B3HgcQ8ymvAI4xvad1UWXelkm8FLqbpIWI7rkTGbG5ry2bJ9QSlBdTtJORJXZy8Dmti+S9AbgEuK89h9Ea+rnqouyGpJuBFYCFrb9eJvH+0vgzQ08A9xie5URDzYNi0zgpZRSSSTdDKwI7G37VwOs3YsYZnyr7ZXLiC+NDpIuIW4MTa7bTrSURquilcy15M251ETSB4EzgRtsr9Hm8YWAm4D5mbm1moFrbb9tpONMqc6KtvgAj9p+odJg0qhVJIdftX1/1bH0Ckm7ANNsn97h+q2BiZlcSYNRnMN/n7g+70StZ1O2knQA8G1iZtsewHeApYjroo1tP1theJUpunWN62uzf2OOYLsEXvH408R3Rm767hG17XedUkoVOIW4gfYDSbv2tai4mPgBcXPtlJJiS6PHj4gd3XtUHUhKaXjYvp6YnbRA1bGkrvKu4u+T+3j8IGa8Z44nbh6tDnyXOB9ZU9K2IxphSulu4E5gvorjSKOY7XsyeTdoxwHfG8T6o4BjRiSSNCoVybvLiPMvEfM6HwTu7efPfZUE26Vsf4f43ZsHOJ1I3t0AvLuuybvCRGBqP4+/g6jQ68vLxc9IPSIr8FJKqSSSxgF/Iwazmzg5uwR4oFiyOLA+cVIi4sRk3dytmwZL0g+BvYCP2T6x6ni6iaQFbT9WdRwpDZak7wPz2N696lhSd5B0OdFidXXbN7V5/GFgQeD3tj/Y8tixwK5E682dSgg3pVqS9Cwx0zp3uadSFEmDDwFrAQsVhx8FrgZOKTYF1d5g245KugtYqq+KlpRaSToXeC/wX+BjwKW2p1cbVW8qZr59GPgnsJHtpyoOqVKSHieuC8cO8fkvA8/Yzs2hPSITeCmlVCJJk4GjgQ8Wh1o/hBstrn4H7GH7yZJCSz1IUn+7QLcE5iUSxVcTMxX7Ytt7DmNoXUvSi8DvgWOBPzpPhFJKPUrSHcCSwPjWG0KSVgZuJM4zNrV9UcvjbwGuA/5te8VyIk6pfiT9C1ieaL33atXxpNFL0lzAL4EdGodaljTOeU8lNvn1V70x6g0hgfcEMMH2+JGNLI0WRZvCuYG1MnHenqSLBl4FxNzAdYlz23b3yGx742ELrMs1jedZxfatg3zuSkSL/RzX00Oyr25KKZWo2Cm0taT/AXZk5p2R1xC74f9RUYipt+xGXIy3u0BvHFuq+NNOY52BWiTwiJP/rYo/D0k6DjjW9n8rjSqllAZvYeDZPnZzN2bbvQT8tc3jNxGf/TlTMaWRdTbwJWBzYgNRSsNO0mzAOcCGxLn9Q8BFQKOt5hLFY4sR16ALSXp3bmTrjKR1gMlEO9yUOiVgaibv+rXBINev1sfxun2W/Z1I4H0QGFQCj7gP0vgZqUdkBV5KKaXUo4rk07B8kdelLZ+krxBt495QHGq8fpcDvwJ+m21rU0q9QNLzwBjbc7Z57EfAJ4AbbK/Rx/MfBybZnmNkI02pvoqqqOuIWTPvtf2vikNKo5Ck3Yj5bC8DnwV+0qYyezZgH2IO6uzA7rZPKDnUyhQz6Jvn0G9AbHL5W39PIzqarEzMGP+V7b1HKMQ0yki6lphDlhXYfZB0yHD9LNuHDdfP6naSPgicCTwOrGr7kQ6ftyjwL2Iu7za2zx6pGNPwygReSimllGpH0vpE1eHWwITisIlWo6cAx9i+uqLwUkppQJLuJlpovqm1iri4afQW+rnZKOkF4AXb845spCnVl6RdgAWAQ4FxwJ+BK4jOG33e0K1TYiXNOkkXEBV2n7H9gwHW7gt8D7jI9iYlhNcVikTBrCQLbidmbz00TCGlUU7Sp4nfte1sn1lxOGkUkSSi8m55Yi7gVrbvGeA5SxNdAVYHbrO90kjHmYZPJvBSSqkCxQ7INYGliV76eZGeUgUkzU20EtodeHtxuHFydDMxs/Ik209UEF5KKfVJ0pnEvNNv2z6o6fjywG3FPz9i++Q2z10auAu4xfYqZcSbUh0Vc7Ya5xWis84Jtp3jTlLHJD0GTCKqqqcNsHY88AzRgnmBMuLrBsXmvQ2aDh0CTAGO6udp04FnibbTl2QVVRoMSWOAPwJrAFvYvrLikNIoImlt4FJiRMhU4ASiVfcNzJgTOB+xoW8L4CNEN4AXgfVzbE9vyQReSimVrNiJ9WViNy4Atsc0PT6ZaOc3O/HF2lE5fEoAkg4Gptj+Tofr9wXmtX34yEbW/SStCOwBfBhYpDhsoh3R74jWROflvJCUUjeQtB3wG+AVYsbW74g5R0cRM0KmAIvbfq7Ncz8CHA+cZnvH0oJOqWaKStlBnzfYXnb4o0mjVVFRPdX2/B2ufwKYy/a4kY2sexXJ9Ydt5yzYNGIkjQW+DXySuMdzNdHxpU95XZ46VbTSPBGYi4HPNUQk+j5s+5wRDi0Ns0zgpZRSiST9mJg9IGI330Tis3hMy7oTgJ2B/Wz/qPRAU88a7MWopLuApVrfg3VW7JbcnKjKex+xq61xwvQAcJztgysKL6WUXiPpEmA92l+0H2H70D6e9wfgveR5RkqpQpKWGq6fZfve4fpZvUbS/cTms8VsPzrA2oWAh4jrhcXLiK8bFZXor9q+v+pY0uglaXPgR8AydLiZo+7X5ZJWBo4gukR8eYC13wTeBHzR9m39rR2tJK0AfA3YirjP2I6JmXlftn17WbGl4ZMJvJRSKomk9xAtFJ4DdrF9jqSHgIXaJPAaa39n+4OlB5t6VibwhpekBYl2E7sTA+whWlvl65VSqpykScTO2/c3HTbwK+Djtqe3ec7yxNwMAcvbvrOMWFNKqZWk4WpJWOu2o5JOJ+Y6/9z2JwZY+1Ngb+C3trcvI76U6kjSu4ALgTHEOdcdwCNE54Q+2d5w5KPrXkVS7vPA3rZ/NcDazxAVjt8YKNk32klahJiFuhLQqMZ+ArgFuNj2w1XFlmZdJvBSSqkkks4GPgAcYPv7xbG+EniTgKeAu2wvV3asqXcNIYH3DDC77blGNrLeVAyI3oxorbk1MBuZwEspdRlJbyRmXABc3d8ge0nLEBsSXrZ9/shHl1JK7RXnrcPC9mzD9bN6jaQNgIuIDRwnA4fZvqNlzRuBQ4EPFes2sn1pqYF2IUkTgL2I8/2lgfHN19/Fdfn7iPP/U6qJMvUiSX8BNgauAXbMDVOdkXQN8FaiDXy/SSdJixIdcq6x/bYy4kupCpnASymlkjSSdcS8seeaj7VLBkh6GpgjEytpMAaTwGuan3S77TePeHA9RNJyRNXdLkCjvZCAl4CzbO9UVWypN0m6qPhP2954VtellFJKva5oYzgs+tu4UAeSvgPsz4w2ffcRN7Yh5qMu0VgKfMf250oNsAtJegtwDvHaNFrPvW6jXrGZ72ZgBWBT2xe1/pyU2pH0JDAJWNH2f6qOp1dIehSY0/akDtc/S8wAXXRkI0upOrVtMZBSShWYD3imkbzrwHSi2ielPknaD9iv5fCCkvrb4SdgXmAe4iL/3JGJrrcUO3C3I6rt3tk4XPx9I3A0cJLtJysIL/W+Dehs9kWn61JKKXURSY35uI/b/knLsUGxffiwBdbF6p50G062DyjO/w8lrjuXKv40ewI41PaPSw6v60ian7gGWhS4FjgFOBiYu3mdbUs6Gvg/YAui0jGlTswGPJfJu0GbB5g6iPWvAJNHKJaUukJW4KWUUkkkPUacWIy3/XJxrK8WmvMBjwEP2l6y9GBTz5B0CHDILPyIC4FtbD87TCH1HEnrEkm77YCJzEjaPUtczB9t+5qKwkujhKS7KRJztped1XUppZS6S9EFwURng5Vajg1KtupOQyVpHLApsBbR/QXgUaKN319sv1BVbN1E0leBLxLXQpvZnt7PtfmKxBypq22vXX60qRdJuhJYA5jH9otVx9MrJN1PJNYXsv3EAGvnJz7fHs0KvDSaZQVeSimV50ZgfWBt4K8DrN2JSCJk0iAN5Gzg7uK/BRwDPEO00OnLdCI5dZPt/45gbF2rGPK8K9Emc/nG4eLvy4hqu9/anlZBeGkUsr3McK5LKaXUdS4jknX3tjmWUimKBN3viz+pbx8gfjcPtD3QLMbbgZeBnE2fBuPnxLX5h4lry9SZq4lq192AowZYuztxDX/tCMeUUqWyAi+llEoi6RPAj4i2G+/ua5efpNWBS4jWATvZPq2KeFNvGswMvDqStDVRbfduYAwzknYPAscDx9Q1qZlSSiml1G0kLUTMKJuLGedtM7F9WWlBpZ4n6TmiqGGCixujA8ynfwyYZHtsuZGmXibpWKLLy162T606nl4gaXvgVOAFYCvb5/Wx7j3AmcCcwIdtn1JelCmVKxN4KaVUEklzANcDbyYSdN8ldmTND6wILEPsBNwTGA9cCbzT+UGd0rBpamUlol/+H4gdkX/qYPdtSimllFIqgaRPAfvSWdWTbWeHqdQxSVOB6bbnbjrWVwtNAc8DL9jOWVupI5KOKf7zg8Akojr7GuC5fp5m23uOcGhdrfh9uwR4F9E56Fzimr0xM3Vp4r7Z5sScwctsb1B6oCmVKBN4KaVUIklLA38GVqDvdjoi2m1uZvvhsmJLqQ6KBN7tRNLuBNuPVhxSSimllFJqIulUomqlz4q7VrZnG7mI0mgj6d9EcnjRxvVAPwm8twF/B26wvUbpwaae1LJxdCCNdc4ZqK/NtjsHWJf+75v9lajS63dWXkq9LncopZRSiWzfI2lN4LNEG7+lW5Y8APwSOMr21LLjS6kG3mn7b1UHkVJKKaX6kbQysBawUHHoUeAa2zdXF1V3kbQjsD0x03lP4E/AVOBhopXmIsCmwJeAeYEdbF9cSbCpl11CJPB2B741wNpDiCTCX0Y4pjS6nEDOQB0S209IWp+Yg7c78D/AHMXDLwP/IDbknmj71UqCTKlEWYGXUkoVkrQYsBgxi+th2/cM8JSUUko9QtJYYFvionMMUV19uu2nB3jeGcC8tjce8SBTSimNOEnvB74OrNzHkpuBL9v+XXlRdSdJfyYSdPvZ/lFxbKYZz5ImApcCbwTWtH1HFfGm3lQk0/9JJIe3sX1BawWepIWB7wA7AS8CK9i+t6qYU6orSWOI0TMGnsykXaqbTOCllFKXkrQA8AXbn6s6lpRSSoMjaTngj8SNxWZPAwfaPrqf57Zt4ZRSSqn3SDqYqOBptFF7BWi0+5qfGZ2RDBxh+9BSA+wykh4BFgDmb2x4KRJ4j9pepGXtOsAVwNG2P1p2rKm3SToQ+Cbxu3c9sBIwJ/AbolPOmkTVj4B9bP+iolBTSinVWCbwUkqpy0iaDHwe+BQwV97ATWn4SLpzGH6MbS83DD8njVKSxhO7uhvJu+eIdi/zFf82cDywl+3pbZ6fCbyUUhoFJL2H2MwBcBnwVeBy2y8Wj48F1gO+CGxAfD9sbvu88qPtDpJeBKbZnrfl2Eu2526zfgrwmO1ly4syjRaS9gS+DUxqOtw8t+xpYH/bJ5QcWqoRSbMB7wP2tP3BisNJKXWZTOCllFIJJL2RaJkzBrjT9g1t1kwEPgfsD8xNXDS8aHt8eZGmNLoVO7hnVQ4XT/2S9CngB0Rbpr2A02xb0qrEnJX3EDeHfgvs1JrEywReSimNDpLOBzYBTgd2dB83YCQJOBXYDviL7c3Ki7K7SHoQGG97ctOxmarymh6bAozJa6Y0VMV1+DbAO2gab0FUd55u+5kKw0ujmKTliVmfuwALA+T5/+tJWoiYfzoXMxLrM7F9WWlBpVSyTOCllNIIkrQkcBLwzpaHbgB2tn1bsW4X4EhgQeKk5Hngl8C3bT9QWsApjXKSjh2On2N79+H4OWl0knQRsD5wkO1vt3n8QGIWkoAziZu6rzY9ngm8lFIaBSQ9SVT2LDXQOb2kJYB7gadtz9ff2tFM0tXAGsAk21OKY5cA7wK2tX1W09o1gGuAp2zPX0G4qUYkLWT70arjSL1N0gRgeyJxt27jcPH3rbb7mpVaK8WGyH2BTjrf2PbsAy9LqTdlAi+llEZIcWL2L2BZ2u8UehBYEfgG8IlizTPAj4Hv2X68pFBTj5J0HdEyaLOmY+sRLYb+Xl1kKdWbpEeJuUbz9bVrW9L2xAaPMcBZwA6NJF4m8FJKaXQoqsNe7DS5JOkJYGy7VpF1IennRPX6JrYvLo59nqhgvwvYkdgMuTpwLDG37FzbW1QScJeTNAb4OLApMB34Q39zeNPMJM0HfAH4eJ1/N9OskfR2Imm3PTCxcRi4jajSPt32TRWF11UkNSrS+6y4a2V7tpGLKKVqZQIvpZRGiKTPAEcRbdKOBf5MnIC8B9i9OP4X4N3ANOD/gO/YfraSgFPPKdpBPmx7sZZjD9levLrIUqo3SS8BUwaqoJC0FdEybXaakniZwEsppdFB0r+AFYC5bb80wNo5gWeB22yvXkZ83UjSFsDZwM9sf6I4NhG4FVicuIZ6bTkxY3Y921eVHGrXkLQH0b3lt7Z3aHnsNKI9JMTrZSJRsGO5UfYeSZOIERf7UiRc8twsDYakBYn2mHsQm7dhRlLKwNtsX1tFbN1K0o7AycTm9j2BPxFjCR4mWmkuQmxI+BIwL3H9dHElwaZUksxOp5TSyNmCOCn7mu29bP/W9um29wS+Rpy4bQrcB6xh+9BM3qVBehWYo83xjneqpZRGxFRiTkO/ijZgOwCvAFsBpxZD7FNKKY0OJxPnart0sPYjxdqTRzSi7vdHYENiAyQARSvNjYArifPcxp97ga3rnLwrvLv4+3XvHUkbANsSr9XfgAuKh7aTtGVZwXUTSRtKOknS9ZL+JensImncvGZOSQcBdwNfJObTvwj8pPyIU69ReJ+kM4D7iVEpbwZeIDbuvadp+a0VhNjtdiPuo33F9pm2pzUesD3d9oO2jydaLd8HnC3pjdWEmlI5sgIvpZRGSNOw9YVb22FKWgB4lDgx+ZDt31QQYupxkh4khl0vbvvh4thMVXkppXI1ze9Zw/Y/O1jfXIl3BrABMH/u8k4ppd4maQ7gQmAtov3e8X2s2wX4GXA1sLHtV8qLsrcUswKXJKozbnXe1ELSbcDytFx3SjqGuBn+S9t7F8e+DBwOnGN7qwrCrYykrwCHNv5Z/N14/3zf9gGSViLaGa5YrJlC/G4eZfuREsNNPUbSckSl3a7AosyoeP0rcAJwmu3nirXTi8fmtv18NRF3p6b7aPPbfro4Nh141PYiLWvXAa4Ajrb90bJjTaksmcBLKaURUrRQe972vH08/gzRimOmBF9KnSha4mwL/Ac4h7jAPLT4+9uD+Vm2Dx/u+FKqK0k/JGabHmL7qx0+Z2vgFCKJJ2IYeybwUkqph0k6GBgLfBKYh6gWuAR4oFiyOLA+sBSRkPoJ0LbVZp6rpb5IehyYYHtCy/F7iffYarZvLo5NBp4AHrC9ZOnBVkTS2kQVoojOB/8u/nt54tzLwNZEsm5h4vfxe8APbD9VQcipxzQl5UTM6zwBOMH2Xf2szQReC0kvAtOa76MVx15qN4OymDX7mO1ly4sypXJlAi+llEbIQJVQOeMozSpJqxA7zuZmxu5R8frZIB3J92FKw0fS+4HfEa2X3mh7eofPa1TizUEm8FJKqec13aSFmSt+GOD46+R3QupLu9m7khYlEsWP2F60Zf3TwDjb40oNtEJN1Yg3Ah9sJFUkvYGYubgK0eJwHHAccECj+ielTjR93v8QOLC/uaeZwOtb0WVovO3JTcdmqspremwKMMb2+FIDTalEs1cdQEoppZSGxvZNklYH9gZWBSYQrfdeJmaEpJSqcT7RMm124O3Eju8B2T5L0vbAd0cwtpRSSuW5jCFsrEppkJ4B5pM0oSkZsH7xd1/nIC+MfFhdZR3id/HTzRVRtu+UtC9wETAncIztvSqKMfW2F4n30KeBD0v6DXCi7b9XG1bPeQBYQ9LEYv4pxKzAdxHzUc9qLJS0BnEPJKtk06iWFXgppTRCil1VjxEzL9RmyTXA/MAyfTwOgO17RyK+NDrlDLyUUkoppdSrJL06hKfZdm03qEu6GFgP2NP2ccWxPwKbAZ+x/YOmtZOIm93/tr1iBeFWQtJzRHXdONuvtjw2OzANmA1Y1fYtFYSYepykeYEPA3sCqxeHDdwBHA+c1Li3kxV4fZP0c2AvYBPbFxfHPg98i2hNuiNwA/EaHwusBJxre4tKAk6pBJnASymlEdLSMmeoan0xmgZP0t1Eq5y1q44lpZRSSimlwSiuoQar1m2nJX2MmN02jZi7tQiwJVERtKzth5vWvgf4I3HD+wMVhFuJ4n01UzvRpscfBhYkEnwvlxpcGnUkvZVIQu0EzEvcFzJRlX0icDSZwGtL0hZEW9uf2f5EcWwiUYW3OK+/xyai+9B6tq8qOdSUSpMJvJRSGiFDvPhsVeuL0ZRSSimllFJ9SFp/gCWTgLWBjxI3bz9JJGYuHenYupWkMcCfgE2Im9uNmdgH2j6qZe3RxCy4g2x/u+RQK5Pz6VMVJM0JbEtU5a3PjN/Nxt/bAH+w/UplQXaZoiL2HcDztq9uOr48MZ9ynabl9wKftH1uqUGmVLJM4KWU0giRtOtw/Bzbxw/Hz0n1VVzUN4baP9naNiallFJKKaVeImkh4GKi7eFatqdWHFKlJM1GVPusCzwN/NH2FS1rxhKVLeOBT9m+ueQwK5MJvFQ1ScsCewC7AksUh03MsDwHOB04P5N5/ZO0BLAk8brd6kxspBrIBF5KKaU0CkmaAOxDXMivBjRasb4C/BM4GfhFtuyYQdICxGDspYEJtg+vOKSUUkopjQKSNiLm9qwGTAbm6Ge5bS9XSmA9TtIGwEXA121/udpoUjcrEnjTgN/0sWRHYE5iVllfbHvP4Y4t1YskEfMp9wI+QHwfNG7OP217/qpiSyl1p0zgpZRSSqOMpBWA3wPLEe052mkM1P6A7X+XFVs3Ktp0fAv4BDC2cbx5B66kycCdxI7lFW3fXXKYKaWUUuoxxTnGCcAOjUMdPC1b6HeouBE+FbjX9opVx1MVSRcR5/Yfs/3fquPpRsMwn17k72YaZsUG0l2IyryVyPdYSqmNTOCllFJKo4ikuYGbiLYSrwBnAn8B7i+WLEHMx9iGqMq7B1jV9pTyo+0Oks4Ctij+eTOwAjB768WTpB8DHwe+YPvIcqNMKaWUUq+R9CXgiOKflwPnAY8Q52h9yhb6nZM0BZjN9oSqY6mKpJeAl23PVXUs3UrS3cxaAg8A28vOejQpzUzS24E9bH+s6li6kaSJwObAssTGjWts/73aqFIqRybwUkoppVFE0leAw4AHgffbvqGPdasD5wKLAgfb/lppQXYRSTsS7UQfATa3fX1fMzCa2jSdZ/u9ZceaUkoppd4i6d9ER4Sv2T646nhGG0lrAlcTM54XqDqeqki6D5hoe3LVsaSU0lAUCcwtgYnA7cAJtp8tHtsCOA6Y1PK0K4FtbT9cYqgplS4TeCmllNIoIula4C3AFrbPHWDt5sAfgOttr1lCeF1H0nlEReKutk8qjvWVwJsAPAfcb3vp0oNNKaWUUk+RNI2YbzRPzh0eXpL+h5hXtgLwB9tbVhxSZST9mpjhtqLt/1QdT0opDYakg4FDWg4/AqwNLAJcRsyobGXgX8D/2O63sj2lXpYJvJRSSmkUkfQMMEcnbYSa5oa8bLt1N1stSHoUmJ/YtTytONY2gVc89iQw3vb4ciNNvUzSUsV/Pmr7hUqDSSmlVBpJ9xLnGPNVHUuvKOa59Wcc0Sp+MWIu2UvAu2xfPdKxdSv9P3v3HWVbWd9//P2993Ipl96MFAEVGxZEYwFBEBFbEGtQY0HsSYwmamyxazSWnymWYAuoKFGjxoaFYgFFBIliIBFpoSP90uF+fn88e7iHYcotM/vMzHm/1pp1Zp79nLM+d9bMnX32dz/fp+rBwM9pLVqfEi/0SZonquqRwPEDQ5fT3p8H+AJt1d2fAF8DPknbAmQ74Lm0/QMDvDjJZ3uMLfVqybADSJKkGbUO7ULGtJKk2zNj6exGmtM2Aa4eK96tgkXMwP4ZGjnnACuAu9Ha20qSRsOPgWdX1XZJzp92tgD2Xo255wIvG+XiHUDXAv7ZtBZzx1fVB4ATaDcOed4qaS57Wff4S+CpSS6oqm2B/6AV7jYAPjVub8DTgR9U1fnAm4BnAhbwtGC5Ak+SpAVkYK+VByT572nm3p/WcuLMJPfqI99cU1UXA1sBy8ZWRk3RQvOuwAXAuW5gr9VRVdfQVrpuMewskqT+dOdaPwe+keS5w84zH1TV+DZq490KXAn8F3CCBSqoqtvW4GlJ4k39koZq4PrFo5L8bGB8bGVegAcn+fUEz70LcBFwUZJte4os9c4/1pIkLSxHA/cEPl5V+0/Wrq+q1gM+Rjsh/mGP+eaaU4D9gX2A704z90Xd48+mnCXd2TnAzlW1OMmaXGSTJM1DSU6rqj8FPl9V3wXeD5yU5LohR5uzkrxj2BnmoRp2AElaQ9sCt9Fudhl0Yje+CDhjoicmuaTbQsSbJLWguQJPkqQFpKruDvyW1hbzTOAfaEW9C7op2wH7Aq8DdgZuAnZJclb/aYevqp4LfI5WyNs7yfKJVuBV1eOBr9NalD4xyfeGkVfzU1W9E3gzcGCSbw47jySpP1W1GHgb8BZWrQ23K6O0Wqrq0WvyvCQ/mukskrQ6qmoFrd3vH01w7BJgy4n2ph+YM+n+9dJCYQFPknpSVQ9L8ovVfM5bkrx7tjJpYaqqZ9GKUusw+YWiAm4Bnpfk3/vKNtdUVQHHAXsC/w18AngHsCnweGBHWu/9J9Lu/vtmkqcMIarmsapaRisSbwg8YaIWMJKkhaeqNgC+QzvPWNVVUvFC5NSqajNgRZKrh51FkrTmugLexUm2meDYtMU5C3gaBRbwJKknVXUpsEeS363i/DcC7/ZERGuiqnYD3gM8jjtfMFoBfA94S5Jf9Z1trukuAn0N2IupC54/BJ6WZHlf2bQwVNXzgS2BtwPrAUfR9nS4lNYaZkJJDu8jnyRpdlTVu2grsG8DjqCdf11C28dtUqO8MqqqtgEeS1uRcdS4Y7sAhwEP7oZOAA5J8r/9ppQkzQQLeNL0LOBJUk+6E5NzgEcmuWSaua+ltT70DlytlaraBNgN2LobuhQ4xTuW76iqFgHPBQ4BHg6s2x26FfgFcCjw+SQrhpNQ81n3///YSXdhCzVJGglVdSawE/CqJB8ddp75oKreQuuG8IEkbxgYX5+2D9J23PHmtPOB+ye5ptegc1jXYWILYIMk5w07jyRNxgKeND0LeJLUk6r6OnAA8F/AXkmunWTeq4EP0y7wvjrJP/eVUdLtxbzNgcXA5UmmvEtemk5VncOqFe3uIMlOM59GktSXqrqBdj6xUZKbhp1nPqiq42gtRx862Cmiql4OfAy4HHgDcAPwPmBbWleJv+8/7dzSdeB4C20F4zLG3QzUdZ14H+2c5DVJbhhKUEnqjLvRcY1eAm981wJnAU+SelJV6wFHA4+k7bm1f5Jbxs35S+AfaScwr03y//rOKUmSJGntVdW5wMZJNht2lvmiu+lle2DDwQJTVX0f2Bd4eZJPdmP7A98FTkzyyCHEnTOq6nnAp2h7YI+500XtqvohsA/w3CRf6jHivFBVzwTWt4251I+ugLe2LOBpQbOAJ0k96u56PB64N/DVJM8aOPYKYKy1zt8m+cAQIkqSJEmaAVX1SeBFwP2S/M+w88wHVbUcuGWw6Nl1R7iGto/sVkmuHBi/GbgmyebDyDsXVNX9gFOApcA/AYfT9tvdYoIC3vNo+wh+LskL+s4613Xt+LayjbnUj6p620y8TpJ3zMTrSHORBTxJ6llVbU/bcH0b4GNJ/rKqXkZrCVPAm20BI828qtprpl4ryY9n6rUkSdLCVFV3A04FTgKePL77hu6sazuaJBsMjD0I+BXwmyQPGjf/Mtoqx3UZUVX1KVqh+KNJ/rIbm3BfqKrahrZv4H8nuX/vYec499OSJM013lEiST1L8n9V9QTgJ8Arq2oH4Im04t3bLN5Js+Y41q6//pjgOZTWQlXtAjwU2LobuhQ4Kcl/Dy+VJGmWHAJ8Gji5qj5MK+ZNuBf2mCTn9RFsjroI2KGqdkpydje2f/d4wgTzNwSu6CXZ3LUP7fz0/dNNTHJhVyTdftZTSZKktebFJ0kagiSnVdUBwPeAJ9GKd+9K8q7hJpMWvJojr6ER1O3V8w/AhHe8V9VvgNcn+X6vwSRJs+Xsgc83oRXypjPqNwr9DNgBeFtVvQjYAngF7fvyvcGJVbUTsC6t6DfKtgGuS3L+Ks6/nvbzKEmS5rhFww4gSQtRVd1tug/gXOBNtGLA54BPTzJP0gxIsmiiD+ApwFXA74GXATsD63cf9+zGfgdcCRzQPUdaLVX1F8C3acW7AlbQVt5dCtzWjT0Q+G5V/fmwckqSZlStwceon2f8Y/f4PNr52f/RCnpnA98aN3e/7vGUXpLNXTcBS6tq2pvMqmpdYFPa91aSJM1x7oEnSbOgqm6boZeKG2hLs6eqdgOOB04EnpDkhknmrQccBTwceGSSU3sLqXmv27vnZNpF2ROBdwDHJrmpO74urf3V3wGPpBX0HpLk18NJLEmaCV2r/NWW5NyZzjKfVNULgH8CNuqGzgAOGv93sap+CuwOPC/JF/pNOXdU1SnAg4D7JfmfbmyyPfAOAL4O/CjJPn1nneuq6mJgK/fAkyTNFRbwJGkWVNWKmXotV/tIs6eq/h14OrBLkjOmmXtf4LfAvyc5qI98Whiq6jDaSoJvAk9LMuFNHlW1GPgP4E+Aw5Ic3F9KSZLmjqpan7Zq/Srg90lWjDu+FDiItmrxG0mu6jvjXFFV76Z1dvnXJK/oxu5UwKuqjWg3Et0beG2S/zeMvHNZVT0SWJrkR8POIkkSWMCTpFmxpnfbTmTU78CVZlNVXQisn2SzVZx/JXBDkm1mN5kWkqo6B9geuEeSc6aZuxOtnet5SXac9XCSJGleq6otae3eNwbeC3wIOJ2ugNcVQ58AvIdWvLsIuFeS64YUWZIkrSILeJIkLUBVtQHwYmB/2r4h6ye5x8DxTYAn0dq0fnE4KYevqsZaZi4bf2f3BHMXAdcBJFl/trNp4eh+zm5Isvkqzr+C9jvrz5kkSZpWVT0W+AawHnArrW33IuASYEtgMW214nJg/yQ/G1JUSZK0GtxXSZKkBaaqdqW9gd+O9kYdYPwdO9cAbwHuXVWXJDmmv4RzygXATsCBtNaFUzkQWBc4a3YjaQG6AdigqpYkuXWqiVW1BNgAuL6XZJKkGVNVxwCXJ3nmBMeeSbs54/Apnn8Rbf+tkblWU1V3W43pNwBXTNaKepQl+WFVPQL4CG1f3TF/NPD5ccBfJvltj9EkSdJaGJmTQkmSRkFVbQF8G7grcDLwReCtwEaD85Kkqj4NfAA4ABjVAt7XgL8BDq2qK5IcN9GkqtoLOJRWCP1af/G0QJwOPAJ4BvClaeY+E1hK+/2VJM0vewMXT3Lsn4CtgEkLeJ2a5vhCc/Zqzl9RVb8GjgQ+lmT5LGSal5L8Bti3285hD2Ab2sq7i4Hjk5w5zHySJGn12UJTkoag2xz7gcDmwDpTzU3yzl5CaUEY2MT+aFp7nBUTbWLfzb0P8N/ASUke3n/a4auqTYFTgbvRinPH04qZF3RTtqXdxfwo2gW184Bdk1zVc1TNY1X1auDDwFXAM5McPcm8xwJfpu1h89dJ/rGvjJKktVdVK4CLJ9ord7LzsdWds9B037M1EdqesU+0MCVJkhYqC3iS1KPu4uyhtD3JVskovYHX2quq/wLuDzw0ya+6sckKeAXcCFybZMvew84RVbUjrWjykG5o/MnR2J3wp9CKL6t7p7hGXFWtC/wS2IX28/Uz4IesLBRvB+wLPJL283Ya7Xf45v7TSpLWlAW81VdVL1iN6RvQbq56FLAn7W/mGbSbq/ybKUmSFhwLeJLUk6p6GPBjWms0aO1iLqRtMj6pJPtMdVwaVFXX0lpkb5Duj/xUF4Oq6jJgkyRLxx8bJVW1CHg6cBDwUGDr7tCltMLLkcBX3XNFa6qqtqHts/iwbmiyQvGJwNOTXNhXNknSzLCA15+q2gP4T2BT4GVJPjXcRJIkSTPPAp4k9aSqvgk8iXaX6LOSnDbkSFqAquo6YEWSjQbGplqBdz1wY5LN+k0qjZ6uUPwM4E+ZuFD8JVqheE3biUmShsgCXr+q6hDgk8BRSZ447Dx9qKqzZuilkuQeM/RakiRplljAk6SeVNUfgM2AhyU5edh5tDBV1f8C9wDumuTSbmyyAt7DgJ8DpybZrfewkiRJC4gFvH5V1cbAlbTv+bbDztOHVdgzMKxc1T/VsfhzJknS3Ldk2AEkaYRsAFxv8U6z7DhaAe9g4P3TzH0b7Y38D2Y507xSVTswsDIqybnDzCNJkqQ7S3JNVV0FbD7sLD06eJLxzYC30lqK/gw4Bji/O7Yt8Bhgd1rB853AVbMZUpIkzQxX4ElST6rqdOBuSZYNO4sWrqraBfgv4DraPlo/HH83d1XdBfgw8GzgJuDeSc4bVua5oKruCryRtgfeFuMOXw4cAbw/yUV9Z9P8190tf9Gqrg6oqrOB7ZN4s50kzSOuwOtfVV1Du7a10bSTF6iqWgacBNwFeHaS708y77G0fZ0vAh6e5Lr+UkqSpDXhRQFJ6s9XgTdW1V5JfjzsMFqYkvy2qt4EvA/4XlX9CtgEoKqOAHYAHgKs0z3lryze1R7A12l3b0/UcmhL4C+B51TVgUlO6DGeFo7J2lnN1HxJ0tyweVUdM9E4wCTH7jBHq6aqtgM2BGZqX7j56o3AvZmieAfQ3dj3Ctqeu28A/q6nfENXVbfNwMvEm6skSX1zBZ4k9aSqNgR+BdwI7J3k8iFH0gJWVYcAH6Qr3nUG9724Cnh1ksN7jjanVNXWwOm0tkPXAJ+gtRQdazm0HfBY4GW0lkRXAPcb219QWhVTrciYZP4FtBUY60w7WZI0Z3T/30+1B9lUxp7n3mSrqKreQytefTHJc4edZ1iq6gzaTXobJpmyUFVVi4HlwDlJ7ttHvrlgFfYOXBX+bkqSemcBT5J6UlV7AdsAHwVuAQ4FTgSunep5rtbTmuqKxk8H9qD97C0GLgaOB76c5OohxpsTqur9wOuAM4D9klwwybxtgB/S7m7+QJI39JdS893qFPCqalPgMuDKJFtPM12SNIdU1XG0QtxaSbLP2qdZuKpqfeBVwHtoRc8nJTlquKmGp6quB25MskorOKvqSmDpKG3tUFVvm4nXSfKOmXgdSZJWlQU8SerJwB25q8M2HdIsqqrTgPsCeyU5fpq5ewA/Af47yf37yKf5qaoeCOw6MPRvwNXAX031NNoqz2cAuwM/TLL/7CSUJGluqKrPrMb09YFtgQcDG9D+dn4ryQGzkW2+qKrLaO1X75Pkd9PMvRftxrXLk2zVRz5JkrTmLOBJUk/WtG1HkkUznUVSU1XLgRVJNl7F+dcCJNloVoNpXuvu8n7r4BCrfgPH2NwnJvneTGeTJGkuWYObHAfbk34VODjJ8plNNb9U1deBA4BjaKsRb5pk3lLgO8A+wDeTHNhXRkmStGZc1SFJPbEQpz5U1Ua0N+XXJjl2mrmPATYEjhn1Cx+raU32tdFouQo4b+DrHYAVrNxbcSIraPswngYcmuQns5ZOkqS54zxWvYB3A/AH4GTgyCQ/n7VU88v7gCfT3gOcWlX/ABwLjLWG37Y79lpa54kVwN8PIefQVNVHgE8lOW3YWSRJWh2uwJMkaQGpqpfT9ln8UJLXTzP348BLgZcm+XQf+eaagRaae0x3EaiqHknbP9AWmlotq7MHniRJ0uqqqhcBn6DdqD/Zhb4CbgNemeSTfWWbCwZWep4CfAr4YpJrhptKkqTpuRpEkqSF5and4xdXYe5naG/knz57cea879K+B4dW1aT7gFTV1sChtDf+3+kpmxaOdwAfGnYISZK0MCX5DPAI4Cja+WqN+0h37BGjVrzrLKd9Hx4CfAy4qKoOr6q9hxlKkqTpuAJPkqQFpKrOBu4KrJ9p/shX1SJaK6Lzk9yjj3xzTVXdBTgd2AS4Evg4cDQrWw5tB+wLvAzYgtYa8b5JLuk9rCRJkjSNqtoE2A3Yuhu6FDglydXDSzVcVbU+8EzgYGAv7rg/8dm0GxsPS3LBxK8gSdJwWMCTpCGoqu2A3WnFgWVMsadWknf2lUvzX1XdQNv/butpJ7f5lwEbJFk2u8nmrqp6NPA1YFOmbjl0FXBgkh/3k0ySJEnSTKqquwMvAp4HbN8Nh7Y34Pdoxbz/THLrcBJKkrSSBTxJ6lFVbUnbm+BApijajU0HkmTxbOfSwlFVlwMb0opyt00zdwlwHXB9ks36yDdXdUX1N9PuzN183OErgCOB93pXrtZWVe0OPIrpb+BIkkN6CyZJkjRCqqqA/YBDgAOAdVl5M9/lwOHAZ5P8djgJJUmygCdJvamqZcCJwH2Bm4H/Ah7Wff4L4I+Ae3bTrwB+A5Bkn97Dat6qqp8Dfww8Icn3p5m7P20PuFOSPLSPfPNBVe3EQMuhJGcPM48WhqraGTiC1tLqDoe488pPb+CQJEnqSVVtCvwZrcXmg7vhsfOzk4BPAV9Ksrz/dJKkUWYBT5J6UlWvB94HnAHsm+SiqloBXJxkm27ODsD7gWcAb07y/qEF1rxUVW8F3k4rAD8qybWTzNsQOAHYBXhPkrf2FlIaMVW1BXAqsC1wCfAj4Fm0PSi/SruB4+HARsAfgG8DJDl4CHElSdIcVVVndZ+emeRx48ZWR0Z1D+zpVNUDaavynkPbA3vswun1STYaWjBJ0kiygCdJPamqn9FW3D0tyTe6sTsU8AbmHgH8KfC4JEf3HlbzVlVtDvyOtp/b74A3AkcluaE7vj7wBOC9wL1o+7rtnOTyYeSdD6pqM2BFkquHnUXzU1W9i9ai9UTaDRzXT3ADxzLgrcDrgE8keeXQAkuSpDmpO38AOCPJ/caNrQ5X+k+jqtahvZd6K7AIv2eSpCGwgCdJPamqK4GNaXuT3dSNrQAuT7LVuLk7Ab+nbZ59YN9ZNb9V1eOArwPr0e4YvY22qgdgS2AxrUXfjcABSX44hJhzQlVtAzyW1irzqHHHdgEOY2UbnROAQ5L8b78pNd9V1SnAg4DHJjm2G5vsBo7/B7wKOCjJl3sPK0maFVW1CHgIsAPt/cDhQ46keaiqXtB9enWSr48bWy1JDpupXAtJVW0EPBt4EW1rArC9uSRpSCzgSVJPquoG4LokWw6MXU/7v3j9CeZfCdww/uKutCqq6sHAPwF7TDLlx8BfJfmv/lLNPVX1FuAdwAeSvGFgfH1au9vtaG/Yx5wP3D/JNb0G1bxWVVcDy4D1ktzaja0Arhj8m9CN3wW4EDgmyX69h5Ukzbiq+kvgLbQbqQAYLAR0q/1/AiwBHp3kkt5DSiOuqvahFe2eCqzPyvcAlwGHA59OcsaQ4kmSRtSSYQeQpBFyCa2H/qDLgO2qarsk548NVtVi2sXeDXrMpwUkya+APavqnsDutD22AlwMnJDk98PMN4c8tns8ctz4C4DtgcuBN9D2KnsfbQ+zPwf+vq+AWhDWAa4cK951rqfteXcHSS7pCn4P7CucJGn2VNVHgZfTigHXABtyx5uDSHJlt1r7ucAzgX/pO6c0iqpqe+Bg2rn/jmPDtA4m3wM+DXxz3DmcJEm9sYAnSf05D9i+qrZOcmk3dipthc9TgX8emHsA7f/oC3pNqAUnyZnAmcPOMYft2D2Ov5v2abSC55uSfBqgqi4Hvkv7/bSAp9VxIXDXcWOXADtW1d2TnDU22O23sjHghSJJmueq6vHAK4Brgecn+UZVXQRsPcH0I4A/o91cZAFPmiVVtRR4Oq1w9xhawW6sqH4W8Bng35JcOJyEkiSttGjYASRphPyse9xzYOxI2puFv6+q11XVflX1WuCztOLBd3vOKI2aLYFrktwwNtDtUbM77XfwKwNzfwCsAO7da0ItBOcC61XVdgNjJ3WPfzZu7gtp5+jewCFJ89/LaecTb03yjWnmjr1XeMDsRpJGU1U9tFsRexHweWBf2jnXjd3Xj0lyzyTvtXgnSZor3ANPknpSVQ+nvTH/zyQHdmMFHA3sTXtzf/t0WqvDh/rmQZo93d6USbLBwNiDgF8Bv0nyoHHzLwM2TrJuv0k1n1XV24G/A16Q5PPd2JOAb9JW2n2StiL7QcBLaCuwP5Lkb4aRV5I0MwZW222a5NrBscE98AbmXwWsk2RZr0G1IHTnsH8OPIrW5WWqn6MkGZmuXFX1a2CXsS+7x5NpLTKPcH9rSdJcNTJ/rCVp2JKcyLiVz0nSXcR9C/CntD23rgaOAt5i8U5roisMvwB4Nm0frc2Z+m/+SL2BH+ciYIeq2inJ2d3Y/t3jCRPM3xC4opdkWki+TPud3Jd2hzdJvl1VXwIOoq3QGFPA6cA7+w4pSZpxmwNXjxXvVsEK7JSkNVBVfwF8GFjMuD0WBcD9u8crgC8An07y6yHmkSRplbgCT5KkBaSq1gW+DezDqr95z0R3gY+CqvoCrYDyOeBFwBbAL4C7AU9P8vWBuTsBvwdOTbJb/2m10HTF9hdz5xs4PpTk6mFmkyStvW7l/mbA+klu6cYmXIFXVZsDlwEXJtm+97Cat7pOL2M3nn2M9l7gO7Ri1bOAP6Ltrfgc4BrgVcBFSX7Uf9rhqKrv01bbfS3JzcPOI0nSqhrVu+0lSVqo/pa2GTvAfwDfAC6ktenTnf0jrYD3POBpwNLu4yzgW+Pm7tc9ntJbOi1oaXfSfbL7kCQtPL8BHg08HPjpNHOfTbv56pezHUoLzqtoPzsfSfLXAO0eIW5Ockw354iq+ifge8C7gJG6GS3J44adQZKkNWEBT5KkheUg2n6K70zyjmGHmeuS/KKqXgT8E7BRN3wGcFCS8UXP53ePx/aVT5IkzWtfoe11/faqelySFRNN6vYuezftHO6L/cXTArEH7WfnH8eN36EbR5JTq+ovgS8BrwPe2k88SZK0pmyhKUlDUFXbAA+g7YuxzlRzkxzeSygtCFV1A+1natMky4edZ76oqvVpe2NcBfx+/AW2qlpKK44W8I0kV/WdUZIkzS9VtQ7wK+C+wHHA/wM+Q2vZfR9gR+BPgEOA9YGfAY+KF2q0Grrz/yTZYGDsVuDaJJuNm7sOsBz4XZL7I0mS5jQLeJLUo6p6APDPwJ6r+JQkcbW0VllVXQosTrLFsLNIurOqeiTwQFbtBo539hJKkjRrqmoH2v6m96atkppwGq3d5v5JLu4rmxaGqrqc9r5xy4GxK4GNgQ2S3DRu/pXAkiQbIUmS5jQLeJLUk6q6N3AirU1fATfTNqqfcm+yJDvNfjotFFX1bWB/YOskVww7j6Smqh4LHArssKrPSbJ49hJJkvpSVRsAfwO8iDv/HbiAthfqh5Jc13c2zX9V9Wvais4NxlrAV9UvgQcDj07y04G52wDnA9cn2XAYeSVJ0qpzVYck9efttLsgLwReDnw3yW1DTaSF6MPA44HXAH835CySgKp6GPAtYGk3dDbtb8GUN3BIkhaGJNcD7wLe1RVQtgEWAxcnOXeo4bQQnA7sQtui4Vfd2HHAbsBbq+qAJDd2LeH/qTv+m95TSpKk1WYBT5L6sw+tbc7zkxwz7DBamJIcXVV/C/x9Vd1Mu5v7+mHnmguq6qzu0zOTPG7c2OpIknvMXDKNgL+jFe/OAJ6V5LQh55EkDUmSC2k3cUgz5fvAM2n7KY4V8D4K/DmwL3B+Vf0PcC9aC+8A/zKEnJIkaTXZQlOSejK2uTiwYZIVw86jhamqxorDuwKbADcBvwWuneJpSbLvLEcbuqoa+707I8n9xo2tjtjaUKujqv4AbAY8LMnJw84jSZIWjqraFPgr4IIknxoYfyrwWVoXmDErgA8keWOvISVJ0hqxgCdJPelW+mzlZuGaTRakJldVL+g+vTrJ18eNrZYkh81ULi18VXU9cJv//0vS6KqqRcDOtBVQ60w1N8mPewmlBa+qNgeeCGwPXA18P8mZw00lSZJWlQU8SepJVf0j8BfAQ5P8arr50pqoqretyfOSvGOms0hqqup04G5Jlg07iySpX1V1V+DvgWcA66/CU5LE7U6knlTVlrTtLnYANkjyziFHkiTpdhbwJKknVbU1bbPwM4DHJblpyJEkST2oqncDbwT2cVWFJI2OqtoGOBHYBqhVfV6SRbMWSiOvK1i9Iclrh51lmKpqCfB+4JW0vYoBGOxMUlWbAWfRiu/3SXJOzzElSSPOAp4kzYKqutskh+4PfA64GPgg8Aum3puMJOfNbDpJUp+qakPgV8CNwN5JLh9yJElSD6rqUODFtPP9NwPfAC5McttQg2kkdcWo19G6wiwbhRb6U6mqrwEHdF/+Frg3sGT896WqPgq8glb0/Id+U0qSRp0FPEmaBVU1U2/KbaEj9aSqHgIcBDwU2LobvhT4JXBkkl8OK5vmt6rai7b64qPALcChtBUZ093A4Wo9SZrHqur/aP///2mSrww7jxaeqronsAuwGDgryakTzNkQeC3wamAj2mrQm5KsSkvXBamqDgKOAC4BnpjkV1V1EbD1BAW8vYFjgO8leULfWSVJo80CniTNgqpaMVOvZQsdrYmq2oB2x/f+tP0c1k9yj4HjmwBPohWJvziclHND9734NPDUsaFxU8ZOlr4OvDjJlT1F0wLR/U1Y3ZNub+CQpHmuqm6knVcsS3LrsPNo4aiq7YHPA48ad+hU4LlJzujmPR/4B2Ar2s/i9cAngQ8muaC3wHNMVX0PeCzwgiSf78YmK+BtQLvp6vwkO/QeVpI00izgSdIsqKoZO7FPcu5MvZZGQ1XtSmvRtB0ri1EZt59DsbJVzH5Jjuk751xQVesCJwC70r5X5wPHAWMXNLYFHg1sTyvAnArs7h6WWh1relOHN3BI0vxWVecBGyfZdNhZtHB0BaVfAzsx8d6KFwL3Af6etr9bAVfTOgF8JMkfeoo6Z1XVpcAWwIZJbujGJizgdceuoN0QObKrFiVJw+FdvZI0Cyy6aViqagvg28BdgZOBLwJvpbXLuV2SVNWngQ/Q9n4YyQIerZ3Qg2l7k/0F8NlMcHdTVb0Q+Bit0Pc3wHv7i6j5zkKcJI2sHwIvqKqdk/xu2GG0YLwMuDvt5rLPAEfRinSPBw6mvQ/4CvA44Aba+f6Hk1wzlLRz0ybA1WPFu1WwiNXvpiBJ0lrzYoIkSQvLa2hv2o8GHp7kw7Q37hP5dvf4yD6CzVHPpr0Zf3WSz0xUvANI8m+0fUMKeG5v6SRJ0nz2XuA64P3DDqIF5QDa+et7krw4yVeSfDnJIcB7aOer+wH/B+yW5O0W7+7kSmCTqlpvuolVdVdgY9p+eZIk9coCniTNEVW1VVU9taqeUlWbDjuP5q0/ob2hf32S6dr2/Q9wC3CPaeYtZHcHbgUOW4W5h9G+XzvNaiJJkrQgJDmTVmx5dFX9oKr2qaplw86lee9+3eM/TXDsHwc+f32S/+khz3x0Sve4zyrMfVH3+LNZyiJJ0qTcA0+SelJVD6XtQfDbJB8ad+wg4NPA2B2A19E21P5avyk131XVtbQW2RuMrSabZj+Hy4BNkiztN+nc0O1/sTjJFqs4/3LgtiRbz24ySZI0n1TVbTP0UknidieaVFXdDFw/2d6KVXU1sCFwF/e7m1hVPRf4HK2Qt3eS5RO9Z6qqxwNfB9YBnpjke8PIK0kaXZ4USlJ/ngO8gLbn1u2qahta8W5wQ+wNgSOq6v5Jft9fRC0Ai4BbJ2sFOaiqivazdt2sp5q7TgYeV1XbJLlwqolVtS2wGfDdXpJpXqqq53efXp3kG+PGVkuSw2csmCRpttWwA2hkLAGun+L49cCGFu+mdATwUmBP4OdV9QlgKUBV7QfsSOts8kTa+6tvWryTJA2DBTxJ6s9e3eN/jht/Ka1492vg6cCNwOe7+a8C/qqvgFoQLgDuUVVbJ7l0mrl/DKwLnD77seasDwOPAz5E2w9vKh+ktSf98GyH0rz2b7Sfk/8BvjFubHUEsIAnSfPHqrTikzQHJElVHQh8jfa+e7D16FEDnxfwQ9wDW5I0JBbwJKk/d6VdkD133PiTuvG3jK22q6q/Ak4FHtNnQC0Ix9H2tDsYeP80c99G+9n7wSxnmrOS/KCq/gL4SFUdDbwb+GmSWwCqagntztw3A48C/iLJ0UMLrPngPNrv1YUTjEmSFqgkPxp2Bo2UxVW1PROv/FwMMMVxAJKcN0vZ5oUkV1bVY2jFuUOAh9NuboS2R/YvgEOBz6/C3uKSJM0K98CTpJ5U1Y3A8iRbDoytD1wD3AJsmuTmcfNvSbJR72E1b1XVLsB/0dpiPj3JD8fv51BVd6GtIns2cBNw71F9A19VZ3Wfbs3KNra3AmMth7Zk5Q1P1wOXTfJSSXKPWQkpSZLmhap6K+1839X6mjVVtYK1vzHIvRbHqapFwOa0AujlSW4dciRJkizgSVJfqmo5sDTJ0oGxvWgrpn6aZK9x8/8ALEuyPtJqqKrXA++jvbH/FXA/2t2kRwI7AA+hbcRewMuTHDqkqEPXXQCZCRnc8F6SJI2e7rzi4iTbDDuLFq4ZOn/13FWSpHnAu20kqT/nAPetqj9OclI3dgCtyHL84MSqWgxswh1bsEmrJMk/VNXltD3bdhs49KesbKNzFfDqJKO+x9bBww4gSZIkrQbPXyVJGhGuwJOknlTV/wP+Cvgl8Je0PfEOB5YBeyY5YWDursApwM+S7NF/Wi0EVbUh8HRgD2AbWjuYi2kF4y8nuXqI8SRJkhYUV+BJc0/X9WZGJPnxTL2WJEmrwgKeJPWkqrYFfkNbWXf7MHBMkseOm/tm4J3A/0vy2v5SSpJmS1VtBPwJ8EBgM1or28kkySG9BJMkzQgLeNLcM0N7BoL7BkqShsA/PJLUkyQXVNU+wIeAR9JaGH4LeP3gvKoqWluUAo7tOaYkaRZU1UtpbW2XDQ5PMDXdeAALeJIkSWtvonOuYbyGJEmrxRV4kjTHdPvfbdd9eUGSW4eZR1pIquqtwPIkH57g2LbA4iTnTfH8rwKbJtl3FmNqgamqZwFf6r68DvgZcAkw5f/vSdzjRpLmkW6lz2XAQ1mLi/1TnYtImhlV9SfAYcDlwD8AxwDnd4e3BfYFXgtsCbwgybeGkVOSNNos4EmSNE91xagZkeSdM/Vac9lUra2q6iJgq6la43Rztk6yeBZjaoGpql/QLuZ+FzgoybVDjiRJmgUz1KrPNn3SLKuq3Wj7gp8IPCHJDZPMWw84Cng48Mgkp/YWUpIkLOBJUm+69pnHJ7l52Fm0MMzgfg6MSkFqFQp4UxbnLOBpTVTVdcB6wDZJLhl2HknS7Bg4N1ubVnvxPEOaXVX178DTgV2SnDHN3PsCvwX+PclBfeSTJGmMd3VJUn+OBm6sqp/T9rY7Fvi5LTK1Fn7MDBXwJM2q64CbLN5J0ki4Bnj1sENImtKjgGumK94BJDm9qq4G9pr9WJIk3ZEr8CSpJ1V1LbCs+3LsP98bgBNoxbxjgJOSrBhCPGkkuAJPw1BVPwD2Bja3faYkLVxTnWdImjuqaqxl5rLp3n9X1SLazVgkWX+2s0mSNGjRsANI0gjZjHan398BxwE3ARsAjwXeTSvkXVlV366q11bVQ6pqbdrvSJLmho8Ai4E/H3IOSZIkwQXAUuDAVZh7ILBu9xxJknplAU+SepLk1iQnJHlPkn2BTYHHAO8CfgbcCmwEPAF4P/AL4PIhxZUkzZAk36b9X/+uqnpDVXn3tiRJ0vB8jbZX5aFVtfdkk6pqL+BQWgedr/WSTJKkAbbQlKQ5oqo2APYF3gQ8vBt2E3tpBtlCU8NUVa+j3aBxA/DfwFTtNNPd7CFJmidsoSnND1W1KXAqcDdace542pYWY6vstgX2oXXQKeA8YNckV/UcVZI04pYMO4AkjbKuReYf01biPQbYHRhcmXHNMHJpfqiqt3af/iHJx8aNrZYk75yxYJLupKreA7yedpFofeAh0zzFu+wkSdJqqaoDgP2BHYD1B28GqqplwINoNwn9bEgR54QkV3Ur775MOyd7FLDHuGlj21mcAjzT4p0kaRhcgSdJPauqB7KyYLcnsDEr3xxcz8q7/44FfjndptoaXd1d3gH+J8n9xo2tllFZUdZ9f5YDH5zg8Oto+1K+Y4qXeB2wwah8vzQzqupFwKe6L88GjgYuobVOnlSSqX4WJUlzTFWdA1yS5OHTzZVmUlVtD/wHsNvYEOO6uVTVOsCZwHbA7klO7D3oHFNVi4CnAwcBDwW27g5dCvwSOBL4apLbhpNQkjTqLOBJUk+q6t+BvYEtWFmwuwn4OSsLdicmuWUoATXvVNVxtGLdeUleMG5stSTZZ0bDzVFrWuAcfAlsbavVVFWn0O54Pwx4sTdmSJKkmdKtrPslcG/gfODrwMFMcNNZ163j7cA/JHlDv0klSdLqsoAnST0ZKBxcQ9sI+yjgZ0luHGowaYR0v4drywKeVktVLae1zdzC9kuSJGkmVdXrgffRWj0+Osl1k+3bXFUPAn4FHJ9kz/7TSpKk1WEBT5J6Mq5wcB2tVebRtNV3p8T/kCVpQaqqS4B1kmw+7CySJGlhqaoTae0f90ny425ssgLeYuBG4Iokd+k97BxWVTsw0EIzybnDzCNJEljAk6TeVNUjaPve7QPsTluNAW1V3tXAj2nFvGOSnDaUkJKkGVdV3wSeANwlyeXDziNJkhaOqrqKto/z+mN7tU1WwOuOXQZsnGTdXoPOQVV1V+CNtD3wthh3+HLgCOD9SS7qO5skSWABT5KGoqqWAmMFvccADwOWdocDXAYcBxyd5JPDyKiFpfuZezxtb4ybaKs+fzrcVNJoqKo9afuc/lOSvx52HkmStHBU1Q3AzUk2GRibqoB3HXDr4PxRVFV70PYL3JyVe9SPF1oh78AkJ/QUTZKk21nAk6Q5oKrWBx5FW533BOBB3aEVSZYMLZjmvKraCHhq9+WRSW6aYM5Dga8C2407dCLwtCQXz25KSVV1CPAvwGG0O7nPHnIkSZK0AFTVOcD2DOy1O0ULzV2A3wD/neT+PUedM6pqa+B0YDPaHvWfAH4AnN9N2Q54LPAyYFPgCuB+SS7tPawkaaR5UViShqyqFtEKdn9MW4l3L9qdfsXkdwJKY/YF/g04Ncnh4w92b06/Q2sJM/7n6eHAf9J+7iTNkqo6q/v0NuAlwEuq6grg2imeliT3mPVwkiRpvvsp8GzgT4F/nWbu62nvNY+d7VBz3N/QindnAPsluWDc8f8Bjq6qfwZ+SOti8tfAG3pNKUkaeRbwJGkIqmpXVrbP3BPYcOxQ93gzbXXUqL+x0vT27B6PmOT43wJb0t6oHwYcCiwHXgi8BnhIVT0jyVdmOac0ynacYGwL7rzXyiDbZEiSpFXxMeA5wNur6viJ9lPv2um/A3gesAL4eL8R55wn0c61XjJB8e52SS6sqpcAPwGejAU8SVLPLOBJUk+q6pW0gt2jaX32YWXB7lbgZFrB7hjg+CQ39B5S89HDaG8+j5rk+HO7499McvDA+N9U1ebAC4CnAxbwpNlz8PRTJEmSVl+SE7qVYn8J/LyqjqK7QbSq3gvsQGsHuWX3lHcn+e+hhJ07dgSuS3L8dBOTHN/tG7jDrKeSJGkc98CTpJ5U1QpWtsZcAfwXrVh3LPDjJMuHGE/zVFWdSdvzYv0kK8YdG9vjIrTWMMeMO74rcArwv0nu009iSZKk0VZVv6DtV2arZM2IqirgnbQVYmP73g1e8CvaTaPvSvKunuPNOVW1nLbf/MarOP9a2jXUDaedLEnSDHIFniT157esLNgdN7bBuLSW7gJcM7541xnb2+5m2t4Y451Ge2O/zSxlkwRU1TG037WXJvn9sPNIkoZue2DrYYfQwpF2d/7fVdWnaK3y96Cd4y8GLgaOBz6T5KxJX2S0nAPct6oekeTnU02sqkcCy4BRX7UoSRoCC3iS1JMkDxh2Bi1Ii4HJ7hx9SPd4epKbxx9McmtVXQlsMlvhJAHwKOAWi3eSJGk2JTmXttedpvZd4H7AoVW1b5LLJppUVVvT9hAP8J0e80mSBMCiYQeQJElr5VJgSVVN1ILpkbQ3mydN8fwNgetmI5ik211CWwkrSZKk4fsgcBWwC3B6Vb2rqvauqp27j32q6t20Ljq7AFcDHxpeXEnSqLKAJ0nS/HZK9/jSwcGq2hnYtfvyRxM9sap2AJYC589WOEkA/BjYuPu9lCRJ0hAluQR4Kq0wtznwJuBo4Izu44fAG4EtaIW+A7vnSJLUK1toSlLPqmpd4Om0lmrb0frp1yTTk2TfvrJpXvoicCDwmqr6A/CftJ+rD9F+rpYD35zkuXt1j6fNckZp1H0QeAbwoap6SrdPjSRJ0oypqo2AJwMPpBWl1pliepIc0kuwOSrJj6rqgcCbgWfSvmeDrgCOBN6b5IK+80mSBFBeP5Ck/lTV7rQ3AdvQiitj/wmPFfAG/1Mu2hurxf0l1HxUVcfRinET/VF/V5K3T/K8bwFPAP4qyb/MWsA5rqo+03065YWMVZ0nTaSqngb8G61g/gHgBOBSi3mSNHqq6j+AzZLsM+wsWhiq6oXAP9La498+PMHU4PvMCVXVTsDW3ZeXJjl7mHkkSQILeJLUm6raHvg1sEn3eBTwetoKqY8AfwQ8Brg78AfgE8BtSdyEXFOqqk2Az9HuuB0T4FPAK5KsmOA5OwOn097A75zkrD6yzkVVtYKu+DnVhYxVnSeNV1W3rcHTksRuGZIkaUpVtT/wHdp5/Y3Az4ALgVunel6Sg2c/nSRJWhsW8CSpJ1X1/4C/Ar4LPDlJuoLAxUm2GZj3CuCfgO8kecpw0mo+qqp7snLfu5OSnDvF3B1pG7LfkuT7s59u7up+DwFIMun+wKs6Txpv8GdnNXhnvCRJmlZVHQ3sQyvcPSXJH4YcaUGoqs2AFUmuHnYWSdLosoAnST2pqt8C9wEenuSX3didCnjd+JuAdwEvT/LJ3sNKkmZMVT16TZ6X5EcznUWSJC0sVXUVsBFwnyS/G3KceaGqtgEeS2uVedS4Y7sAhwEP7oZOAA5J8r/9ppQkyQKeJPWmqq4F1gPWHWtp2BXwrkiy5bi5mwCXAycm2aP3sJIkSZKkOa+qltO2Xthk2Fnmi6p6C/AO4ANJ3jAwvj5wBrAdd9xD8Hzg/kmu6TWoJGnk2f5JkvpTwJXj9iO7Dti4qu6wwXjXpuNq2oo9SZIkSZIm8ntg3aqy9faqe2z3eOS48RcA2wNXAC8B/oxWvNsW+PPe0kmS1LGAJ0n9uYDW2mTQ+cBi4L6Dg1W1AbApsEEvySRJvalmy6q627CzSJKkee/zwDrAE4YdZB7ZsXs8Y9z404AAb0ry6SRH0Ap5BRzQXzxJkhoLeJLUn7OApVV1j4GxE7vHl4+b+9e0Nwnn9JBLGllVtbSq7lZVfzTBsQ2r6oNV9V9V9auqelfXVkdaI1W1W1X9B22F9SW0vwuDxzerqn+tqk/4syZJklbRR4CTgI9V1c5DzjJfbAlck+SGsYGqWgTsTivgfWVg7g+AFcC9e00oSRKwZNgBJGmEHAfsD+xHa3MC8Cng+cCfV9U9gV8BD6LdPRngi/3HlEbKi4F/pm1U/6Jxx74NPIqV+188ENizqvaJmwhrNVXV82j/568z2ZwkV3Y3eexD+5vxpX7SSZKk+aCqnj/Joc8B7wT+q6q+QrtR9NqpXivJ4TMcbz5ZzJ0XNTyA1gHnN0muHBtMsqKqrgQ27jGfJEkAlNefJKkfVbUj8FngV0n+emD8/cDrui/DymLBj4HHJbm5z5zSKKmqbwBPBvZP8sOB8QOAr9Putv0icAOt2L4OcPCIX/DQaqqq+wGnAEuBfwIOB44CtkiyeNzc59EKyp9L8oK+s0qSpLmrqlbQ3jNOOmWa42OSZGRv6q+qs4AdgHsmObsbez3wPuBfk7xi3PwbgKuS3LX3sJKkkTayf6wlqW9JzqGtqhg//rdV9QPgINqG2VfTLuwenuTWXkNKo2ds/8mTx40/h3bx4/1J3gxQVacAH+uOWcDT6vhrWvHuo0leDVBVt00y9+ju8SE95JIkzaCq+gjwqSSnDTuLFqzzWLUCnab2M1oB721V9SJgC+AVtO/t9wYnVtVOwLrARX2HlCTJFXiSJGlkde1wliTZaNz4JbS9MQbvyl1Ga0V0iXffanVU1e+BHYEdkpzfjV0EbD1+BV537Drg1iSb9BpUkrRWBlZHnUJrm/zFJNcMN5Wk8arqYbQiHsB1tButltL2J77P4I20VfVS4BPAZ5K8uO+skqTRNr7fsyRJ0ihZRmuTebuu3e1WwP+NFe8AklwHXAVs3mM+LQzbANeNFe9WwfXA+rOYR5I0O5bTWhg+hLZq/6KqOryq9h5mKEl3lOQXtP2vlwMb0op3ZwBPm6ALzti+g8f2l1CSpMYCniRJGmVXABtW1aYDY4/pHk+YYP4S2ht9aXXcBCytqppuYlWtC2xKKxZLkuaXuwAvBH7Ufb0+8Fzg6Ko6s6reVFXbDiucFqaq2quqHrEa8x9WVXvNZqb5IMlhwB8BDwfuDdw/ya8H51TVUuBQ4GDg272HlCSNPFtoSlLPqmoj4MnAA2kredaZYnqSHNJLMGkEVdV3gP2B1yf5UFUtAn4CPAJ4eZJPDszdCrgEOD3JLkMJrHmp2z/xQcD9kvxPNzZhC82qOgD4OvCjJHfaN1WSND9U1d1pK3yeR9vnGlp7zRW0PbY+A/yne15rbXWtWy9KskrF4ao6G9g+yZLZTSZJktaWf6wlqUdV9ULgH2ltOm4fnmBquvEAFvCk2XMY8HjgfVX1WFrrzN1oe919edzcPbvH0/uLpwXiO8CuwKuBV0w2qbvB4320//v/s49gkqTZkeQs4C1V9XfAfrRz+gOAdYEndB+XV9XhwGeT/HZoYbUQTLvKfy3nS5KkIXAFniT1pKr2p13ELeBG2qbZFwJT3nWb5ODZTyeNrqr6DK3d1ZgbgUOSfHHcvCOBZwCvSvLR/hJqvqmq5wM3JPly9/WWwO+AjYH3Ah+iFYK3TrK4qtanXch9D62F00XAvbp9FyVJC0TXsvvPaO34HtwNj12UOQn4FPClJLbr1irrVuBdnGSbVZx/KbBxkvVmN5kkSVpbFvAkqSdVdTSwD61w95QkfxhyJEmdqtoD2J2279jR3V3zg8eXAv9Ca3n7ziRn9x5S88ZEray6FZ7fANaj3bixqPu4BNgSWEy7wWM5sH+Sn/WdW5LUn6p6IG1V3nOALVhZyLs+yUZDC6Z5Z3UKeFV1b9pNROcnudush5sDqmrsvP7MJI8bN7Y6kuQeM5dMkqTpWcCTpJ5U1VXARsB9kvxuyHEkSbNksgtpVfUA4CO0mzkmchzwl7ZRk6TRUVXrAG8E3kq7sSPj90eVBlXVU4CnDAy9ELgBOHKqpwGb0lrCb0Zb6fncWYo4p3TnZQBnJLnfuLHV4e+mJKl37oEnSf1ZAiy3eCfNHVV1NrCCtuLpzGHn0cKW5DfAvlW1A7AHsA1t5d3FwPH+DErS6Oj2PX028CLgj4ccR/PLrrSi3di+6QDrc8eW8FO5DHjHTIeaw8a2pLh6gjFJkuY0V+BJUk+q6r9oexstS3LbsPNIgqq6Ebg5ycbDzqKFY3X3opEkjY6q2odWtHsqregyVoC5DDgc+HSSM4YUT/NAtwLvwIGhF9BW4P37FE9bAVwDnAZ8NclVs5VPkiTNHAt4ktSTqnod8D7a/nffGnYeSbfvf7GVe81oJlnAkyQNqqrtaSt+XgDsODYM3AZ8D/g08M0ktw4loOY1zzskSVq4LOBJUk+6/S1+QmuZtq+tNKXhq6pDgUOAhyb51bDzaGHwQpokqaqWAk+nFe4eQyvYja22Owv4DPBvSS4cTkItFFX1aFpHiZ8NO4skSZpZFvAkaRZU1fMnObQR8E5au5yvACcC1071WkkOn9l0ksZU1d2BU4HfAPsluX64ibQQdAW8tT3JThL3q5akeaaqHkor2h0EbDo2TGtx+FXgM0mOG0o4SXdSVQ+h/b4+FNi6G74U+CVwZJJfDiubJEkW8CRpFqzCxdua5vgYL+BKs6iq7gbsAfwr8Afgn4ETaG/aJ92rMsl5vQTUvDTwN6CmmzuFJFk8Q5EkST2oql8Du4x92T2eTGuReUSSa4YSTNKdVNUmtN/Np44NjZsy9n7968CLk1zZUzRJkm5nAU+SZkFVncPar74AIMlOM/E6ku6sqiYt0k3Bwrqm1BXwlgMfWpvXSfKOmUkkSepD9/8/wBXAF4BPJ/n1ECNJmkBVrUu7aW9XWuHufOA44IJuyrbAo4Htae/rTwV2T3JTz1ElSSPOAp4kSRpZAxfaVkuSRTOdRQuHe+BJ0miqqu/TVvR8LcnNw84jaWJV9WbgXcCNwF8An80EF0ir6oXAx4B1gb9L8t4+c0qSZAFPkiSNrKraYU2el+Tcmc6ihcMCniRJ0txVVacB9wVekeTQaea+FPgEcHqSXaaaK0nSTLOAJ0mSJM0gC3iSJElzV1VdDywGNp6uLWbXbvMa4LYkG/SRT5KkMe7fIklDVlVLgccD9wZuAk5J8tPhppIkSZIkaUFaDixelT3tktxUVcuBNdk7W5KktWIBT5JmSVVtBDy1+/LIid4cVNVDga8C240bPxF4WpKLZz2oJEmSJEmj42TgcVW1TZILp5pYVdsCmwHf7SWZJEkDbKEpSbOkqg4E/gM4NcluExzfGjgN2AKocYcDnJzkYbOdU1LTrYbdlVZQX8adfy9vl+TwnmJpHrKFpiRJ0txVVfsBRwH/nuTZ08z9IvAs4HFJju4jnyRJY1yBJ0mzZ8/u8YhJjv8tsCWtWHcYcCitlccLgdcAD6mqZyT5yiznlEZat6/Fe4CX0gp30wlgAU+TSrJo2BkkSZI0sSQ/qKq/AD5SVUcD7wZ+muQWgKpaQns//2bgUcBfWLyTJA2DK/AkaZZU1U+A3YEHJTltguMXA1sB30xy4LhjnwVeQGu9OeUdgZLWXPfm/Ie0N+gFXApsDawALqQV2dfrpi8HLgdIslPvYSVJkjTSquqsGXqpJLnHDL3WvDPwfdwaWL/7/FbgD93nW7Jy0cP1wGWTvNRIfx8lSbPPAp4kzZKqOhPYHlg/yYpxx3YBfkNbybNfkmPGHd8VOAX43yT36SexNHqq6mXAx4ELgKckOWWw/WFVLaIV994D7Aa8JMkXhpdYkiRJo6o7T51KmLwN/OCxJFk8Y8HmmVX4Pq6qkf4+SpJmny00JWn23AW4ZnzxrjO2t93NwE8nOH4a7Q2W+ydJs+vZtN+1Nyc5ZfzB7vf3R1X1aNrG9Z+pqtMnmitJkiTNsoMnGd8MeCuwKfAz4Bjg/O7YtsBjaN1hrgTeCVw1myHngcm+j5IkzSmuwJOkWVJV1wOLk6w7wbF/AV4JnJpkt0me/wdgkyTrzG5SaXR1v2ebARslub4bWwFcluQu4+beH/g18KUkz+k9rCRJmreqaktgH2AHYIMk7xxyJC0QVbUMOIl2A+mzk3x/knmPBY4ELgIenuS6/lJKkqQ1sWjYASRpAbsUWFJVE/XEfyRt1c9JUzx/Q8A3VdLs2gi4eqx417mZ9vt3B91eltfSWmpKkiRNq6qWVNWHgP8DvgS8H3jbuDmbVdWVVXVjVe04hJia394I3Bt4xWTFO4AkPwReAdwPeENP2SRJ0lqwgCdJs2esxd5LBweramdg1+7LH030xKraAVjKyrYnkmbHpcD4fSsuB9arqq0HB6uqaL+XW/WUTZIkzX9fBl5NO4f4LXDr+AlJrgSO6OY8q89wWhCeQbsB7aurMPerwE3dcyRJ0hxnAU+SZs8XaZuEv6aqXldV966qfWlv4ou2uu6bkzx3r+7xtNmPKY2084ENq2rTgbGx37vHj5u7N7AucPXsx5IkSfNdVR0EPIV2w9BDkzwQuGKS6V/uHvfpI5sWlLsBNyS5bbqJ3Zwbu+eMjKp6a1X99STHtq2qKb8fVfXVqjp6dtJJkjQ5C3iSNEuSfBn4MbAEeB/w38D3gQfQ2md+OMm1kzz9T7s5P+0hqjTKxtrY7j4w9jVakf2DVfXMqtq5qp4BHEb7vTym54ySJGl+Oph27vC6JL+aZu4vurn3m/VUWmiuAzbpOr1MqaruBWwCXD/d3AXm7cBrJzn2S+CsaZ6/O+1mPkmSemUBT5Jm11OAb9GKAWMfAJ8CJty4vnvjNbby5zuzHVAacV+n/V4eNDD2adoqvC1pe9WcARwJbEe7QPKOfiNKkqR56sHd47StDbv9eK8Gtp5urjTO8bTz2Y9X1bqTTaqqpcDHaIXi43vKNl/U9FMkSepfJRl2Bkla8Krqnqzc9+6kJOdOMXdHYBfglqk2IZe09rp97e4G3JrkgoHxrYCPAE8F1mPlhY5XJzllgpeSJEm6g6q6CbguyeYDYxcBWycZvwcvVXUVsDTJBv2l1HxXVY+gdW4p4H+BfwCOBcbObbeltWZ9LXBfYAWwR5IT+087HFW1Arg4yTYTHJv0d3J15kiSNBss4EmSpJFRVRt0d7iv6vwlwFbANUmum71kkiRpoamqi2nnEcuS3NiNTVgIqKq70gou5ybZqfewmteq6kXAJ2jbN0x2oa+A24BXJvlkX9nmAgt4kqT5yhaakiRplFxRVT+uqndW1T5TtRkCSHJrkoss3kmSpDUwtmp/n1WY+6Lu8WezlEULWJLPAI8AjqIV8GrcR7pjjxi14p0kSfOZK/AkSdLI6O6+HTz5uRn4Oa3N0LHAz5PcMoxskiRpYamq5wKfoxXy9k6yfKKVPFX1eNq+vOsAT0zyvWHk1cJQVZsAu7FyP8VLgVOSXD28VMPlCjxJ0nxlAU+SJI2MqnoDsDewB7Bs4NDYCdGNwAnAMbSC3klJbuszoyRJWhi6vXaPA/YE/pvW4vAdwKbA44EdgT8BnkjrkPTNJE8ZQlRpQbOAJ0maryzgSZKkkdPtbffHtGLe3rSC3gYDU8ZOkK4DfsrKFXonx5MnSZK0iqpqM+BrwF5MvTfZD4GnJVneVzZpVFjAkyTNVxbwJEnSyOsKeg+j7VGzN7A7sP7AlLETpmuAH3t3vCRJWlVVtQh4LnAI8HBgbA/eW4FfAIcCn0+yYjgJtZBU1XrAZrSWrJNKcl4/iYavK+AtBz44weHX0W7ke8cUL/E6YAMLeJKkvlnAkyRJGqeq1qFdYNubVtR7BCsLevHNuyRJWhNdMW9zYDFweZJbhxxJC0BVbQC8Hng2cM9VeEqSLJndVHPHBPtgr/ZL4HsASdIQjMwfa0mSpFWV5Bbgp1V1IXAxcAVwIO1imyRJ0hrpVtn9Ydg5tHBU1abAj4FdaIWmVXrarAWau0bx3yxJmucs4EmSJHWqaidW7ou3N7Dd2KHu8SLgR33nkiRJkibxd8D9gVuAfwa+AVxIa9EqIMmiYWeQJGlN2EJTkiSNrKragZVtMvcGth871D3+H61g9yPgR0nO7DmiJEmaB6pqr5l6rSQ/nqnX0sJXVb8HdgT+IsnHhxxHkiTNIAt4kiRpZFTV3bjjCrsdxg51j2dzx4LdOb0GlCRJ89IM7LE1ZqT2JtPaq6obaW3eN0py47DzSJKkmeNJoSRJGiXnsPLiWgG/444Fu/OHlEuSJM1/M7HHlvt0aXVdAaxn8U6SpIXHHtCSJGkUXQy8BtgzyUuTfMHinSRJWlNJFk30ATwFuAr4PfAyYGdg/e7jnt3Y74ArgQPcq0tr4KfAJlW17bCDSJKkmWULTUmSNDKq6iLgLt2XYydB/8PKVXjHJbl4GNkkSdLCUlW7AccDJwJPSHLDJPPWA44CHg48MsmpvYXUvFdVDwFOAD6b5OXDziNJkmaOBTxJkjRSquo+rNwD79HcuaB3JnAcKwt6F/abUJIkLQRV9e/A04Fdkpwxzdz7Ar8F/j3JQX3k08JRVc8GPgMcAbwnyVlDjiRJkmaABTxJkjTSxhX09ga27g6NnSSdxR0LerbalCRJ06qqC4H1k2y2ivOvBG5Iss3sJtNCUlVjxbqtaa1Zoe2Ld+0UT0uSe8xqMEmStNYs4EmSJA3o7oDfG9iHtkJvq+7Q2EnT2UnuOYRokiRpHqmqsZaZy5KsmGbuIuA6gCTrTzVXGlRVU/5sTSJJFs94GEmSNKOWDDuAJEnSXJLkdOB04OMAVfUA4HXAs4HFwE7DSydJkuaRC2jnDQcC/zHN3AOBdWkr/6XVcfCwA0iSpNlhAU+SJGlAdwf8Q2gr8PYGHgUsG2YmSZI0L30N+Bvg0Kq6IslxE02qqr2AQ2mr/b/WXzwtBEkOG3YGSZI0O2yhKUmSRlpVFa1gtzetaLcHsNHY4YGpNwInAMcmeU+fGSVJ0vxTVZsCpwJ3oxXnjgeOoa3MA9iWdu7xKNo5x3nArkmu6jmqJEmS5iALeJIkaaR0BbsHc8cVdhsPTukebwZ+Dhzbffw8yc39JZUkSfNdVe0IfJl2sxCs3FP39ind4ynAM5Oc3VM0SZIkzXEW8CRJ0sioqv+kFew2GRzuHm8BfgEcRyvYnZDkxl4DSpKkBadrz/104CDgocDW3aFLgV8CRwJfTXLbcBJqIeluVtuM1gK+JpuX5LzeQs1BVfWZ7tMkOWRt50mSNBss4EmSpJFRVSsGvrwVOJmVK+yOT3L9UIJJkiRJa6Gqngy8CngksME005Nkyeynmru69wUBSLJ4bedJkjQbRvqPtSRJGjmn0PaeORb4SZLlQ84jSZIkrZWq+gfgb5hixd34p8xinPnE75ckaU5zBZ4kSZIkSVIPqmoHBlpoJjl3mHk0/1XV44Hv0NrBvxH4LvBb4DLaarw/AvYD/hJYARwMnObPniRJc58FPEmSJEmSpFlSVXelFVYOArYYd/hy4Ajg/Uku6jub5r+q+hpwAPC2JO/uxlYAFyfZZmDedrQuFBsBuya5eBh5JUnSqrOAJ0mSJEmSNAuqag/g68DmTN6GL7RC3oFJTugpmhaIqrqAtspumySXdGMrgEuS3HXc3P1pK/T+Mclreg8rSZJWiwU8SZIkSZKkGVZVWwOnA5sB1wCfAH4AnN9N2Q54LPAyYFPgCuB+SS7tPazmraq6EbglyUYDY7cA1yfZZNzcRcBy4Pwk9+o3qSRJWl0W8CRJkiRJkmZYVb0feB1wBrBfkgsmmbcN8EPg3sAHkryhv5Sa76rqUmBJks0Hxv5AKxxvnOS6cfOvARYnWdZv0rmjqpbSVi3ePL6VaFVtCLydtm/gCuBbwHuT3NB3TkmSFg07gCRJkiRJ0gL0JFp7zJdMVrwDSHIh8BJai80n95RNC8cFwMZVtd7A2P92j3sMTqyqnYENgVt7yjZXvRg4G3jvBMe+DbwGeADwIOBNwHerarIWuJIkzRoLeJIkSZIkSTNvR+C6JMdPN7Gbcx2ww2yH0oLza1rx98EDYz/oxt5bVX8EUFVbAZ+kFZV/2XfIOWb/7vGIwcGqOgDYk/Y9+gLwKeCWbux5fQaUJAks4EmSJEmSJM0VrvLR6jqK9nNz4MDYR4GraEW986rqAuAiWiEK4AM95puL7ts9njxu/Dm04t37kzwvyUuBV9O+v8/pL54kSY0FPEmSNLKq6m7dx3rTz5YkSVot5wDLquoR002sqkcCy7rnSKvj68DBwO0rPZNcSmvh+n/AEuCutGuA1wOvTHJU/zHnlK2A65NcOW58n+7xUwNjn+seHzTrqSRJGmfJsANIkiQN0Tm0zenvBlw43CiSJGmB+S5wP+DQqto3yWUTTaqqrYFDaSt/vtNjPi0ASW4ADptg/GdVdQ/gkcD2wNXAT5Nc03PEuWgZcMPgQFXtSCvsnZfk7LHxJNdV1VXA5n0GlCQJoJIMO4MkSdJQVNU1wC1Jthh2FkmStLBU1V2A04FNgCuBjwNHAxd0U7YD9gVeBmxBa3l43ySX9B5WGiFVdTGtWLdFkqu6sRfRVt59Kclzxs33PYMkaShsoSlJkkbZOcAGVbV42EEkSdLC0hXinkpb+bQ58CZaAe+M7uOHwBtZWbw70OKd1ItTusdDAKpqUfd5gGMHJ1bVVsCGwMV9BpQkCSzgSZKk0fZ1YCnwxCHnkCRJC1CSHwEPBP6Vtgqvxn2Mrcx7QJIfDyunNGIOo/3+va+qvgv8gtZqdDnw5XFz9+weT+8vniRJjS00JUnSyKqqZbQ7cDcEnpDk10OOJEmSFrCq2gnYuvvy0sG9tiT1p6o+A7xwYOhG4JAkXxw370jgGcCrkny0v4SSJFnAkyRJI6yqng9sCbwdWA84CjgeuBS4bbLnJTm8j3ySJEmSZkdV7QHsTmthe3SSs8YdXwr8C7AO8E4L7pKkvlnAkyRJI6uqVtD2uoDWRmdVToySZMnspZIkSaOiqjYDViS5ethZJEmSNLd48UmSJI2y81i1op0kSdJqqaptgMfSWmUeNe7YLrR9uB7cfX0CrX3f//YeVBoxVXU2sALYP8mZw84jSdJkXIEnSZIkSZI0w6rqLcA7gA8kecPA+PrAGcB2tA4AY84H7p/kml6DSiOmqm4Ebk6y8bCzSJI0lUXDDiBJkiRJkrQAPbZ7PHLc+AuA7YErgJcAf0Yr3m0L/Hlv6aTRdSF3LJ5LkjQnWcCTJEmSJEmaeTt2j2eMG38arYX3m5J8OskRtEJeAQf0F08aWT8ENqiqBw87iCRJU7GFpiRJkiRJ0gyrquXALUk2GxhbBFwDrAdsleTKgfGbgWuSbD6MvJqfqmop8Ee0lpAXjzu2IfB2YD/anm/fAt6b5Ia+c84lVXV34FTgN8B+Sa4fbiJJkia2ZNgBJEmS5oKq2h14FG0/mmVM3lYnSQ7pLZgkSZqvFnPnzkcPADYAfjNWvANIsqKqrgTck0ur68XAPwOHAS8ad+zbtPPbsfPaBwJ7VtU+Ge07+m8FXgb8K3BaVf0zcAJwKXDbZE9Kcl4/8SRJaizgSZKkkVZVOwNHALuNP0RrbzXRmAU8SZI0nYuAHapqpyRnd2P7d48nTDB/Q9q+eNLqGPuZOmJwsKoOAPakrbw7ArgBeH439jzg8B4zzjVnD3y+DPjgKjwneB1VktQz98CTJEkjq6q2AI4BHkK74/bLtCLdjcDngaOB5d3Y5bQ7m0f5YockSVp1P+se31ZVi6pqK+AVtELA9wYnVtVOwLq0op+0Ou7bPZ48bvw5tJ+19yd5XpKXAq+mndc+p794c1KtwYfXUCVJvXMPPEmSNLKq6l3Am4ETgX2TXF9VK4CLk2zTzVkGvBV4HfCJJK8cWmBJkjRvVNXDWFnEuw5Y2n2cBdwnya0Dc18KfAL4TJIX951V81fXenVJko3GjV8CbAncc2wFaHdeey1wSZK79h52jqiqHdbkeUnOnekskiRNxaXfkiRplD2JdmfymybbvD7JdcDfVtVS4FVVdWySL/cZUpIkzT9JflFVLwL+CRgrrpwBHDRYvOs8v3s8tq98WjCW0dpj3q6qdgS2As4baN9Kkuuq6ipg8z4DzjUW4iRJ84Ur8CRJ0siqqqtpFz3WG7uQ1q3AuyLJluPm3gW4EDgmyX69h5UkSfNSVa0P3B+4Cvh9khXjji8FDqK16ftGkqv6zqj5q6ouphXrthj72ekKx58CvpTkOePmXwPckmSLvrNKkqTVY/9mSZI0ytYBrhx3F/z1rLxL/nZJLgGuBh7YUzZJkrQAJLkhyUlJfje+eNcdvznJ4UkOs3inNXBK93gIQFUt6j4P41Z0dvswbghc3GdASZK0ZmyhKUmSRtmFwPj9Py4Bdqyquyc5a2ywqtYBNgbGt7ySJEmShuUw4PHA+6rqsbTVeLvR9rob3/Z9z+7x9P7izW3dCthdge1onTlqsrlJDu8pliRJgAU8SZI02s4Fdqqq7ZKc342dBOwI/BnwzoG5L6R1L7igz4CSJEnSZJIcWVX7085V9++GbwRePsGKzj9lgpV5o6iq1gXeA7yUVribTgALeJKkXlnAkyRJo+wnwN7dx+e7sc8BzwLe0u17dyrwIOAltDfuX+85oyRJmuOqamzV/plJHjdubHUkyT1mLplGQZIXVdWngd1pey0ePdhJAm5faXY1rQj1nd5DziFVtQT4Hm1FYgGXAlsDK2gdOrYE1uumLwcuH0JMSZKoJMPOIEmSNBRVtQvwLeC4JAcPjB8BHEQr2N0+TGs3tHuSq3sNKkmS5rSqGtvb7owk9xs3tjqSZPHMJZM0XlW9DPg4rbPGU5Kc0v2+Xpxkm24fwT1pK/R2A16S5AvDSyxJGlWuwJMkSSMryW+BnSY49Fxaa6E/Bban3a18FPAhi3eSJGkCYzcCXT3BmKS55dm0G/XenOSU8QeTrAB+VFWPBr4LfKaqTp9oriRJs8kVeJIkSZIkSdI8V1UPpO2DtwOwfpJDBo6tA2xFW+V50ZAizglV9QdgM2CjJNd3YyuAy5LcZdzc+wO/Br6U5Dm9h5UkjTQLeJIkSZIkSdI8VVWbAJ8BDhwbYlw71qraADiXVrh6UNeJYiRV1U3AdUk2Hxi7EbgtybIJ5l8NXJNk+x5jSpLEomEHkCRJGpaqWlFVF6zG/LOr6tbZzCRJkiStqm5l3XdpxbvrgW8DN46f1600+yztWuAzeow4F10KjN9r8nJgvaraenCwqgpYSlu9KElSryzgSZKkUVezPF+SJI24qnpIVX2gqo6tqt92H8d2Yw8ddj7Na4cAjwDOAu6d5ADuuBfjoK92j3v1EWwOOx/YsKo2HRg7rXt8/Li5ewPrMvn3VJKkWbNk2AEkSZLmkaXAimGHkCRJ80PX2vDTwFPHhgYO35dWSPnrqvo68OIkV/abUAvAs4EAr0ly4TRzf0U7l73PrKea204CHgbsDnynG/sasB/wwaq6ATgVeBDwYdr395j+Y0qSRp174EmSpJHVbVZ/cZJtVmHupsBlwJVJtp5muiRJGnFVtS5wArArrXB3PnAcMNa+e1vg0cD2tALBqcDuSW7qOarmsaq6AtgY2CDJzd3YRcDWg3vgDcy/HFiWZL1+k84dVfUY4IfA55M8vxtbBzgZuD/t9/H26cBy4GFJzug7qyRptLkCT5IkjYyqeiDtItqg9avq+VM9DdiUtlfIItqdy5IkSdN5LfBg2n5kfwF8NhPcRV1VLwQ+RjtH+Rvgvf1F1AKwAXDtWPFuFawDjPqezscCOzHwfUhyS1XtC3yEtmJ2PVoh76fAqy3eSZKGwRV4kiRpZFTV24C3Dg5xxztsp3x6N/eJSb4309kkSdLCUlWn0dpkviLJodPMfSnwCeD0JLv0kU8LQ1WdD9wV2CTJ8m5swhV4VbUT8HvgzCT36j3skFTVBkmuX435S4CtgGuSXDd7ySRJmpor8CRJ0ii5Cjhv4OsdaPuAnD/Fc1YA19A2tj80yU9mLZ0kSVpI7k5b4XPYKsw9DPhn2qogaXWcCBwIPAk4cpq5f9k9jtr57BVV9QtaC9tjgROmalWb5Fbgop6ySZI0KVfgSZKkkbU6e+BJkiStjqq6FFicZItVnH85cJt77Wp1VNWTgG8CZwJ7J7lwohV4VfUyWqtWaHstnth/2uHozvkHL4DeDPycVsw7Fvh5kluGkU2SpKm4Ak+SJI2yd9A2pZckSZppJwOPq6ptklw41cSq2hbYDPhuL8m0YCT5dlV9FXg68MuqOgJYH25vzboD8GTg/rSW8J8cpeJd503A3sAewDJgXeDRwF7A24Abq+oE4BhaQe+kJLcNJ6okSSu5Ak+SJEmSJGmGVdV+wFHAvyd59jRzvwg8C3hckqP7yKeFo6rWAz4JPJeJ93eu7vEzwMu7FpEjp9vb7o9pxby9aQW9DQamjH3vrgN+ysoVeifHC6iSpCGwgCdJkjROVS0FHg/cG7gJOCXJT4ebSpIkzTdV9QrgI7RiwLuBn4616uuKCXsCbwYeBbwmyceHFFULQFU9CngxsDuwDbAYuBg4nraX84+HGG/O6X4HHwbsQyvo7U63erEzdtH0GuDHSZ7Sa0BJ0sizgCdJkkZGVW0EPLX78siJNq+vqocCXwW2G3foROBpSS6e3ZSSJGkhqKqzuk+3ZmVR4FbgD93nW7Jya5PrgcsmeakkuceshJR0u6paB3g4rZi3D/AIVv7uZnBPQUmS+mABT5IkjYyqOhD4D+DUJLtNcHxr4DRgC1a2GhoTWvuch812TkmSNP9V1YoZeikLB1KPquruwGOA/YEDaSsZ/T2UJPVuyfRTJEmSFow9u8cjJjn+t7S74QMcBhwKLAdeCLwGeEhVPSPJV2Y5pyRJmv8OHnYASdOrqp1YuS/e3qzsxDF2Q99FwI/6ziVJkivwJEnSyKiqn9D2tnhQktMmOH4xsBXwzSQHjjv2WeAFtNabz+4hriRJkrTKquqRwAOBzYF1ppqb5J29hJqDqmoHVrbJ3BvYfuxQ9/h/tILdj4AfJTmz54iSJAEW8CRJ0gipqjNpb9DXT7Ji3LFdgN/QVt/tl+SYccd3BU4B/jfJffpJLEmSJE2tqh5L6xyxw6o+Z5TaQVbV3bjjCrux79NYwe5s7liwO6fXgJIkTcIWmpIkaZTcBbhmfPGuM7a33c3ATyc4fhqtuLfNLGWTJEmSVktVPQz4FrC0GzobuBC4dWih5p5zaOfx0Ip2v+OOBbvzh5RLkqQpWcCTJEmjZDGw8STHHtI9np7k5vEHk9xaVVcCm8xWOEmSNH9V1VuB5Uk+PMGxbYHFSc6b4vlfBTZNsu8sxtTC83e04t0ZwLMmahOv210M/APwxSSXDjuMJEnTsYWmJEkaGVV1Dq2F5r2S/H7csZOBXYFPJXnZJM+/Ebgxyaazm1SSJM03VbUCuDjJnVbrV9VFwFZJJr2Rupuz9Si1NtTaq6o/AJsBD0ty8rDzzEXd79Zdui/HLoT+DytX4R2X5OJhZJMkaSqLhh1AkiSpR6d0jy8dHKyqnWnFO2hv4u+k2+x+KWCLHUmStCZq+inSatsAuN7i3eSS3BW4H/BK4MvApcB9gJcBXwAuqKr/qap/rarnVJUt8yVJc4ItNCVJ0ij5InAg8JrubuX/BLYDPkS7qLYc+OYkz92re7QtkSRJkuaKc4G7DTvEXJfkDFqb0U8AVNV9gL0HPnbuPl7cHT8LOI6VK/S8iU+S1DtbaEqSpJFSVcfRinETnQS9K8nbJ3net4AnAH+V5F9mLaAkSZqXVqGF5pTtMW2hqTVRVe8G3gjsk+THw84zX1XVfWmFvH2ARwNbdYfG3jOcneSeQ4gmSRphFvAkSdJIqapNgM8BTx4YDvAp4BVJVkzwnJ2B02mr9HZOclYfWSVJ0vxhAU/DUFUbAr8CbgT2TnL5kCMtCFX1AOB1wLOBxUD83ZQk9c0CniRJGklVdU9W7nt3UpJzp5i7I7ALcEuS789+OkmSNN9YwNMwVNVewDbAR4FbgEOBE4Frp3qeq/XuqKoWAQ+hrcDbG3gUsGzsMBbwJElDYAFPkiRJkiRpLVnA0zB0P3ere3EvSZbMRp75oqqKVrDbm1a02wPYaOzwwNQbgROAY5O8p8+MkiSN9B9rSZIkSZIkaZ6r6aes1fx5ryvYPZg7rrDbeHBK93gz8HPg2O7j50lu7i+pJEkrWcCTJEmSJEmaGRtW1VsnGgeY5Ngd5kirI8miYWeY66rqP2kFu00Gh7vHW4BfAMfRCnYnJLmx14CSJE3CFpqSJEmSJElraQ1bGd7hJXCfLWnGdb+bY24FTmblCrvjk1w/lGCSJE3DFXiSJEmSJEkzY+RaE0rzwCnAMbSC3U+SLB9yHkmSVokr8CRJkiRJkqQFoKo2AnYDtu6GLgVOSXLt8FJJkqQ1YQFPkiRJkiRJmseq6gHAe4AnAOP3xVsBfBv4uyS/6TubJElaMxbwJEmSJEmSpHmqqp4GfB5Yl8nbuAa4CXhukq/1lU2SJK258XfkSJIkSZIkSZoHqmon4AvAesC5wCuBnYH1u4+du7Fzujlf6J4jSZLmOFfgSZIkSZIkSfNQVX0MeDnwM2D/JMsnmbcM+D7wCODjSf6iv5SSJGlNWMCTJEmSJEmS5qGq+l/gHsCu0+1v1+2T91/AmUnu1Uc+SZK05izgSZIkSZIkSfNQVV0P3Jxk01WcfxWwNMkGs5lLkiStPffAkyRJkiRJkuanW4B1VmViVRWwtHuOJEma4yzgSZIkSZIkSfPTmcB6VbX/KszdH1ive87Iqqq7dR/rDTuLJElTsYAnSZIkSZIkzU/fAAr4ZFXdd7JJVXU/4FAgwNf7iTZnnQOcBWw+5BySJE3JPfAkSZIkSZKkeaiqNgZ+C2wL3Ax8GTgauKCbsh2wL/AMWvvM84Fdklzbf9q5oaquAW5JssWws0iSNBULeJIkSZIkSdI8VVW7AN8EdqStsJtwGnA2cECS3/YUbU6qql8DOwMbJrlt2HkkSZqMLTQlSZIkSZKkeaoryD0QeCNwKrCCVrCr7vNTgb8FHjTqxbvO12mrEZ845BySJE3JFXiSJEmSJEmzoKo+032aJIes7TxpVVTVOqzc3+2KJLcMM89cU1XLgFOADYEnJPn1kCNJkjQhC3iSJEmSJEmzoKpW0LU0TLJ4bedJWntV9XxgS+DtwHrAUcDxwKXApC01kxzeRz5JksZYwJMkSZIkSZoFXWEOgCSTbmOyqvMkrb3BgjmtzeiqXBxNkiWzl0qSpDvzD48kSZIkSdIsWNVinEU7qVfnsWpFO0mShsoVeJIkSZIkSdI8UFWTtnhcDTfQ2kWeChyR5Csz8JqSJGmGWcCTJEmSJEmS5oHBdqszYOyi4H8CT08yk68tSZLWkgU8SZIkSZIkaR6oqrfNwMssBe4C7AnsTCvkvSrJR2fgtSVJ0gyxgCdJkiRJkjTDqmop8EfAzUkuHndsQ+DtwH7ACuBbwHuT3NB3To22qvoY8HLgxCSPHHYeSZK0kgU8SZIkSZKkGVZVrwT+GTgsyYvGHfsR8CiguqEAPwH2iRdq1KOq2gy4HLg6yWbDztO3qtqd9ru4HbCMlb+T4yXJIb0FkyQJWDLsAJIkSZIkSQvQ/t3jEYODVXUArXXhiu7YDcDzu7HnAYf3mFEjLsmVVXUFMFLFu6ramfb7t9v4Q6zcG3D8mAU8SVKvLOBJkiRJkiTNvPt2jyePG38OrRjw/iRvBqiqU4CPdccs4Klvf0LbF28kVNUWwDHAtsAlwI+AZ9GK6V+ltb59OLAR8Afg28NJKkkadbbQlCRJkiRJmmFVdSWwJMlG48YvAbYE7pnk7G5sGXAtcEmSu/YeVhohVfUu4M3AicC+Sa6vqhXAxUm26eYsA94KvA74RJJXDi2wJGlkuQJPkiRJkiRp5i2jrei5XVXtCGwFnDdWvANIcl1VXQVs3mdAaUQ9ibYK9k1Jrp9oQpLrgL+tqqXAq6rq2CRf7jOkJEmLhh1AkiRJkiRpAboC2LCqNh0Ye0z3eMIE85cAy2c7lCTuQSvg/WTc+ERtRN/XPb50VhNJkjQBC3iSJEmSJEkz75Tu8RCAqlrUfR7g2MGJVbUVsCFwcZ8BpRG1DnBlklsHxq6n7Xl3B0kuAa4GHthTNkmSbmcBT5IkSZIkaeYdBhTwvqr6LvAL4JG0VXbjW/Ht2T2e3l88aWRdCGwwbuwSYElV3X1wsKrWATYGNukpmyRJt7OAJ0mSJEmSNMOSHAn8G7AY2B/YDbgReHmSq8ZN/1MmWJknaVacC6xXVdsNjJ3UPf7ZuLkvpF0/vaCHXJIk3cGSYQeQJEmSJElaiJK8qKo+DewOXAUcneSswTlVtZTWou9w4Du9h5RGz0+AvbuPz3djnwOeBbylqu4CnAo8CHgJrbj+9Z4zSpJEJRl2BkmSJEmSJEmadVW1C/At4LgkBw+MHwEcRCvY3T5Ma227e5Krew0qSRp5FvAkSZIkSZJmWFWdDawA9k9y5rDzaGGrqnWBpwOPArYDltGKTxNJkn37yjZfVFUBL6a1tN2etjL2KOBDFu8kScNgAU+SJEmSJGmGVdWNwM1JNh52Fi1sVbU7cCSwDa1oN3axb6yAN35FWZIs7i+hJElaE+6BJ0mSJEmSNPMuBLYadggtbFW1PfBtYBPg17QVY68HlgMfAf4IeAxwd+APwCeA24aRVZIkrZ5Fww4gSZIkSZK0AP0Q2KCqHjzsIFrQ/ppWvPsu8OAkb+jGlyd5a5KXJrkn8OfAZsCDkrxjSFnnhKpaUVUXrMb8s6vq1tnMJEnSRCzgSZIkSZIkzbz3AdcB/1JVGww7jBasx9FaZL4tU+yTk+TjwNuAJ1fVS/oKN4dNtj/gTM2XJGmtuQeeJEmSJEnSDKuquwF7AP9Ka134z8AJwKVM0cIwyXm9BNSCUFXXAusB6yZZ0Y2tAK5IsuW4uZsAlwMnJtmj97BzRPf9uTjJNqs4/wJg6yTrzG4ySZLuyAKeJEmSJEnSDKuqNdlnLEmWzHgYLVhVtRy4PsnWA2PXAuvSinoZN/9ygCRb9Bp0DlmdAl5VbQpcBlw5+D2WJKkPnhRKkiRJkiTNvDVpuWebPq2uC4C7jRs7H7gXcF/gv8cGu1aumwI39xVuLqiqBwK7jhtev6qeP9XTaN+rZ9C2IPrVrISTJGkKFvAkSZIkSZJm3k7DDqCRcBZwz6q6R5Lfd2Mn0gp4LwdeNTD3r2mFqXN6TTh8TwXeOm5sY+Czq/Dcou0x+OGZDiVJ0nQs4EmSJEmSJM2wJOcOO4NGwnHA/sB+wFgB71PA84E/r6p70laPPQh4Aq0Y9cX+Yw7VVcDg3pI7ACtoKxUnswK4BjgNODTJT2YtnSRJk3APPEmSJEmSJGkeqqodaSvJfpXkrwfG3w+8rvsyrGzP+mPgcUlGqo3moNXZA0+SpGGygCdJkiRJkiQtMFX1WOAgYHvgauAo4PAktw412JBV1duA5Uk+NOwskiRNxQKeJEmSJEnSLKqqpcCuwHbAMlauhrqTJIf3FEuSJElzmAU8SZIkSZKkWVBV6wLvAV5KK9xNJ0mWzG4qSRPpCu2PB+4N3ASckuSnw00lSRplnhRKkiRJkiTNsKpaAnwP2JO24u5SYGtgBXAhsCWwXjd9OXD5EGJKC15VbQQ8tfvyyCQ3TTDnocBXaatkB8dPBJ6W5OJZDypJ0jiuwJMkSZIkSZphVfUy4OPABcBTkpxSVSuAi5NsU1WLaMW99wC7AS9J8oXhJdZ81hWpngw8ENgcWGeK6UlySC/B5oCqOhD4D+DUJLtNcHxr4DRgC+7c3jbAyUkeNts5JUkazxV4kiRJkiRJM+/ZtIv/b05yyviDSVYAP6qqRwPfBT5TVadPNFeaSlW9EPhHYMPB4QmmphsPMDIFPFqhHOCISY7/LW1FbIDDgENpq2JfCLwGeEhVPSPJV2Y5pyRJd+AKPEmSJEmSpBlWVX8ANgM2SnJ9N7YCuCzJXcbNvT/wa+BLSZ7Te1jNW1W1P/AdWmHuRuBntBatt071vCQHz366uaGqfgLsDjwoyWkTHL8Y2Ar4ZpIDxx37LPACWuvNZ/cQV5Kk21nAkyRJkiRJmmFVdRNwXZLNB8ZuBG5LsmyC+VcD1yTZvseYmueq6mhgH1rh7ilJ/jDkSHNOVZ0JbA+s3618HTy2C/Ab2uq7/ZIcM+74rsApwP8muU8/iSVJahYNO4AkSZIkSdICdCmweNzY5cB63Z5bt6uqApbSVgFJq+MhtOLTCy3eTeoutOL4igmOje1tdzPw0wmOn0b7/m4zS9kkSZqUBTxJkiRJkqSZdz6wYVVtOjA21r7v8ePm7g2sC1w9+7G0wCwBlif53bCDzGGLgY0nOfaQ7vH0JDePP5jkVuBKYP1ZyiZJ0qQs4EmSJEmSJM28k7rH3QfGvkbbq+yDVfXMqtq5qp4BHEZb5XMM0ur5PbBuVY1f7amVLgWWVNU9Jjj2SNrv3kkTHBuzIXDdbASTJGkqFvAkSZIkSZJm3tdpxbqDBsY+TVuFtyXwJeAM4EhgO1qB4B39RtQC8HlgHeAJww4yh53SPb50cLCqdgZ27b780URPrKodaO1tz5+tcJIkTcYCniRJkiRJ0sw7FtgJeOPYQJJbgH2BLwI30Qp80Pbe2jvJGX2H1Lz3EdrqsY91BSnd2Rdpv2uvqarXVdW9q2pf4Mvd+HXANyd57l7d42mTHJckadZUkmFnkCRJkiRJmteqaoMk16/G/CXAVsA1SWzPpzVSVc8HNgLeSdun7SvAicC1Uz0vyeGzn27uqKrjaMW4iS6EvivJ2yd53rdoqxv/Ksm/zFpASZImYAFPkiRJkiRpLVXVjcAvgONoq+9OSHLTUENpwauqFawsShUTF6jGS5Ils5dq7qmqTYDPAU8eGA7wKeAVSVZM8JydgdNp39edk5zVR1ZJksZYwJMkSZIkSVpL4wopADcDP6cV844Fft610JRmTFWdw6oV7e4gyU4zn2buq6p7snLfu5OSnDvF3B2BXYBbkvz/9u48WrazLhP/871D5gkCAUIgYQjN0AQ6jAKNQaBRoJkbQhOZAjbaSANKa6sgoGj7s8URG5mUGUEGGRRRQiBMAQRkEFpiBiAQkhBIbgghubnf3x+1r/dQ3OEMdWo4+XzWqlVV7373Ps85OWvdlXrO++73rX86APhhCjwAAACANaqqX05yUpJ7Jjl4yaGdH7xcmeSjSU7LqND7ZHdfM82MAAAsDgUeAAAAwIQM97a7S0Zl3kkZFXoHLZmy84OY7yX5cHat0PvH9iENAAADBR4AAADAOhkKvbsmuU9Ghd49khy4ZMrOD2YuS/Kh7n7oVAMCADCXFHgAAAAAU1JVW5PcLaMy7z5J7p5dhV539+YZRQMAYI5smXUAAAAAgGuL7r46yYer6htJLkhySZKHJVHcsSZVdY8k90pyTEb3Yaw9TO3uPnVqwQCAVVHgAQAAAKyzqrpZdt0X76SMSpZkV8nyzSQfnHYuFl9VHZ/kDUlOHD+UXVu0jo8p8ABgzinwAAAAACasqo7Nrm0yT0pyk52HhuevZVTYfTDJB7v7rClHZAOoqiOTnJbkxkm+ldHv06OTfD/JW5PcMKMtWw9NcnGS98wmKQCwUgo8AAAAgDWqqpvmh1fYHbvz0PB8Tn64sDt3qgHZqJ6ZUXl3ZpL7dvcVVfXoJJd29+OTpKoOTvK8JM9J8v3u/rlZhQUAlk+BBwAAALB252bXdoWV5Cv54cLu6zPKxcb2oIx+736lu6/Y3YTu/l6SX6qq/ZI8o6o+0N1vmWZIAGDlqnt8K2wAAAAAVqKqdmRUpFyQ5P9L8sbuvnC2qdjoqurSJAcnOaC7tw9jO5Jc0t3XG5t7gyTfSHJad99/6mEBgBVR4AEAAACsUVV9M8kNhrc7P2z5f9m1Cu/07r5gFtnYuKrqiiTf6+7rLxm7PMnW7t5/N/MvSXJ1d99g/BgAMF8UeAAAAAATUFW3zq574P14frTQOyvJ6dlV6H1jugnZaKrqrCQ36u6Dl4z9a5Ljkhzf3WcvGd+a5PtJtnf3AdPOCgCszKZZBwAAAADYCLr7y9390u4+ubtvlOS2SX4uyVuSXJTk+CRPTfLaJF+rqq9U1cur6pSqOmZ2yVlg5yU5YOz355PD8yljc5+Y0WeB508hFwCwRlbgAQAAAExBVd0mo9V598lohd7ObQ93fjhzTnffcgbRWFBV9fwkz03yhO5+3TD2oCTvSrI9ycuTfDbJHTIqj7ck+YPu/oVZ5AUAlk+BBwAAADADVXX7JM9J8tgkm5N0d2+ebSoWSVXdLsm7M9qS9UlLxt+Q5OTsKoeTpJJ8Kck9uvvSqQYFAFZMgQcAAAAwBVW1KcmdMlqBd1KSeyXZee+yigKPCamqSvKUJI9JcpMklyZ5b5LfU94BwGJQ4AEAAACsg6FEuVN2bZt5zySH7jy8ZOqVST6a5APd/aJpZgQAYD5tmXUAAAAAgI1gKOz+Q354hd1hS6cMz1cl+XiSDwyPj3f3VdNLCgDAvFPgAQAAAKxRVb0zo8Lu8KXDw/PVST6R5PSMCruPdveVUw0IAMBCsYUmAAAAwBpV1Y4lb7cn+cfsWmH3ke6+YibB2DCq6t7Dyyu6+1NjYyvS3R+aWDAAYF0o8AAAAADWqKo+leS0jAq7M7r78hlHYoMZSuJO8uXuvt3Y2Ep0d9uVCwDmnH+sAQAAANaou+886wxcK1SSTbsZW+k1AIA5ZwUeAAAAAAAAzJHxv9gBAAAAAAAAZkiBBwAAAAAAAHNEgQcAAAAAAABzZMusAwAAAAAAe1dVj5/Utbr7NZO6FgCwPqq7Z50BAAAAANiLqtqRZBIf5HV3+6N+AJhz/rEGAAAAgPn31ey5wLt+koOG19uTfHt4fWR2ff73vSQXr1s6AGCi3AMPAAAAYMKq6qbD44BZZ2Fj6O7juvtm448kv5Nka5IPJ3lAkkO7+0bdfaMkhwxjZwxzfmc4BwCYc7bQBAAAAJiwYbvDHUlu2t3fmHUeNqaq+okk70vyjiSP7u4de5hXSd6c5OFJ7tfdp08rIwCwOgo8AAAAgAmrqsuSXN3dR846CxtXVb0nyU8mOa67v7aPuTdNcm6Sv+nuB08hHgCwBgo8AAAAgAmrqs8lOT7JId19zazzsDFV1beSbFluUVxVl2RULN9gfZMBAGvlHngAAAAAk/eOJPsleeCMc7CxHZrkkKrab18ThzkHD+cAAHNOgQcAAAAweb+T5KwkL62qE2Ydhg3rnCRbkjx+GXMfn2TrcA4AMOe2zDoAAAAAwAb0yCR/luT5ST5VVe9N8pEkFybZ45aa3f2aqaRjo3hjkhcm+aOqurq7X727SVX1+CR/lKSHcwCAOeceeAAAAAATVlU7MipLkqSWvN6b7m5/bM2yVdUBST6a5I4Z/Y59LcnpSc4fptw4yY8nuWlGv4efTXKP7r5yylEBgBVS4AEAAABMWFWdm+WVdj+ku282+TRsZFV1nSSvTPKwYWj8966G53cmeXJ3XzKlaADAGijwAAAAAGDBVdVdkpyc5M5JjhqGL0zyqSR/2d2fmFU2AGDlFHgAAAAAAAAwRzbNOgAAAAAAAACwiwIPAAAAAAAA5siWWQcAAAAA2Miq6h5J7pXkmCQHJ6k9TO3uPnVqwdgwqurQJA9OckKS6ybZupfpfs8AYAG4Bx4AAADAOqiq45O8IcmJ44eSjH8gUxkVK5unkY2No6qemOQPkxyydHg3Uzt+zwBgYViBBwAAADBhVXVkktOS3DjJt5J8MMmjk3w/yVuT3DDJ3ZIcmuTiJO+ZTVIWWVU9IMkrMyrmrkzysSTfSLJ9lrkAgLVT4AEAAABM3jMzKu/OTHLf7r6iqh6d5NLufnySVNXBSZ6X5DlJvt/dPzersCys/5lRefexJA/t7otnnAcAmBAFHgAAAMDkPSijLQt/pbuv2N2E7v5ekl+qqv2SPKOqPtDdb5lmSBbenTL6PXui8g4ANhb3wAMAAACYsKq6NMnBSQ7o7u3D2I4kl3T39cbm3iCjbQ9P6+77Tz0sC6uqLk9yTXcfPussAMBkbZp1AAAAAIANaGuS7+ws7wZXZHTPux/S3d9KcmmSE6aUjY3jX5PsX1WbZx0EAJgsBR4AAADA5H0jyUFjY99KsqWqbr50sKq2JjksiVVUrNTrMiqLf2rWQQCAyVLgAQAAAEzeeUkOqKpjlox9cng+ZWzuEzP6jOb8KeRiY/mDjH6v/rSqjp9xFgBggrbMOgAAAADABnRGkpOGx+uGsdcmeXSSXxvue/fZJHdI8tQkneQdU87I4ntsRr9XL0zyT1X1V0nOTLJtbyd192umkA0AWIPq7llnAAAAANhQqup2Sd6d5PTuftKS8TckOTmjwu7fhpN8Kck9uvvSqQZloVXVjuz6Xar88O/VnnR3+6N+AJhzCjwAAACAKamqSvKUJI9JcpMklyZ5b5LfU96xUlV1bpZX2v2Q7r7Z5NMAAJOkwAMAAAAAAIA5smnWAQAAAAAAAIBdFHgAAAAAE1ZVO6rq/BXMP6eqtq9nJgAAFocCDwAAAGB91DrPBwBgg9oy6wAAAAAAZL8kO2YdgvlWVY+fxHW6+zWTuA4AsH6qu2edAQAAAGBDqaodSS7o7qOXMfeIJBcl+U53H7Xe2Vhcw+/VWj/M6+72R/0AMOf8Yw0AAACwRlV1QpI7jg0fuI8VU5XkiCSPyug2J59Zl3BsNLZaBYBrAQUeAAAAwNo9PMnzxsYOS/Lnyzi3MlpV9eJJh2LDudmsAwAA06HAAwAAAFi77yb56pL3x2Z0T7uv7+WcHUkuS/KFJC/r7jPWLR0bQnefN+sMAMB0uAceAAAAwISt5B54AAAwzgo8AAAAgMl7QZLLZx0CAIDFZAUeAAAAAMy5qrpxd5+/Dte9UXd/c9LXBQDWZtOsAwAAAABcW1TVflX1kKp6TlU9o6ruNetMLIyzquqPqmoi27JW1aOq6nNJnjqJ6wEAk2ULTQAAAIA1qqpDkzx8ePuX3f2D3cy5c5K3JjlmbPzMJI/o7gvWPSiL7BtJnp7kKVX1ziSvT/I33X3Nci9QVbdI8rgkpyS5RZJOcu7kowIAa2ULTQAAAIA1qqqHJXlbks9294m7OX5Uki8kOTJJjR3uJP/Y3Xdd75wsrqramuQZSX41yREZ/d58N8mZST6R5J+SXJTkkiQ/SHKdJNdNcvMkd01ytyS33nm5JO9L8ovd/YVpfQ8AwPJZgQcAAACwdv9xeH7DHo7/UpLrZVS6vDrJy5JcnuSJSZ6V5E5V9aju/qt1zsmC6u6rk/xeVb0qyX/LaOvLmyX5ySQPWMYlKsnVSd6e5CXdfcZ6ZQUA1s4KPAAAAIA1qqozktwjyR12t6Kpqi5Icv0k7+ruh40d+/MkT8ho683HTiEuG0RV3S+jAu/eSf5Dks27mXZBkg8lOT3JW7v7oqkFBABWTYEHAAAAsEZVdVaSmyQ5sLt3jB27XZLPZ7T67v7dfdrY8Tsm+XSSf+nuWwdWYdhi86iMiuIDknw7yUXd/d1Z5gIAVscWmgAAAABrd4Mkl42Xd4Od97a7KsmHd3P8CxmVe0evUzauBYYtNs8fHgDAgts06wAAAAAAG8DmJIft4didhucvdfdV4we7e3uS7yQ5cJ2yAQCwYBR4AAAAAGt3YZItVXWL3Rz7sYxW2H1yL+cfkuR76xEMAIDFo8ADAAAAWLtPD88/s3Swqo5Pcsfh7Qd3d2JVHZtkvyRfX69wAAAsFgUeAAAAwNq9MUkleVZVPaeq/l1V3TfJW4bx7yV51x7Ovffw/IX1jwkAwCJQ4AEAAACsUXe/JcmHkmxJ8r+T/HOS9yW5fUbbZ764u7ft4fTHDHM+PIWoAAAsgOruWWcAAAAAWHhVdXiS1yZ58JLhTvKKJD/b3Tt2c87xSb6U0Sq947v77GlkBQBgvinwAAAAACaoqm6ZXfe9+2R3n7eXuccluV2Sq7v7feufDgCARaDAAwAAAAAAgDniHngAAAAAsICqasWf7VXVTdYjCwAwWQo8AAAAAFhMr1jJ5Ko6JskH1ikLADBBCjwAAAAAWExPrKoXLWdiVd0oo/LuZusbCQCYBAUeAAAAACym7yX55ap6+t4mVdUNMyrvbpHkS9MIBgCsjQIPAAAAABbTI5NsT/IHVfWo3U2oqhskOS3JrZJ8Ocl9pxcPAFgtBR4AAAAALKDufl+SU5NUktdW1UlLj1fV9ZO8P8mtk3wlyX27+1tTjgkArIICDwAAAAAWVHe/LskvJdk/ydur6oQkqarrZVTe3TbJvyb5ie7+5syCAgArUt096wwAAAAAwBpU1YuTPDPJN5M8JMkrktwhyTlJTurur80uHQCwUgo8AAAAANgAquoNSU5O0hltq3leRuXdeTMNBgCsmAIPAAAAADaAqtqa5D1J7pfkqxmVd+fONBQAsCpbZh0AAAAAANi7qnrVMqdeltEKvLOTPK+qxo93d586yWwAwORZgQcAAAAAc66qdmTX1ph7s3PO+Nx/G+/uzesSEgCYGCvwAAAAAGD+vSajEg4AuBawAg8AAAAAAADmyKZZBwAAAAAAAAB2UeABAAAAwAKqqh1Vtb2qbjnrLADAZNlCEwAAAAAWUFV9L8nV3X3ErLMAAJNlBR4AAAAALKavJ9k66xAAwOQp8AAAAABgMb0nyQFV9eOzDgIATJYtNAEAAABgAVXV9ZN8PsklSe7b3d+ccSQAYEIUeAAAAACwgKrq3kmOT/L7Sa5J8tokH0ly4fB+t7r7Q1MJCACsmgIPAAAAABZQVe1IstIP97q7t6xHHgBgcvxjDQAAAACLq9Z5PgAwA1bgAQAAAAAAwBzZNOsAAAAAAAAAwC4KPAAAAAC4FqiqzVX1sFnnAAD2zT3wAAAAAGADq6pbJzk1ySlJrh+fCQLA3POPNQAAAABsMFV1cJKTkzw5yd13DifpmYUCAJZNgQcAAAAAG0RV3TOj0u6/JDk4o9IuSb6a5K+SvHlG0QCAFVDgAQAAAMACq6qjkjwho+LuVjuHM1pt94dJ3tTdZ84oHgCwCtVt1TwAAAAALJKq2pTkQRnd2+6nMvpD/UpyZZJ3ZLR9Zic5tLuvmFFMAGCVFHgAAAAAsCCq6viMSrvHJ7lBdm2R+ZEkr07y5u6+rKp2RIEHAAvLFpoAAAAAsACq6owk98iu0u7cJK9J8pruPntWuQCAybMCDwAAAAAWwJJVda9P8vLuPmMZc63AA4AFZAUeAAAAACyWBya5rKqu7O5PzjoMADB5m2YdAAAAAABYlv+e5NNJrpvkZ5N8vKq+VFX/q6puMttoAMAk2UITAAAAABZIVZ2Q5ClJ/mtGZV4Pjw8meXWStybZFltoAsDCUuABAAAAwAKqqv2SPCLJqUl+IkllVNpdkeTg4fVh3f29mYUEAFZFgQcAAAAAC66qjk3y5CRPSHLTYbiTXJjRiry3JPlQ+zAQABaCAg8AAAAANoiqqiT3y2iLzYcm2S+jIi9JvpXkrd398zOKBwAskwIPAAAAADagqrpukp/OaGXe7Yfh7u7Ns0sFACyHAg8AAAAANriqunNGq/JO7u4jZhwHANgHBR4AAAAAXEtU1QHdfeWscwAAe6fAAwAAAAAAgDmyadYBAAAAAAAAgF0UeAAAAAAAADBHFHgAAAAAAAAwRxR4AAAAAAAAMEcUeAAAAAAAADBHFHgAAAAAAAAwRxR4AAAAAAAAMEcUeAAAAACwgKpqR1Wdv4L551TV9vXMBABMhgIPAAAAABZXrfN8AGAGFHgAAAAAcO2wX5Idsw4BAOybAg8AAAAANriqOiLJUUm+M+MoAMAybJl1AAAAAABg36rqhCR3HBs+sKoev7fTkhyR5FEZ/TH/Z9YlHAAwUdXds84AAAAAAOxDVf16kuctHUqy3A/3ds59YHf/3aSzAQCTZQUeAAAAACyG7yb56pL3x2Z0T7uv7+WcHUkuS/KFJC/r7jPWLR0AMDFW4AEAAADAAqqqHUku6O6jZ50FAJgsK/AAAAAAYDG9IMnlsw4BAEyeFXgAAAAAAAAwR6zAAwAAAIANqKoenOT+Gd0H72+6++9nHAkAWKZNsw4AAAAAAKxcVT2iqs6uqpfu5tiLk/x1kqcneUaS91bV7047IwCwOgo8AAAAAFhMD0lybJIzlg5W1YlJnpmkknwtyb8Or59dVSdNNSEAsCoKPAAAAABYTHcZnt8/Nv7k4fntSW7e3bdK8pKMSrynTikbALAG1d2zzgAAAAAArFBVXZjk8O7ef2z8X5LcIsmPdfcnhrEbJTk/ybndffOphwUAVkSBBwAAAAALqKquSrKtu49cMnZkkouSfGfp+HBsW5It3X3gdJMCACtlC00AAAAAWEyXJzm8qrYuGbvX8Pyx3cy/Osn2dU8FAKyZAg8AAAAAFtOXM7qv3QOXjD0mSSc5Y+nEqjooyeFJLphaOgBg1bbMOgAAAAAAsCpvS3L3JK+oqlsnuVFGBd6OJG8Zm3uXjMq+c6aaEABYFQUeAAAAACymP0lySpITkvxWRgVdkvxxd589NvcRGa3M+9D04gEAq1XdPesMAAAAAMAqVNUhSZ6Z5MeSfDfJu7v7jWNz9kvyiYy20HxMd39iyjEBgBVS4AEAAAAAAMAc2TTrAAAAAAAAAMAu7oEHAAAAABtAVR2a5MQkRw1DFyb5dHdvm10qAGA1bKEJAAAAAAusqm6f5EVJfio/uuPWjiTvSfLc7v78tLMBAKujwAMAAACABVVVj0jyuiT7J6k9TOskP0jyuO5++7SyAQCr5x54AAAAALCAqupmSV6f5IAk5yX5uSTHJzlweBw/jJ07zHn9cA4AMOeswAMAAACABVRVf5rkaUk+luQB3X35HuYdnOR9Se6e5P9299OnlxIAWA0FHgAAAAAsoKr6lyS3SHLHfd3fbrhP3j8lOau7bzWNfADA6inwAAAAAGABVdUVSa7q7iOWOf+7Sfbr7oPWMxcAsHbugQcAAAAAi+nqJFuXM7GqKsl+wzkAwJxT4AEAAADAYjoryQFV9YBlzH1AkgOGcwCAOafAAwAAAIDF9NdJKsnLq+o2e5pUVbdN8rIkneQd04kGAKyFe+ABAAAAwAKqqsOSfDHJjZNcleQtSd6f5PxhyjFJ7pvkURltn/n1JLfr7m3TTwsArIQCDwAAAAAWVFXdLsm7khyX0Qq73U5Lck6Sh3T3F6cUDQBYAwUeAAAAACywqjokyX9P8ugkJyTZPBy6Jsnnkrwpyf/t7stnkxAAWCkFHgAAAABsEFW1Ncl1h7eXdPfVs8wDAKyOAg8AAAAANriqOjzJB5J0d99p1nkAgL1T4AEAAADABldVRya5KKMCb/O+5gMAs7Vp1gEAAAAAAACAXRR4AAAAAAAAMEcUeAAAAAAAADBHFHgAAAAAAAAwRxR4AAAAAAAAMEcUeAAAAAAAADBHFHgAAAAAAAAwR7bMOgAAAAAAsG9Vdc2sMwAA06HAAwAAAIDFULMOAABMhwIPAAAAABbDC2YdAACYjuruWWcAAAAAAAAABptmHQAAAAAAAADYRYEHAAAAAAAAc0SBBwAAAAAAAHNEgQcAAAAAAABzRIEHAAAAAAAAc0SBBwAAAAAAAHNEgQcAAAAAAABzRIEHAAAAAAAAc0SBBwAAAAAAAHNEgQcAAAAAAABzZMusAwAAAAAAa1NVJyR5QJJjkxzY3acuObY1yfWTdHd/c0YRAYAVqO6edQYAAAAAYBWq6vAkr0rysJ1DGRV1m5fMOSjJeUmuk+QO3f3FaecEAFbGFpoAAAAAsICGlXV/m1F5d0WS9yS5cnxed1+R5M8z+izwUVOMCACskgIPAAAAABbTqUnunuTsJP+uux+S5NI9zH3r8HzvaQQDANZGgQcAAAAAi+mxSTrJs7r7G/uY+5kkO5Lcet1TAQBr5h54AAAAALCAquqSJIclOai7rxrGvpnkqKX3wFsy/9tJDu7uA6abFABYKSvwAAAAAGAxHZRk287ybhm2Jtm+jnkAgAlR4AEAAADAYro4yWFVdci+JlbVzZIckmRfW20CAHNAgQcAAAAAi+nM4flBy5j788PzGeuUBQCYIAUeAAAAACymVyWpJL9RVUfvaVJV/bck/yNJJ3nZlLIBAGuwZdYBAAAAAICV6+73VNVbkzwyyaeq6g1JDkySqvqZJMcmeXCSf59R0ffy7j5zT9cDAOZHdfesMwAAAAAAq1BVByR5eZLHZbTC7kemDM+vSvK07t4+rWwAwOop8AAAAABgwVXVvZI8Jck9khydZHOSC5J8JMnLuvtDM4wHAKyQAg8AAAAAAADmyKZZBwAAAAAAAAB2UeABAAAAAADAHNky6wAAAAAAwNpU1Y8lOSHJdZNs3dvc7n7hVEIBAKvmHngAAAAAsKCq6n5JXpbk2OWe092b1y8RADAJVuABAAAAwAKqqrsmeXeS/Yahc5J8I8n2mYUCACZCgQcAAAAAi+m5GZV3X07y6O7+wozzAAATYgtNAAAAAFhAVXVxkuskuWt3/+Os8wAAk6PAAwAAAIAFVFVXJLmmuw+ddRYAYLI2zToAAAAAALAq58XnewCwIfkHHgAAAAAW01uTHFBV9551EABgsmyhCQAAAAALqKoOSfKZJFcmOam7vz3jSADAhCjwAAAAAGDO7WWV3dFJXpLk6iQvS3Jmkm17u1Z3f2iy6QCASVPgAQAAAMCcq6odSSbxQV5395YJXAcAWEf+sQYAAACAxVBzcg0AYJ1ZgQcAAAAAAABzZNOsAwAAAAAAAAC7KPAAAAAAYAFV1U2r6sYrmH90Vd10PTMBAJNhC00AAAAAWEBVtSPJN7t7WSVeVZ2T5CbdvWV9kwEAa2UFHgAAAAAsrlrn+QDADCjwAAAAAODa4YAk22cdAgDYNwUeAAAAAGxwVXV0kusn+fasswAA+2a/awAAAABYAFV17yQnjQ0fUlXP29tpSY5I8sDh9ZnrEg4AmKjq7llnAAAAAAD2oap+PcmvJ9n5gV4teb3P05NcmeSk7v7EOsQDACbICjwAAAAAWAznJvngkvc/nuTqJB/byzk7klyW5AtJXt3dZ61bOgBgYqzAAwAAAIAFVFU7klzQ3UfPOgsAMFlW4AEAAADAYnpSku/POgQAMHlW4AEAAAAAAMAc2TTrAAAAAAAAAMAuCjwAAAAAAACYIwo8AAAAAAAAmCMKPAAAAAAAAJgjCjwAAAAAAACYIwo8AAAAAAAAmCMKPAAAAACYc1X1jKo6ddY5AIDpqO6edQYAAAAAYC+qakeSb3b3jZeMnZ3kwu6+++ySAQDrYcusAwAAAAAAyzK+m9ZxSQ6YQQ4AYJ3ZQhMAAAAA5t+2JNetqs2zDgIArD8r8AAAAABg/n0xyd2S/G5VvSLJ5cP45qq6SZJa7oW6+6vrkA8AmCD3wAMAAACAOVdVT0ryyiRLP8yrsffL0d3tj/oBYM7ZQhMAAAAA5lx3/3mS5yS5MKPibueKu1rhw+eBALAArMADAAAAgAVSVddLcnCSc5JclOSuKzm/u89bj1wAwOQo8AAAAABgAVXVjiQXdPfRs84CAEyW/a4BAAAAYDHdJ8lVsw4BAEyeFXgAAAAAAAAwR6zAAwAAAIAFV1U3SPKoJHdOctQwfGGSTyZ5a3d/a1bZAICVswIPAAAAABZUVW1O8htJnp1k687h4XnnB39XJ/m9JM/r7mummxAAWA0FHgAAAAAsqKp6fZKTMyrtfpDkU0m+Phw+JqMVeftnVOa9obt/ehY5AYCVUeABAAAAwAKqqocledvw9sVJfrO7vzs25/Akv5rkFzMq8R7e3e+cYkwAYBU2zToAAAAAALAqp2ZUyr2ou39xvLxLku6+tLv/Z5IXZbRK76nTjQgArIYVeAAAAACwgKrqgiRHJrled1+6j7mHJ/l2kou7+4bTyAcArJ4CDwAAAAAWUFX9IMm27r7eMud/O8kh3b3/+iYDANbKFpoAAAAAsJi+k+TwqjpsXxOHFXiHD+cAAHNOgQcAAAAAi+mTGX2+96xlzH3WMPdT65oIAJgIBR4AAAAALKY/T1JJnltVv1FVh4xPqKpDq+o3kzw3SSd55ZQzAgCr4B54AAAAALCgqupNSR6dUTl3ZUar8s4fDh+T5M5JDsio6PvL7n7sLHICACujwAMAAACABVVVW5P8dpJnJNkyDO/8wK+G5+1J/jDJr3T31dNNCACshgIPAAAAABZcVR2d5JEZrbg7ahi+MKN73r21u78xq2wAwMop8AAAAAAAAGCObJp1AAAAAAAAAGAXBR4AAAAAAADMEQUeAAAAAAAAzBEFHgAAAAAAAMwRBR4AAAAAAADMEQUeAAAAAAAAzBEFHgAAAAAAAMwRBR4AAAAAAADMEQUeAAAAAAAAzJEtsw4AAAAAAExeVT04yf2T7EjyN9399zOOBAAskxV4AAAAALCAquoRVXV2Vb10N8denOSvkzw9yTOSvLeqfnfaGQGA1VHgAQAAAMBiekiSY5OcsXSwqk5M8swkleRrSf51eP3sqjppqgkBgFVR4AEAAADAYrrL8Pz+sfEnD89vT3Lz7r5VkpdkVOI9dUrZAIA1qO6edQYAAAAAYIWq6sIkh3f3/mPj/5LkFkl+rLs/MYzdKMn5Sc7t7ptPPSwAsCIKPAAAAABYQFV1VZJt3X3kkrEjk1yU5DtLx4dj25Js6e4Dp5sUAFgpW2gCAAAAwGK6PMnhVbV1ydi9hueP7Wb+1Um2r3sqAGDNFHgAAAAAsJi+nNF97R64ZOwxSTrJGUsnVtVBSQ5PcsHU0gEAq7Zl1gEAAAAAgFV5W5K7J3lFVd06yY0yKvB2JHnL2Ny7ZFT2nTPVhADAqijwAAAAAGAx/UmSU5KckOS3MirokuSPu/vssbmPyGhl3oemFw8AWK3q7llnAAAAAABWoaoOSfLMJD+W5LtJ3t3dbxybs1+ST2S0heZjuvsTU44JAKyQAg8AAAAAAADmyKZZBwAAAAAAVq6qXjU8bjbrLADAZFmBBwAAAAALqKq2J9me5MD2IR8AbChbZh0AAAAAAFiVC5McoLwDgI3HFpoAAAAAsJg+keTwqrrxrIMAAJOlwAMAAACAxfSHw/MLZpoCAJg4BR4AAAAALKDu/kCSZyV5QlW9uapOnHUmAGAyyhbZAAAAALB4qurs4eUNk+w/vP5+km8nuWYPp3V332K9swEAa6PAAwAAAIAFVFU7VnFad/fmiYcBACZqy6wDAAAAAACr8qRZBwAA1ocVeAAAAAAAADBHNs06AAAAAAAAALCLAg8AAAAAAADmiAIPAAAAABZYVR1TVS+uqi9W1eVVtX3s+HWq6leq6n9V1ZZZ5QQAls8/2AAAAACwoKrq/knenOSwJDUM99I53f2dqnpYkjsl+WKSd04zIwCwclbgAQAAAMACqqqbJPmrJIcneVeSRyX5zh6mvyqjgu9B00kHAKyFAg8AAAAAFtMvJDk0yZu7+2Hd/bYkV+1h7t8Nz3eZSjIAYE2qu/c9CwAAAAK4PRoAABLRSURBVACYK1X1pSS3SnLr7v7KMPbNJEd19+bdzP9+kiu7+zrTTQoArJQVeAAAAACwmG6a5Ps7y7tluDzJweuYBwCYEAUeAAAAACymHVnm53tVtSXJYUkuW9dEAMBEKPAAAAAAYDGdl2T/qrrpMubeO8nWJMtdrQcAzJACDwAAAAAW0z8Mz0/b26Sq2prkRUk6yd+udygAYO0UeAAAAACwmH4/yVVJfqGqTt3dhKo6MaOi725JtiX50+nFAwBWq7p71hkAAAAAgFWoqscleXWSSnJxksMz2irzzCTHJrnhcGx7kkd19ztnFBUAWAEFHgAAAAAssKq6f5KXJLnlHqacleRp3X3a9FIBAGuhwAMAAACABVdVleTeSe6Z5Ogkm5NckOQjST7Q3dfMMB4AsEIKPAAAAAAAAJgjm2YdAAAAAAAAANhFgQcAAAAAAABzZMusAwAAAAAAe1dVp03oUt3d953QtQCAdeIeeAAAAAAw56pqxz6m7PyQr/YwvvNYd/fmiQUDANaFFXgAAAAAMP9esIfx/ZL8bJIjkpyf5PQkXx+O3TjJSUmOSfKdJC9NctU6ZgQAJsQKPAAAAABYQFW1Jck/JLlbkmckeUWPfdhXVZXk1CR/nOTjSe7X3ddMOysAsDKbZh0AAAAAAFiVZyX5j0me1d0vHy/vktF+md39imHuvYdnAGDOWYEHAAAAAAuoqj6b5DZJDuvuH+xj7v5JtiX55+6+4/qnAwDWQoEHAAAAAAuoqrYluaq7j1zm/G8n2a+7D13fZADAWtlCEwAAAAAW0/YkR1TVjfc1cZhzneEcAGDOKfAAAAAAYDF9anj+P8uYu3POp/Y6CwCYCwo8AAAAAFhML05SSR5dVe+vqvtU1dadB6tqyzD2D0kenaSHcwCAOeceeAAAAACwoKrq+Umel1E5l4y2yLx4eH29JFsyKvmS5De7+3lTDQgArIoCDwAAAAAWWFU9JMlvJ7nNHqZ8Kcmvdvc7phYKAFgTBR4AAAAAbABVdfskd05y1DB0YZJPdffnZ5cKAFgNBR4AAAAAAADMkU2zDgAAAAAAAADsosADAAAAAACAObJl1gEAAAAAgL2rqtOGl+d195PGxlaiu/u+k0sGAKwH98ADAAAAgDlXVTuGl1/u7tuOja1Ed/fmySUDANaDFXgAAAAAMP9eMDxfvJsxAGCDsQIPAAAAAAAA5simWQcAAAAAAAAAdlHgAQAAAAAAwBxR4AEAAAAAAMAc2TLrAAAAAADA6lXVDZM8Ocm9khyT5OAktYfp3d23mFY2AGB1FHgAAAAAsKCq6uFJXp19lHZLjvU0cgEAa6PAAwAAAIAFVFW3TfKGJPsnec/w+NMklyb5hSQ3THK/JCcluTjJ85N8bwZRAYAVqm5/dAMAAAAAi6aqXp7k1CSv6+7HD2M7klzQ3UcvmfdTSd6S5ItJ7tXdV88iLwCwfJtmHQAAAAAAWJWTMtoS87f3Nqm7/zajFXl3SfLMdU8FAKyZFXgAAAAAsICq6ookm7t7/yVj1yT5bncfOTb3oIy21vxcd99pukkBgJWyAg8AAAAAFtNVSS4bG7s8yeFVtWXpYHdfkWRbkltMKRsAsAYKPAAAAABYTN9IclhVLf2M79wkleQOSydW1XWSHJFkv2mFAwBWT4EHAAAAAIvpX5JsSXLrJWMfyajA+8Wxub85PP+/KeQCANZIgQcAAAAAi+n9GZV1P7lk7KVJdiR5dFV9oapeX1WfS/K0JJ3kVdOPCQCs1JZ9TwEAAAAA5tCbk5yY5ICdA939uap6ZpLfT3Lb4bHTG7v7j6eaEABYleruWWcAAAAAACaoqm6d5FFJbpLk0iTv7e7TZpsKAFguBR4AAAAAAADMEffAAwAAAIBrgaraWlVPn3UOAGDfFHgAAAAAsIFV1eaq+pkkZyX5gxnHAQCWYcusAwAAAAAAK1NVByU5PsnmJOd093d2M6eSPCHJc5Mcl6SSuJ8OACwAK/AAAAAAYEFU1eFV9eok307y6SSfTHJRVb2tqm60ZN5JST6X5JVJbjYM/3WSu001MACwKtXtj24AAAAAYN5V1ZYkH01yp4xW0y3VSb6U5MQkP5/kdzL64/1rkvxlkt/u7i9OLy0AsBa20AQAAACAxfCEJHceXp+W5L0ZFXkPSPITSW6T5M+GeZ3kNUle2N1nTz8qALAWVuABAAAAwAKoqvcmuX+Sl3f308aOvSzJUzIq7r6b5BHd/cGphwQAJkKBBwAAAAALoKrOT3LDJMd299fHjt0kyXkZFXhP6+6XzyAiADAhCjwAAAAAWABVdWWSq7v70D0cvzzJgUmO7u5vTTUcADBRm2YdAAAAAABYlv2SbNvL8W1JorwDgMWnwAMAAAAAAIA5osADAAAAAACAOeIeeAAAAACwAKpqR5K1fpjX3b1lEnkAgPXjH2sAAAAAWBw16wAAwPpT4AEAAADAYnjBrAMAANNhC00AAAAAAACYI5tmHQAAAAAAAADYRYEHAAAAAAAAc0SBBwAAAAAAAHNEgQcAAAAAAABzRIEHAADAslTV6VXVVdWzzjILVXXu8P2fO6Hr/cXOn2dVHTeJawIAABvDllkHAAAAgFmoqicmOS5Juvv5E7jeSUlOGt7+RXefu9ZrAgAA104KPAAAAK6tnpjkx4fXz5/A9U5K8uvD69OTnDuBawIAANdCCjwAAACWpbtPmnWGWeru42adAQAAuHZwDzwAAAAAAACYIwo8AAAAAAAAmCMKPAAAgH2oqpOqqofH84exW1XVS6rqK1V1RVV9o6reVVX33M35D6qqd1fV16rqyqo6r6r+tKpuuMyvf92qem5VfayqLqqqq6rqm1X1D1X181V1wB7Oe8iS3L+3zK/14iXn/OexY6fvPLaM61yvqn61qs6oqguGzBcN7/9nVR2yjGucWFUvrarPV9VlVXV1VV1YVf9cVe8dfibHL+f72t33kV33v8uS73np4/lj5507jJ87Nv784Xq/vmT4A7u53ukrzbrkaxxSVc+sqr8fftd+UFWXVNUnq+qFVXX91V4bAACYP+6BBwAAsEJV9cgkr0ly0JLhA5M8OMmDqurU7v7zqtqa5M+SPGnsEjdN8rNJHl5V/7G7z9rL13pokr9IcsTYoRsOj/sm+cWqelh3f2Zszt8m+XaSI5M8tqqe09079vK1Nic5eXh7cZL37mnu3lTVE5P8UZJDxw5dL8m9hsezq+rh3f2xPVzj+Umel6TGDl1/eNwmyQOS3CnJw1aTc1FU1U9l9Dtw1Nih/ZLceXg8s6pO6e53TjkeAACwDhR4AAAAK3OnJL+c5Kokf5DkUxntbvKTSR6bUeH08qr6cJJnZFTefS7J65Kcl+QGSX4myb/PqID7i4wKrR9RVQ9M8tYkm4ehDyX5qyTfSnJskp9OcvuMCsEPVtVdu/vLO8/v7qur6k1J/nuSG2VU9v39Xr63+w7zkuRN3X31Mn4e45n/R0Y/lyS5Ysj70YyKxOtl9HN6SEY/h3+oqrt09z+PXeOh2bWa7ftJ3pjk40kuSXJAkmMyKq3uv9J8g18bsvxmktsNYw/fzbwv72Zsd96U5LMZlZ+PGcaem+QLY/MuXlHK/FtZ/JcZ/Q5cneSdSU7P6HfgsCT3SfLojMrSt1fV/bv7tJV+HQAAYL5U9z53PgEAALhWq6qTknxgydC/JvmJ7v7q2LxfSfKi4e2nk/yHJC9N8vSlK9+q6qCMCqnbD0N36+5PjF3rsCRfya5VV7/Q3S8em7MlyZ8meeow9KnuvsvYnLsn2bnK7TXd/YS9fJ+vyagUTJK7d/eZY8dPz7DtZHePr4xLVd15+FpbMiq0Hjr+MxrmPTjJ25JsTXJmd9997Pi7kzwoyTVJ7t3dH91D3gOSnDD+s1uufX0/u5l/bkbF6Xndfdxujj8/u4rH+3T36fu43l8k2fnf42bdfe7Y8ZtkVAIeluSrSR7c3Z/fzXXumuR9SQ5P8vUkN19N+QoAAMwP98ADAABYuVN2V0wl+b0k24bXJ2ZUvvz8+LaV3X1Fkv+9ZOgBu7nWE7OrvHvzeHk3XGd7Rltxfm4YunNV3W9szseT7Nyi8+FVdeDuvqGhVNy5Cu0r4+XdMj0vo/JuW0Zl0+5+Runud2fX93+3qrrH2JRbDs9f3FN5N1znytWWdwviORmVd9dkVIb+SHmXJMPP4NnD22OS/JfpxAMAANaLAg8AAGBl/nEoxX5Ed/8goy01d/qz7r5mD9f58JLXt93N8Ucsef07ewozXP9393DeTq8dng/Nnu8X97Akh4zNX7aquk5Gq+aS5I3dff4+Tnndktf/aezYFcPzMVV1+EqzbARVVUkeN7x9f3d/dh+n/GWS7cPr8Z8nAACwYNwDDwAAYGX2tTLtW0te72112NJ511l6YChvdm6FeXF3f3ofX/N9S17fbTfHX5fkBcPrUzK6p9y4U8bmr9Q9s+uPRK+pqoftY/7WJa9vM3bs7zPafvS6Gd3b73eSvKe7L1tFrkV1u4y+/yTZtoyfZ5JcnuSI/OjPEwAAWDAKPAAAgJX59j6O/2A5c7v7B6OeLklywNjhw5IcNLz+yr4CdfeFVXVpRvdAu9Fujp9dVR9Nco8k/6mqrt/dF+08XlVHJbn/8PYj3X3Ovr7mbhy35PXPDo/lus7Y+/+d5MEZrUy8Q5I3ZFQKfjbJRzK6H+Hfdff3V5FzURy35PUjh8dyjf88AQCABWMLTQAAgJXZse8pq5q71KFLXn9vmedcvptzl9q5LeaWJCePHTs5u/7Ac8XbZw7WstXlfkvfdPd3ktw9yYuya6Xi5iR3SvKMJG9P8q2qemFV/dC5G8jEfp4AAMDiUeABAADMn21LXh+8zHN23r9u2x6OvznJVcPrU8aO7Xx/1TBvNS5f8vrJ3V0reJw0frHu3tbdv5bk6CQnJvn5jO7zdvEw5dAkz03yzlqylHEDWfrzfOEKf57HzSo0AAAwGQo8AACA+XNZkiuG17fc1+Squn52rdj6xu7mdPclSf5meHvXqjp+OPdW2XW/vfcMq99W4/wlr49Z5TV+RHfv6O7PdPefdPfJSW6Q5OFJLhmmPCDJgyb19ebIuvw8AQCAxaDAAwAAmDPd3Uk+Oby9flXdcR+n/Kclrz+xl3lLt8c8Zex5/PhKfShJ7ybPRA2F3juSPG/J8L1Webl/2+J0Qqv4lm6ZutbrfSajIjdJ7ltV/v8dAACuRfwPAAAAwHx665LXz9nTpKranOQX93DeuPck2bnC7nFDafW44f0lw/FV6e4Lk7x3eHuvqlq3Em9w7pLXW/Y0aR+WblO53K1Kp3K97r4myeuHt8cmecpargcAACwWBR4AAMB8+oskFw6v/2tVPWN8wlDe/UmSOw5Dn+zu9+/pgt39gyRvGd7eIsmzk9x8eP+W7r5qtycu368luXp4/aaq+sm9Ta6qY6vq/1TVUWPjL6uqf7+X87YkeeqSoX9aZd5zlrw+cZXXWM/r/VaS7w6v/6iqHr+3yVV1VFU9t6pOmMDXBgAAZmi1f6UIAADAOurubVX1pCTvTLI5yR9W1cOT/FWSi5LcNMlPJ9lZ1mxLsteCZ/DaJD8zvP6tsfG1Zv50Vf1skpcnuU6Sv62qjyT524zKrauTXDfJrTPa9vLOw6l/MHappyZ5alV9MckHknwhoxWCB2dUOJ6c5Phh7r9k9DNZjfcn2VmMvrKqfj/JeUmuGcbO6u6zVnC9MzL6HrcmeU5VdZLPJfnBcPyS7t7bFqc/pLu/XlUnZ/Q7sH+SV1fVs4f3X0ny/YzufXirJHdPcs+Mflc+sILMAADAHFLgAQAAzKnu/puqemSSV2dU1Jw0PMZ9NcnDu/vLy7jsRzIq026WZL9h7Ozu/siaAyfp7ldW1YUZlXg3yKhUuudeTvl2kiv3cOx2w2NPPpfkod39/dVkzWjL0A9nVCbeMslLxo6/IMnzl3ux7r64qv5Pkv+V5JAkLxyb8sHs/r/f3q75d1X14xltp3nzJHcYHntyeZJLV/I1AACA+WMLTQAAgDnW3X+d0XaXz0tyZkaF19UZba95WpL/keTW3f3pZV6vk7xubPj1u5u7Wt39rowKwqdltFrsaxmtFrsqo9WDH0vyx0n+c5Kju/visUvcOMmpGW0j+umM7tt3zXCNc5O8PaN7953Y3eeuIec1Se6f5JeHTDu/zqp1968keWxG9wO8IKPveU26++NJ/l2SU5K8OaMC9vIk2zNamfipjArTxyS5YXd/fq1fEwAAmK0a/b8bAAAAAAAAMA+swAMAAAAAAIA5osADAAAAAACAOaLAAwAAAAAAgDmiwAMAAAAAAIA5osADAAAAAACAOaLAAwAAAAAAgDmiwAMAAAAAAIA5osADAAAAAACAOaLAAwAAAAAAgDmiwAMAAAAAAIA5osADAAAAAACAOaLAAwAAAAAAgDny/wP4rbfC81I5YwAAAABJRU5ErkJgg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15720" t="13746" r="20874" b="4605"/>
          <a:stretch/>
        </p:blipFill>
        <p:spPr>
          <a:xfrm>
            <a:off x="84840" y="1978278"/>
            <a:ext cx="5844619" cy="4879719"/>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21267" t="12784" r="25420" b="5154"/>
          <a:stretch/>
        </p:blipFill>
        <p:spPr>
          <a:xfrm>
            <a:off x="6287678" y="1978279"/>
            <a:ext cx="5674935" cy="4879719"/>
          </a:xfrm>
          <a:prstGeom prst="rect">
            <a:avLst/>
          </a:prstGeom>
        </p:spPr>
      </p:pic>
    </p:spTree>
    <p:extLst>
      <p:ext uri="{BB962C8B-B14F-4D97-AF65-F5344CB8AC3E}">
        <p14:creationId xmlns:p14="http://schemas.microsoft.com/office/powerpoint/2010/main" val="2064775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SCREENSHOT OF OUTPUT</a:t>
            </a:r>
          </a:p>
        </p:txBody>
      </p:sp>
      <p:pic>
        <p:nvPicPr>
          <p:cNvPr id="5" name="Content Placeholder 4"/>
          <p:cNvPicPr>
            <a:picLocks noGrp="1" noChangeAspect="1"/>
          </p:cNvPicPr>
          <p:nvPr>
            <p:ph idx="1"/>
          </p:nvPr>
        </p:nvPicPr>
        <p:blipFill rotWithShape="1">
          <a:blip r:embed="rId2">
            <a:extLst>
              <a:ext uri="{28A0092B-C50C-407E-A947-70E740481C1C}">
                <a14:useLocalDpi xmlns:a14="http://schemas.microsoft.com/office/drawing/2010/main" val="0"/>
              </a:ext>
            </a:extLst>
          </a:blip>
          <a:srcRect b="1130"/>
          <a:stretch/>
        </p:blipFill>
        <p:spPr>
          <a:xfrm>
            <a:off x="1951349" y="1984384"/>
            <a:ext cx="8059918" cy="4690736"/>
          </a:xfrm>
        </p:spPr>
      </p:pic>
    </p:spTree>
    <p:extLst>
      <p:ext uri="{BB962C8B-B14F-4D97-AF65-F5344CB8AC3E}">
        <p14:creationId xmlns:p14="http://schemas.microsoft.com/office/powerpoint/2010/main" val="29930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p:txBody>
          <a:bodyPr>
            <a:noAutofit/>
          </a:bodyPr>
          <a:lstStyle/>
          <a:p>
            <a:r>
              <a:rPr lang="en-US" sz="2600" dirty="0">
                <a:latin typeface="Times New Roman" panose="02020603050405020304" pitchFamily="18" charset="0"/>
                <a:cs typeface="Times New Roman" panose="02020603050405020304" pitchFamily="18" charset="0"/>
              </a:rPr>
              <a:t>This algorithm is for cooperative filtering recommendation system and applied it in the movie recommendation system.</a:t>
            </a:r>
          </a:p>
          <a:p>
            <a:r>
              <a:rPr lang="en-US" sz="2600" dirty="0">
                <a:latin typeface="Times New Roman" panose="02020603050405020304" pitchFamily="18" charset="0"/>
                <a:cs typeface="Times New Roman" panose="02020603050405020304" pitchFamily="18" charset="0"/>
              </a:rPr>
              <a:t>This individual recommendation system uses the singular value corruption algorithm and User-based co-coin similarity algorithm; these recommend the top pictures to the active User.</a:t>
            </a:r>
          </a:p>
          <a:p>
            <a:r>
              <a:rPr lang="en-US" sz="2600" dirty="0">
                <a:latin typeface="Times New Roman" panose="02020603050405020304" pitchFamily="18" charset="0"/>
                <a:cs typeface="Times New Roman" panose="02020603050405020304" pitchFamily="18" charset="0"/>
              </a:rPr>
              <a:t>We used cosine similarity to calculate the similarity between the movies.</a:t>
            </a:r>
          </a:p>
          <a:p>
            <a:r>
              <a:rPr lang="en-US" sz="2600" dirty="0">
                <a:latin typeface="Times New Roman" panose="02020603050405020304" pitchFamily="18" charset="0"/>
                <a:cs typeface="Times New Roman" panose="02020603050405020304" pitchFamily="18" charset="0"/>
              </a:rPr>
              <a:t>By the cosine similarity our model recommend the movies for the user.</a:t>
            </a:r>
          </a:p>
        </p:txBody>
      </p:sp>
    </p:spTree>
    <p:extLst>
      <p:ext uri="{BB962C8B-B14F-4D97-AF65-F5344CB8AC3E}">
        <p14:creationId xmlns:p14="http://schemas.microsoft.com/office/powerpoint/2010/main" val="40479467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680321" y="2336872"/>
            <a:ext cx="9613861" cy="4252463"/>
          </a:xfrm>
        </p:spPr>
        <p:txBody>
          <a:bodyPr>
            <a:normAutofit/>
          </a:bodyPr>
          <a:lstStyle/>
          <a:p>
            <a:pPr lvl="0" fontAlgn="base">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[1] </a:t>
            </a:r>
            <a:r>
              <a:rPr lang="en-US" sz="2600" dirty="0" err="1">
                <a:latin typeface="Times New Roman" panose="02020603050405020304" pitchFamily="18" charset="0"/>
                <a:cs typeface="Times New Roman" panose="02020603050405020304" pitchFamily="18" charset="0"/>
              </a:rPr>
              <a:t>Sudhansu</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kumar</a:t>
            </a:r>
            <a:r>
              <a:rPr lang="en-US" sz="2600" dirty="0">
                <a:latin typeface="Times New Roman" panose="02020603050405020304" pitchFamily="18" charset="0"/>
                <a:cs typeface="Times New Roman" panose="02020603050405020304" pitchFamily="18" charset="0"/>
              </a:rPr>
              <a:t> and </a:t>
            </a:r>
            <a:r>
              <a:rPr lang="en-US" sz="2600" dirty="0" err="1">
                <a:latin typeface="Times New Roman" panose="02020603050405020304" pitchFamily="18" charset="0"/>
                <a:cs typeface="Times New Roman" panose="02020603050405020304" pitchFamily="18" charset="0"/>
              </a:rPr>
              <a:t>Partha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Prathim</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roy</a:t>
            </a:r>
            <a:r>
              <a:rPr lang="en-US" sz="2600" dirty="0">
                <a:latin typeface="Times New Roman" panose="02020603050405020304" pitchFamily="18" charset="0"/>
                <a:cs typeface="Times New Roman" panose="02020603050405020304" pitchFamily="18" charset="0"/>
              </a:rPr>
              <a:t> and </a:t>
            </a:r>
            <a:r>
              <a:rPr lang="en-US" sz="2600" dirty="0" err="1">
                <a:latin typeface="Times New Roman" panose="02020603050405020304" pitchFamily="18" charset="0"/>
                <a:cs typeface="Times New Roman" panose="02020603050405020304" pitchFamily="18" charset="0"/>
              </a:rPr>
              <a:t>Kanjar</a:t>
            </a:r>
            <a:r>
              <a:rPr lang="en-US" sz="2600" dirty="0">
                <a:latin typeface="Times New Roman" panose="02020603050405020304" pitchFamily="18" charset="0"/>
                <a:cs typeface="Times New Roman" panose="02020603050405020304" pitchFamily="18" charset="0"/>
              </a:rPr>
              <a:t> de—Journals—IEEE— 28th may 2020.</a:t>
            </a:r>
          </a:p>
          <a:p>
            <a:pPr lvl="0" fontAlgn="base">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[2] </a:t>
            </a:r>
            <a:r>
              <a:rPr lang="en-US" sz="2600" dirty="0" err="1">
                <a:latin typeface="Times New Roman" panose="02020603050405020304" pitchFamily="18" charset="0"/>
                <a:cs typeface="Times New Roman" panose="02020603050405020304" pitchFamily="18" charset="0"/>
              </a:rPr>
              <a:t>Raghav</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mehtha</a:t>
            </a:r>
            <a:r>
              <a:rPr lang="en-US" sz="2600" dirty="0">
                <a:latin typeface="Times New Roman" panose="02020603050405020304" pitchFamily="18" charset="0"/>
                <a:cs typeface="Times New Roman" panose="02020603050405020304" pitchFamily="18" charset="0"/>
              </a:rPr>
              <a:t> and </a:t>
            </a:r>
            <a:r>
              <a:rPr lang="en-US" sz="2600" dirty="0" err="1">
                <a:latin typeface="Times New Roman" panose="02020603050405020304" pitchFamily="18" charset="0"/>
                <a:cs typeface="Times New Roman" panose="02020603050405020304" pitchFamily="18" charset="0"/>
              </a:rPr>
              <a:t>Shiksha</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Guptha</a:t>
            </a:r>
            <a:r>
              <a:rPr lang="en-US" sz="2600" dirty="0">
                <a:latin typeface="Times New Roman" panose="02020603050405020304" pitchFamily="18" charset="0"/>
                <a:cs typeface="Times New Roman" panose="02020603050405020304" pitchFamily="18" charset="0"/>
              </a:rPr>
              <a:t>—Journals—Academia—1st January 2021.</a:t>
            </a:r>
          </a:p>
          <a:p>
            <a:pPr lvl="0" fontAlgn="base">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[3] Anmol Chauhan and Deepak </a:t>
            </a:r>
            <a:r>
              <a:rPr lang="en-US" sz="2600" dirty="0" err="1">
                <a:latin typeface="Times New Roman" panose="02020603050405020304" pitchFamily="18" charset="0"/>
                <a:cs typeface="Times New Roman" panose="02020603050405020304" pitchFamily="18" charset="0"/>
              </a:rPr>
              <a:t>nagar</a:t>
            </a:r>
            <a:r>
              <a:rPr lang="en-US" sz="2600" dirty="0">
                <a:latin typeface="Times New Roman" panose="02020603050405020304" pitchFamily="18" charset="0"/>
                <a:cs typeface="Times New Roman" panose="02020603050405020304" pitchFamily="18" charset="0"/>
              </a:rPr>
              <a:t> and Prashant Chaudhary—Conference— IEEE—5th April 2021.</a:t>
            </a:r>
          </a:p>
          <a:p>
            <a:pPr fontAlgn="base">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[4] R </a:t>
            </a:r>
            <a:r>
              <a:rPr lang="en-US" sz="2600" dirty="0" err="1">
                <a:latin typeface="Times New Roman" panose="02020603050405020304" pitchFamily="18" charset="0"/>
                <a:cs typeface="Times New Roman" panose="02020603050405020304" pitchFamily="18" charset="0"/>
              </a:rPr>
              <a:t>Lavanya</a:t>
            </a:r>
            <a:r>
              <a:rPr lang="en-US" sz="2600" dirty="0">
                <a:latin typeface="Times New Roman" panose="02020603050405020304" pitchFamily="18" charset="0"/>
                <a:cs typeface="Times New Roman" panose="02020603050405020304" pitchFamily="18" charset="0"/>
              </a:rPr>
              <a:t> and B </a:t>
            </a:r>
            <a:r>
              <a:rPr lang="en-US" sz="2600" dirty="0" err="1">
                <a:latin typeface="Times New Roman" panose="02020603050405020304" pitchFamily="18" charset="0"/>
                <a:cs typeface="Times New Roman" panose="02020603050405020304" pitchFamily="18" charset="0"/>
              </a:rPr>
              <a:t>bharathi</a:t>
            </a:r>
            <a:r>
              <a:rPr lang="en-US" sz="2600" dirty="0">
                <a:latin typeface="Times New Roman" panose="02020603050405020304" pitchFamily="18" charset="0"/>
                <a:cs typeface="Times New Roman" panose="02020603050405020304" pitchFamily="18" charset="0"/>
              </a:rPr>
              <a:t>—conference—ACM DL DIGITAL—12th April 2021.</a:t>
            </a:r>
          </a:p>
          <a:p>
            <a:pPr fontAlgn="base">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[5] </a:t>
            </a:r>
            <a:r>
              <a:rPr lang="en-US" sz="2600" dirty="0" err="1">
                <a:latin typeface="Times New Roman" panose="02020603050405020304" pitchFamily="18" charset="0"/>
                <a:cs typeface="Times New Roman" panose="02020603050405020304" pitchFamily="18" charset="0"/>
              </a:rPr>
              <a:t>Zan</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wang</a:t>
            </a:r>
            <a:r>
              <a:rPr lang="en-US" sz="2600" dirty="0">
                <a:latin typeface="Times New Roman" panose="02020603050405020304" pitchFamily="18" charset="0"/>
                <a:cs typeface="Times New Roman" panose="02020603050405020304" pitchFamily="18" charset="0"/>
              </a:rPr>
              <a:t> and Nan Feng and </a:t>
            </a:r>
            <a:r>
              <a:rPr lang="en-US" sz="2600" dirty="0" err="1">
                <a:latin typeface="Times New Roman" panose="02020603050405020304" pitchFamily="18" charset="0"/>
                <a:cs typeface="Times New Roman" panose="02020603050405020304" pitchFamily="18" charset="0"/>
              </a:rPr>
              <a:t>Xue</a:t>
            </a:r>
            <a:r>
              <a:rPr lang="en-US" sz="2600" dirty="0">
                <a:latin typeface="Times New Roman" panose="02020603050405020304" pitchFamily="18" charset="0"/>
                <a:cs typeface="Times New Roman" panose="02020603050405020304" pitchFamily="18" charset="0"/>
              </a:rPr>
              <a:t> </a:t>
            </a:r>
            <a:r>
              <a:rPr lang="en-US" sz="2600" dirty="0" err="1">
                <a:latin typeface="Times New Roman" panose="02020603050405020304" pitchFamily="18" charset="0"/>
                <a:cs typeface="Times New Roman" panose="02020603050405020304" pitchFamily="18" charset="0"/>
              </a:rPr>
              <a:t>yu</a:t>
            </a:r>
            <a:r>
              <a:rPr lang="en-US" sz="2600" dirty="0">
                <a:latin typeface="Times New Roman" panose="02020603050405020304" pitchFamily="18" charset="0"/>
                <a:cs typeface="Times New Roman" panose="02020603050405020304" pitchFamily="18" charset="0"/>
              </a:rPr>
              <a:t>—Journals—SCIENCE DIRECT—14th October 2014.</a:t>
            </a:r>
          </a:p>
          <a:p>
            <a:pPr lvl="0" fontAlgn="base">
              <a:buFont typeface="Wingdings" panose="05000000000000000000" pitchFamily="2" charset="2"/>
              <a:buChar char="Ø"/>
            </a:pPr>
            <a:endParaRPr lang="en-US" dirty="0"/>
          </a:p>
        </p:txBody>
      </p:sp>
    </p:spTree>
    <p:extLst>
      <p:ext uri="{BB962C8B-B14F-4D97-AF65-F5344CB8AC3E}">
        <p14:creationId xmlns:p14="http://schemas.microsoft.com/office/powerpoint/2010/main" val="12221672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pPr algn="ctr"/>
            <a:r>
              <a:rPr lang="en-US" sz="54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477895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TEAM MEMBERS</a:t>
            </a:r>
          </a:p>
        </p:txBody>
      </p:sp>
      <p:sp>
        <p:nvSpPr>
          <p:cNvPr id="3" name="Content Placeholder 2"/>
          <p:cNvSpPr>
            <a:spLocks noGrp="1"/>
          </p:cNvSpPr>
          <p:nvPr>
            <p:ph idx="1"/>
          </p:nvPr>
        </p:nvSpPr>
        <p:spPr/>
        <p:txBody>
          <a:bodyPr>
            <a:normAutofit/>
          </a:bodyPr>
          <a:lstStyle/>
          <a:p>
            <a:r>
              <a:rPr lang="en-US" sz="2800" dirty="0" err="1">
                <a:latin typeface="Times New Roman" panose="02020603050405020304" pitchFamily="18" charset="0"/>
                <a:cs typeface="Times New Roman" panose="02020603050405020304" pitchFamily="18" charset="0"/>
              </a:rPr>
              <a:t>T.Niranjan</a:t>
            </a:r>
            <a:r>
              <a:rPr lang="en-US" sz="2800" dirty="0">
                <a:latin typeface="Times New Roman" panose="02020603050405020304" pitchFamily="18" charset="0"/>
                <a:cs typeface="Times New Roman" panose="02020603050405020304" pitchFamily="18" charset="0"/>
              </a:rPr>
              <a:t>                    -9921004732</a:t>
            </a:r>
          </a:p>
          <a:p>
            <a:r>
              <a:rPr lang="en-US" sz="2800" dirty="0" err="1">
                <a:latin typeface="Times New Roman" panose="02020603050405020304" pitchFamily="18" charset="0"/>
                <a:cs typeface="Times New Roman" panose="02020603050405020304" pitchFamily="18" charset="0"/>
              </a:rPr>
              <a:t>T.Saketh</a:t>
            </a:r>
            <a:r>
              <a:rPr lang="en-US" sz="2800" dirty="0">
                <a:latin typeface="Times New Roman" panose="02020603050405020304" pitchFamily="18" charset="0"/>
                <a:cs typeface="Times New Roman" panose="02020603050405020304" pitchFamily="18" charset="0"/>
              </a:rPr>
              <a:t>                       -9921004706</a:t>
            </a:r>
          </a:p>
          <a:p>
            <a:r>
              <a:rPr lang="en-US" sz="2800" dirty="0" err="1">
                <a:latin typeface="Times New Roman" panose="02020603050405020304" pitchFamily="18" charset="0"/>
                <a:cs typeface="Times New Roman" panose="02020603050405020304" pitchFamily="18" charset="0"/>
              </a:rPr>
              <a:t>T.Shantan</a:t>
            </a:r>
            <a:r>
              <a:rPr lang="en-US" sz="2800" dirty="0">
                <a:latin typeface="Times New Roman" panose="02020603050405020304" pitchFamily="18" charset="0"/>
                <a:cs typeface="Times New Roman" panose="02020603050405020304" pitchFamily="18" charset="0"/>
              </a:rPr>
              <a:t>                     -9921004711</a:t>
            </a:r>
          </a:p>
          <a:p>
            <a:r>
              <a:rPr lang="en-US" sz="2800" dirty="0" err="1">
                <a:latin typeface="Times New Roman" panose="02020603050405020304" pitchFamily="18" charset="0"/>
                <a:cs typeface="Times New Roman" panose="02020603050405020304" pitchFamily="18" charset="0"/>
              </a:rPr>
              <a:t>T.Harshavardhan</a:t>
            </a:r>
            <a:r>
              <a:rPr lang="en-US" sz="2800" dirty="0">
                <a:latin typeface="Times New Roman" panose="02020603050405020304" pitchFamily="18" charset="0"/>
                <a:cs typeface="Times New Roman" panose="02020603050405020304" pitchFamily="18" charset="0"/>
              </a:rPr>
              <a:t>           -99210041292</a:t>
            </a:r>
          </a:p>
          <a:p>
            <a:r>
              <a:rPr lang="en-US" sz="2800" dirty="0" err="1">
                <a:latin typeface="Times New Roman" panose="02020603050405020304" pitchFamily="18" charset="0"/>
                <a:cs typeface="Times New Roman" panose="02020603050405020304" pitchFamily="18" charset="0"/>
              </a:rPr>
              <a:t>T.Sasi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kumar</a:t>
            </a:r>
            <a:r>
              <a:rPr lang="en-US" sz="2800" dirty="0">
                <a:latin typeface="Times New Roman" panose="02020603050405020304" pitchFamily="18" charset="0"/>
                <a:cs typeface="Times New Roman" panose="02020603050405020304" pitchFamily="18" charset="0"/>
              </a:rPr>
              <a:t>                 -9921004714</a:t>
            </a:r>
          </a:p>
        </p:txBody>
      </p:sp>
    </p:spTree>
    <p:extLst>
      <p:ext uri="{BB962C8B-B14F-4D97-AF65-F5344CB8AC3E}">
        <p14:creationId xmlns:p14="http://schemas.microsoft.com/office/powerpoint/2010/main" val="285831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p:txBody>
          <a:bodyPr>
            <a:noAutofit/>
          </a:bodyPr>
          <a:lstStyle/>
          <a:p>
            <a:r>
              <a:rPr lang="en-US" sz="2600" dirty="0">
                <a:latin typeface="Times New Roman" panose="02020603050405020304" pitchFamily="18" charset="0"/>
                <a:cs typeface="Times New Roman" panose="02020603050405020304" pitchFamily="18" charset="0"/>
              </a:rPr>
              <a:t>A Recommendation is a system that provides to user for certain resources like books, movies, songs, </a:t>
            </a:r>
            <a:r>
              <a:rPr lang="en-US" sz="2600" dirty="0" err="1">
                <a:latin typeface="Times New Roman" panose="02020603050405020304" pitchFamily="18" charset="0"/>
                <a:cs typeface="Times New Roman" panose="02020603050405020304" pitchFamily="18" charset="0"/>
              </a:rPr>
              <a:t>etc</a:t>
            </a:r>
            <a:r>
              <a:rPr lang="en-US" sz="2600" dirty="0">
                <a:latin typeface="Times New Roman" panose="02020603050405020304" pitchFamily="18" charset="0"/>
                <a:cs typeface="Times New Roman" panose="02020603050405020304" pitchFamily="18" charset="0"/>
              </a:rPr>
              <a:t>, based on some dataset.</a:t>
            </a:r>
          </a:p>
          <a:p>
            <a:pPr lvl="0" fontAlgn="base"/>
            <a:r>
              <a:rPr lang="en-US" sz="2600" dirty="0">
                <a:latin typeface="Times New Roman" panose="02020603050405020304" pitchFamily="18" charset="0"/>
                <a:cs typeface="Times New Roman" panose="02020603050405020304" pitchFamily="18" charset="0"/>
              </a:rPr>
              <a:t>The system can be recommend movies based on one or a combination of two or more attributes.</a:t>
            </a:r>
          </a:p>
          <a:p>
            <a:pPr lvl="0" fontAlgn="base"/>
            <a:r>
              <a:rPr lang="en-US" sz="2600" dirty="0">
                <a:latin typeface="Times New Roman" panose="02020603050405020304" pitchFamily="18" charset="0"/>
                <a:cs typeface="Times New Roman" panose="02020603050405020304" pitchFamily="18" charset="0"/>
              </a:rPr>
              <a:t>Movie recommendation system can suggest a set of movies to users based on their interest of the people or the popularities of the movies.</a:t>
            </a:r>
          </a:p>
          <a:p>
            <a:r>
              <a:rPr lang="en-US" sz="2600" dirty="0">
                <a:latin typeface="Times New Roman" panose="02020603050405020304" pitchFamily="18" charset="0"/>
                <a:cs typeface="Times New Roman" panose="02020603050405020304" pitchFamily="18" charset="0"/>
              </a:rPr>
              <a:t>A Movie recommendation system, or a movie recommender system is an ML based approach to filtering or predicting the users film preferences based on their past choices and behavior.</a:t>
            </a:r>
          </a:p>
        </p:txBody>
      </p:sp>
    </p:spTree>
    <p:extLst>
      <p:ext uri="{BB962C8B-B14F-4D97-AF65-F5344CB8AC3E}">
        <p14:creationId xmlns:p14="http://schemas.microsoft.com/office/powerpoint/2010/main" val="9682002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a:xfrm>
            <a:off x="680321" y="2336872"/>
            <a:ext cx="9613861" cy="4318451"/>
          </a:xfrm>
        </p:spPr>
        <p:txBody>
          <a:bodyPr>
            <a:normAutofit lnSpcReduction="10000"/>
          </a:bodyPr>
          <a:lstStyle/>
          <a:p>
            <a:pPr lvl="0" fontAlgn="base"/>
            <a:r>
              <a:rPr lang="en-US" sz="2600" dirty="0">
                <a:latin typeface="Times New Roman" panose="02020603050405020304" pitchFamily="18" charset="0"/>
                <a:cs typeface="Times New Roman" panose="02020603050405020304" pitchFamily="18" charset="0"/>
              </a:rPr>
              <a:t>The Recommendation system uses filtering, clustering techniques such as cosine similarity and </a:t>
            </a:r>
            <a:r>
              <a:rPr lang="en-US" sz="2600" dirty="0" err="1">
                <a:latin typeface="Times New Roman" panose="02020603050405020304" pitchFamily="18" charset="0"/>
                <a:cs typeface="Times New Roman" panose="02020603050405020304" pitchFamily="18" charset="0"/>
              </a:rPr>
              <a:t>tf</a:t>
            </a:r>
            <a:r>
              <a:rPr lang="en-US" sz="2600" dirty="0">
                <a:latin typeface="Times New Roman" panose="02020603050405020304" pitchFamily="18" charset="0"/>
                <a:cs typeface="Times New Roman" panose="02020603050405020304" pitchFamily="18" charset="0"/>
              </a:rPr>
              <a:t>-count vectorizer to suggest recommendations.</a:t>
            </a:r>
          </a:p>
          <a:p>
            <a:r>
              <a:rPr lang="en-US" sz="2600" dirty="0">
                <a:latin typeface="Times New Roman" panose="02020603050405020304" pitchFamily="18" charset="0"/>
                <a:cs typeface="Times New Roman" panose="02020603050405020304" pitchFamily="18" charset="0"/>
              </a:rPr>
              <a:t>The movie recommendation system usually predicts movies that are similar to their </a:t>
            </a:r>
            <a:r>
              <a:rPr lang="en-US" sz="2600" dirty="0" err="1">
                <a:latin typeface="Times New Roman" panose="02020603050405020304" pitchFamily="18" charset="0"/>
                <a:cs typeface="Times New Roman" panose="02020603050405020304" pitchFamily="18" charset="0"/>
              </a:rPr>
              <a:t>searches.The</a:t>
            </a:r>
            <a:r>
              <a:rPr lang="en-US" sz="2600" dirty="0">
                <a:latin typeface="Times New Roman" panose="02020603050405020304" pitchFamily="18" charset="0"/>
                <a:cs typeface="Times New Roman" panose="02020603050405020304" pitchFamily="18" charset="0"/>
              </a:rPr>
              <a:t> recommendation system is </a:t>
            </a:r>
            <a:r>
              <a:rPr lang="en-US" sz="2600" dirty="0" err="1">
                <a:latin typeface="Times New Roman" panose="02020603050405020304" pitchFamily="18" charset="0"/>
                <a:cs typeface="Times New Roman" panose="02020603050405020304" pitchFamily="18" charset="0"/>
              </a:rPr>
              <a:t>beneficial,for</a:t>
            </a:r>
            <a:r>
              <a:rPr lang="en-US" sz="2600" dirty="0">
                <a:latin typeface="Times New Roman" panose="02020603050405020304" pitchFamily="18" charset="0"/>
                <a:cs typeface="Times New Roman" panose="02020603050405020304" pitchFamily="18" charset="0"/>
              </a:rPr>
              <a:t> people as they </a:t>
            </a:r>
            <a:r>
              <a:rPr lang="en-US" sz="2600" dirty="0" err="1">
                <a:latin typeface="Times New Roman" panose="02020603050405020304" pitchFamily="18" charset="0"/>
                <a:cs typeface="Times New Roman" panose="02020603050405020304" pitchFamily="18" charset="0"/>
              </a:rPr>
              <a:t>decrease,the</a:t>
            </a:r>
            <a:r>
              <a:rPr lang="en-US" sz="2600" dirty="0">
                <a:latin typeface="Times New Roman" panose="02020603050405020304" pitchFamily="18" charset="0"/>
                <a:cs typeface="Times New Roman" panose="02020603050405020304" pitchFamily="18" charset="0"/>
              </a:rPr>
              <a:t> wasting of time deleting movies from a Huge list. </a:t>
            </a:r>
          </a:p>
          <a:p>
            <a:pPr lvl="0"/>
            <a:r>
              <a:rPr lang="en-US" sz="2600" dirty="0">
                <a:latin typeface="Times New Roman" panose="02020603050405020304" pitchFamily="18" charset="0"/>
                <a:cs typeface="Times New Roman" panose="02020603050405020304" pitchFamily="18" charset="0"/>
              </a:rPr>
              <a:t>A lot of factors can be considered while designing a movie recommendation system like the genres of the movie ,actors present in the movie and even the directors of the movie. Thus dataset used for the Movie recommendation system is the movie lines dataset. The data analysis tool used in Python.</a:t>
            </a:r>
          </a:p>
          <a:p>
            <a:endParaRPr lang="en-US" dirty="0"/>
          </a:p>
        </p:txBody>
      </p:sp>
    </p:spTree>
    <p:extLst>
      <p:ext uri="{BB962C8B-B14F-4D97-AF65-F5344CB8AC3E}">
        <p14:creationId xmlns:p14="http://schemas.microsoft.com/office/powerpoint/2010/main" val="372447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SURVEY-1</a:t>
            </a:r>
          </a:p>
        </p:txBody>
      </p:sp>
      <p:graphicFrame>
        <p:nvGraphicFramePr>
          <p:cNvPr id="93" name="Content Placeholder 92"/>
          <p:cNvGraphicFramePr>
            <a:graphicFrameLocks noGrp="1"/>
          </p:cNvGraphicFramePr>
          <p:nvPr>
            <p:ph idx="1"/>
            <p:extLst>
              <p:ext uri="{D42A27DB-BD31-4B8C-83A1-F6EECF244321}">
                <p14:modId xmlns:p14="http://schemas.microsoft.com/office/powerpoint/2010/main" val="3816258571"/>
              </p:ext>
            </p:extLst>
          </p:nvPr>
        </p:nvGraphicFramePr>
        <p:xfrm>
          <a:off x="77723" y="2177591"/>
          <a:ext cx="12054574" cy="4581427"/>
        </p:xfrm>
        <a:graphic>
          <a:graphicData uri="http://schemas.openxmlformats.org/drawingml/2006/table">
            <a:tbl>
              <a:tblPr firstRow="1" bandRow="1">
                <a:tableStyleId>{5C22544A-7EE6-4342-B048-85BDC9FD1C3A}</a:tableStyleId>
              </a:tblPr>
              <a:tblGrid>
                <a:gridCol w="798970">
                  <a:extLst>
                    <a:ext uri="{9D8B030D-6E8A-4147-A177-3AD203B41FA5}">
                      <a16:colId xmlns:a16="http://schemas.microsoft.com/office/drawing/2014/main" val="1318385525"/>
                    </a:ext>
                  </a:extLst>
                </a:gridCol>
                <a:gridCol w="1923068">
                  <a:extLst>
                    <a:ext uri="{9D8B030D-6E8A-4147-A177-3AD203B41FA5}">
                      <a16:colId xmlns:a16="http://schemas.microsoft.com/office/drawing/2014/main" val="2501915132"/>
                    </a:ext>
                  </a:extLst>
                </a:gridCol>
                <a:gridCol w="2084913">
                  <a:extLst>
                    <a:ext uri="{9D8B030D-6E8A-4147-A177-3AD203B41FA5}">
                      <a16:colId xmlns:a16="http://schemas.microsoft.com/office/drawing/2014/main" val="3598980254"/>
                    </a:ext>
                  </a:extLst>
                </a:gridCol>
                <a:gridCol w="1619821">
                  <a:extLst>
                    <a:ext uri="{9D8B030D-6E8A-4147-A177-3AD203B41FA5}">
                      <a16:colId xmlns:a16="http://schemas.microsoft.com/office/drawing/2014/main" val="936284387"/>
                    </a:ext>
                  </a:extLst>
                </a:gridCol>
                <a:gridCol w="1584813">
                  <a:extLst>
                    <a:ext uri="{9D8B030D-6E8A-4147-A177-3AD203B41FA5}">
                      <a16:colId xmlns:a16="http://schemas.microsoft.com/office/drawing/2014/main" val="407281985"/>
                    </a:ext>
                  </a:extLst>
                </a:gridCol>
                <a:gridCol w="4042989">
                  <a:extLst>
                    <a:ext uri="{9D8B030D-6E8A-4147-A177-3AD203B41FA5}">
                      <a16:colId xmlns:a16="http://schemas.microsoft.com/office/drawing/2014/main" val="1404536629"/>
                    </a:ext>
                  </a:extLst>
                </a:gridCol>
              </a:tblGrid>
              <a:tr h="1042155">
                <a:tc>
                  <a:txBody>
                    <a:bodyPr/>
                    <a:lstStyle/>
                    <a:p>
                      <a:r>
                        <a:rPr lang="en-US" dirty="0" err="1">
                          <a:latin typeface="Times New Roman" panose="02020603050405020304" pitchFamily="18" charset="0"/>
                          <a:cs typeface="Times New Roman" panose="02020603050405020304" pitchFamily="18" charset="0"/>
                        </a:rPr>
                        <a:t>S.No</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AUTHOR</a:t>
                      </a:r>
                    </a:p>
                  </a:txBody>
                  <a:tcPr/>
                </a:tc>
                <a:tc>
                  <a:txBody>
                    <a:bodyPr/>
                    <a:lstStyle/>
                    <a:p>
                      <a:r>
                        <a:rPr lang="en-US" dirty="0">
                          <a:latin typeface="Times New Roman" panose="02020603050405020304" pitchFamily="18" charset="0"/>
                          <a:cs typeface="Times New Roman" panose="02020603050405020304" pitchFamily="18" charset="0"/>
                        </a:rPr>
                        <a:t>JOURNALS/ CONFERENCE</a:t>
                      </a:r>
                    </a:p>
                  </a:txBody>
                  <a:tcPr/>
                </a:tc>
                <a:tc>
                  <a:txBody>
                    <a:bodyPr/>
                    <a:lstStyle/>
                    <a:p>
                      <a:r>
                        <a:rPr lang="en-US" dirty="0">
                          <a:latin typeface="Times New Roman" panose="02020603050405020304" pitchFamily="18" charset="0"/>
                          <a:cs typeface="Times New Roman" panose="02020603050405020304" pitchFamily="18" charset="0"/>
                        </a:rPr>
                        <a:t>PUBLISHER</a:t>
                      </a:r>
                    </a:p>
                  </a:txBody>
                  <a:tcPr/>
                </a:tc>
                <a:tc>
                  <a:txBody>
                    <a:bodyPr/>
                    <a:lstStyle/>
                    <a:p>
                      <a:r>
                        <a:rPr lang="en-US" dirty="0">
                          <a:latin typeface="Times New Roman" panose="02020603050405020304" pitchFamily="18" charset="0"/>
                          <a:cs typeface="Times New Roman" panose="02020603050405020304" pitchFamily="18" charset="0"/>
                        </a:rPr>
                        <a:t>PUBLISHED</a:t>
                      </a:r>
                      <a:r>
                        <a:rPr lang="en-US" baseline="0" dirty="0">
                          <a:latin typeface="Times New Roman" panose="02020603050405020304" pitchFamily="18" charset="0"/>
                          <a:cs typeface="Times New Roman" panose="02020603050405020304" pitchFamily="18" charset="0"/>
                        </a:rPr>
                        <a:t> DATE</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DESCRIPTION</a:t>
                      </a:r>
                    </a:p>
                  </a:txBody>
                  <a:tcPr/>
                </a:tc>
                <a:extLst>
                  <a:ext uri="{0D108BD9-81ED-4DB2-BD59-A6C34878D82A}">
                    <a16:rowId xmlns:a16="http://schemas.microsoft.com/office/drawing/2014/main" val="245046392"/>
                  </a:ext>
                </a:extLst>
              </a:tr>
              <a:tr h="3539272">
                <a:tc>
                  <a:txBody>
                    <a:bodyPr/>
                    <a:lstStyle/>
                    <a:p>
                      <a:pPr algn="ctr">
                        <a:lnSpc>
                          <a:spcPct val="250000"/>
                        </a:lnSpc>
                      </a:pPr>
                      <a:r>
                        <a:rPr lang="en-US" dirty="0">
                          <a:latin typeface="Times New Roman" panose="02020603050405020304" pitchFamily="18" charset="0"/>
                          <a:cs typeface="Times New Roman" panose="02020603050405020304" pitchFamily="18" charset="0"/>
                        </a:rPr>
                        <a:t>1.</a:t>
                      </a:r>
                    </a:p>
                  </a:txBody>
                  <a:tcPr/>
                </a:tc>
                <a:tc>
                  <a:txBody>
                    <a:bodyPr/>
                    <a:lstStyle/>
                    <a:p>
                      <a:r>
                        <a:rPr lang="en-US" dirty="0">
                          <a:latin typeface="Times New Roman" panose="02020603050405020304" pitchFamily="18" charset="0"/>
                          <a:cs typeface="Times New Roman" panose="02020603050405020304" pitchFamily="18" charset="0"/>
                        </a:rPr>
                        <a:t>SUDHANSHU KUMAR</a:t>
                      </a:r>
                    </a:p>
                    <a:p>
                      <a:r>
                        <a:rPr lang="en-US" dirty="0">
                          <a:latin typeface="Times New Roman" panose="02020603050405020304" pitchFamily="18" charset="0"/>
                          <a:cs typeface="Times New Roman" panose="02020603050405020304" pitchFamily="18" charset="0"/>
                        </a:rPr>
                        <a:t>PARTHA PRATHIM ROY</a:t>
                      </a:r>
                    </a:p>
                    <a:p>
                      <a:r>
                        <a:rPr lang="en-US" dirty="0">
                          <a:latin typeface="Times New Roman" panose="02020603050405020304" pitchFamily="18" charset="0"/>
                          <a:cs typeface="Times New Roman" panose="02020603050405020304" pitchFamily="18" charset="0"/>
                        </a:rPr>
                        <a:t>KANJAR DEJ</a:t>
                      </a:r>
                    </a:p>
                  </a:txBody>
                  <a:tcPr/>
                </a:tc>
                <a:tc>
                  <a:txBody>
                    <a:bodyPr/>
                    <a:lstStyle/>
                    <a:p>
                      <a:r>
                        <a:rPr lang="en-US" dirty="0">
                          <a:latin typeface="Times New Roman" panose="02020603050405020304" pitchFamily="18" charset="0"/>
                          <a:cs typeface="Times New Roman" panose="02020603050405020304" pitchFamily="18" charset="0"/>
                        </a:rPr>
                        <a:t>JOURNALS</a:t>
                      </a:r>
                    </a:p>
                  </a:txBody>
                  <a:tcPr/>
                </a:tc>
                <a:tc>
                  <a:txBody>
                    <a:bodyPr/>
                    <a:lstStyle/>
                    <a:p>
                      <a:r>
                        <a:rPr lang="en-US" dirty="0">
                          <a:latin typeface="Times New Roman" panose="02020603050405020304" pitchFamily="18" charset="0"/>
                          <a:cs typeface="Times New Roman" panose="02020603050405020304" pitchFamily="18" charset="0"/>
                        </a:rPr>
                        <a:t>IEEE</a:t>
                      </a:r>
                    </a:p>
                  </a:txBody>
                  <a:tcPr/>
                </a:tc>
                <a:tc>
                  <a:txBody>
                    <a:bodyPr/>
                    <a:lstStyle/>
                    <a:p>
                      <a:r>
                        <a:rPr lang="en-US" dirty="0">
                          <a:latin typeface="Times New Roman" panose="02020603050405020304" pitchFamily="18" charset="0"/>
                          <a:cs typeface="Times New Roman" panose="02020603050405020304" pitchFamily="18" charset="0"/>
                        </a:rPr>
                        <a:t>28-5-2020</a:t>
                      </a:r>
                    </a:p>
                  </a:txBody>
                  <a:tcPr/>
                </a:tc>
                <a:tc>
                  <a:txBody>
                    <a:bodyPr/>
                    <a:lstStyle/>
                    <a:p>
                      <a:r>
                        <a:rPr lang="en-US" sz="2000" dirty="0">
                          <a:latin typeface="Times New Roman" panose="02020603050405020304" pitchFamily="18" charset="0"/>
                          <a:cs typeface="Times New Roman" panose="02020603050405020304" pitchFamily="18" charset="0"/>
                        </a:rPr>
                        <a:t>The purpose to use movie tweets is to understand the current trends, public sentiment, and user response of the movie.</a:t>
                      </a:r>
                    </a:p>
                    <a:p>
                      <a:r>
                        <a:rPr lang="en-US" sz="2000" dirty="0">
                          <a:latin typeface="Times New Roman" panose="02020603050405020304" pitchFamily="18" charset="0"/>
                          <a:cs typeface="Times New Roman" panose="02020603050405020304" pitchFamily="18" charset="0"/>
                        </a:rPr>
                        <a:t>Researchers have proposed several </a:t>
                      </a:r>
                    </a:p>
                    <a:p>
                      <a:r>
                        <a:rPr lang="en-US" sz="2000" dirty="0">
                          <a:latin typeface="Times New Roman" panose="02020603050405020304" pitchFamily="18" charset="0"/>
                          <a:cs typeface="Times New Roman" panose="02020603050405020304" pitchFamily="18" charset="0"/>
                        </a:rPr>
                        <a:t>optimization algorithms, such as gray </a:t>
                      </a:r>
                    </a:p>
                    <a:p>
                      <a:r>
                        <a:rPr lang="en-US" sz="2000" dirty="0">
                          <a:latin typeface="Times New Roman" panose="02020603050405020304" pitchFamily="18" charset="0"/>
                          <a:cs typeface="Times New Roman" panose="02020603050405020304" pitchFamily="18" charset="0"/>
                        </a:rPr>
                        <a:t>wolf optimization artificial bee </a:t>
                      </a:r>
                    </a:p>
                    <a:p>
                      <a:r>
                        <a:rPr lang="en-US" sz="2000" dirty="0">
                          <a:latin typeface="Times New Roman" panose="02020603050405020304" pitchFamily="18" charset="0"/>
                          <a:cs typeface="Times New Roman" panose="02020603050405020304" pitchFamily="18" charset="0"/>
                        </a:rPr>
                        <a:t>colony particle swarm optimization</a:t>
                      </a:r>
                    </a:p>
                    <a:p>
                      <a:r>
                        <a:rPr lang="en-US" sz="2000" dirty="0">
                          <a:latin typeface="Times New Roman" panose="02020603050405020304" pitchFamily="18" charset="0"/>
                          <a:cs typeface="Times New Roman" panose="02020603050405020304" pitchFamily="18" charset="0"/>
                        </a:rPr>
                        <a:t>and genetic algorithms.</a:t>
                      </a:r>
                    </a:p>
                  </a:txBody>
                  <a:tcPr/>
                </a:tc>
                <a:extLst>
                  <a:ext uri="{0D108BD9-81ED-4DB2-BD59-A6C34878D82A}">
                    <a16:rowId xmlns:a16="http://schemas.microsoft.com/office/drawing/2014/main" val="2036623559"/>
                  </a:ext>
                </a:extLst>
              </a:tr>
            </a:tbl>
          </a:graphicData>
        </a:graphic>
      </p:graphicFrame>
    </p:spTree>
    <p:extLst>
      <p:ext uri="{BB962C8B-B14F-4D97-AF65-F5344CB8AC3E}">
        <p14:creationId xmlns:p14="http://schemas.microsoft.com/office/powerpoint/2010/main" val="3559657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SURVEY-2</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335617173"/>
              </p:ext>
            </p:extLst>
          </p:nvPr>
        </p:nvGraphicFramePr>
        <p:xfrm>
          <a:off x="1591" y="2082277"/>
          <a:ext cx="12054574" cy="4648461"/>
        </p:xfrm>
        <a:graphic>
          <a:graphicData uri="http://schemas.openxmlformats.org/drawingml/2006/table">
            <a:tbl>
              <a:tblPr firstRow="1" bandRow="1">
                <a:tableStyleId>{5C22544A-7EE6-4342-B048-85BDC9FD1C3A}</a:tableStyleId>
              </a:tblPr>
              <a:tblGrid>
                <a:gridCol w="705419">
                  <a:extLst>
                    <a:ext uri="{9D8B030D-6E8A-4147-A177-3AD203B41FA5}">
                      <a16:colId xmlns:a16="http://schemas.microsoft.com/office/drawing/2014/main" val="1461798362"/>
                    </a:ext>
                  </a:extLst>
                </a:gridCol>
                <a:gridCol w="1197204">
                  <a:extLst>
                    <a:ext uri="{9D8B030D-6E8A-4147-A177-3AD203B41FA5}">
                      <a16:colId xmlns:a16="http://schemas.microsoft.com/office/drawing/2014/main" val="1554710492"/>
                    </a:ext>
                  </a:extLst>
                </a:gridCol>
                <a:gridCol w="1857081">
                  <a:extLst>
                    <a:ext uri="{9D8B030D-6E8A-4147-A177-3AD203B41FA5}">
                      <a16:colId xmlns:a16="http://schemas.microsoft.com/office/drawing/2014/main" val="1656768865"/>
                    </a:ext>
                  </a:extLst>
                </a:gridCol>
                <a:gridCol w="1536569">
                  <a:extLst>
                    <a:ext uri="{9D8B030D-6E8A-4147-A177-3AD203B41FA5}">
                      <a16:colId xmlns:a16="http://schemas.microsoft.com/office/drawing/2014/main" val="2078418036"/>
                    </a:ext>
                  </a:extLst>
                </a:gridCol>
                <a:gridCol w="1611983">
                  <a:extLst>
                    <a:ext uri="{9D8B030D-6E8A-4147-A177-3AD203B41FA5}">
                      <a16:colId xmlns:a16="http://schemas.microsoft.com/office/drawing/2014/main" val="601887134"/>
                    </a:ext>
                  </a:extLst>
                </a:gridCol>
                <a:gridCol w="5146318">
                  <a:extLst>
                    <a:ext uri="{9D8B030D-6E8A-4147-A177-3AD203B41FA5}">
                      <a16:colId xmlns:a16="http://schemas.microsoft.com/office/drawing/2014/main" val="1700358686"/>
                    </a:ext>
                  </a:extLst>
                </a:gridCol>
              </a:tblGrid>
              <a:tr h="778402">
                <a:tc>
                  <a:txBody>
                    <a:bodyPr/>
                    <a:lstStyle/>
                    <a:p>
                      <a:r>
                        <a:rPr lang="en-US" dirty="0" err="1">
                          <a:latin typeface="Times New Roman" panose="02020603050405020304" pitchFamily="18" charset="0"/>
                          <a:cs typeface="Times New Roman" panose="02020603050405020304" pitchFamily="18" charset="0"/>
                        </a:rPr>
                        <a:t>S.No</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AUTHOR</a:t>
                      </a:r>
                    </a:p>
                  </a:txBody>
                  <a:tcPr/>
                </a:tc>
                <a:tc>
                  <a:txBody>
                    <a:bodyPr/>
                    <a:lstStyle/>
                    <a:p>
                      <a:r>
                        <a:rPr lang="en-US" dirty="0">
                          <a:latin typeface="Times New Roman" panose="02020603050405020304" pitchFamily="18" charset="0"/>
                          <a:cs typeface="Times New Roman" panose="02020603050405020304" pitchFamily="18" charset="0"/>
                        </a:rPr>
                        <a:t>JOURNALS/ CONFERENCE</a:t>
                      </a:r>
                    </a:p>
                  </a:txBody>
                  <a:tcPr/>
                </a:tc>
                <a:tc>
                  <a:txBody>
                    <a:bodyPr/>
                    <a:lstStyle/>
                    <a:p>
                      <a:r>
                        <a:rPr lang="en-US" dirty="0">
                          <a:latin typeface="Times New Roman" panose="02020603050405020304" pitchFamily="18" charset="0"/>
                          <a:cs typeface="Times New Roman" panose="02020603050405020304" pitchFamily="18" charset="0"/>
                        </a:rPr>
                        <a:t>PUBLISHER</a:t>
                      </a:r>
                    </a:p>
                  </a:txBody>
                  <a:tcPr/>
                </a:tc>
                <a:tc>
                  <a:txBody>
                    <a:bodyPr/>
                    <a:lstStyle/>
                    <a:p>
                      <a:r>
                        <a:rPr lang="en-US" dirty="0">
                          <a:latin typeface="Times New Roman" panose="02020603050405020304" pitchFamily="18" charset="0"/>
                          <a:cs typeface="Times New Roman" panose="02020603050405020304" pitchFamily="18" charset="0"/>
                        </a:rPr>
                        <a:t>PUBLISHED</a:t>
                      </a:r>
                      <a:r>
                        <a:rPr lang="en-US" baseline="0" dirty="0">
                          <a:latin typeface="Times New Roman" panose="02020603050405020304" pitchFamily="18" charset="0"/>
                          <a:cs typeface="Times New Roman" panose="02020603050405020304" pitchFamily="18" charset="0"/>
                        </a:rPr>
                        <a:t> DATE</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DESCRIPTION</a:t>
                      </a:r>
                    </a:p>
                  </a:txBody>
                  <a:tcPr/>
                </a:tc>
                <a:extLst>
                  <a:ext uri="{0D108BD9-81ED-4DB2-BD59-A6C34878D82A}">
                    <a16:rowId xmlns:a16="http://schemas.microsoft.com/office/drawing/2014/main" val="2609560191"/>
                  </a:ext>
                </a:extLst>
              </a:tr>
              <a:tr h="3870059">
                <a:tc>
                  <a:txBody>
                    <a:bodyPr/>
                    <a:lstStyle/>
                    <a:p>
                      <a:pPr algn="ctr">
                        <a:lnSpc>
                          <a:spcPct val="250000"/>
                        </a:lnSpc>
                      </a:pPr>
                      <a:r>
                        <a:rPr lang="en-US" dirty="0">
                          <a:latin typeface="Times New Roman" panose="02020603050405020304" pitchFamily="18" charset="0"/>
                          <a:cs typeface="Times New Roman" panose="02020603050405020304" pitchFamily="18" charset="0"/>
                        </a:rPr>
                        <a:t>2.</a:t>
                      </a:r>
                    </a:p>
                  </a:txBody>
                  <a:tcPr/>
                </a:tc>
                <a:tc>
                  <a:txBody>
                    <a:bodyPr/>
                    <a:lstStyle/>
                    <a:p>
                      <a:r>
                        <a:rPr lang="en-US" dirty="0">
                          <a:latin typeface="Times New Roman" panose="02020603050405020304" pitchFamily="18" charset="0"/>
                          <a:cs typeface="Times New Roman" panose="02020603050405020304" pitchFamily="18" charset="0"/>
                        </a:rPr>
                        <a:t>RAGHAV MEHTA</a:t>
                      </a:r>
                    </a:p>
                    <a:p>
                      <a:r>
                        <a:rPr lang="en-US" dirty="0">
                          <a:latin typeface="Times New Roman" panose="02020603050405020304" pitchFamily="18" charset="0"/>
                          <a:cs typeface="Times New Roman" panose="02020603050405020304" pitchFamily="18" charset="0"/>
                        </a:rPr>
                        <a:t>SHIKHA GUPTHA</a:t>
                      </a:r>
                    </a:p>
                  </a:txBody>
                  <a:tcPr/>
                </a:tc>
                <a:tc>
                  <a:txBody>
                    <a:bodyPr/>
                    <a:lstStyle/>
                    <a:p>
                      <a:r>
                        <a:rPr lang="en-US" dirty="0">
                          <a:latin typeface="Times New Roman" panose="02020603050405020304" pitchFamily="18" charset="0"/>
                          <a:cs typeface="Times New Roman" panose="02020603050405020304" pitchFamily="18" charset="0"/>
                        </a:rPr>
                        <a:t>JOURNALS</a:t>
                      </a:r>
                    </a:p>
                  </a:txBody>
                  <a:tcPr/>
                </a:tc>
                <a:tc>
                  <a:txBody>
                    <a:bodyPr/>
                    <a:lstStyle/>
                    <a:p>
                      <a:r>
                        <a:rPr lang="en-US" dirty="0">
                          <a:latin typeface="Times New Roman" panose="02020603050405020304" pitchFamily="18" charset="0"/>
                          <a:cs typeface="Times New Roman" panose="02020603050405020304" pitchFamily="18" charset="0"/>
                        </a:rPr>
                        <a:t>ACADEMIA</a:t>
                      </a:r>
                    </a:p>
                  </a:txBody>
                  <a:tcPr/>
                </a:tc>
                <a:tc>
                  <a:txBody>
                    <a:bodyPr/>
                    <a:lstStyle/>
                    <a:p>
                      <a:r>
                        <a:rPr lang="en-US" dirty="0">
                          <a:latin typeface="Times New Roman" panose="02020603050405020304" pitchFamily="18" charset="0"/>
                          <a:cs typeface="Times New Roman" panose="02020603050405020304" pitchFamily="18" charset="0"/>
                        </a:rPr>
                        <a:t>01-01-2021</a:t>
                      </a:r>
                    </a:p>
                  </a:txBody>
                  <a:tcPr/>
                </a:tc>
                <a:tc>
                  <a:txBody>
                    <a:bodyPr/>
                    <a:lstStyle/>
                    <a:p>
                      <a:r>
                        <a:rPr lang="en-US" sz="2000" dirty="0">
                          <a:latin typeface="Times New Roman" panose="02020603050405020304" pitchFamily="18" charset="0"/>
                          <a:cs typeface="Times New Roman" panose="02020603050405020304" pitchFamily="18" charset="0"/>
                        </a:rPr>
                        <a:t>Recommendation Systems into picture to guide users </a:t>
                      </a:r>
                    </a:p>
                    <a:p>
                      <a:r>
                        <a:rPr lang="en-US" sz="2000" dirty="0">
                          <a:latin typeface="Times New Roman" panose="02020603050405020304" pitchFamily="18" charset="0"/>
                          <a:cs typeface="Times New Roman" panose="02020603050405020304" pitchFamily="18" charset="0"/>
                        </a:rPr>
                        <a:t>towards the information according to their preferences. In context of Recommendation of Movies and TV shows on Online Streaming platforms ,this paper is aimed to explain making and implementation of Movie Recommendation Systems Using Algorithms, Sentiment Analysis and Cosine Machine Learning Similarity.</a:t>
                      </a:r>
                    </a:p>
                    <a:p>
                      <a:r>
                        <a:rPr lang="en-US" sz="2000" dirty="0">
                          <a:latin typeface="Times New Roman" panose="02020603050405020304" pitchFamily="18" charset="0"/>
                          <a:cs typeface="Times New Roman" panose="02020603050405020304" pitchFamily="18" charset="0"/>
                        </a:rPr>
                        <a:t>In </a:t>
                      </a:r>
                      <a:r>
                        <a:rPr lang="en-US" sz="2000" dirty="0" err="1">
                          <a:latin typeface="Times New Roman" panose="02020603050405020304" pitchFamily="18" charset="0"/>
                          <a:cs typeface="Times New Roman" panose="02020603050405020304" pitchFamily="18" charset="0"/>
                        </a:rPr>
                        <a:t>Kaggle</a:t>
                      </a:r>
                      <a:r>
                        <a:rPr lang="en-US" sz="2000" dirty="0">
                          <a:latin typeface="Times New Roman" panose="02020603050405020304" pitchFamily="18" charset="0"/>
                          <a:cs typeface="Times New Roman" panose="02020603050405020304" pitchFamily="18" charset="0"/>
                        </a:rPr>
                        <a:t> and other is user tweets from </a:t>
                      </a:r>
                    </a:p>
                    <a:p>
                      <a:r>
                        <a:rPr lang="en-US" sz="2000" dirty="0" err="1">
                          <a:latin typeface="Times New Roman" panose="02020603050405020304" pitchFamily="18" charset="0"/>
                          <a:cs typeface="Times New Roman" panose="02020603050405020304" pitchFamily="18" charset="0"/>
                        </a:rPr>
                        <a:t>MovieTweetings</a:t>
                      </a:r>
                      <a:r>
                        <a:rPr lang="en-US" sz="2000" dirty="0">
                          <a:latin typeface="Times New Roman" panose="02020603050405020304" pitchFamily="18" charset="0"/>
                          <a:cs typeface="Times New Roman" panose="02020603050405020304" pitchFamily="18" charset="0"/>
                        </a:rPr>
                        <a:t> database.</a:t>
                      </a:r>
                    </a:p>
                  </a:txBody>
                  <a:tcPr/>
                </a:tc>
                <a:extLst>
                  <a:ext uri="{0D108BD9-81ED-4DB2-BD59-A6C34878D82A}">
                    <a16:rowId xmlns:a16="http://schemas.microsoft.com/office/drawing/2014/main" val="1552649762"/>
                  </a:ext>
                </a:extLst>
              </a:tr>
            </a:tbl>
          </a:graphicData>
        </a:graphic>
      </p:graphicFrame>
    </p:spTree>
    <p:extLst>
      <p:ext uri="{BB962C8B-B14F-4D97-AF65-F5344CB8AC3E}">
        <p14:creationId xmlns:p14="http://schemas.microsoft.com/office/powerpoint/2010/main" val="2004489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SURVEY-3</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16352141"/>
              </p:ext>
            </p:extLst>
          </p:nvPr>
        </p:nvGraphicFramePr>
        <p:xfrm>
          <a:off x="137426" y="2035143"/>
          <a:ext cx="12054574" cy="4581427"/>
        </p:xfrm>
        <a:graphic>
          <a:graphicData uri="http://schemas.openxmlformats.org/drawingml/2006/table">
            <a:tbl>
              <a:tblPr firstRow="1" bandRow="1">
                <a:tableStyleId>{5C22544A-7EE6-4342-B048-85BDC9FD1C3A}</a:tableStyleId>
              </a:tblPr>
              <a:tblGrid>
                <a:gridCol w="798970">
                  <a:extLst>
                    <a:ext uri="{9D8B030D-6E8A-4147-A177-3AD203B41FA5}">
                      <a16:colId xmlns:a16="http://schemas.microsoft.com/office/drawing/2014/main" val="4049319037"/>
                    </a:ext>
                  </a:extLst>
                </a:gridCol>
                <a:gridCol w="1923068">
                  <a:extLst>
                    <a:ext uri="{9D8B030D-6E8A-4147-A177-3AD203B41FA5}">
                      <a16:colId xmlns:a16="http://schemas.microsoft.com/office/drawing/2014/main" val="385940239"/>
                    </a:ext>
                  </a:extLst>
                </a:gridCol>
                <a:gridCol w="2084913">
                  <a:extLst>
                    <a:ext uri="{9D8B030D-6E8A-4147-A177-3AD203B41FA5}">
                      <a16:colId xmlns:a16="http://schemas.microsoft.com/office/drawing/2014/main" val="1942481198"/>
                    </a:ext>
                  </a:extLst>
                </a:gridCol>
                <a:gridCol w="1512984">
                  <a:extLst>
                    <a:ext uri="{9D8B030D-6E8A-4147-A177-3AD203B41FA5}">
                      <a16:colId xmlns:a16="http://schemas.microsoft.com/office/drawing/2014/main" val="2085568779"/>
                    </a:ext>
                  </a:extLst>
                </a:gridCol>
                <a:gridCol w="1691650">
                  <a:extLst>
                    <a:ext uri="{9D8B030D-6E8A-4147-A177-3AD203B41FA5}">
                      <a16:colId xmlns:a16="http://schemas.microsoft.com/office/drawing/2014/main" val="3947776233"/>
                    </a:ext>
                  </a:extLst>
                </a:gridCol>
                <a:gridCol w="4042989">
                  <a:extLst>
                    <a:ext uri="{9D8B030D-6E8A-4147-A177-3AD203B41FA5}">
                      <a16:colId xmlns:a16="http://schemas.microsoft.com/office/drawing/2014/main" val="1274672120"/>
                    </a:ext>
                  </a:extLst>
                </a:gridCol>
              </a:tblGrid>
              <a:tr h="1042155">
                <a:tc>
                  <a:txBody>
                    <a:bodyPr/>
                    <a:lstStyle/>
                    <a:p>
                      <a:r>
                        <a:rPr lang="en-US" dirty="0" err="1">
                          <a:latin typeface="Times New Roman" panose="02020603050405020304" pitchFamily="18" charset="0"/>
                          <a:cs typeface="Times New Roman" panose="02020603050405020304" pitchFamily="18" charset="0"/>
                        </a:rPr>
                        <a:t>S.No</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AUTHOR</a:t>
                      </a:r>
                    </a:p>
                  </a:txBody>
                  <a:tcPr/>
                </a:tc>
                <a:tc>
                  <a:txBody>
                    <a:bodyPr/>
                    <a:lstStyle/>
                    <a:p>
                      <a:r>
                        <a:rPr lang="en-US" dirty="0">
                          <a:latin typeface="Times New Roman" panose="02020603050405020304" pitchFamily="18" charset="0"/>
                          <a:cs typeface="Times New Roman" panose="02020603050405020304" pitchFamily="18" charset="0"/>
                        </a:rPr>
                        <a:t>JOURNALS/ CONFERENCE</a:t>
                      </a:r>
                    </a:p>
                  </a:txBody>
                  <a:tcPr/>
                </a:tc>
                <a:tc>
                  <a:txBody>
                    <a:bodyPr/>
                    <a:lstStyle/>
                    <a:p>
                      <a:r>
                        <a:rPr lang="en-US" dirty="0">
                          <a:latin typeface="Times New Roman" panose="02020603050405020304" pitchFamily="18" charset="0"/>
                          <a:cs typeface="Times New Roman" panose="02020603050405020304" pitchFamily="18" charset="0"/>
                        </a:rPr>
                        <a:t>PUBLISHER</a:t>
                      </a:r>
                    </a:p>
                  </a:txBody>
                  <a:tcPr/>
                </a:tc>
                <a:tc>
                  <a:txBody>
                    <a:bodyPr/>
                    <a:lstStyle/>
                    <a:p>
                      <a:r>
                        <a:rPr lang="en-US" dirty="0">
                          <a:latin typeface="Times New Roman" panose="02020603050405020304" pitchFamily="18" charset="0"/>
                          <a:cs typeface="Times New Roman" panose="02020603050405020304" pitchFamily="18" charset="0"/>
                        </a:rPr>
                        <a:t>PUBLISHED</a:t>
                      </a:r>
                      <a:r>
                        <a:rPr lang="en-US" baseline="0" dirty="0">
                          <a:latin typeface="Times New Roman" panose="02020603050405020304" pitchFamily="18" charset="0"/>
                          <a:cs typeface="Times New Roman" panose="02020603050405020304" pitchFamily="18" charset="0"/>
                        </a:rPr>
                        <a:t> DATE</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DESCRIPTION</a:t>
                      </a:r>
                    </a:p>
                  </a:txBody>
                  <a:tcPr/>
                </a:tc>
                <a:extLst>
                  <a:ext uri="{0D108BD9-81ED-4DB2-BD59-A6C34878D82A}">
                    <a16:rowId xmlns:a16="http://schemas.microsoft.com/office/drawing/2014/main" val="3726820157"/>
                  </a:ext>
                </a:extLst>
              </a:tr>
              <a:tr h="3539272">
                <a:tc>
                  <a:txBody>
                    <a:bodyPr/>
                    <a:lstStyle/>
                    <a:p>
                      <a:pPr algn="ctr">
                        <a:lnSpc>
                          <a:spcPct val="250000"/>
                        </a:lnSpc>
                      </a:pPr>
                      <a:r>
                        <a:rPr lang="en-US" dirty="0">
                          <a:latin typeface="Times New Roman" panose="02020603050405020304" pitchFamily="18" charset="0"/>
                          <a:cs typeface="Times New Roman" panose="02020603050405020304" pitchFamily="18" charset="0"/>
                        </a:rPr>
                        <a:t>3.</a:t>
                      </a:r>
                    </a:p>
                  </a:txBody>
                  <a:tcPr/>
                </a:tc>
                <a:tc>
                  <a:txBody>
                    <a:bodyPr/>
                    <a:lstStyle/>
                    <a:p>
                      <a:r>
                        <a:rPr lang="en-US" dirty="0">
                          <a:latin typeface="Times New Roman" panose="02020603050405020304" pitchFamily="18" charset="0"/>
                          <a:cs typeface="Times New Roman" panose="02020603050405020304" pitchFamily="18" charset="0"/>
                        </a:rPr>
                        <a:t>ANMOL CHAUHAN</a:t>
                      </a:r>
                    </a:p>
                    <a:p>
                      <a:r>
                        <a:rPr lang="en-US" dirty="0">
                          <a:latin typeface="Times New Roman" panose="02020603050405020304" pitchFamily="18" charset="0"/>
                          <a:cs typeface="Times New Roman" panose="02020603050405020304" pitchFamily="18" charset="0"/>
                        </a:rPr>
                        <a:t>DEEPANK NAGAR</a:t>
                      </a:r>
                    </a:p>
                    <a:p>
                      <a:r>
                        <a:rPr lang="en-US" dirty="0">
                          <a:latin typeface="Times New Roman" panose="02020603050405020304" pitchFamily="18" charset="0"/>
                          <a:cs typeface="Times New Roman" panose="02020603050405020304" pitchFamily="18" charset="0"/>
                        </a:rPr>
                        <a:t>PRASHANT CHAUDHARY</a:t>
                      </a:r>
                    </a:p>
                  </a:txBody>
                  <a:tcPr/>
                </a:tc>
                <a:tc>
                  <a:txBody>
                    <a:bodyPr/>
                    <a:lstStyle/>
                    <a:p>
                      <a:r>
                        <a:rPr lang="en-US" dirty="0">
                          <a:latin typeface="Times New Roman" panose="02020603050405020304" pitchFamily="18" charset="0"/>
                          <a:cs typeface="Times New Roman" panose="02020603050405020304" pitchFamily="18" charset="0"/>
                        </a:rPr>
                        <a:t>CONFERENCE</a:t>
                      </a:r>
                    </a:p>
                  </a:txBody>
                  <a:tcPr/>
                </a:tc>
                <a:tc>
                  <a:txBody>
                    <a:bodyPr/>
                    <a:lstStyle/>
                    <a:p>
                      <a:r>
                        <a:rPr lang="en-US" dirty="0">
                          <a:latin typeface="Times New Roman" panose="02020603050405020304" pitchFamily="18" charset="0"/>
                          <a:cs typeface="Times New Roman" panose="02020603050405020304" pitchFamily="18" charset="0"/>
                        </a:rPr>
                        <a:t>IEEE</a:t>
                      </a:r>
                    </a:p>
                  </a:txBody>
                  <a:tcPr/>
                </a:tc>
                <a:tc>
                  <a:txBody>
                    <a:bodyPr/>
                    <a:lstStyle/>
                    <a:p>
                      <a:r>
                        <a:rPr lang="en-US" dirty="0">
                          <a:latin typeface="Times New Roman" panose="02020603050405020304" pitchFamily="18" charset="0"/>
                          <a:cs typeface="Times New Roman" panose="02020603050405020304" pitchFamily="18" charset="0"/>
                        </a:rPr>
                        <a:t>05-04-2021</a:t>
                      </a:r>
                    </a:p>
                  </a:txBody>
                  <a:tcPr/>
                </a:tc>
                <a:tc>
                  <a:txBody>
                    <a:bodyPr/>
                    <a:lstStyle/>
                    <a:p>
                      <a:r>
                        <a:rPr lang="en-US" sz="2000" dirty="0">
                          <a:latin typeface="Times New Roman" panose="02020603050405020304" pitchFamily="18" charset="0"/>
                          <a:cs typeface="Times New Roman" panose="02020603050405020304" pitchFamily="18" charset="0"/>
                        </a:rPr>
                        <a:t>Recommendation systems are the </a:t>
                      </a:r>
                    </a:p>
                    <a:p>
                      <a:r>
                        <a:rPr lang="en-US" sz="2000" dirty="0">
                          <a:latin typeface="Times New Roman" panose="02020603050405020304" pitchFamily="18" charset="0"/>
                          <a:cs typeface="Times New Roman" panose="02020603050405020304" pitchFamily="18" charset="0"/>
                        </a:rPr>
                        <a:t>most important intelligent systems </a:t>
                      </a:r>
                    </a:p>
                    <a:p>
                      <a:r>
                        <a:rPr lang="en-US" sz="2000" dirty="0">
                          <a:latin typeface="Times New Roman" panose="02020603050405020304" pitchFamily="18" charset="0"/>
                          <a:cs typeface="Times New Roman" panose="02020603050405020304" pitchFamily="18" charset="0"/>
                        </a:rPr>
                        <a:t>that plays in giving the information to the users.</a:t>
                      </a:r>
                    </a:p>
                    <a:p>
                      <a:r>
                        <a:rPr lang="en-US" sz="2000" dirty="0">
                          <a:latin typeface="Times New Roman" panose="02020603050405020304" pitchFamily="18" charset="0"/>
                          <a:cs typeface="Times New Roman" panose="02020603050405020304" pitchFamily="18" charset="0"/>
                        </a:rPr>
                        <a:t>Content based filtering with sentiment analysis of movies algorithm is used.</a:t>
                      </a:r>
                    </a:p>
                  </a:txBody>
                  <a:tcPr/>
                </a:tc>
                <a:extLst>
                  <a:ext uri="{0D108BD9-81ED-4DB2-BD59-A6C34878D82A}">
                    <a16:rowId xmlns:a16="http://schemas.microsoft.com/office/drawing/2014/main" val="94552794"/>
                  </a:ext>
                </a:extLst>
              </a:tr>
            </a:tbl>
          </a:graphicData>
        </a:graphic>
      </p:graphicFrame>
    </p:spTree>
    <p:extLst>
      <p:ext uri="{BB962C8B-B14F-4D97-AF65-F5344CB8AC3E}">
        <p14:creationId xmlns:p14="http://schemas.microsoft.com/office/powerpoint/2010/main" val="4148858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SURVEY-4</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728061309"/>
              </p:ext>
            </p:extLst>
          </p:nvPr>
        </p:nvGraphicFramePr>
        <p:xfrm>
          <a:off x="0" y="2063423"/>
          <a:ext cx="12054574" cy="4581427"/>
        </p:xfrm>
        <a:graphic>
          <a:graphicData uri="http://schemas.openxmlformats.org/drawingml/2006/table">
            <a:tbl>
              <a:tblPr firstRow="1" bandRow="1">
                <a:tableStyleId>{5C22544A-7EE6-4342-B048-85BDC9FD1C3A}</a:tableStyleId>
              </a:tblPr>
              <a:tblGrid>
                <a:gridCol w="697584">
                  <a:extLst>
                    <a:ext uri="{9D8B030D-6E8A-4147-A177-3AD203B41FA5}">
                      <a16:colId xmlns:a16="http://schemas.microsoft.com/office/drawing/2014/main" val="1948271461"/>
                    </a:ext>
                  </a:extLst>
                </a:gridCol>
                <a:gridCol w="1564849">
                  <a:extLst>
                    <a:ext uri="{9D8B030D-6E8A-4147-A177-3AD203B41FA5}">
                      <a16:colId xmlns:a16="http://schemas.microsoft.com/office/drawing/2014/main" val="2191380562"/>
                    </a:ext>
                  </a:extLst>
                </a:gridCol>
                <a:gridCol w="1800520">
                  <a:extLst>
                    <a:ext uri="{9D8B030D-6E8A-4147-A177-3AD203B41FA5}">
                      <a16:colId xmlns:a16="http://schemas.microsoft.com/office/drawing/2014/main" val="2724815692"/>
                    </a:ext>
                  </a:extLst>
                </a:gridCol>
                <a:gridCol w="1545995">
                  <a:extLst>
                    <a:ext uri="{9D8B030D-6E8A-4147-A177-3AD203B41FA5}">
                      <a16:colId xmlns:a16="http://schemas.microsoft.com/office/drawing/2014/main" val="1910130177"/>
                    </a:ext>
                  </a:extLst>
                </a:gridCol>
                <a:gridCol w="1508289">
                  <a:extLst>
                    <a:ext uri="{9D8B030D-6E8A-4147-A177-3AD203B41FA5}">
                      <a16:colId xmlns:a16="http://schemas.microsoft.com/office/drawing/2014/main" val="1473826592"/>
                    </a:ext>
                  </a:extLst>
                </a:gridCol>
                <a:gridCol w="4937337">
                  <a:extLst>
                    <a:ext uri="{9D8B030D-6E8A-4147-A177-3AD203B41FA5}">
                      <a16:colId xmlns:a16="http://schemas.microsoft.com/office/drawing/2014/main" val="2700819214"/>
                    </a:ext>
                  </a:extLst>
                </a:gridCol>
              </a:tblGrid>
              <a:tr h="1042155">
                <a:tc>
                  <a:txBody>
                    <a:bodyPr/>
                    <a:lstStyle/>
                    <a:p>
                      <a:r>
                        <a:rPr lang="en-US" dirty="0" err="1">
                          <a:latin typeface="Times New Roman" panose="02020603050405020304" pitchFamily="18" charset="0"/>
                          <a:cs typeface="Times New Roman" panose="02020603050405020304" pitchFamily="18" charset="0"/>
                        </a:rPr>
                        <a:t>S.No</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AUTHOR</a:t>
                      </a:r>
                    </a:p>
                  </a:txBody>
                  <a:tcPr/>
                </a:tc>
                <a:tc>
                  <a:txBody>
                    <a:bodyPr/>
                    <a:lstStyle/>
                    <a:p>
                      <a:r>
                        <a:rPr lang="en-US" dirty="0">
                          <a:latin typeface="Times New Roman" panose="02020603050405020304" pitchFamily="18" charset="0"/>
                          <a:cs typeface="Times New Roman" panose="02020603050405020304" pitchFamily="18" charset="0"/>
                        </a:rPr>
                        <a:t>JOURNALS/ CONFERENCE</a:t>
                      </a:r>
                    </a:p>
                  </a:txBody>
                  <a:tcPr/>
                </a:tc>
                <a:tc>
                  <a:txBody>
                    <a:bodyPr/>
                    <a:lstStyle/>
                    <a:p>
                      <a:r>
                        <a:rPr lang="en-US" dirty="0">
                          <a:latin typeface="Times New Roman" panose="02020603050405020304" pitchFamily="18" charset="0"/>
                          <a:cs typeface="Times New Roman" panose="02020603050405020304" pitchFamily="18" charset="0"/>
                        </a:rPr>
                        <a:t>PUBLISHER</a:t>
                      </a:r>
                    </a:p>
                  </a:txBody>
                  <a:tcPr/>
                </a:tc>
                <a:tc>
                  <a:txBody>
                    <a:bodyPr/>
                    <a:lstStyle/>
                    <a:p>
                      <a:r>
                        <a:rPr lang="en-US" dirty="0">
                          <a:latin typeface="Times New Roman" panose="02020603050405020304" pitchFamily="18" charset="0"/>
                          <a:cs typeface="Times New Roman" panose="02020603050405020304" pitchFamily="18" charset="0"/>
                        </a:rPr>
                        <a:t>PUBLISHED</a:t>
                      </a:r>
                      <a:r>
                        <a:rPr lang="en-US" baseline="0" dirty="0">
                          <a:latin typeface="Times New Roman" panose="02020603050405020304" pitchFamily="18" charset="0"/>
                          <a:cs typeface="Times New Roman" panose="02020603050405020304" pitchFamily="18" charset="0"/>
                        </a:rPr>
                        <a:t> DATE</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DESCRIPTION</a:t>
                      </a:r>
                    </a:p>
                  </a:txBody>
                  <a:tcPr/>
                </a:tc>
                <a:extLst>
                  <a:ext uri="{0D108BD9-81ED-4DB2-BD59-A6C34878D82A}">
                    <a16:rowId xmlns:a16="http://schemas.microsoft.com/office/drawing/2014/main" val="3059046900"/>
                  </a:ext>
                </a:extLst>
              </a:tr>
              <a:tr h="3539272">
                <a:tc>
                  <a:txBody>
                    <a:bodyPr/>
                    <a:lstStyle/>
                    <a:p>
                      <a:pPr algn="ctr">
                        <a:lnSpc>
                          <a:spcPct val="250000"/>
                        </a:lnSpc>
                      </a:pPr>
                      <a:r>
                        <a:rPr lang="en-US" dirty="0">
                          <a:latin typeface="Times New Roman" panose="02020603050405020304" pitchFamily="18" charset="0"/>
                          <a:cs typeface="Times New Roman" panose="02020603050405020304" pitchFamily="18" charset="0"/>
                        </a:rPr>
                        <a:t>4.</a:t>
                      </a:r>
                    </a:p>
                  </a:txBody>
                  <a:tcPr/>
                </a:tc>
                <a:tc>
                  <a:txBody>
                    <a:bodyPr/>
                    <a:lstStyle/>
                    <a:p>
                      <a:r>
                        <a:rPr lang="en-US" dirty="0">
                          <a:latin typeface="Times New Roman" panose="02020603050405020304" pitchFamily="18" charset="0"/>
                          <a:cs typeface="Times New Roman" panose="02020603050405020304" pitchFamily="18" charset="0"/>
                        </a:rPr>
                        <a:t>R LAVANYA</a:t>
                      </a:r>
                    </a:p>
                    <a:p>
                      <a:r>
                        <a:rPr lang="en-US" dirty="0">
                          <a:latin typeface="Times New Roman" panose="02020603050405020304" pitchFamily="18" charset="0"/>
                          <a:cs typeface="Times New Roman" panose="02020603050405020304" pitchFamily="18" charset="0"/>
                        </a:rPr>
                        <a:t>B BHARATHI</a:t>
                      </a:r>
                    </a:p>
                  </a:txBody>
                  <a:tcPr/>
                </a:tc>
                <a:tc>
                  <a:txBody>
                    <a:bodyPr/>
                    <a:lstStyle/>
                    <a:p>
                      <a:r>
                        <a:rPr lang="en-US" dirty="0">
                          <a:latin typeface="Times New Roman" panose="02020603050405020304" pitchFamily="18" charset="0"/>
                          <a:cs typeface="Times New Roman" panose="02020603050405020304" pitchFamily="18" charset="0"/>
                        </a:rPr>
                        <a:t>CONFERENCE</a:t>
                      </a:r>
                    </a:p>
                  </a:txBody>
                  <a:tcPr/>
                </a:tc>
                <a:tc>
                  <a:txBody>
                    <a:bodyPr/>
                    <a:lstStyle/>
                    <a:p>
                      <a:r>
                        <a:rPr lang="en-US" dirty="0">
                          <a:latin typeface="Times New Roman" panose="02020603050405020304" pitchFamily="18" charset="0"/>
                          <a:cs typeface="Times New Roman" panose="02020603050405020304" pitchFamily="18" charset="0"/>
                        </a:rPr>
                        <a:t>ACM</a:t>
                      </a:r>
                      <a:r>
                        <a:rPr lang="en-US" baseline="0" dirty="0">
                          <a:latin typeface="Times New Roman" panose="02020603050405020304" pitchFamily="18" charset="0"/>
                          <a:cs typeface="Times New Roman" panose="02020603050405020304" pitchFamily="18" charset="0"/>
                        </a:rPr>
                        <a:t> DL DIGITAL</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12-04-2021</a:t>
                      </a:r>
                    </a:p>
                  </a:txBody>
                  <a:tcPr/>
                </a:tc>
                <a:tc>
                  <a:txBody>
                    <a:bodyPr/>
                    <a:lstStyle/>
                    <a:p>
                      <a:r>
                        <a:rPr lang="en-US" sz="1800" dirty="0">
                          <a:latin typeface="Times New Roman" panose="02020603050405020304" pitchFamily="18" charset="0"/>
                          <a:cs typeface="Times New Roman" panose="02020603050405020304" pitchFamily="18" charset="0"/>
                        </a:rPr>
                        <a:t>Hybrid Movie Recommendation System using sentiment analysis with opinion mining, is a system that helps the user by giving recommendations about the movies, based on the user preference and ordinal ratings of the movies.</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It removes the need for the user to go through a big list of movies before deciding what should be watched</a:t>
                      </a:r>
                      <a:r>
                        <a:rPr lang="en-US" sz="1800" baseline="0"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It gives the best accuracy and highest precision values using Logistic Regression (LR) and lowest recall value as compared to other algorithms</a:t>
                      </a:r>
                    </a:p>
                  </a:txBody>
                  <a:tcPr/>
                </a:tc>
                <a:extLst>
                  <a:ext uri="{0D108BD9-81ED-4DB2-BD59-A6C34878D82A}">
                    <a16:rowId xmlns:a16="http://schemas.microsoft.com/office/drawing/2014/main" val="989987947"/>
                  </a:ext>
                </a:extLst>
              </a:tr>
            </a:tbl>
          </a:graphicData>
        </a:graphic>
      </p:graphicFrame>
    </p:spTree>
    <p:extLst>
      <p:ext uri="{BB962C8B-B14F-4D97-AF65-F5344CB8AC3E}">
        <p14:creationId xmlns:p14="http://schemas.microsoft.com/office/powerpoint/2010/main" val="36510238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SURVEY-5</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4172346983"/>
              </p:ext>
            </p:extLst>
          </p:nvPr>
        </p:nvGraphicFramePr>
        <p:xfrm>
          <a:off x="68296" y="2016289"/>
          <a:ext cx="12054574" cy="4581427"/>
        </p:xfrm>
        <a:graphic>
          <a:graphicData uri="http://schemas.openxmlformats.org/drawingml/2006/table">
            <a:tbl>
              <a:tblPr firstRow="1" bandRow="1">
                <a:tableStyleId>{5C22544A-7EE6-4342-B048-85BDC9FD1C3A}</a:tableStyleId>
              </a:tblPr>
              <a:tblGrid>
                <a:gridCol w="798970">
                  <a:extLst>
                    <a:ext uri="{9D8B030D-6E8A-4147-A177-3AD203B41FA5}">
                      <a16:colId xmlns:a16="http://schemas.microsoft.com/office/drawing/2014/main" val="2253084913"/>
                    </a:ext>
                  </a:extLst>
                </a:gridCol>
                <a:gridCol w="1395167">
                  <a:extLst>
                    <a:ext uri="{9D8B030D-6E8A-4147-A177-3AD203B41FA5}">
                      <a16:colId xmlns:a16="http://schemas.microsoft.com/office/drawing/2014/main" val="784601607"/>
                    </a:ext>
                  </a:extLst>
                </a:gridCol>
                <a:gridCol w="1838227">
                  <a:extLst>
                    <a:ext uri="{9D8B030D-6E8A-4147-A177-3AD203B41FA5}">
                      <a16:colId xmlns:a16="http://schemas.microsoft.com/office/drawing/2014/main" val="1203772222"/>
                    </a:ext>
                  </a:extLst>
                </a:gridCol>
                <a:gridCol w="1583703">
                  <a:extLst>
                    <a:ext uri="{9D8B030D-6E8A-4147-A177-3AD203B41FA5}">
                      <a16:colId xmlns:a16="http://schemas.microsoft.com/office/drawing/2014/main" val="3509408890"/>
                    </a:ext>
                  </a:extLst>
                </a:gridCol>
                <a:gridCol w="1583703">
                  <a:extLst>
                    <a:ext uri="{9D8B030D-6E8A-4147-A177-3AD203B41FA5}">
                      <a16:colId xmlns:a16="http://schemas.microsoft.com/office/drawing/2014/main" val="646537619"/>
                    </a:ext>
                  </a:extLst>
                </a:gridCol>
                <a:gridCol w="4854804">
                  <a:extLst>
                    <a:ext uri="{9D8B030D-6E8A-4147-A177-3AD203B41FA5}">
                      <a16:colId xmlns:a16="http://schemas.microsoft.com/office/drawing/2014/main" val="4211173684"/>
                    </a:ext>
                  </a:extLst>
                </a:gridCol>
              </a:tblGrid>
              <a:tr h="1042155">
                <a:tc>
                  <a:txBody>
                    <a:bodyPr/>
                    <a:lstStyle/>
                    <a:p>
                      <a:r>
                        <a:rPr lang="en-US" dirty="0" err="1">
                          <a:latin typeface="Times New Roman" panose="02020603050405020304" pitchFamily="18" charset="0"/>
                          <a:cs typeface="Times New Roman" panose="02020603050405020304" pitchFamily="18" charset="0"/>
                        </a:rPr>
                        <a:t>S.No</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AUTHOR</a:t>
                      </a:r>
                    </a:p>
                  </a:txBody>
                  <a:tcPr/>
                </a:tc>
                <a:tc>
                  <a:txBody>
                    <a:bodyPr/>
                    <a:lstStyle/>
                    <a:p>
                      <a:r>
                        <a:rPr lang="en-US" dirty="0">
                          <a:latin typeface="Times New Roman" panose="02020603050405020304" pitchFamily="18" charset="0"/>
                          <a:cs typeface="Times New Roman" panose="02020603050405020304" pitchFamily="18" charset="0"/>
                        </a:rPr>
                        <a:t>JOURNALS/ CONFERENCE</a:t>
                      </a:r>
                    </a:p>
                  </a:txBody>
                  <a:tcPr/>
                </a:tc>
                <a:tc>
                  <a:txBody>
                    <a:bodyPr/>
                    <a:lstStyle/>
                    <a:p>
                      <a:r>
                        <a:rPr lang="en-US" dirty="0">
                          <a:latin typeface="Times New Roman" panose="02020603050405020304" pitchFamily="18" charset="0"/>
                          <a:cs typeface="Times New Roman" panose="02020603050405020304" pitchFamily="18" charset="0"/>
                        </a:rPr>
                        <a:t>PUBLISHER</a:t>
                      </a:r>
                    </a:p>
                  </a:txBody>
                  <a:tcPr/>
                </a:tc>
                <a:tc>
                  <a:txBody>
                    <a:bodyPr/>
                    <a:lstStyle/>
                    <a:p>
                      <a:r>
                        <a:rPr lang="en-US" dirty="0">
                          <a:latin typeface="Times New Roman" panose="02020603050405020304" pitchFamily="18" charset="0"/>
                          <a:cs typeface="Times New Roman" panose="02020603050405020304" pitchFamily="18" charset="0"/>
                        </a:rPr>
                        <a:t>PUBLISHED</a:t>
                      </a:r>
                      <a:r>
                        <a:rPr lang="en-US" baseline="0" dirty="0">
                          <a:latin typeface="Times New Roman" panose="02020603050405020304" pitchFamily="18" charset="0"/>
                          <a:cs typeface="Times New Roman" panose="02020603050405020304" pitchFamily="18" charset="0"/>
                        </a:rPr>
                        <a:t> DATE</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DESCRIPTION</a:t>
                      </a:r>
                    </a:p>
                  </a:txBody>
                  <a:tcPr/>
                </a:tc>
                <a:extLst>
                  <a:ext uri="{0D108BD9-81ED-4DB2-BD59-A6C34878D82A}">
                    <a16:rowId xmlns:a16="http://schemas.microsoft.com/office/drawing/2014/main" val="1107369403"/>
                  </a:ext>
                </a:extLst>
              </a:tr>
              <a:tr h="3539272">
                <a:tc>
                  <a:txBody>
                    <a:bodyPr/>
                    <a:lstStyle/>
                    <a:p>
                      <a:pPr algn="ctr">
                        <a:lnSpc>
                          <a:spcPct val="250000"/>
                        </a:lnSpc>
                      </a:pPr>
                      <a:r>
                        <a:rPr lang="en-US" dirty="0">
                          <a:latin typeface="Times New Roman" panose="02020603050405020304" pitchFamily="18" charset="0"/>
                          <a:cs typeface="Times New Roman" panose="02020603050405020304" pitchFamily="18" charset="0"/>
                        </a:rPr>
                        <a:t>5.</a:t>
                      </a:r>
                    </a:p>
                  </a:txBody>
                  <a:tcPr/>
                </a:tc>
                <a:tc>
                  <a:txBody>
                    <a:bodyPr/>
                    <a:lstStyle/>
                    <a:p>
                      <a:r>
                        <a:rPr lang="en-US" dirty="0">
                          <a:latin typeface="Times New Roman" panose="02020603050405020304" pitchFamily="18" charset="0"/>
                          <a:cs typeface="Times New Roman" panose="02020603050405020304" pitchFamily="18" charset="0"/>
                        </a:rPr>
                        <a:t>ZAN WANG</a:t>
                      </a:r>
                    </a:p>
                    <a:p>
                      <a:r>
                        <a:rPr lang="en-US" dirty="0">
                          <a:latin typeface="Times New Roman" panose="02020603050405020304" pitchFamily="18" charset="0"/>
                          <a:cs typeface="Times New Roman" panose="02020603050405020304" pitchFamily="18" charset="0"/>
                        </a:rPr>
                        <a:t>NAN FENG</a:t>
                      </a:r>
                    </a:p>
                    <a:p>
                      <a:r>
                        <a:rPr lang="en-US" dirty="0">
                          <a:latin typeface="Times New Roman" panose="02020603050405020304" pitchFamily="18" charset="0"/>
                          <a:cs typeface="Times New Roman" panose="02020603050405020304" pitchFamily="18" charset="0"/>
                        </a:rPr>
                        <a:t>XUE YU</a:t>
                      </a:r>
                    </a:p>
                  </a:txBody>
                  <a:tcPr/>
                </a:tc>
                <a:tc>
                  <a:txBody>
                    <a:bodyPr/>
                    <a:lstStyle/>
                    <a:p>
                      <a:r>
                        <a:rPr lang="en-US" dirty="0">
                          <a:latin typeface="Times New Roman" panose="02020603050405020304" pitchFamily="18" charset="0"/>
                          <a:cs typeface="Times New Roman" panose="02020603050405020304" pitchFamily="18" charset="0"/>
                        </a:rPr>
                        <a:t>JOURNALS</a:t>
                      </a:r>
                    </a:p>
                  </a:txBody>
                  <a:tcPr/>
                </a:tc>
                <a:tc>
                  <a:txBody>
                    <a:bodyPr/>
                    <a:lstStyle/>
                    <a:p>
                      <a:r>
                        <a:rPr lang="en-US" dirty="0">
                          <a:latin typeface="Times New Roman" panose="02020603050405020304" pitchFamily="18" charset="0"/>
                          <a:cs typeface="Times New Roman" panose="02020603050405020304" pitchFamily="18" charset="0"/>
                        </a:rPr>
                        <a:t>SCIENCE</a:t>
                      </a:r>
                    </a:p>
                    <a:p>
                      <a:r>
                        <a:rPr lang="en-US" baseline="0" dirty="0">
                          <a:latin typeface="Times New Roman" panose="02020603050405020304" pitchFamily="18" charset="0"/>
                          <a:cs typeface="Times New Roman" panose="02020603050405020304" pitchFamily="18" charset="0"/>
                        </a:rPr>
                        <a:t>DIRECT</a:t>
                      </a:r>
                      <a:endParaRPr lang="en-US" dirty="0">
                        <a:latin typeface="Times New Roman" panose="02020603050405020304" pitchFamily="18" charset="0"/>
                        <a:cs typeface="Times New Roman" panose="02020603050405020304" pitchFamily="18" charset="0"/>
                      </a:endParaRPr>
                    </a:p>
                  </a:txBody>
                  <a:tcPr/>
                </a:tc>
                <a:tc>
                  <a:txBody>
                    <a:bodyPr/>
                    <a:lstStyle/>
                    <a:p>
                      <a:r>
                        <a:rPr lang="en-US" dirty="0">
                          <a:latin typeface="Times New Roman" panose="02020603050405020304" pitchFamily="18" charset="0"/>
                          <a:cs typeface="Times New Roman" panose="02020603050405020304" pitchFamily="18" charset="0"/>
                        </a:rPr>
                        <a:t>14-10-2014</a:t>
                      </a:r>
                    </a:p>
                  </a:txBody>
                  <a:tcPr/>
                </a:tc>
                <a:tc>
                  <a:txBody>
                    <a:bodyPr/>
                    <a:lstStyle/>
                    <a:p>
                      <a:r>
                        <a:rPr lang="en-US" sz="2000" dirty="0">
                          <a:latin typeface="Times New Roman" panose="02020603050405020304" pitchFamily="18" charset="0"/>
                          <a:cs typeface="Times New Roman" panose="02020603050405020304" pitchFamily="18" charset="0"/>
                        </a:rPr>
                        <a:t>For media product, online collaborative movie recommendations make attempts to assist users to access their preferred movies by capturing precisely similar neighbors among users or movies from their historical common </a:t>
                      </a:r>
                      <a:r>
                        <a:rPr lang="en-US" sz="2000" dirty="0" err="1">
                          <a:latin typeface="Times New Roman" panose="02020603050405020304" pitchFamily="18" charset="0"/>
                          <a:cs typeface="Times New Roman" panose="02020603050405020304" pitchFamily="18" charset="0"/>
                        </a:rPr>
                        <a:t>ratings.which</a:t>
                      </a:r>
                      <a:r>
                        <a:rPr lang="en-US" sz="2000" dirty="0">
                          <a:latin typeface="Times New Roman" panose="02020603050405020304" pitchFamily="18" charset="0"/>
                          <a:cs typeface="Times New Roman" panose="02020603050405020304" pitchFamily="18" charset="0"/>
                        </a:rPr>
                        <a:t> utilizes the improved K-means clustering coupled with genetic algorithms (GAs).The experiment results on </a:t>
                      </a:r>
                      <a:r>
                        <a:rPr lang="en-US" sz="2000" dirty="0" err="1">
                          <a:latin typeface="Times New Roman" panose="02020603050405020304" pitchFamily="18" charset="0"/>
                          <a:cs typeface="Times New Roman" panose="02020603050405020304" pitchFamily="18" charset="0"/>
                        </a:rPr>
                        <a:t>Movielens</a:t>
                      </a:r>
                      <a:r>
                        <a:rPr lang="en-US" sz="2000" dirty="0">
                          <a:latin typeface="Times New Roman" panose="02020603050405020304" pitchFamily="18" charset="0"/>
                          <a:cs typeface="Times New Roman" panose="02020603050405020304" pitchFamily="18" charset="0"/>
                        </a:rPr>
                        <a:t> dataset indicate that the proposed approach can provide high performance in terms of accuracy.</a:t>
                      </a:r>
                    </a:p>
                  </a:txBody>
                  <a:tcPr/>
                </a:tc>
                <a:extLst>
                  <a:ext uri="{0D108BD9-81ED-4DB2-BD59-A6C34878D82A}">
                    <a16:rowId xmlns:a16="http://schemas.microsoft.com/office/drawing/2014/main" val="3118210364"/>
                  </a:ext>
                </a:extLst>
              </a:tr>
            </a:tbl>
          </a:graphicData>
        </a:graphic>
      </p:graphicFrame>
    </p:spTree>
    <p:extLst>
      <p:ext uri="{BB962C8B-B14F-4D97-AF65-F5344CB8AC3E}">
        <p14:creationId xmlns:p14="http://schemas.microsoft.com/office/powerpoint/2010/main" val="3922277766"/>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898</TotalTime>
  <Words>1066</Words>
  <Application>Microsoft Office PowerPoint</Application>
  <PresentationFormat>Widescreen</PresentationFormat>
  <Paragraphs>141</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Times New Roman</vt:lpstr>
      <vt:lpstr>Trebuchet MS</vt:lpstr>
      <vt:lpstr>Wingdings</vt:lpstr>
      <vt:lpstr>Berlin</vt:lpstr>
      <vt:lpstr>MOVIE RECOMMENDATION SYSTEM</vt:lpstr>
      <vt:lpstr>TEAM MEMBERS</vt:lpstr>
      <vt:lpstr>INTRODUCTION</vt:lpstr>
      <vt:lpstr>ABSTRACT</vt:lpstr>
      <vt:lpstr>SURVEY-1</vt:lpstr>
      <vt:lpstr>SURVEY-2</vt:lpstr>
      <vt:lpstr>SURVEY-3</vt:lpstr>
      <vt:lpstr>SURVEY-4</vt:lpstr>
      <vt:lpstr>SURVEY-5</vt:lpstr>
      <vt:lpstr>PROPOSED SYSTEM</vt:lpstr>
      <vt:lpstr>ALGORITHM</vt:lpstr>
      <vt:lpstr>ALGORITHM</vt:lpstr>
      <vt:lpstr>FLOW CHART</vt:lpstr>
      <vt:lpstr>SCREENSHOTS OF OUTCOMES</vt:lpstr>
      <vt:lpstr>SCREENSHOT OF OUTPUT</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MOVIE RECOMMENDATION SYSTEM</dc:title>
  <dc:creator>Harsha Talacheeru</dc:creator>
  <cp:lastModifiedBy>NIRANJAN</cp:lastModifiedBy>
  <cp:revision>26</cp:revision>
  <dcterms:created xsi:type="dcterms:W3CDTF">2023-03-05T05:28:57Z</dcterms:created>
  <dcterms:modified xsi:type="dcterms:W3CDTF">2023-04-22T05:40:53Z</dcterms:modified>
</cp:coreProperties>
</file>