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61" r:id="rId3"/>
    <p:sldId id="258" r:id="rId4"/>
    <p:sldId id="262" r:id="rId5"/>
    <p:sldId id="260" r:id="rId6"/>
    <p:sldId id="263" r:id="rId7"/>
    <p:sldId id="268" r:id="rId8"/>
    <p:sldId id="265" r:id="rId9"/>
    <p:sldId id="267" r:id="rId10"/>
    <p:sldId id="266" r:id="rId11"/>
    <p:sldId id="269" r:id="rId12"/>
    <p:sldId id="257" r:id="rId13"/>
    <p:sldId id="271" r:id="rId14"/>
    <p:sldId id="272" r:id="rId15"/>
    <p:sldId id="273" r:id="rId16"/>
    <p:sldId id="275" r:id="rId17"/>
    <p:sldId id="281" r:id="rId18"/>
    <p:sldId id="282" r:id="rId19"/>
    <p:sldId id="279" r:id="rId20"/>
    <p:sldId id="280" r:id="rId21"/>
    <p:sldId id="283" r:id="rId22"/>
    <p:sldId id="276" r:id="rId23"/>
    <p:sldId id="278" r:id="rId24"/>
    <p:sldId id="284" r:id="rId25"/>
    <p:sldId id="277"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2" autoAdjust="0"/>
    <p:restoredTop sz="94660"/>
  </p:normalViewPr>
  <p:slideViewPr>
    <p:cSldViewPr snapToGrid="0">
      <p:cViewPr varScale="1">
        <p:scale>
          <a:sx n="74" d="100"/>
          <a:sy n="74" d="100"/>
        </p:scale>
        <p:origin x="4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31AC5-2455-4877-BEAE-F3B18DD17C67}" type="datetimeFigureOut">
              <a:rPr lang="en-US" smtClean="0"/>
              <a:t>6/16/2021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6E77D-7DAD-4DF3-908D-C2298371EC6E}" type="slidenum">
              <a:rPr lang="en-US" smtClean="0"/>
              <a:t>‹#›</a:t>
            </a:fld>
            <a:endParaRPr lang="en-US"/>
          </a:p>
        </p:txBody>
      </p:sp>
    </p:spTree>
    <p:extLst>
      <p:ext uri="{BB962C8B-B14F-4D97-AF65-F5344CB8AC3E}">
        <p14:creationId xmlns:p14="http://schemas.microsoft.com/office/powerpoint/2010/main" val="37172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13</a:t>
            </a:fld>
            <a:endParaRPr lang="en-US"/>
          </a:p>
        </p:txBody>
      </p:sp>
    </p:spTree>
    <p:extLst>
      <p:ext uri="{BB962C8B-B14F-4D97-AF65-F5344CB8AC3E}">
        <p14:creationId xmlns:p14="http://schemas.microsoft.com/office/powerpoint/2010/main" val="3888543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22</a:t>
            </a:fld>
            <a:endParaRPr lang="en-US"/>
          </a:p>
        </p:txBody>
      </p:sp>
    </p:spTree>
    <p:extLst>
      <p:ext uri="{BB962C8B-B14F-4D97-AF65-F5344CB8AC3E}">
        <p14:creationId xmlns:p14="http://schemas.microsoft.com/office/powerpoint/2010/main" val="3797281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23</a:t>
            </a:fld>
            <a:endParaRPr lang="en-US"/>
          </a:p>
        </p:txBody>
      </p:sp>
    </p:spTree>
    <p:extLst>
      <p:ext uri="{BB962C8B-B14F-4D97-AF65-F5344CB8AC3E}">
        <p14:creationId xmlns:p14="http://schemas.microsoft.com/office/powerpoint/2010/main" val="90093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24</a:t>
            </a:fld>
            <a:endParaRPr lang="en-US"/>
          </a:p>
        </p:txBody>
      </p:sp>
    </p:spTree>
    <p:extLst>
      <p:ext uri="{BB962C8B-B14F-4D97-AF65-F5344CB8AC3E}">
        <p14:creationId xmlns:p14="http://schemas.microsoft.com/office/powerpoint/2010/main" val="3295688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25</a:t>
            </a:fld>
            <a:endParaRPr lang="en-US"/>
          </a:p>
        </p:txBody>
      </p:sp>
    </p:spTree>
    <p:extLst>
      <p:ext uri="{BB962C8B-B14F-4D97-AF65-F5344CB8AC3E}">
        <p14:creationId xmlns:p14="http://schemas.microsoft.com/office/powerpoint/2010/main" val="1013589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26</a:t>
            </a:fld>
            <a:endParaRPr lang="en-US"/>
          </a:p>
        </p:txBody>
      </p:sp>
    </p:spTree>
    <p:extLst>
      <p:ext uri="{BB962C8B-B14F-4D97-AF65-F5344CB8AC3E}">
        <p14:creationId xmlns:p14="http://schemas.microsoft.com/office/powerpoint/2010/main" val="11293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14</a:t>
            </a:fld>
            <a:endParaRPr lang="en-US"/>
          </a:p>
        </p:txBody>
      </p:sp>
    </p:spTree>
    <p:extLst>
      <p:ext uri="{BB962C8B-B14F-4D97-AF65-F5344CB8AC3E}">
        <p14:creationId xmlns:p14="http://schemas.microsoft.com/office/powerpoint/2010/main" val="346204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15</a:t>
            </a:fld>
            <a:endParaRPr lang="en-US"/>
          </a:p>
        </p:txBody>
      </p:sp>
    </p:spTree>
    <p:extLst>
      <p:ext uri="{BB962C8B-B14F-4D97-AF65-F5344CB8AC3E}">
        <p14:creationId xmlns:p14="http://schemas.microsoft.com/office/powerpoint/2010/main" val="150029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16</a:t>
            </a:fld>
            <a:endParaRPr lang="en-US"/>
          </a:p>
        </p:txBody>
      </p:sp>
    </p:spTree>
    <p:extLst>
      <p:ext uri="{BB962C8B-B14F-4D97-AF65-F5344CB8AC3E}">
        <p14:creationId xmlns:p14="http://schemas.microsoft.com/office/powerpoint/2010/main" val="357709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17</a:t>
            </a:fld>
            <a:endParaRPr lang="en-US"/>
          </a:p>
        </p:txBody>
      </p:sp>
    </p:spTree>
    <p:extLst>
      <p:ext uri="{BB962C8B-B14F-4D97-AF65-F5344CB8AC3E}">
        <p14:creationId xmlns:p14="http://schemas.microsoft.com/office/powerpoint/2010/main" val="960319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18</a:t>
            </a:fld>
            <a:endParaRPr lang="en-US"/>
          </a:p>
        </p:txBody>
      </p:sp>
    </p:spTree>
    <p:extLst>
      <p:ext uri="{BB962C8B-B14F-4D97-AF65-F5344CB8AC3E}">
        <p14:creationId xmlns:p14="http://schemas.microsoft.com/office/powerpoint/2010/main" val="305968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19</a:t>
            </a:fld>
            <a:endParaRPr lang="en-US"/>
          </a:p>
        </p:txBody>
      </p:sp>
    </p:spTree>
    <p:extLst>
      <p:ext uri="{BB962C8B-B14F-4D97-AF65-F5344CB8AC3E}">
        <p14:creationId xmlns:p14="http://schemas.microsoft.com/office/powerpoint/2010/main" val="1109503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20</a:t>
            </a:fld>
            <a:endParaRPr lang="en-US"/>
          </a:p>
        </p:txBody>
      </p:sp>
    </p:spTree>
    <p:extLst>
      <p:ext uri="{BB962C8B-B14F-4D97-AF65-F5344CB8AC3E}">
        <p14:creationId xmlns:p14="http://schemas.microsoft.com/office/powerpoint/2010/main" val="1042886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21</a:t>
            </a:fld>
            <a:endParaRPr lang="en-US"/>
          </a:p>
        </p:txBody>
      </p:sp>
    </p:spTree>
    <p:extLst>
      <p:ext uri="{BB962C8B-B14F-4D97-AF65-F5344CB8AC3E}">
        <p14:creationId xmlns:p14="http://schemas.microsoft.com/office/powerpoint/2010/main" val="29094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13538A-5FD6-4128-A530-EB9F4D3BC981}"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71764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13538A-5FD6-4128-A530-EB9F4D3BC981}"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171473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13538A-5FD6-4128-A530-EB9F4D3BC981}"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152258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13538A-5FD6-4128-A530-EB9F4D3BC981}"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721052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13538A-5FD6-4128-A530-EB9F4D3BC981}"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265820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13538A-5FD6-4128-A530-EB9F4D3BC981}"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18885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13538A-5FD6-4128-A530-EB9F4D3BC981}"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144178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13538A-5FD6-4128-A530-EB9F4D3BC981}"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308791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3538A-5FD6-4128-A530-EB9F4D3BC981}"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130625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13538A-5FD6-4128-A530-EB9F4D3BC981}"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250370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13538A-5FD6-4128-A530-EB9F4D3BC981}"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3298396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3538A-5FD6-4128-A530-EB9F4D3BC981}" type="datetimeFigureOut">
              <a:rPr lang="en-US" smtClean="0"/>
              <a:t>6/16/2021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33E83-65FE-42B2-AD4E-AC87CC8ACE7B}" type="slidenum">
              <a:rPr lang="en-US" smtClean="0"/>
              <a:t>‹#›</a:t>
            </a:fld>
            <a:endParaRPr lang="en-US"/>
          </a:p>
        </p:txBody>
      </p:sp>
    </p:spTree>
    <p:extLst>
      <p:ext uri="{BB962C8B-B14F-4D97-AF65-F5344CB8AC3E}">
        <p14:creationId xmlns:p14="http://schemas.microsoft.com/office/powerpoint/2010/main" val="7786908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77440"/>
          </a:xfrm>
        </p:spPr>
        <p:txBody>
          <a:bodyPr>
            <a:normAutofit/>
            <a:scene3d>
              <a:camera prst="isometricOffAxis1Right"/>
              <a:lightRig rig="threePt" dir="t"/>
            </a:scene3d>
          </a:bodyPr>
          <a:lstStyle/>
          <a:p>
            <a:r>
              <a:rPr lang="en-US" sz="11500" b="1" spc="600" dirty="0" smtClean="0">
                <a:ln w="0"/>
                <a:solidFill>
                  <a:schemeClr val="accent6">
                    <a:lumMod val="75000"/>
                  </a:schemeClr>
                </a:solidFill>
                <a:effectLst>
                  <a:reflection blurRad="6350" stA="53000" endA="300" endPos="35500" dir="5400000" sy="-90000" algn="bl" rotWithShape="0"/>
                </a:effectLst>
              </a:rPr>
              <a:t>ASYNC JS</a:t>
            </a:r>
            <a:endParaRPr lang="en-US" sz="11500" b="1" spc="600" dirty="0">
              <a:ln w="0"/>
              <a:solidFill>
                <a:schemeClr val="accent6">
                  <a:lumMod val="75000"/>
                </a:schemeClr>
              </a:solidFill>
              <a:effectLst>
                <a:reflection blurRad="6350" stA="53000" endA="300" endPos="35500" dir="5400000" sy="-90000" algn="bl" rotWithShape="0"/>
              </a:effectLst>
            </a:endParaRPr>
          </a:p>
        </p:txBody>
      </p:sp>
      <p:sp>
        <p:nvSpPr>
          <p:cNvPr id="3" name="Subtitle 2"/>
          <p:cNvSpPr>
            <a:spLocks noGrp="1"/>
          </p:cNvSpPr>
          <p:nvPr>
            <p:ph type="subTitle" idx="1"/>
          </p:nvPr>
        </p:nvSpPr>
        <p:spPr/>
        <p:txBody>
          <a:bodyPr/>
          <a:lstStyle/>
          <a:p>
            <a:r>
              <a:rPr lang="en-US" dirty="0" smtClean="0"/>
              <a:t>Nest is a framework for building efficient, scalable Node.js server-side application. </a:t>
            </a:r>
            <a:endParaRPr lang="en-US" dirty="0"/>
          </a:p>
        </p:txBody>
      </p:sp>
    </p:spTree>
    <p:extLst>
      <p:ext uri="{BB962C8B-B14F-4D97-AF65-F5344CB8AC3E}">
        <p14:creationId xmlns:p14="http://schemas.microsoft.com/office/powerpoint/2010/main" val="222812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Event loop</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63" y="1348636"/>
            <a:ext cx="11515725" cy="5324475"/>
          </a:xfrm>
          <a:prstGeom prst="rect">
            <a:avLst/>
          </a:prstGeom>
        </p:spPr>
      </p:pic>
    </p:spTree>
    <p:extLst>
      <p:ext uri="{BB962C8B-B14F-4D97-AF65-F5344CB8AC3E}">
        <p14:creationId xmlns:p14="http://schemas.microsoft.com/office/powerpoint/2010/main" val="413577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Event loop</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lnSpcReduction="10000"/>
          </a:bodyPr>
          <a:lstStyle/>
          <a:p>
            <a:pPr>
              <a:lnSpc>
                <a:spcPct val="100000"/>
              </a:lnSpc>
            </a:pPr>
            <a:r>
              <a:rPr lang="en-US" sz="3200" b="1" dirty="0" smtClean="0"/>
              <a:t>Promises</a:t>
            </a:r>
            <a:r>
              <a:rPr lang="en-US" sz="3200" dirty="0" smtClean="0"/>
              <a:t> and </a:t>
            </a:r>
            <a:r>
              <a:rPr lang="en-US" sz="3200" b="1" dirty="0" smtClean="0"/>
              <a:t>MutationObservers</a:t>
            </a:r>
            <a:r>
              <a:rPr lang="en-US" sz="3200" dirty="0" smtClean="0"/>
              <a:t> goes into the Microtask queue.</a:t>
            </a:r>
          </a:p>
          <a:p>
            <a:pPr>
              <a:lnSpc>
                <a:spcPct val="100000"/>
              </a:lnSpc>
            </a:pPr>
            <a:r>
              <a:rPr lang="en-US" sz="3200" dirty="0" smtClean="0"/>
              <a:t>Other callback functions goes into the callback queue.</a:t>
            </a:r>
          </a:p>
          <a:p>
            <a:pPr>
              <a:lnSpc>
                <a:spcPct val="100000"/>
              </a:lnSpc>
            </a:pPr>
            <a:r>
              <a:rPr lang="en-US" sz="3200" dirty="0"/>
              <a:t>MutationObservers</a:t>
            </a:r>
            <a:r>
              <a:rPr lang="en-US" sz="3200" dirty="0" smtClean="0"/>
              <a:t> keeps on checking there is mutation in the DOM or not. If there is change executes callback functions.</a:t>
            </a:r>
            <a:endParaRPr lang="en-US" sz="2200" dirty="0" smtClean="0"/>
          </a:p>
          <a:p>
            <a:pPr>
              <a:lnSpc>
                <a:spcPct val="100000"/>
              </a:lnSpc>
            </a:pPr>
            <a:r>
              <a:rPr lang="en-US" sz="2600" dirty="0" smtClean="0"/>
              <a:t>One microtask execution may generate another microtask if it’s goes on. Microtask queue has higher priority, so callback method don’t get chance to execute. This known as STARVATION of the callback queue. </a:t>
            </a: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9796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Async JavaScript</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600" dirty="0" smtClean="0"/>
              <a:t>Means how we perform </a:t>
            </a:r>
            <a:r>
              <a:rPr lang="en-US" sz="2600" b="1" dirty="0" smtClean="0"/>
              <a:t>tasks which takes some time to complete</a:t>
            </a:r>
            <a:r>
              <a:rPr lang="en-US" sz="2600" dirty="0" smtClean="0"/>
              <a:t>.</a:t>
            </a:r>
          </a:p>
          <a:p>
            <a:pPr lvl="1">
              <a:lnSpc>
                <a:spcPct val="100000"/>
              </a:lnSpc>
            </a:pPr>
            <a:r>
              <a:rPr lang="en-US" sz="2200" dirty="0" smtClean="0"/>
              <a:t>Getting data from a Database</a:t>
            </a:r>
          </a:p>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660" y="2302495"/>
            <a:ext cx="8757080" cy="3879719"/>
          </a:xfrm>
          <a:prstGeom prst="rect">
            <a:avLst/>
          </a:prstGeom>
        </p:spPr>
      </p:pic>
    </p:spTree>
    <p:extLst>
      <p:ext uri="{BB962C8B-B14F-4D97-AF65-F5344CB8AC3E}">
        <p14:creationId xmlns:p14="http://schemas.microsoft.com/office/powerpoint/2010/main" val="3428691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Async JavaScript : </a:t>
            </a:r>
            <a:r>
              <a:rPr lang="en-US" dirty="0" err="1" smtClean="0">
                <a:ln w="0"/>
                <a:solidFill>
                  <a:schemeClr val="accent1"/>
                </a:solidFill>
                <a:effectLst>
                  <a:outerShdw blurRad="38100" dist="25400" dir="5400000" algn="ctr" rotWithShape="0">
                    <a:srgbClr val="6E747A">
                      <a:alpha val="43000"/>
                    </a:srgbClr>
                  </a:outerShdw>
                </a:effectLst>
              </a:rPr>
              <a:t>XMLHttpRequest</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200" dirty="0" smtClean="0"/>
              <a:t>Creating Request object and attach an event. When event happens the </a:t>
            </a:r>
            <a:r>
              <a:rPr lang="en-US" sz="2200" b="1" dirty="0" smtClean="0"/>
              <a:t>callbackFuntion</a:t>
            </a:r>
            <a:r>
              <a:rPr lang="en-US" sz="2200" dirty="0" smtClean="0"/>
              <a:t> will be added to the callback stack, when call-stack free will be pushed to call-stack and executed.</a:t>
            </a:r>
            <a:endParaRPr lang="en-US" sz="22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63" y="3016251"/>
            <a:ext cx="11502859" cy="3336938"/>
          </a:xfrm>
          <a:prstGeom prst="rect">
            <a:avLst/>
          </a:prstGeom>
        </p:spPr>
      </p:pic>
    </p:spTree>
    <p:extLst>
      <p:ext uri="{BB962C8B-B14F-4D97-AF65-F5344CB8AC3E}">
        <p14:creationId xmlns:p14="http://schemas.microsoft.com/office/powerpoint/2010/main" val="37833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a:ln w="0"/>
                <a:solidFill>
                  <a:schemeClr val="accent1"/>
                </a:solidFill>
                <a:effectLst>
                  <a:outerShdw blurRad="38100" dist="25400" dir="5400000" algn="ctr" rotWithShape="0">
                    <a:srgbClr val="6E747A">
                      <a:alpha val="43000"/>
                    </a:srgbClr>
                  </a:outerShdw>
                </a:effectLst>
              </a:rPr>
              <a:t>Async JavaScript : </a:t>
            </a:r>
            <a:r>
              <a:rPr lang="en-US" dirty="0" err="1">
                <a:ln w="0"/>
                <a:solidFill>
                  <a:schemeClr val="accent1"/>
                </a:solidFill>
                <a:effectLst>
                  <a:outerShdw blurRad="38100" dist="25400" dir="5400000" algn="ctr" rotWithShape="0">
                    <a:srgbClr val="6E747A">
                      <a:alpha val="43000"/>
                    </a:srgbClr>
                  </a:outerShdw>
                </a:effectLst>
              </a:rPr>
              <a:t>XMLHttpRequest</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63" y="1690688"/>
            <a:ext cx="11306365" cy="4423773"/>
          </a:xfrm>
          <a:prstGeom prst="rect">
            <a:avLst/>
          </a:prstGeom>
        </p:spPr>
      </p:pic>
    </p:spTree>
    <p:extLst>
      <p:ext uri="{BB962C8B-B14F-4D97-AF65-F5344CB8AC3E}">
        <p14:creationId xmlns:p14="http://schemas.microsoft.com/office/powerpoint/2010/main" val="400986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a:ln w="0"/>
                <a:solidFill>
                  <a:schemeClr val="accent1"/>
                </a:solidFill>
                <a:effectLst>
                  <a:outerShdw blurRad="38100" dist="25400" dir="5400000" algn="ctr" rotWithShape="0">
                    <a:srgbClr val="6E747A">
                      <a:alpha val="43000"/>
                    </a:srgbClr>
                  </a:outerShdw>
                </a:effectLst>
              </a:rPr>
              <a:t>Async JavaScript : </a:t>
            </a:r>
            <a:r>
              <a:rPr lang="en-US" dirty="0" err="1">
                <a:ln w="0"/>
                <a:solidFill>
                  <a:schemeClr val="accent1"/>
                </a:solidFill>
                <a:effectLst>
                  <a:outerShdw blurRad="38100" dist="25400" dir="5400000" algn="ctr" rotWithShape="0">
                    <a:srgbClr val="6E747A">
                      <a:alpha val="43000"/>
                    </a:srgbClr>
                  </a:outerShdw>
                </a:effectLst>
              </a:rPr>
              <a:t>XMLHttpRequest</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142" y="1690688"/>
            <a:ext cx="10865223" cy="5043050"/>
          </a:xfrm>
          <a:prstGeom prst="rect">
            <a:avLst/>
          </a:prstGeom>
        </p:spPr>
      </p:pic>
    </p:spTree>
    <p:extLst>
      <p:ext uri="{BB962C8B-B14F-4D97-AF65-F5344CB8AC3E}">
        <p14:creationId xmlns:p14="http://schemas.microsoft.com/office/powerpoint/2010/main" val="3655637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Async JavaScript : </a:t>
            </a:r>
            <a:r>
              <a:rPr lang="en-US" dirty="0" err="1" smtClean="0">
                <a:ln w="0"/>
                <a:solidFill>
                  <a:schemeClr val="accent1"/>
                </a:solidFill>
                <a:effectLst>
                  <a:outerShdw blurRad="38100" dist="25400" dir="5400000" algn="ctr" rotWithShape="0">
                    <a:srgbClr val="6E747A">
                      <a:alpha val="43000"/>
                    </a:srgbClr>
                  </a:outerShdw>
                </a:effectLst>
              </a:rPr>
              <a:t>XMLHttpRequest</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200" dirty="0" smtClean="0"/>
              <a:t>Creating Request object and attach an event. When event happens the </a:t>
            </a:r>
            <a:r>
              <a:rPr lang="en-US" sz="2200" b="1" dirty="0" smtClean="0"/>
              <a:t>callbackFuntion</a:t>
            </a:r>
            <a:r>
              <a:rPr lang="en-US" sz="2200" dirty="0" smtClean="0"/>
              <a:t> will be added to the callback stack, when call-stack free will be pushed to call-stack and executed.</a:t>
            </a:r>
            <a:endParaRPr lang="en-US" sz="2200" dirty="0"/>
          </a:p>
          <a:p>
            <a:pPr>
              <a:lnSpc>
                <a:spcPct val="100000"/>
              </a:lnSpc>
            </a:pPr>
            <a:endParaRPr lang="en-US" sz="2600" dirty="0" smtClean="0"/>
          </a:p>
          <a:p>
            <a:pPr>
              <a:lnSpc>
                <a:spcPct val="100000"/>
              </a:lnSpc>
            </a:pPr>
            <a:endParaRPr lang="en-US" sz="26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5451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err="1" smtClean="0">
                <a:ln w="0"/>
                <a:solidFill>
                  <a:schemeClr val="accent1"/>
                </a:solidFill>
                <a:effectLst>
                  <a:outerShdw blurRad="38100" dist="25400" dir="5400000" algn="ctr" rotWithShape="0">
                    <a:srgbClr val="6E747A">
                      <a:alpha val="43000"/>
                    </a:srgbClr>
                  </a:outerShdw>
                </a:effectLst>
              </a:rPr>
              <a:t>Async</a:t>
            </a:r>
            <a:r>
              <a:rPr lang="en-US" dirty="0" smtClean="0">
                <a:ln w="0"/>
                <a:solidFill>
                  <a:schemeClr val="accent1"/>
                </a:solidFill>
                <a:effectLst>
                  <a:outerShdw blurRad="38100" dist="25400" dir="5400000" algn="ctr" rotWithShape="0">
                    <a:srgbClr val="6E747A">
                      <a:alpha val="43000"/>
                    </a:srgbClr>
                  </a:outerShdw>
                </a:effectLst>
              </a:rPr>
              <a:t> JS: Why Use CB rather than ‘return’</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endParaRPr lang="en-US" sz="2600" dirty="0" smtClean="0"/>
          </a:p>
          <a:p>
            <a:pPr>
              <a:lnSpc>
                <a:spcPct val="100000"/>
              </a:lnSpc>
            </a:pPr>
            <a:endParaRPr lang="en-US" sz="26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65" y="1571316"/>
            <a:ext cx="10937293" cy="4316786"/>
          </a:xfrm>
          <a:prstGeom prst="rect">
            <a:avLst/>
          </a:prstGeom>
        </p:spPr>
      </p:pic>
    </p:spTree>
    <p:extLst>
      <p:ext uri="{BB962C8B-B14F-4D97-AF65-F5344CB8AC3E}">
        <p14:creationId xmlns:p14="http://schemas.microsoft.com/office/powerpoint/2010/main" val="3631275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err="1" smtClean="0">
                <a:ln w="0"/>
                <a:solidFill>
                  <a:schemeClr val="accent1"/>
                </a:solidFill>
                <a:effectLst>
                  <a:outerShdw blurRad="38100" dist="25400" dir="5400000" algn="ctr" rotWithShape="0">
                    <a:srgbClr val="6E747A">
                      <a:alpha val="43000"/>
                    </a:srgbClr>
                  </a:outerShdw>
                </a:effectLst>
              </a:rPr>
              <a:t>Async</a:t>
            </a:r>
            <a:r>
              <a:rPr lang="en-US" dirty="0" smtClean="0">
                <a:ln w="0"/>
                <a:solidFill>
                  <a:schemeClr val="accent1"/>
                </a:solidFill>
                <a:effectLst>
                  <a:outerShdw blurRad="38100" dist="25400" dir="5400000" algn="ctr" rotWithShape="0">
                    <a:srgbClr val="6E747A">
                      <a:alpha val="43000"/>
                    </a:srgbClr>
                  </a:outerShdw>
                </a:effectLst>
              </a:rPr>
              <a:t> JS: Why Use CB rather than ‘return’</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endParaRPr lang="en-US" sz="2600" dirty="0" smtClean="0"/>
          </a:p>
          <a:p>
            <a:pPr>
              <a:lnSpc>
                <a:spcPct val="100000"/>
              </a:lnSpc>
            </a:pPr>
            <a:r>
              <a:rPr lang="en-US" sz="2600" dirty="0" smtClean="0"/>
              <a:t>It’s not possible because when execution path reach this line there is nothing to return. Only registration on web API’s environment Is happens.  </a:t>
            </a:r>
          </a:p>
          <a:p>
            <a:pPr lvl="1">
              <a:lnSpc>
                <a:spcPct val="100000"/>
              </a:lnSpc>
            </a:pPr>
            <a:r>
              <a:rPr lang="en-US" sz="2200" dirty="0" smtClean="0"/>
              <a:t>So data will be undefined. Same reason above case we got undefined with in console.log</a:t>
            </a:r>
          </a:p>
          <a:p>
            <a:pPr>
              <a:lnSpc>
                <a:spcPct val="100000"/>
              </a:lnSpc>
            </a:pPr>
            <a:r>
              <a:rPr lang="en-US" sz="2600" dirty="0" smtClean="0"/>
              <a:t>So in order to handle asynchronous functions we have 2 ways </a:t>
            </a:r>
          </a:p>
          <a:p>
            <a:pPr lvl="1">
              <a:lnSpc>
                <a:spcPct val="100000"/>
              </a:lnSpc>
            </a:pPr>
            <a:r>
              <a:rPr lang="en-US" sz="2200" dirty="0" smtClean="0"/>
              <a:t>Callback</a:t>
            </a:r>
          </a:p>
          <a:p>
            <a:pPr lvl="1">
              <a:lnSpc>
                <a:spcPct val="100000"/>
              </a:lnSpc>
            </a:pPr>
            <a:r>
              <a:rPr lang="en-US" sz="2200" dirty="0" smtClean="0"/>
              <a:t>Promise </a:t>
            </a:r>
          </a:p>
          <a:p>
            <a:pPr>
              <a:lnSpc>
                <a:spcPct val="100000"/>
              </a:lnSpc>
            </a:pPr>
            <a:endParaRPr lang="en-US" sz="2600" dirty="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911" y="1639387"/>
            <a:ext cx="6732869" cy="612079"/>
          </a:xfrm>
          <a:prstGeom prst="rect">
            <a:avLst/>
          </a:prstGeom>
        </p:spPr>
      </p:pic>
    </p:spTree>
    <p:extLst>
      <p:ext uri="{BB962C8B-B14F-4D97-AF65-F5344CB8AC3E}">
        <p14:creationId xmlns:p14="http://schemas.microsoft.com/office/powerpoint/2010/main" val="3057309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callback vs promise</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endParaRPr lang="ta-IN" sz="2600" dirty="0" smtClean="0"/>
          </a:p>
          <a:p>
            <a:pPr>
              <a:lnSpc>
                <a:spcPct val="100000"/>
              </a:lnSpc>
            </a:pPr>
            <a:endParaRPr lang="en-US" sz="2600" dirty="0" smtClean="0"/>
          </a:p>
          <a:p>
            <a:pPr>
              <a:lnSpc>
                <a:spcPct val="100000"/>
              </a:lnSpc>
            </a:pPr>
            <a:endParaRPr lang="en-US" sz="26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385" y="1690688"/>
            <a:ext cx="9784180" cy="4094265"/>
          </a:xfrm>
          <a:prstGeom prst="rect">
            <a:avLst/>
          </a:prstGeom>
        </p:spPr>
      </p:pic>
    </p:spTree>
    <p:extLst>
      <p:ext uri="{BB962C8B-B14F-4D97-AF65-F5344CB8AC3E}">
        <p14:creationId xmlns:p14="http://schemas.microsoft.com/office/powerpoint/2010/main" val="958268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closure</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400" dirty="0"/>
              <a:t>closure gives you </a:t>
            </a:r>
            <a:r>
              <a:rPr lang="en-US" sz="2400" b="1" dirty="0"/>
              <a:t>access to an outer function’s scope </a:t>
            </a:r>
            <a:r>
              <a:rPr lang="en-US" sz="2400" dirty="0"/>
              <a:t>from an inner function. </a:t>
            </a:r>
            <a:endParaRPr lang="en-US" sz="2400" dirty="0" smtClean="0"/>
          </a:p>
          <a:p>
            <a:pPr>
              <a:lnSpc>
                <a:spcPct val="100000"/>
              </a:lnSpc>
            </a:pPr>
            <a:r>
              <a:rPr lang="en-US" sz="2400" dirty="0" smtClean="0"/>
              <a:t>closures </a:t>
            </a:r>
            <a:r>
              <a:rPr lang="en-US" sz="2400" dirty="0"/>
              <a:t>are created </a:t>
            </a:r>
            <a:r>
              <a:rPr lang="en-US" sz="2400" b="1" dirty="0" smtClean="0"/>
              <a:t>function </a:t>
            </a:r>
            <a:r>
              <a:rPr lang="en-US" sz="2400" b="1" dirty="0"/>
              <a:t>creation time</a:t>
            </a:r>
            <a:r>
              <a:rPr lang="en-US" sz="2400" dirty="0"/>
              <a:t>.</a:t>
            </a:r>
            <a:endParaRPr lang="en-US" sz="2200" dirty="0" smtClean="0"/>
          </a:p>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7" y="2657585"/>
            <a:ext cx="12071054" cy="3706667"/>
          </a:xfrm>
          <a:prstGeom prst="rect">
            <a:avLst/>
          </a:prstGeom>
        </p:spPr>
      </p:pic>
    </p:spTree>
    <p:extLst>
      <p:ext uri="{BB962C8B-B14F-4D97-AF65-F5344CB8AC3E}">
        <p14:creationId xmlns:p14="http://schemas.microsoft.com/office/powerpoint/2010/main" val="2235131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callback vs promise</a:t>
            </a:r>
            <a:endParaRPr lang="en-US" dirty="0">
              <a:ln w="0"/>
              <a:solidFill>
                <a:schemeClr val="accent1"/>
              </a:solidFill>
              <a:effectLst>
                <a:outerShdw blurRad="38100" dist="25400" dir="5400000" algn="ctr" rotWithShape="0">
                  <a:srgbClr val="6E747A">
                    <a:alpha val="43000"/>
                  </a:srgbClr>
                </a:outerShdw>
              </a:effectLst>
            </a:endParaRPr>
          </a:p>
        </p:txBody>
      </p:sp>
      <p:pic>
        <p:nvPicPr>
          <p:cNvPr id="12" name="Content Placeholder 11"/>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36277" y="1690688"/>
            <a:ext cx="5029278" cy="4551437"/>
          </a:xfrm>
        </p:spPr>
      </p:pic>
      <p:pic>
        <p:nvPicPr>
          <p:cNvPr id="13" name="Content Placeholder 1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595792" y="1690688"/>
            <a:ext cx="4759634" cy="3177147"/>
          </a:xfrm>
        </p:spPr>
      </p:pic>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9735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Promise &gt; Callback</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877" y="1660152"/>
            <a:ext cx="9260610" cy="4351338"/>
          </a:xfrm>
        </p:spPr>
        <p:txBody>
          <a:bodyPr>
            <a:normAutofit/>
          </a:bodyPr>
          <a:lstStyle/>
          <a:p>
            <a:pPr fontAlgn="base"/>
            <a:r>
              <a:rPr lang="en-US" sz="2400"/>
              <a:t>Promises allow you to choose when you want to handle the result of an asynchronous call</a:t>
            </a:r>
          </a:p>
          <a:p>
            <a:pPr fontAlgn="base"/>
            <a:r>
              <a:rPr lang="en-US" sz="2400"/>
              <a:t>Promises can be chained, and chains can be extended at any time</a:t>
            </a:r>
          </a:p>
          <a:p>
            <a:pPr fontAlgn="base"/>
            <a:r>
              <a:rPr lang="en-US" sz="2400"/>
              <a:t>Promises allow you to effortlessly handle errors, even when chaining</a:t>
            </a:r>
            <a:endParaRPr lang="en-US" sz="2400" dirty="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1000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Promise</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endParaRPr lang="en-US" sz="2200" dirty="0" smtClean="0"/>
          </a:p>
          <a:p>
            <a:pPr>
              <a:lnSpc>
                <a:spcPct val="100000"/>
              </a:lnSpc>
            </a:pPr>
            <a:endParaRPr lang="en-US" sz="26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92268"/>
            <a:ext cx="12192000" cy="4046863"/>
          </a:xfrm>
          <a:prstGeom prst="rect">
            <a:avLst/>
          </a:prstGeom>
        </p:spPr>
      </p:pic>
    </p:spTree>
    <p:extLst>
      <p:ext uri="{BB962C8B-B14F-4D97-AF65-F5344CB8AC3E}">
        <p14:creationId xmlns:p14="http://schemas.microsoft.com/office/powerpoint/2010/main" val="1169987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Promise</a:t>
            </a:r>
            <a:endParaRPr lang="en-US" dirty="0">
              <a:ln w="0"/>
              <a:solidFill>
                <a:schemeClr val="accent1"/>
              </a:solidFill>
              <a:effectLst>
                <a:outerShdw blurRad="38100" dist="25400" dir="5400000" algn="ctr" rotWithShape="0">
                  <a:srgbClr val="6E747A">
                    <a:alpha val="43000"/>
                  </a:srgbClr>
                </a:outerShdw>
              </a:effectLs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0684" y="365125"/>
            <a:ext cx="7700751" cy="5946984"/>
          </a:xfrm>
        </p:spPr>
      </p:pic>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574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Using </a:t>
            </a:r>
            <a:r>
              <a:rPr lang="en-US" dirty="0" smtClean="0">
                <a:ln w="0"/>
                <a:solidFill>
                  <a:schemeClr val="accent1"/>
                </a:solidFill>
                <a:effectLst>
                  <a:outerShdw blurRad="38100" dist="25400" dir="5400000" algn="ctr" rotWithShape="0">
                    <a:srgbClr val="6E747A">
                      <a:alpha val="43000"/>
                    </a:srgbClr>
                  </a:outerShdw>
                </a:effectLst>
              </a:rPr>
              <a:t>Promise</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200" dirty="0" smtClean="0"/>
              <a:t>An Object with Properties and Methods</a:t>
            </a:r>
          </a:p>
          <a:p>
            <a:pPr>
              <a:lnSpc>
                <a:spcPct val="100000"/>
              </a:lnSpc>
            </a:pPr>
            <a:r>
              <a:rPr lang="en-US" sz="2200" dirty="0" smtClean="0"/>
              <a:t>Represents the eventual Completion (or Failure) of an Asynchronous Operation and its resulting value.</a:t>
            </a:r>
          </a:p>
          <a:p>
            <a:pPr>
              <a:lnSpc>
                <a:spcPct val="100000"/>
              </a:lnSpc>
            </a:pPr>
            <a:r>
              <a:rPr lang="en-US" sz="2200" dirty="0" smtClean="0"/>
              <a:t>Most case we are </a:t>
            </a:r>
            <a:r>
              <a:rPr lang="en-US" sz="2200" dirty="0" smtClean="0">
                <a:solidFill>
                  <a:srgbClr val="00B050"/>
                </a:solidFill>
              </a:rPr>
              <a:t>consuming promises</a:t>
            </a:r>
            <a:r>
              <a:rPr lang="en-US" sz="2200" dirty="0" smtClean="0"/>
              <a:t>, rather than creating It.</a:t>
            </a:r>
          </a:p>
          <a:p>
            <a:pPr>
              <a:lnSpc>
                <a:spcPct val="100000"/>
              </a:lnSpc>
            </a:pPr>
            <a:r>
              <a:rPr lang="en-US" sz="2200" dirty="0" smtClean="0"/>
              <a:t>Essentially </a:t>
            </a:r>
            <a:r>
              <a:rPr lang="en-US" sz="2200" dirty="0" smtClean="0">
                <a:solidFill>
                  <a:srgbClr val="00B050"/>
                </a:solidFill>
              </a:rPr>
              <a:t>Promise</a:t>
            </a:r>
            <a:r>
              <a:rPr lang="en-US" sz="2200" dirty="0" smtClean="0"/>
              <a:t>: returned object, to this we </a:t>
            </a:r>
            <a:r>
              <a:rPr lang="en-US" sz="2200" dirty="0" smtClean="0">
                <a:solidFill>
                  <a:srgbClr val="00B050"/>
                </a:solidFill>
              </a:rPr>
              <a:t>attach callbacks</a:t>
            </a:r>
            <a:r>
              <a:rPr lang="en-US" sz="2200" dirty="0" smtClean="0"/>
              <a:t>.</a:t>
            </a:r>
          </a:p>
          <a:p>
            <a:pPr>
              <a:lnSpc>
                <a:spcPct val="100000"/>
              </a:lnSpc>
            </a:pPr>
            <a:endParaRPr lang="en-US" sz="2200" dirty="0" smtClean="0"/>
          </a:p>
          <a:p>
            <a:pPr>
              <a:lnSpc>
                <a:spcPct val="100000"/>
              </a:lnSpc>
            </a:pPr>
            <a:endParaRPr lang="en-US" sz="26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9792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Using </a:t>
            </a:r>
            <a:r>
              <a:rPr lang="en-US" dirty="0" smtClean="0">
                <a:ln w="0"/>
                <a:solidFill>
                  <a:schemeClr val="accent1"/>
                </a:solidFill>
                <a:effectLst>
                  <a:outerShdw blurRad="38100" dist="25400" dir="5400000" algn="ctr" rotWithShape="0">
                    <a:srgbClr val="6E747A">
                      <a:alpha val="43000"/>
                    </a:srgbClr>
                  </a:outerShdw>
                </a:effectLst>
              </a:rPr>
              <a:t>Promise</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200" dirty="0" smtClean="0"/>
              <a:t>Imagine a Service: createAudioFileAsync() this will retune a audio File, based on our configurations. </a:t>
            </a:r>
            <a:endParaRPr lang="en-US" sz="2200" dirty="0"/>
          </a:p>
          <a:p>
            <a:pPr lvl="1">
              <a:lnSpc>
                <a:spcPct val="100000"/>
              </a:lnSpc>
            </a:pPr>
            <a:r>
              <a:rPr lang="en-US" sz="1800" dirty="0" smtClean="0"/>
              <a:t>Need to pass one configurationFile and 2 callback functions. One called if audio file creates successfully other called if an error occur.</a:t>
            </a:r>
          </a:p>
          <a:p>
            <a:pPr lvl="1">
              <a:lnSpc>
                <a:spcPct val="100000"/>
              </a:lnSpc>
            </a:pPr>
            <a:endParaRPr lang="en-US" sz="1800" dirty="0" smtClean="0"/>
          </a:p>
          <a:p>
            <a:pPr>
              <a:lnSpc>
                <a:spcPct val="100000"/>
              </a:lnSpc>
            </a:pPr>
            <a:endParaRPr lang="en-US" sz="2200" dirty="0" smtClean="0"/>
          </a:p>
          <a:p>
            <a:pPr>
              <a:lnSpc>
                <a:spcPct val="100000"/>
              </a:lnSpc>
            </a:pPr>
            <a:endParaRPr lang="en-US" sz="26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642" y="3016251"/>
            <a:ext cx="8975115" cy="3477708"/>
          </a:xfrm>
          <a:prstGeom prst="rect">
            <a:avLst/>
          </a:prstGeom>
        </p:spPr>
      </p:pic>
    </p:spTree>
    <p:extLst>
      <p:ext uri="{BB962C8B-B14F-4D97-AF65-F5344CB8AC3E}">
        <p14:creationId xmlns:p14="http://schemas.microsoft.com/office/powerpoint/2010/main" val="39336435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Async JavaScript : </a:t>
            </a:r>
            <a:r>
              <a:rPr lang="en-US" dirty="0" err="1" smtClean="0">
                <a:ln w="0"/>
                <a:solidFill>
                  <a:schemeClr val="accent1"/>
                </a:solidFill>
                <a:effectLst>
                  <a:outerShdw blurRad="38100" dist="25400" dir="5400000" algn="ctr" rotWithShape="0">
                    <a:srgbClr val="6E747A">
                      <a:alpha val="43000"/>
                    </a:srgbClr>
                  </a:outerShdw>
                </a:effectLst>
              </a:rPr>
              <a:t>XMLHttpRequest</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056" y="1934170"/>
            <a:ext cx="8245133" cy="469817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963" y="1412573"/>
            <a:ext cx="6082113" cy="1779843"/>
          </a:xfrm>
          <a:prstGeom prst="rect">
            <a:avLst/>
          </a:prstGeom>
        </p:spPr>
      </p:pic>
    </p:spTree>
    <p:extLst>
      <p:ext uri="{BB962C8B-B14F-4D97-AF65-F5344CB8AC3E}">
        <p14:creationId xmlns:p14="http://schemas.microsoft.com/office/powerpoint/2010/main" val="2292899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Callback</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600" dirty="0" smtClean="0"/>
              <a:t>Call stack == main Thread</a:t>
            </a:r>
          </a:p>
          <a:p>
            <a:pPr lvl="1">
              <a:lnSpc>
                <a:spcPct val="100000"/>
              </a:lnSpc>
            </a:pPr>
            <a:r>
              <a:rPr lang="en-US" sz="2000" dirty="0"/>
              <a:t>Every thig in JS execute through </a:t>
            </a:r>
            <a:r>
              <a:rPr lang="en-US" sz="2000" dirty="0" smtClean="0"/>
              <a:t>call-stack</a:t>
            </a:r>
          </a:p>
          <a:p>
            <a:pPr lvl="1">
              <a:lnSpc>
                <a:spcPct val="100000"/>
              </a:lnSpc>
            </a:pPr>
            <a:r>
              <a:rPr lang="en-US" sz="2200" dirty="0" smtClean="0"/>
              <a:t>Call stack is empty now, after 4700ms some &lt;anonymous&gt; comes</a:t>
            </a:r>
          </a:p>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19" y="3016251"/>
            <a:ext cx="11579081" cy="3166362"/>
          </a:xfrm>
          <a:prstGeom prst="rect">
            <a:avLst/>
          </a:prstGeom>
        </p:spPr>
      </p:pic>
    </p:spTree>
    <p:extLst>
      <p:ext uri="{BB962C8B-B14F-4D97-AF65-F5344CB8AC3E}">
        <p14:creationId xmlns:p14="http://schemas.microsoft.com/office/powerpoint/2010/main" val="1606667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Callback</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600" dirty="0" smtClean="0"/>
              <a:t>Garbage collection &amp; remove event listener</a:t>
            </a:r>
          </a:p>
          <a:p>
            <a:pPr lvl="1">
              <a:lnSpc>
                <a:spcPct val="100000"/>
              </a:lnSpc>
            </a:pPr>
            <a:r>
              <a:rPr lang="en-US" sz="2200" dirty="0" smtClean="0"/>
              <a:t>Event listeners are taking memory, we don’t know when a user click that button so that closure {count: 4} need to be keep.</a:t>
            </a:r>
          </a:p>
          <a:p>
            <a:pPr lvl="1">
              <a:lnSpc>
                <a:spcPct val="100000"/>
              </a:lnSpc>
            </a:pPr>
            <a:r>
              <a:rPr lang="en-US" sz="2200" dirty="0" smtClean="0"/>
              <a:t>So event listeners are heavy so when we are not using them we remove them.</a:t>
            </a:r>
          </a:p>
          <a:p>
            <a:pPr>
              <a:lnSpc>
                <a:spcPct val="100000"/>
              </a:lnSpc>
            </a:pPr>
            <a:endParaRPr lang="en-US" sz="2600" dirty="0" smtClean="0"/>
          </a:p>
          <a:p>
            <a:pPr>
              <a:lnSpc>
                <a:spcPct val="100000"/>
              </a:lnSpc>
            </a:pPr>
            <a:endParaRPr lang="en-US" sz="2200" dirty="0" smtClean="0"/>
          </a:p>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0046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Callback</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63" y="1690688"/>
            <a:ext cx="11440644" cy="4197414"/>
          </a:xfrm>
          <a:prstGeom prst="rect">
            <a:avLst/>
          </a:prstGeom>
        </p:spPr>
      </p:pic>
    </p:spTree>
    <p:extLst>
      <p:ext uri="{BB962C8B-B14F-4D97-AF65-F5344CB8AC3E}">
        <p14:creationId xmlns:p14="http://schemas.microsoft.com/office/powerpoint/2010/main" val="1253217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Event Loop</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endParaRPr lang="en-US" sz="2200" dirty="0" smtClean="0"/>
          </a:p>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983" y="1081693"/>
            <a:ext cx="10057184" cy="5641835"/>
          </a:xfrm>
          <a:prstGeom prst="rect">
            <a:avLst/>
          </a:prstGeom>
        </p:spPr>
      </p:pic>
    </p:spTree>
    <p:extLst>
      <p:ext uri="{BB962C8B-B14F-4D97-AF65-F5344CB8AC3E}">
        <p14:creationId xmlns:p14="http://schemas.microsoft.com/office/powerpoint/2010/main" val="4005860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Event loop</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565" y="1690688"/>
            <a:ext cx="11410866" cy="4438650"/>
          </a:xfrm>
          <a:prstGeom prst="rect">
            <a:avLst/>
          </a:prstGeom>
        </p:spPr>
      </p:pic>
    </p:spTree>
    <p:extLst>
      <p:ext uri="{BB962C8B-B14F-4D97-AF65-F5344CB8AC3E}">
        <p14:creationId xmlns:p14="http://schemas.microsoft.com/office/powerpoint/2010/main" val="2009016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Event loop</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marL="514350" indent="-514350">
              <a:lnSpc>
                <a:spcPct val="100000"/>
              </a:lnSpc>
              <a:buFont typeface="+mj-lt"/>
              <a:buAutoNum type="arabicPeriod"/>
            </a:pPr>
            <a:r>
              <a:rPr lang="en-US" sz="2600" b="1" dirty="0" smtClean="0"/>
              <a:t>GEC</a:t>
            </a:r>
            <a:r>
              <a:rPr lang="en-US" sz="2600" dirty="0" smtClean="0"/>
              <a:t> created and put it inside call-stack</a:t>
            </a:r>
          </a:p>
          <a:p>
            <a:pPr marL="514350" indent="-514350">
              <a:lnSpc>
                <a:spcPct val="100000"/>
              </a:lnSpc>
              <a:buFont typeface="+mj-lt"/>
              <a:buAutoNum type="arabicPeriod"/>
            </a:pPr>
            <a:r>
              <a:rPr lang="en-US" sz="2600" dirty="0" smtClean="0"/>
              <a:t>document.getElementById() </a:t>
            </a:r>
            <a:r>
              <a:rPr lang="en-US" sz="2600" dirty="0" smtClean="0">
                <a:sym typeface="Wingdings" panose="05000000000000000000" pitchFamily="2" charset="2"/>
              </a:rPr>
              <a:t></a:t>
            </a:r>
            <a:r>
              <a:rPr lang="en-US" sz="2600" dirty="0" smtClean="0"/>
              <a:t> is calling DOM APIs, it assess the “document </a:t>
            </a:r>
            <a:r>
              <a:rPr lang="en-US" sz="2600" b="1" dirty="0" smtClean="0"/>
              <a:t>object</a:t>
            </a:r>
            <a:r>
              <a:rPr lang="en-US" sz="2600" dirty="0" smtClean="0"/>
              <a:t> model”, find and Fetch the DOM element. </a:t>
            </a:r>
          </a:p>
          <a:p>
            <a:pPr marL="514350" indent="-514350">
              <a:lnSpc>
                <a:spcPct val="100000"/>
              </a:lnSpc>
              <a:buFont typeface="+mj-lt"/>
              <a:buAutoNum type="arabicPeriod"/>
            </a:pPr>
            <a:r>
              <a:rPr lang="en-US" sz="2600" dirty="0" err="1" smtClean="0"/>
              <a:t>DOMelement.addEventListener</a:t>
            </a:r>
            <a:r>
              <a:rPr lang="en-US" sz="2600" dirty="0" smtClean="0"/>
              <a:t>(‘click’,</a:t>
            </a:r>
            <a:r>
              <a:rPr lang="en-US" sz="2600" b="1" dirty="0" err="1" smtClean="0"/>
              <a:t>cb</a:t>
            </a:r>
            <a:r>
              <a:rPr lang="en-US" sz="2600" dirty="0" smtClean="0"/>
              <a:t>) </a:t>
            </a:r>
            <a:r>
              <a:rPr lang="en-US" sz="2600" dirty="0" smtClean="0">
                <a:sym typeface="Wingdings" panose="05000000000000000000" pitchFamily="2" charset="2"/>
              </a:rPr>
              <a:t></a:t>
            </a:r>
            <a:r>
              <a:rPr lang="en-US" sz="2500" dirty="0" smtClean="0">
                <a:sym typeface="Wingdings" panose="05000000000000000000" pitchFamily="2" charset="2"/>
              </a:rPr>
              <a:t> </a:t>
            </a:r>
            <a:r>
              <a:rPr lang="en-US" b="1" dirty="0" err="1" smtClean="0">
                <a:sym typeface="Wingdings" panose="05000000000000000000" pitchFamily="2" charset="2"/>
              </a:rPr>
              <a:t>cb</a:t>
            </a:r>
            <a:r>
              <a:rPr lang="en-US" sz="2500" dirty="0" smtClean="0">
                <a:sym typeface="Wingdings" panose="05000000000000000000" pitchFamily="2" charset="2"/>
              </a:rPr>
              <a:t> will be registered in side the WEB API’s environment. then </a:t>
            </a:r>
            <a:r>
              <a:rPr lang="en-US" sz="2500" b="1" dirty="0" smtClean="0">
                <a:sym typeface="Wingdings" panose="05000000000000000000" pitchFamily="2" charset="2"/>
              </a:rPr>
              <a:t>click event </a:t>
            </a:r>
            <a:r>
              <a:rPr lang="en-US" sz="2500" dirty="0" smtClean="0">
                <a:sym typeface="Wingdings" panose="05000000000000000000" pitchFamily="2" charset="2"/>
              </a:rPr>
              <a:t>will be attached to IT.</a:t>
            </a:r>
          </a:p>
          <a:p>
            <a:pPr marL="514350" indent="-514350">
              <a:lnSpc>
                <a:spcPct val="100000"/>
              </a:lnSpc>
              <a:buFont typeface="+mj-lt"/>
              <a:buAutoNum type="arabicPeriod"/>
            </a:pPr>
            <a:r>
              <a:rPr lang="en-US" sz="2600" dirty="0" smtClean="0"/>
              <a:t>Pop out </a:t>
            </a:r>
            <a:r>
              <a:rPr lang="en-US" sz="2600" b="1" dirty="0" smtClean="0"/>
              <a:t>GEC</a:t>
            </a:r>
            <a:r>
              <a:rPr lang="en-US" sz="2600" dirty="0" smtClean="0"/>
              <a:t> from the call-stack</a:t>
            </a:r>
          </a:p>
          <a:p>
            <a:pPr>
              <a:lnSpc>
                <a:spcPct val="100000"/>
              </a:lnSpc>
            </a:pPr>
            <a:r>
              <a:rPr lang="en-US" sz="2600" dirty="0" smtClean="0"/>
              <a:t>Registered </a:t>
            </a:r>
            <a:r>
              <a:rPr lang="en-US" sz="2600" b="1" dirty="0" err="1" smtClean="0"/>
              <a:t>cb</a:t>
            </a:r>
            <a:r>
              <a:rPr lang="en-US" sz="2600" dirty="0" smtClean="0"/>
              <a:t> inside “web </a:t>
            </a:r>
            <a:r>
              <a:rPr lang="en-US" sz="2600" dirty="0" err="1" smtClean="0"/>
              <a:t>api’s</a:t>
            </a:r>
            <a:r>
              <a:rPr lang="en-US" sz="2600" dirty="0" smtClean="0"/>
              <a:t> environment” will stay and wait for user click that button.</a:t>
            </a:r>
          </a:p>
          <a:p>
            <a:pPr marL="514350" indent="-514350">
              <a:lnSpc>
                <a:spcPct val="100000"/>
              </a:lnSpc>
              <a:buFont typeface="+mj-lt"/>
              <a:buAutoNum type="arabicPeriod"/>
            </a:pPr>
            <a:endParaRPr lang="en-US" sz="2600" dirty="0" smtClean="0"/>
          </a:p>
          <a:p>
            <a:pPr>
              <a:lnSpc>
                <a:spcPct val="100000"/>
              </a:lnSpc>
            </a:pPr>
            <a:endParaRPr lang="en-US" sz="2200" dirty="0" smtClean="0"/>
          </a:p>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6954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Event loop</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marL="514350" indent="-514350">
              <a:lnSpc>
                <a:spcPct val="100000"/>
              </a:lnSpc>
              <a:buFont typeface="+mj-lt"/>
              <a:buAutoNum type="arabicPeriod"/>
            </a:pPr>
            <a:r>
              <a:rPr lang="en-US" sz="2600" dirty="0" smtClean="0"/>
              <a:t>When button clicked </a:t>
            </a:r>
            <a:r>
              <a:rPr lang="en-US" sz="2600" b="1" dirty="0" err="1" smtClean="0"/>
              <a:t>cb</a:t>
            </a:r>
            <a:r>
              <a:rPr lang="en-US" sz="2600" dirty="0" smtClean="0"/>
              <a:t> will be pushed inside the callback queue. And waits there the time to executed. </a:t>
            </a:r>
          </a:p>
          <a:p>
            <a:pPr marL="514350" indent="-514350">
              <a:lnSpc>
                <a:spcPct val="100000"/>
              </a:lnSpc>
              <a:buFont typeface="+mj-lt"/>
              <a:buAutoNum type="arabicPeriod"/>
            </a:pPr>
            <a:r>
              <a:rPr lang="en-US" sz="2600" dirty="0" smtClean="0"/>
              <a:t>Event-Loop consciously monitoring the </a:t>
            </a:r>
            <a:r>
              <a:rPr lang="en-US" sz="2600" b="1" dirty="0" smtClean="0">
                <a:solidFill>
                  <a:schemeClr val="accent5">
                    <a:lumMod val="60000"/>
                    <a:lumOff val="40000"/>
                  </a:schemeClr>
                </a:solidFill>
              </a:rPr>
              <a:t>call stack </a:t>
            </a:r>
            <a:r>
              <a:rPr lang="en-US" sz="2600" dirty="0" smtClean="0"/>
              <a:t>and </a:t>
            </a:r>
            <a:r>
              <a:rPr lang="en-US" sz="2600" b="1" dirty="0" smtClean="0">
                <a:solidFill>
                  <a:schemeClr val="accent6"/>
                </a:solidFill>
              </a:rPr>
              <a:t>callback queue</a:t>
            </a:r>
            <a:r>
              <a:rPr lang="en-US" sz="2600" dirty="0" smtClean="0"/>
              <a:t>.</a:t>
            </a:r>
          </a:p>
          <a:p>
            <a:pPr marL="971550" lvl="1" indent="-514350">
              <a:lnSpc>
                <a:spcPct val="100000"/>
              </a:lnSpc>
              <a:buFont typeface="+mj-lt"/>
              <a:buAutoNum type="arabicPeriod"/>
            </a:pPr>
            <a:r>
              <a:rPr lang="en-US" dirty="0" smtClean="0"/>
              <a:t>If the </a:t>
            </a:r>
            <a:r>
              <a:rPr lang="en-US" b="1" dirty="0" smtClean="0"/>
              <a:t>call stack is empty </a:t>
            </a:r>
            <a:r>
              <a:rPr lang="en-US" dirty="0" smtClean="0"/>
              <a:t>&amp; there is </a:t>
            </a:r>
            <a:r>
              <a:rPr lang="en-US" b="1" dirty="0" smtClean="0"/>
              <a:t>function in side callback queue</a:t>
            </a:r>
            <a:r>
              <a:rPr lang="en-US" dirty="0" smtClean="0"/>
              <a:t>. </a:t>
            </a:r>
          </a:p>
          <a:p>
            <a:pPr lvl="2">
              <a:lnSpc>
                <a:spcPct val="100000"/>
              </a:lnSpc>
            </a:pPr>
            <a:r>
              <a:rPr lang="en-US" sz="2400" dirty="0" smtClean="0"/>
              <a:t>Then only add the function inside the call stack</a:t>
            </a:r>
          </a:p>
          <a:p>
            <a:pPr lvl="2">
              <a:lnSpc>
                <a:spcPct val="100000"/>
              </a:lnSpc>
            </a:pPr>
            <a:r>
              <a:rPr lang="en-US" sz="2400" dirty="0" smtClean="0"/>
              <a:t>Then execution will be started</a:t>
            </a:r>
          </a:p>
          <a:p>
            <a:pPr>
              <a:lnSpc>
                <a:spcPct val="100000"/>
              </a:lnSpc>
            </a:pPr>
            <a:endParaRPr lang="en-US" sz="3200" dirty="0" smtClean="0"/>
          </a:p>
          <a:p>
            <a:pPr>
              <a:lnSpc>
                <a:spcPct val="100000"/>
              </a:lnSpc>
            </a:pPr>
            <a:endParaRPr lang="en-US" sz="2200" dirty="0" smtClean="0"/>
          </a:p>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3264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10429</TotalTime>
  <Words>672</Words>
  <Application>Microsoft Office PowerPoint</Application>
  <PresentationFormat>Widescreen</PresentationFormat>
  <Paragraphs>99</Paragraphs>
  <Slides>26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Latha</vt:lpstr>
      <vt:lpstr>Wingdings</vt:lpstr>
      <vt:lpstr>Office Theme</vt:lpstr>
      <vt:lpstr>ASYNC JS</vt:lpstr>
      <vt:lpstr>    closure</vt:lpstr>
      <vt:lpstr>    Callback</vt:lpstr>
      <vt:lpstr>    Callback</vt:lpstr>
      <vt:lpstr>    Callback</vt:lpstr>
      <vt:lpstr>    Event Loop</vt:lpstr>
      <vt:lpstr>    Event loop</vt:lpstr>
      <vt:lpstr>    Event loop</vt:lpstr>
      <vt:lpstr>    Event loop</vt:lpstr>
      <vt:lpstr>    Event loop</vt:lpstr>
      <vt:lpstr>    Event loop</vt:lpstr>
      <vt:lpstr>    Async JavaScript</vt:lpstr>
      <vt:lpstr>    Async JavaScript : XMLHttpRequest</vt:lpstr>
      <vt:lpstr>    Async JavaScript : XMLHttpRequest</vt:lpstr>
      <vt:lpstr>    Async JavaScript : XMLHttpRequest</vt:lpstr>
      <vt:lpstr>    Async JavaScript : XMLHttpRequest</vt:lpstr>
      <vt:lpstr>    Async JS: Why Use CB rather than ‘return’</vt:lpstr>
      <vt:lpstr>    Async JS: Why Use CB rather than ‘return’</vt:lpstr>
      <vt:lpstr>    callback vs promise</vt:lpstr>
      <vt:lpstr>    callback vs promise</vt:lpstr>
      <vt:lpstr>    Promise &gt; Callback</vt:lpstr>
      <vt:lpstr>    Promise</vt:lpstr>
      <vt:lpstr>    Promise</vt:lpstr>
      <vt:lpstr>    Using Promise</vt:lpstr>
      <vt:lpstr>    Using Promise</vt:lpstr>
      <vt:lpstr>    Async JavaScript : XMLHttpRequest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NestJs</dc:title>
  <dc:creator>tharsikan</dc:creator>
  <cp:lastModifiedBy>tharsikan</cp:lastModifiedBy>
  <cp:revision>107</cp:revision>
  <dcterms:created xsi:type="dcterms:W3CDTF">2021-06-01T19:32:01Z</dcterms:created>
  <dcterms:modified xsi:type="dcterms:W3CDTF">2021-06-16T13:55:31Z</dcterms:modified>
</cp:coreProperties>
</file>