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3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CC"/>
    <a:srgbClr val="008000"/>
    <a:srgbClr val="00FF00"/>
    <a:srgbClr val="66FF99"/>
    <a:srgbClr val="CC0000"/>
    <a:srgbClr val="D60093"/>
    <a:srgbClr val="3333FF"/>
    <a:srgbClr val="66FF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9D82-43A7-4238-B31C-E5618436BD2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7AAE0-6133-4F01-961C-D25AD031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45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C56C2-AFA2-42F1-A743-EA64809E004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0B17-1D0C-49DD-ACE2-84359DFA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9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FD85-9944-4FDC-9A21-7A3D5AAAB62E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A12-20A6-4605-9F1D-26BD3489CE75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F561-09F4-4FC5-872B-96A6F36BB70C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38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41B2-0183-4522-8252-13DDA78E381D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3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9C20-BC0A-4254-B68C-4D3B854AE574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3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98E-11E9-44E8-B3A3-B76EF723CCBA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7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812D-8BD4-45AB-AC9C-821BC6AA8F80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0156-A87D-4B2A-87CC-32AD77924FFB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2810-29AF-483D-A2CC-882907B4A402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7D2-1E32-40CC-85E6-DFF7C7811126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B95-379D-4F83-8730-1B1A716BFD9B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42F6-DA15-4975-9D02-DC5F6DF269BC}" type="datetime1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FDD1-A89D-47BD-AC5F-3DA041DCE2E4}" type="datetime1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5261-A999-4593-939A-97E72D66CF12}" type="datetime1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F426-84D8-435A-A47B-B95BF3F12A63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9BFD-F994-45C4-A0A0-EA1C4215CE77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4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FD1F-676A-43DB-8BF5-661F0BE6ABC4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EA3691-7DAF-400E-8B0C-67E8674F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ardheaven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143000"/>
            <a:ext cx="6096000" cy="2868168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  ASSIGNMENT – I</a:t>
            </a:r>
            <a:b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(E-Commerce)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WEBSITE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7800" y="1676400"/>
            <a:ext cx="6591985" cy="37776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product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Greeting cards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name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can find us from domain name 					          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WWW.CARDHEAVEN.COM</a:t>
            </a: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962400"/>
            <a:ext cx="2772162" cy="237205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471676"/>
            <a:ext cx="8991600" cy="386324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IT161658030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Sewwandi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AKT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57200"/>
            <a:ext cx="7239000" cy="5922336"/>
          </a:xfrm>
        </p:spPr>
        <p:txBody>
          <a:bodyPr>
            <a:normAutofit fontScale="92500" lnSpcReduction="20000"/>
          </a:bodyPr>
          <a:lstStyle/>
          <a:p>
            <a:pPr marL="1371600" lvl="3" indent="0">
              <a:buNone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PRODUCT VIABILITY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can customize their own card online according to their need and passion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 satisfied service with home delivery 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variety of cards including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handmade cards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printed cards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postal cards</a:t>
            </a:r>
          </a:p>
          <a:p>
            <a:pPr marL="0" lvl="1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tx2"/>
              </a:buClr>
              <a:buSzPct val="73000"/>
              <a:buNone/>
            </a:pPr>
            <a:endParaRPr lang="en-US" sz="19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STAKEHOLDERS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cards are directly supplied to the customers who placed their orders on our website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will maintain a 24/7 chat service for any customer help. Our main goal is to achieve 100% customer satisfaction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website is funded directly by the authors and your purchases. A slight amount is donated to our website by the authors for maintenance purposes</a:t>
            </a:r>
          </a:p>
          <a:p>
            <a:endParaRPr lang="en-US" sz="28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449" y="5769457"/>
            <a:ext cx="685800" cy="702636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softEdge rad="63500"/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8991600" cy="365125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IT16165526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Wijesinghe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JR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239000" cy="4846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				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	PAYMENT METHODS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 Heaven accepts and processes the following payment methods:</a:t>
            </a:r>
          </a:p>
          <a:p>
            <a:pPr lvl="1"/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VISA</a:t>
            </a:r>
          </a:p>
          <a:p>
            <a:pPr lvl="1"/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MasterCard </a:t>
            </a:r>
          </a:p>
          <a:p>
            <a:pPr lvl="1"/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Express </a:t>
            </a:r>
          </a:p>
          <a:p>
            <a:pPr lvl="1"/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PayPal</a:t>
            </a:r>
          </a:p>
          <a:p>
            <a:pPr lvl="1"/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CardHeaven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does not accept check or money order</a:t>
            </a:r>
          </a:p>
          <a:p>
            <a:pPr lvl="0"/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Branded Gift Cards : 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Credit/Debit cards (VISA / MasterCard / American Express),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CardHeaven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gift cards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194" y="5640820"/>
            <a:ext cx="762000" cy="83820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softEdge rad="63500"/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8991600" cy="365125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IT16165525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Wijesinghe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JR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MARKETING-ONLINE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84218"/>
            <a:ext cx="6591985" cy="377762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lot of time is spent on paid search marketing with Google and Yahoo to improve Search Engine Optimization.</a:t>
            </a:r>
          </a:p>
          <a:p>
            <a:pPr marL="342900" lvl="1" indent="-342900"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depend a great deal on Affiliate Marketing. They drive a great deal of buyers.</a:t>
            </a:r>
          </a:p>
          <a:p>
            <a:pPr marL="342900" lvl="1" indent="-342900"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24 hour service was provided to out customers</a:t>
            </a:r>
          </a:p>
          <a:p>
            <a:pPr marL="342900" lvl="1" indent="-342900"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Television advertisements are promoted</a:t>
            </a:r>
          </a:p>
          <a:p>
            <a:pPr marL="342900" lvl="1" indent="-342900"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Promotions through social medias and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also made</a:t>
            </a:r>
          </a:p>
          <a:p>
            <a:pPr marL="342900" lvl="1" indent="-342900"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Contests and Promotions :  Competitions are held randomly and gift cards  are given off as prizes</a:t>
            </a: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85" y="5654675"/>
            <a:ext cx="762000" cy="838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8991600" cy="365125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IT16165526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Wijesinghe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JR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MARKETING-OFFLINE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Advertisements in newspapers and magazines</a:t>
            </a:r>
          </a:p>
          <a:p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team travels into campuses in the capital and our team hands out promotional materials to students</a:t>
            </a:r>
          </a:p>
          <a:p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Bookmarks, Posters and Stickers are been distributed among students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Promotional  stalls in seasonally crowded areas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654675"/>
            <a:ext cx="762000" cy="838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8991600" cy="365125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IT16175280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Alahakoon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AMPB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ERROR</a:t>
            </a:r>
            <a:b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business was also faced certain failures at the beginning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faced certain issues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delivering the orders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Customer communication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Payment methods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Security of customer details</a:t>
            </a:r>
          </a:p>
          <a:p>
            <a:pPr indent="-285750"/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learnt from our mistakes and took extra care on the above said issues.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64" y="5616093"/>
            <a:ext cx="762000" cy="838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546" y="6490950"/>
            <a:ext cx="8991600" cy="365125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IT16175280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Alahakoon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AMPB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CardHeaven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an excellent website for any buyer, with any budget to purchase cards.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offers a huge selection of handmade cards, printed cards and postal cards.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reviews are available for most of customers to be read.</a:t>
            </a:r>
          </a:p>
          <a:p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CardHeaven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cares about customers so state of the art protection is offered.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5633893"/>
            <a:ext cx="762000" cy="838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8991600" cy="365125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IT16175280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Alahakoon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AMPB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6172200" cy="334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:- 2016 June Intake –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Malabe</a:t>
            </a: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IT16175280 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Alahakoon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PB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IT16168800 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Gunarathna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PMSSB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IT16165830 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Sewwandi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AKT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IT16165526 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Wijesinghe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JR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IT16165494 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Nibraz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MM</a:t>
            </a:r>
          </a:p>
          <a:p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8998527" cy="457200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IT16165694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Nibraz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MM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095142"/>
            <a:ext cx="3197531" cy="3767397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SWOT Analysis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Analyzing our industry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Evaluating our market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it legal</a:t>
            </a:r>
            <a:endParaRPr lang="en-US" sz="2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 up web site</a:t>
            </a:r>
          </a:p>
          <a:p>
            <a:r>
              <a:rPr lang="en-US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Marketing-Online</a:t>
            </a:r>
          </a:p>
          <a:p>
            <a:r>
              <a:rPr lang="en-US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Marketing-Offline</a:t>
            </a:r>
          </a:p>
          <a:p>
            <a:r>
              <a:rPr lang="en-US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 and error</a:t>
            </a:r>
          </a:p>
          <a:p>
            <a:r>
              <a:rPr lang="en-US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8991599" cy="457200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IT16165694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Nibraz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MM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66" y="1676400"/>
            <a:ext cx="6591985" cy="377762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 heaven is a globally recognized company for supplying greeting cards to their customers with their best choice.</a:t>
            </a:r>
          </a:p>
          <a:p>
            <a:pPr algn="just"/>
            <a:endParaRPr lang="en-US" sz="2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Owned and operated by Dr. </a:t>
            </a:r>
            <a:r>
              <a:rPr lang="en-US" sz="22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J.T.M.Bandara</a:t>
            </a:r>
            <a:r>
              <a:rPr lang="en-US" sz="2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,the company  has reached the top level in market.</a:t>
            </a:r>
          </a:p>
          <a:p>
            <a:pPr algn="just"/>
            <a:endParaRPr lang="en-US" sz="2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customers are able to insert their own quotes while the company design the card. 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15" y="4501522"/>
            <a:ext cx="2019985" cy="1905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255" y="6451311"/>
            <a:ext cx="8977745" cy="406689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IT16165694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Nibraz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MM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COMPANY VIABILITY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6591985" cy="38541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vision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rafting handmade cards which creates memory ,stir    			emotions and touch the lives of others.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mission</a:t>
            </a:r>
          </a:p>
          <a:p>
            <a:pPr marL="400050" lvl="1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 heaven is committed to creating finest handmade greeting cards available. Each card being designed, embossed, stamped, cut and assembled with great care by individuals.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85" y="4418850"/>
            <a:ext cx="1828800" cy="201168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65166"/>
            <a:ext cx="8991600" cy="365125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IT16168800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Gunarathna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PMSSB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229255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  <a:endParaRPr lang="en-US" sz="4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46195" y="3827480"/>
            <a:ext cx="3520440" cy="2534579"/>
          </a:xfrm>
          <a:solidFill>
            <a:srgbClr val="D6009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100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24-Hour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mobile payment solutions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for handmade cards.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21360" y="3816964"/>
            <a:ext cx="3520440" cy="2534579"/>
          </a:xfrm>
          <a:solidFill>
            <a:srgbClr val="CC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low cost retailers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competition from card printers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competition 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ecards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482749"/>
            <a:ext cx="3520440" cy="24029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212230" y="1189877"/>
            <a:ext cx="3520440" cy="2565505"/>
          </a:xfrm>
          <a:prstGeom prst="rect">
            <a:avLst/>
          </a:prstGeom>
          <a:solidFill>
            <a:srgbClr val="33CC3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FF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STRENGTHS</a:t>
            </a:r>
            <a:endParaRPr kumimoji="0" 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99FF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Financial investment.</a:t>
            </a:r>
          </a:p>
          <a:p>
            <a:pPr marL="457200" indent="-457200" defTabSz="914400">
              <a:spcBef>
                <a:spcPts val="600"/>
              </a:spcBef>
              <a:buClr>
                <a:schemeClr val="tx2"/>
              </a:buClr>
              <a:buSzPct val="73000"/>
              <a:buFont typeface="Wingdings" panose="05000000000000000000" pitchFamily="2" charset="2"/>
              <a:buChar char="Ø"/>
              <a:defRPr/>
            </a:pPr>
            <a:r>
              <a:rPr 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Materializing the direct idea of customers.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Wide range of designs and quality.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Easy to access for beginners.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Delivery to the customer’s doorstep.</a:t>
            </a: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4821360" y="1189877"/>
            <a:ext cx="3520440" cy="25655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WEAKNESSES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Bit expensive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refunding facility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 preparation time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8545" y="1295400"/>
            <a:ext cx="602630" cy="533400"/>
          </a:xfrm>
          <a:prstGeom prst="rect">
            <a:avLst/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8000"/>
                </a:solidFill>
                <a:latin typeface="Algerian" panose="04020705040A02060702" pitchFamily="82" charset="0"/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15388" y="1455651"/>
            <a:ext cx="645600" cy="511695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W</a:t>
            </a:r>
            <a:endParaRPr lang="en-US" sz="44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48545" y="4191000"/>
            <a:ext cx="602630" cy="533400"/>
          </a:xfrm>
          <a:prstGeom prst="rect">
            <a:avLst/>
          </a:prstGeom>
          <a:gradFill flip="none" rotWithShape="1">
            <a:gsLst>
              <a:gs pos="0">
                <a:srgbClr val="D60093">
                  <a:shade val="30000"/>
                  <a:satMod val="115000"/>
                </a:srgbClr>
              </a:gs>
              <a:gs pos="50000">
                <a:srgbClr val="D60093">
                  <a:shade val="67500"/>
                  <a:satMod val="115000"/>
                </a:srgbClr>
              </a:gs>
              <a:gs pos="100000">
                <a:srgbClr val="D6009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66CC"/>
                </a:solidFill>
                <a:latin typeface="Algerian" panose="04020705040A02060702" pitchFamily="82" charset="0"/>
              </a:rPr>
              <a:t>O</a:t>
            </a:r>
            <a:endParaRPr lang="en-US" sz="4400" b="1" dirty="0">
              <a:solidFill>
                <a:srgbClr val="FF66CC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15388" y="4163291"/>
            <a:ext cx="645600" cy="533400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3300"/>
                </a:solidFill>
                <a:latin typeface="Algerian" panose="04020705040A02060702" pitchFamily="82" charset="0"/>
              </a:rPr>
              <a:t>T</a:t>
            </a:r>
            <a:endParaRPr lang="en-US" sz="4400" b="1" dirty="0">
              <a:solidFill>
                <a:srgbClr val="FF3300"/>
              </a:solidFill>
              <a:latin typeface="Algerian" panose="04020705040A02060702" pitchFamily="8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168" y="5853387"/>
            <a:ext cx="609600" cy="62643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479823"/>
            <a:ext cx="8991600" cy="365125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IT16168800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Gunarathna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PMSSB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OUR INDUSTRY</a:t>
            </a:r>
            <a:b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42415" y="1600200"/>
            <a:ext cx="6591985" cy="377762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Owner- founded by Dr.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J.T.M.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Bandara in 2010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Named as Card Heaven as a memorial for founder's father who passed away in late 2009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starting our industry, our founder conducted many researches regarding the online industry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: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interviewed CEO of “Pretty Cards”, Mr. J. K.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Wilson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read “The 11 steps to Card Business” by Thomas Hawk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interacted directly with customers through facebook to 			gather knowledge about what they want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652484"/>
            <a:ext cx="762000" cy="838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490684"/>
            <a:ext cx="8991600" cy="367316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IT1616800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Gunarathna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PMSSB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OUR MARKET</a:t>
            </a:r>
            <a:b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14600"/>
            <a:ext cx="7239000" cy="2657784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Started in a 53819.55 square feet building with Rs.10,000 initial investment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technology needed initially because cards are hand made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Started with 5 trained card makers and designers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investment was enough because no technological instruments used in making cards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640820"/>
            <a:ext cx="762000" cy="838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79020"/>
            <a:ext cx="8991600" cy="365125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IT16165830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Sewwandi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AKT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IT LEGAL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591985" cy="377762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Name “Card Heaven” was registered according to the terms and conditions of Registrar of Companies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Registered under Companies Act No. 7 of 2007(Page 414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different Cash Accounts we have: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Payroll checking account: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to pay our employees and settle up with the government for payroll taxes.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Merchant account: as we accept credit card payment methods.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PayPal account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 have import license as we import some goods from foreign countries based on their quality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1" y="5654675"/>
            <a:ext cx="762000" cy="838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8991600" cy="365125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IT16165830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Sewwandi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AKT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3691-7DAF-400E-8B0C-67E8674FBB3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84B2F6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</TotalTime>
  <Words>672</Words>
  <Application>Microsoft Office PowerPoint</Application>
  <PresentationFormat>On-screen Show (4:3)</PresentationFormat>
  <Paragraphs>162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ITA  ASSIGNMENT – I (E-Commerce)</vt:lpstr>
      <vt:lpstr>GROUP MEMBERS</vt:lpstr>
      <vt:lpstr>    AGENDA</vt:lpstr>
      <vt:lpstr>INTRODUCTION</vt:lpstr>
      <vt:lpstr>BACKGROUND COMPANY VIABILITY</vt:lpstr>
      <vt:lpstr>SWOT ANALYSIS</vt:lpstr>
      <vt:lpstr>ANALYZING OUR INDUSTRY </vt:lpstr>
      <vt:lpstr>EVALUATING OUR MARKET </vt:lpstr>
      <vt:lpstr>MAKING IT LEGAL</vt:lpstr>
      <vt:lpstr>SETTING UP WEBSITE</vt:lpstr>
      <vt:lpstr>PowerPoint Presentation</vt:lpstr>
      <vt:lpstr>PowerPoint Presentation</vt:lpstr>
      <vt:lpstr>MARKETING-ONLINE </vt:lpstr>
      <vt:lpstr>MARKETING-OFFLINE </vt:lpstr>
      <vt:lpstr>TRIAL AND ERROR </vt:lpstr>
      <vt:lpstr>CONCLUSION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  ASSIGNMENT - I</dc:title>
  <dc:creator>PCNS_PC</dc:creator>
  <cp:lastModifiedBy>pandu</cp:lastModifiedBy>
  <cp:revision>28</cp:revision>
  <dcterms:created xsi:type="dcterms:W3CDTF">2017-04-02T08:44:27Z</dcterms:created>
  <dcterms:modified xsi:type="dcterms:W3CDTF">2017-04-02T16:21:25Z</dcterms:modified>
</cp:coreProperties>
</file>