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ontserrat" panose="00000500000000000000" pitchFamily="2" charset="0"/>
      <p:regular r:id="rId7"/>
    </p:embeddedFont>
    <p:embeddedFont>
      <p:font typeface="Montserrat Classic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6689" y="852623"/>
            <a:ext cx="352154" cy="352154"/>
          </a:xfrm>
          <a:custGeom>
            <a:avLst/>
            <a:gdLst/>
            <a:ahLst/>
            <a:cxnLst/>
            <a:rect l="l" t="t" r="r" b="b"/>
            <a:pathLst>
              <a:path w="352154" h="352154">
                <a:moveTo>
                  <a:pt x="0" y="0"/>
                </a:moveTo>
                <a:lnTo>
                  <a:pt x="352155" y="0"/>
                </a:lnTo>
                <a:lnTo>
                  <a:pt x="352155" y="352154"/>
                </a:lnTo>
                <a:lnTo>
                  <a:pt x="0" y="352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45544" y="4887037"/>
            <a:ext cx="3981502" cy="778197"/>
            <a:chOff x="0" y="0"/>
            <a:chExt cx="1048626" cy="2049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48626" cy="204957"/>
            </a:xfrm>
            <a:custGeom>
              <a:avLst/>
              <a:gdLst/>
              <a:ahLst/>
              <a:cxnLst/>
              <a:rect l="l" t="t" r="r" b="b"/>
              <a:pathLst>
                <a:path w="1048626" h="204957">
                  <a:moveTo>
                    <a:pt x="29167" y="0"/>
                  </a:moveTo>
                  <a:lnTo>
                    <a:pt x="1019459" y="0"/>
                  </a:lnTo>
                  <a:cubicBezTo>
                    <a:pt x="1027195" y="0"/>
                    <a:pt x="1034613" y="3073"/>
                    <a:pt x="1040083" y="8543"/>
                  </a:cubicBezTo>
                  <a:cubicBezTo>
                    <a:pt x="1045553" y="14013"/>
                    <a:pt x="1048626" y="21431"/>
                    <a:pt x="1048626" y="29167"/>
                  </a:cubicBezTo>
                  <a:lnTo>
                    <a:pt x="1048626" y="175790"/>
                  </a:lnTo>
                  <a:cubicBezTo>
                    <a:pt x="1048626" y="183526"/>
                    <a:pt x="1045553" y="190945"/>
                    <a:pt x="1040083" y="196414"/>
                  </a:cubicBezTo>
                  <a:cubicBezTo>
                    <a:pt x="1034613" y="201884"/>
                    <a:pt x="1027195" y="204957"/>
                    <a:pt x="1019459" y="204957"/>
                  </a:cubicBezTo>
                  <a:lnTo>
                    <a:pt x="29167" y="204957"/>
                  </a:lnTo>
                  <a:cubicBezTo>
                    <a:pt x="21431" y="204957"/>
                    <a:pt x="14013" y="201884"/>
                    <a:pt x="8543" y="196414"/>
                  </a:cubicBezTo>
                  <a:cubicBezTo>
                    <a:pt x="3073" y="190945"/>
                    <a:pt x="0" y="183526"/>
                    <a:pt x="0" y="175790"/>
                  </a:cubicBezTo>
                  <a:lnTo>
                    <a:pt x="0" y="29167"/>
                  </a:lnTo>
                  <a:cubicBezTo>
                    <a:pt x="0" y="21431"/>
                    <a:pt x="3073" y="14013"/>
                    <a:pt x="8543" y="8543"/>
                  </a:cubicBezTo>
                  <a:cubicBezTo>
                    <a:pt x="14013" y="3073"/>
                    <a:pt x="21431" y="0"/>
                    <a:pt x="29167" y="0"/>
                  </a:cubicBezTo>
                  <a:close/>
                </a:path>
              </a:pathLst>
            </a:custGeom>
            <a:solidFill>
              <a:srgbClr val="F493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48626" cy="243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29139" y="3234565"/>
            <a:ext cx="5358861" cy="7985465"/>
            <a:chOff x="0" y="0"/>
            <a:chExt cx="1411387" cy="21031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1387" cy="2103168"/>
            </a:xfrm>
            <a:custGeom>
              <a:avLst/>
              <a:gdLst/>
              <a:ahLst/>
              <a:cxnLst/>
              <a:rect l="l" t="t" r="r" b="b"/>
              <a:pathLst>
                <a:path w="1411387" h="2103168">
                  <a:moveTo>
                    <a:pt x="65011" y="0"/>
                  </a:moveTo>
                  <a:lnTo>
                    <a:pt x="1346376" y="0"/>
                  </a:lnTo>
                  <a:cubicBezTo>
                    <a:pt x="1363618" y="0"/>
                    <a:pt x="1380154" y="6849"/>
                    <a:pt x="1392346" y="19041"/>
                  </a:cubicBezTo>
                  <a:cubicBezTo>
                    <a:pt x="1404538" y="31233"/>
                    <a:pt x="1411387" y="47769"/>
                    <a:pt x="1411387" y="65011"/>
                  </a:cubicBezTo>
                  <a:lnTo>
                    <a:pt x="1411387" y="2038156"/>
                  </a:lnTo>
                  <a:cubicBezTo>
                    <a:pt x="1411387" y="2055399"/>
                    <a:pt x="1404538" y="2071934"/>
                    <a:pt x="1392346" y="2084126"/>
                  </a:cubicBezTo>
                  <a:cubicBezTo>
                    <a:pt x="1380154" y="2096318"/>
                    <a:pt x="1363618" y="2103168"/>
                    <a:pt x="1346376" y="2103168"/>
                  </a:cubicBezTo>
                  <a:lnTo>
                    <a:pt x="65011" y="2103168"/>
                  </a:lnTo>
                  <a:cubicBezTo>
                    <a:pt x="47769" y="2103168"/>
                    <a:pt x="31233" y="2096318"/>
                    <a:pt x="19041" y="2084126"/>
                  </a:cubicBezTo>
                  <a:cubicBezTo>
                    <a:pt x="6849" y="2071934"/>
                    <a:pt x="0" y="2055399"/>
                    <a:pt x="0" y="2038156"/>
                  </a:cubicBezTo>
                  <a:lnTo>
                    <a:pt x="0" y="65011"/>
                  </a:lnTo>
                  <a:cubicBezTo>
                    <a:pt x="0" y="47769"/>
                    <a:pt x="6849" y="31233"/>
                    <a:pt x="19041" y="19041"/>
                  </a:cubicBezTo>
                  <a:cubicBezTo>
                    <a:pt x="31233" y="6849"/>
                    <a:pt x="47769" y="0"/>
                    <a:pt x="65011" y="0"/>
                  </a:cubicBezTo>
                  <a:close/>
                </a:path>
              </a:pathLst>
            </a:custGeom>
            <a:solidFill>
              <a:srgbClr val="1BBC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11387" cy="2141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37682" y="1955125"/>
            <a:ext cx="6782914" cy="67829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3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20618" y="2238074"/>
            <a:ext cx="6217042" cy="6217017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21547" b="-285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52990" y="9069404"/>
            <a:ext cx="900665" cy="33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 Classic Bold"/>
              </a:rPr>
              <a:t>Page |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53655" y="9069404"/>
            <a:ext cx="520705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4931E"/>
                </a:solidFill>
                <a:latin typeface="Montserrat Classic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22079" y="1016793"/>
            <a:ext cx="7298456" cy="342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  <a:spcBef>
                <a:spcPct val="0"/>
              </a:spcBef>
            </a:pPr>
            <a:r>
              <a:rPr lang="en-US" sz="6500" dirty="0">
                <a:solidFill>
                  <a:srgbClr val="000000"/>
                </a:solidFill>
                <a:latin typeface="Montserrat Classic Bold"/>
              </a:rPr>
              <a:t>AIRLINE CUSTOMER SATISFACTION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27788" y="6838823"/>
            <a:ext cx="6887038" cy="226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3"/>
              </a:lnSpc>
            </a:pPr>
            <a:r>
              <a:rPr lang="en-US" sz="3015">
                <a:solidFill>
                  <a:srgbClr val="000000"/>
                </a:solidFill>
                <a:latin typeface="Montserrat"/>
              </a:rPr>
              <a:t>Fonseka G. T. A. - 15352</a:t>
            </a:r>
          </a:p>
          <a:p>
            <a:pPr>
              <a:lnSpc>
                <a:spcPts val="4523"/>
              </a:lnSpc>
            </a:pPr>
            <a:r>
              <a:rPr lang="en-US" sz="3015">
                <a:solidFill>
                  <a:srgbClr val="000000"/>
                </a:solidFill>
                <a:latin typeface="Montserrat"/>
              </a:rPr>
              <a:t>Kodikara G. A. T. I. - 15365</a:t>
            </a:r>
          </a:p>
          <a:p>
            <a:pPr>
              <a:lnSpc>
                <a:spcPts val="4523"/>
              </a:lnSpc>
            </a:pPr>
            <a:r>
              <a:rPr lang="en-US" sz="3015">
                <a:solidFill>
                  <a:srgbClr val="000000"/>
                </a:solidFill>
                <a:latin typeface="Montserrat"/>
              </a:rPr>
              <a:t>Gunathilaka K. K. D. S. N. - 15355</a:t>
            </a:r>
          </a:p>
          <a:p>
            <a:pPr>
              <a:lnSpc>
                <a:spcPts val="4523"/>
              </a:lnSpc>
            </a:pPr>
            <a:endParaRPr lang="en-US" sz="3015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14008" y="4934823"/>
            <a:ext cx="321320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 Classic Bold"/>
              </a:rPr>
              <a:t>Group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1953" y="877904"/>
            <a:ext cx="301592" cy="301592"/>
          </a:xfrm>
          <a:custGeom>
            <a:avLst/>
            <a:gdLst/>
            <a:ahLst/>
            <a:cxnLst/>
            <a:rect l="l" t="t" r="r" b="b"/>
            <a:pathLst>
              <a:path w="301592" h="301592">
                <a:moveTo>
                  <a:pt x="0" y="0"/>
                </a:moveTo>
                <a:lnTo>
                  <a:pt x="301592" y="0"/>
                </a:lnTo>
                <a:lnTo>
                  <a:pt x="301592" y="301592"/>
                </a:lnTo>
                <a:lnTo>
                  <a:pt x="0" y="301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5669940"/>
            <a:ext cx="11242730" cy="6002945"/>
            <a:chOff x="0" y="0"/>
            <a:chExt cx="3650908" cy="19493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0909" cy="1949366"/>
            </a:xfrm>
            <a:custGeom>
              <a:avLst/>
              <a:gdLst/>
              <a:ahLst/>
              <a:cxnLst/>
              <a:rect l="l" t="t" r="r" b="b"/>
              <a:pathLst>
                <a:path w="3650909" h="1949366">
                  <a:moveTo>
                    <a:pt x="23413" y="0"/>
                  </a:moveTo>
                  <a:lnTo>
                    <a:pt x="3627496" y="0"/>
                  </a:lnTo>
                  <a:cubicBezTo>
                    <a:pt x="3640426" y="0"/>
                    <a:pt x="3650909" y="10482"/>
                    <a:pt x="3650909" y="23413"/>
                  </a:cubicBezTo>
                  <a:lnTo>
                    <a:pt x="3650909" y="1925954"/>
                  </a:lnTo>
                  <a:cubicBezTo>
                    <a:pt x="3650909" y="1938884"/>
                    <a:pt x="3640426" y="1949366"/>
                    <a:pt x="3627496" y="1949366"/>
                  </a:cubicBezTo>
                  <a:lnTo>
                    <a:pt x="23413" y="1949366"/>
                  </a:lnTo>
                  <a:cubicBezTo>
                    <a:pt x="10482" y="1949366"/>
                    <a:pt x="0" y="1938884"/>
                    <a:pt x="0" y="1925954"/>
                  </a:cubicBezTo>
                  <a:lnTo>
                    <a:pt x="0" y="23413"/>
                  </a:lnTo>
                  <a:cubicBezTo>
                    <a:pt x="0" y="10482"/>
                    <a:pt x="10482" y="0"/>
                    <a:pt x="234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50908" cy="1987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53720" y="4347888"/>
            <a:ext cx="13509028" cy="2304560"/>
            <a:chOff x="0" y="0"/>
            <a:chExt cx="4386855" cy="7483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86855" cy="748371"/>
            </a:xfrm>
            <a:custGeom>
              <a:avLst/>
              <a:gdLst/>
              <a:ahLst/>
              <a:cxnLst/>
              <a:rect l="l" t="t" r="r" b="b"/>
              <a:pathLst>
                <a:path w="4386855" h="748371">
                  <a:moveTo>
                    <a:pt x="16047" y="0"/>
                  </a:moveTo>
                  <a:lnTo>
                    <a:pt x="4370808" y="0"/>
                  </a:lnTo>
                  <a:cubicBezTo>
                    <a:pt x="4375064" y="0"/>
                    <a:pt x="4379146" y="1691"/>
                    <a:pt x="4382155" y="4700"/>
                  </a:cubicBezTo>
                  <a:cubicBezTo>
                    <a:pt x="4385165" y="7709"/>
                    <a:pt x="4386855" y="11791"/>
                    <a:pt x="4386855" y="16047"/>
                  </a:cubicBezTo>
                  <a:lnTo>
                    <a:pt x="4386855" y="732325"/>
                  </a:lnTo>
                  <a:cubicBezTo>
                    <a:pt x="4386855" y="741187"/>
                    <a:pt x="4379671" y="748371"/>
                    <a:pt x="4370808" y="748371"/>
                  </a:cubicBezTo>
                  <a:lnTo>
                    <a:pt x="16047" y="748371"/>
                  </a:lnTo>
                  <a:cubicBezTo>
                    <a:pt x="11791" y="748371"/>
                    <a:pt x="7709" y="746681"/>
                    <a:pt x="4700" y="743671"/>
                  </a:cubicBezTo>
                  <a:cubicBezTo>
                    <a:pt x="1691" y="740662"/>
                    <a:pt x="0" y="736581"/>
                    <a:pt x="0" y="732325"/>
                  </a:cubicBezTo>
                  <a:lnTo>
                    <a:pt x="0" y="16047"/>
                  </a:lnTo>
                  <a:cubicBezTo>
                    <a:pt x="0" y="11791"/>
                    <a:pt x="1691" y="7709"/>
                    <a:pt x="4700" y="4700"/>
                  </a:cubicBezTo>
                  <a:cubicBezTo>
                    <a:pt x="7709" y="1691"/>
                    <a:pt x="11791" y="0"/>
                    <a:pt x="16047" y="0"/>
                  </a:cubicBezTo>
                  <a:close/>
                </a:path>
              </a:pathLst>
            </a:custGeom>
            <a:solidFill>
              <a:srgbClr val="F493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386855" cy="78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28803" y="6916550"/>
            <a:ext cx="2883150" cy="2953291"/>
          </a:xfrm>
          <a:custGeom>
            <a:avLst/>
            <a:gdLst/>
            <a:ahLst/>
            <a:cxnLst/>
            <a:rect l="l" t="t" r="r" b="b"/>
            <a:pathLst>
              <a:path w="2883150" h="2953291">
                <a:moveTo>
                  <a:pt x="0" y="0"/>
                </a:moveTo>
                <a:lnTo>
                  <a:pt x="2883150" y="0"/>
                </a:lnTo>
                <a:lnTo>
                  <a:pt x="2883150" y="2953291"/>
                </a:lnTo>
                <a:lnTo>
                  <a:pt x="0" y="295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52990" y="9069404"/>
            <a:ext cx="900665" cy="33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 Classic Bold"/>
              </a:rPr>
              <a:t>Page |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3655" y="9069404"/>
            <a:ext cx="520705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4931E"/>
                </a:solidFill>
                <a:latin typeface="Montserrat Classic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53655" y="1746384"/>
            <a:ext cx="5207893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Montserrat Classic Bold"/>
              </a:rPr>
              <a:t>PROBLEM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53655" y="2734988"/>
            <a:ext cx="5207893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BBC9B"/>
                </a:solidFill>
                <a:latin typeface="Montserrat Classic Bold"/>
              </a:rPr>
              <a:t>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12029" y="4795318"/>
            <a:ext cx="12792412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</a:rPr>
              <a:t>Identify the key factors which lead to the satisfaction of airline passengers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68555" y="830279"/>
            <a:ext cx="145817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Group 8</a:t>
            </a: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9886" y="5579996"/>
            <a:ext cx="1067364" cy="106736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0326" y="7450667"/>
            <a:ext cx="1067364" cy="106736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600450" y="5769920"/>
            <a:ext cx="394972" cy="483818"/>
          </a:xfrm>
          <a:custGeom>
            <a:avLst/>
            <a:gdLst/>
            <a:ahLst/>
            <a:cxnLst/>
            <a:rect l="l" t="t" r="r" b="b"/>
            <a:pathLst>
              <a:path w="394972" h="483818">
                <a:moveTo>
                  <a:pt x="0" y="0"/>
                </a:moveTo>
                <a:lnTo>
                  <a:pt x="394971" y="0"/>
                </a:lnTo>
                <a:lnTo>
                  <a:pt x="394971" y="483818"/>
                </a:lnTo>
                <a:lnTo>
                  <a:pt x="0" y="483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607153" y="7259885"/>
            <a:ext cx="381565" cy="381565"/>
          </a:xfrm>
          <a:custGeom>
            <a:avLst/>
            <a:gdLst/>
            <a:ahLst/>
            <a:cxnLst/>
            <a:rect l="l" t="t" r="r" b="b"/>
            <a:pathLst>
              <a:path w="381565" h="381565">
                <a:moveTo>
                  <a:pt x="0" y="0"/>
                </a:moveTo>
                <a:lnTo>
                  <a:pt x="381565" y="0"/>
                </a:lnTo>
                <a:lnTo>
                  <a:pt x="381565" y="381565"/>
                </a:lnTo>
                <a:lnTo>
                  <a:pt x="0" y="381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554791" y="2960358"/>
            <a:ext cx="5249688" cy="5780784"/>
            <a:chOff x="0" y="0"/>
            <a:chExt cx="1704757" cy="18772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4758" cy="1877223"/>
            </a:xfrm>
            <a:custGeom>
              <a:avLst/>
              <a:gdLst/>
              <a:ahLst/>
              <a:cxnLst/>
              <a:rect l="l" t="t" r="r" b="b"/>
              <a:pathLst>
                <a:path w="1704758" h="1877223">
                  <a:moveTo>
                    <a:pt x="50141" y="0"/>
                  </a:moveTo>
                  <a:lnTo>
                    <a:pt x="1654616" y="0"/>
                  </a:lnTo>
                  <a:cubicBezTo>
                    <a:pt x="1667915" y="0"/>
                    <a:pt x="1680668" y="5283"/>
                    <a:pt x="1690072" y="14686"/>
                  </a:cubicBezTo>
                  <a:cubicBezTo>
                    <a:pt x="1699475" y="24089"/>
                    <a:pt x="1704758" y="36843"/>
                    <a:pt x="1704758" y="50141"/>
                  </a:cubicBezTo>
                  <a:lnTo>
                    <a:pt x="1704758" y="1827082"/>
                  </a:lnTo>
                  <a:cubicBezTo>
                    <a:pt x="1704758" y="1854774"/>
                    <a:pt x="1682309" y="1877223"/>
                    <a:pt x="1654616" y="1877223"/>
                  </a:cubicBezTo>
                  <a:lnTo>
                    <a:pt x="50141" y="1877223"/>
                  </a:lnTo>
                  <a:cubicBezTo>
                    <a:pt x="36843" y="1877223"/>
                    <a:pt x="24089" y="1871940"/>
                    <a:pt x="14686" y="1862537"/>
                  </a:cubicBezTo>
                  <a:cubicBezTo>
                    <a:pt x="5283" y="1853134"/>
                    <a:pt x="0" y="1840380"/>
                    <a:pt x="0" y="1827082"/>
                  </a:cubicBezTo>
                  <a:lnTo>
                    <a:pt x="0" y="50141"/>
                  </a:lnTo>
                  <a:cubicBezTo>
                    <a:pt x="0" y="36843"/>
                    <a:pt x="5283" y="24089"/>
                    <a:pt x="14686" y="14686"/>
                  </a:cubicBezTo>
                  <a:cubicBezTo>
                    <a:pt x="24089" y="5283"/>
                    <a:pt x="36843" y="0"/>
                    <a:pt x="501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04757" cy="1915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80326" y="3823958"/>
            <a:ext cx="1067364" cy="10673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13214" y="6891380"/>
            <a:ext cx="1980185" cy="1500140"/>
          </a:xfrm>
          <a:custGeom>
            <a:avLst/>
            <a:gdLst/>
            <a:ahLst/>
            <a:cxnLst/>
            <a:rect l="l" t="t" r="r" b="b"/>
            <a:pathLst>
              <a:path w="1980185" h="1500140">
                <a:moveTo>
                  <a:pt x="0" y="0"/>
                </a:moveTo>
                <a:lnTo>
                  <a:pt x="1980185" y="0"/>
                </a:lnTo>
                <a:lnTo>
                  <a:pt x="1980185" y="1500140"/>
                </a:lnTo>
                <a:lnTo>
                  <a:pt x="0" y="150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052990" y="9069404"/>
            <a:ext cx="900665" cy="33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 Classic Bold"/>
              </a:rPr>
              <a:t>Page |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68555" y="830279"/>
            <a:ext cx="145817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Group 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53655" y="9069404"/>
            <a:ext cx="520705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4931E"/>
                </a:solidFill>
                <a:latin typeface="Montserrat Classic Bold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5430" y="1464933"/>
            <a:ext cx="5991929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Montserrat Classic Bold"/>
              </a:rPr>
              <a:t>DATA SET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69886" y="2372983"/>
            <a:ext cx="717661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BBC9B"/>
                </a:solidFill>
                <a:latin typeface="Montserrat Classic Bold"/>
              </a:rPr>
              <a:t>AND PREPARATION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99147" y="5494271"/>
            <a:ext cx="8821948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A new columns 'Year' and 'Age Group' 'were added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73169" y="7055216"/>
            <a:ext cx="8847927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Experience Attribute was grouped into 5 categories and stored under a new column 'Experience Category' in a new sheet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65870" y="3979815"/>
            <a:ext cx="462752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Data Source 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99147" y="4043315"/>
            <a:ext cx="851073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</a:rPr>
              <a:t>Checking for missing values/duplicates.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57860" y="4765675"/>
            <a:ext cx="304354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Kaggle</a:t>
            </a:r>
          </a:p>
        </p:txBody>
      </p:sp>
    </p:spTree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46210" y="2591211"/>
            <a:ext cx="4426179" cy="6117429"/>
            <a:chOff x="0" y="0"/>
            <a:chExt cx="1437335" cy="19865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7336" cy="1986543"/>
            </a:xfrm>
            <a:custGeom>
              <a:avLst/>
              <a:gdLst/>
              <a:ahLst/>
              <a:cxnLst/>
              <a:rect l="l" t="t" r="r" b="b"/>
              <a:pathLst>
                <a:path w="1437336" h="1986543">
                  <a:moveTo>
                    <a:pt x="59470" y="0"/>
                  </a:moveTo>
                  <a:lnTo>
                    <a:pt x="1377865" y="0"/>
                  </a:lnTo>
                  <a:cubicBezTo>
                    <a:pt x="1410710" y="0"/>
                    <a:pt x="1437336" y="26626"/>
                    <a:pt x="1437336" y="59470"/>
                  </a:cubicBezTo>
                  <a:lnTo>
                    <a:pt x="1437336" y="1927073"/>
                  </a:lnTo>
                  <a:cubicBezTo>
                    <a:pt x="1437336" y="1959918"/>
                    <a:pt x="1410710" y="1986543"/>
                    <a:pt x="1377865" y="1986543"/>
                  </a:cubicBezTo>
                  <a:lnTo>
                    <a:pt x="59470" y="1986543"/>
                  </a:lnTo>
                  <a:cubicBezTo>
                    <a:pt x="26626" y="1986543"/>
                    <a:pt x="0" y="1959918"/>
                    <a:pt x="0" y="1927073"/>
                  </a:cubicBezTo>
                  <a:lnTo>
                    <a:pt x="0" y="59470"/>
                  </a:lnTo>
                  <a:cubicBezTo>
                    <a:pt x="0" y="26626"/>
                    <a:pt x="26626" y="0"/>
                    <a:pt x="594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BBC9B">
                    <a:alpha val="100000"/>
                  </a:srgbClr>
                </a:gs>
                <a:gs pos="100000">
                  <a:srgbClr val="15BAD3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37335" cy="2024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2990" y="9371029"/>
            <a:ext cx="900665" cy="33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 Classic Bold"/>
              </a:rPr>
              <a:t>Page |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3655" y="9371029"/>
            <a:ext cx="520705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4931E"/>
                </a:solidFill>
                <a:latin typeface="Montserrat Classic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91397" y="1147779"/>
            <a:ext cx="6415329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Montserrat Classic Bold"/>
              </a:rPr>
              <a:t>KEY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3662" y="2887006"/>
            <a:ext cx="14373983" cy="637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Number of responses are approximately equal in both years.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More than 80% of the passengers are returning customers.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315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Most people who have responded have flown for business reasons.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Net promoter score has increased by 46 units.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In overall net promoter score is high in 2022 compared to 2021.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As delays in flights increase average passenger score decreases.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Ease of booking and in-flight Wi-Fi services scores have increased in 2022.</a:t>
            </a:r>
          </a:p>
          <a:p>
            <a:pPr>
              <a:lnSpc>
                <a:spcPts val="2781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 marL="582930" lvl="1" indent="-291465">
              <a:lnSpc>
                <a:spcPts val="2781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</a:rPr>
              <a:t>Online booking, departure and arrival time convenience and in-flight Wi-Fi services have low satisfaction ratings.</a:t>
            </a:r>
          </a:p>
          <a:p>
            <a:pPr>
              <a:lnSpc>
                <a:spcPts val="2789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2583"/>
              </a:lnSpc>
            </a:pPr>
            <a:endParaRPr lang="en-US" sz="270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868555" y="830279"/>
            <a:ext cx="145817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Group 8</a:t>
            </a:r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15910" y="2615517"/>
            <a:ext cx="4036770" cy="5428661"/>
            <a:chOff x="0" y="0"/>
            <a:chExt cx="1063182" cy="1429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3182" cy="1429771"/>
            </a:xfrm>
            <a:custGeom>
              <a:avLst/>
              <a:gdLst/>
              <a:ahLst/>
              <a:cxnLst/>
              <a:rect l="l" t="t" r="r" b="b"/>
              <a:pathLst>
                <a:path w="1063182" h="1429771">
                  <a:moveTo>
                    <a:pt x="86303" y="0"/>
                  </a:moveTo>
                  <a:lnTo>
                    <a:pt x="976879" y="0"/>
                  </a:lnTo>
                  <a:cubicBezTo>
                    <a:pt x="999768" y="0"/>
                    <a:pt x="1021720" y="9093"/>
                    <a:pt x="1037905" y="25278"/>
                  </a:cubicBezTo>
                  <a:cubicBezTo>
                    <a:pt x="1054090" y="41463"/>
                    <a:pt x="1063182" y="63414"/>
                    <a:pt x="1063182" y="86303"/>
                  </a:cubicBezTo>
                  <a:lnTo>
                    <a:pt x="1063182" y="1343468"/>
                  </a:lnTo>
                  <a:cubicBezTo>
                    <a:pt x="1063182" y="1391132"/>
                    <a:pt x="1024543" y="1429771"/>
                    <a:pt x="976879" y="1429771"/>
                  </a:cubicBezTo>
                  <a:lnTo>
                    <a:pt x="86303" y="1429771"/>
                  </a:lnTo>
                  <a:cubicBezTo>
                    <a:pt x="63414" y="1429771"/>
                    <a:pt x="41463" y="1420678"/>
                    <a:pt x="25278" y="1404493"/>
                  </a:cubicBezTo>
                  <a:cubicBezTo>
                    <a:pt x="9093" y="1388308"/>
                    <a:pt x="0" y="1366357"/>
                    <a:pt x="0" y="1343468"/>
                  </a:cubicBezTo>
                  <a:lnTo>
                    <a:pt x="0" y="86303"/>
                  </a:lnTo>
                  <a:cubicBezTo>
                    <a:pt x="0" y="63414"/>
                    <a:pt x="9093" y="41463"/>
                    <a:pt x="25278" y="25278"/>
                  </a:cubicBezTo>
                  <a:cubicBezTo>
                    <a:pt x="41463" y="9093"/>
                    <a:pt x="63414" y="0"/>
                    <a:pt x="86303" y="0"/>
                  </a:cubicBezTo>
                  <a:close/>
                </a:path>
              </a:pathLst>
            </a:custGeom>
            <a:solidFill>
              <a:srgbClr val="1BBC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63182" cy="146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2475" y="2919552"/>
            <a:ext cx="4820590" cy="48205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31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05996" y="4281553"/>
            <a:ext cx="1813549" cy="2096588"/>
          </a:xfrm>
          <a:custGeom>
            <a:avLst/>
            <a:gdLst/>
            <a:ahLst/>
            <a:cxnLst/>
            <a:rect l="l" t="t" r="r" b="b"/>
            <a:pathLst>
              <a:path w="1813549" h="2096588">
                <a:moveTo>
                  <a:pt x="0" y="0"/>
                </a:moveTo>
                <a:lnTo>
                  <a:pt x="1813548" y="0"/>
                </a:lnTo>
                <a:lnTo>
                  <a:pt x="1813548" y="2096588"/>
                </a:lnTo>
                <a:lnTo>
                  <a:pt x="0" y="209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388828" y="5143500"/>
            <a:ext cx="3890963" cy="686224"/>
          </a:xfrm>
          <a:custGeom>
            <a:avLst/>
            <a:gdLst/>
            <a:ahLst/>
            <a:cxnLst/>
            <a:rect l="l" t="t" r="r" b="b"/>
            <a:pathLst>
              <a:path w="3890963" h="686224">
                <a:moveTo>
                  <a:pt x="0" y="0"/>
                </a:moveTo>
                <a:lnTo>
                  <a:pt x="3890963" y="0"/>
                </a:lnTo>
                <a:lnTo>
                  <a:pt x="3890963" y="686224"/>
                </a:lnTo>
                <a:lnTo>
                  <a:pt x="0" y="686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52990" y="9069404"/>
            <a:ext cx="900665" cy="33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 Classic Bold"/>
              </a:rPr>
              <a:t>Page |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3655" y="9069404"/>
            <a:ext cx="520705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4931E"/>
                </a:solidFill>
                <a:latin typeface="Montserrat Classic Bold"/>
              </a:rPr>
              <a:t>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34437" y="3560279"/>
            <a:ext cx="7628312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68555" y="830279"/>
            <a:ext cx="145817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Group 8</a:t>
            </a:r>
          </a:p>
        </p:txBody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 Classic Bold</vt:lpstr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- Group 8</dc:title>
  <cp:lastModifiedBy>Tharuka Fonseka</cp:lastModifiedBy>
  <cp:revision>2</cp:revision>
  <dcterms:created xsi:type="dcterms:W3CDTF">2006-08-16T00:00:00Z</dcterms:created>
  <dcterms:modified xsi:type="dcterms:W3CDTF">2024-02-20T14:16:31Z</dcterms:modified>
  <dc:identifier>DAF9NZkEeOQ</dc:identifier>
</cp:coreProperties>
</file>