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3" r:id="rId3"/>
    <p:sldId id="264" r:id="rId4"/>
    <p:sldId id="265" r:id="rId5"/>
    <p:sldId id="267" r:id="rId6"/>
    <p:sldId id="266"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947F6A-E54C-4DA4-9B98-59504F55D6F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B3EA150-7249-4C1D-ACF4-A194E9784F90}">
      <dgm:prSet/>
      <dgm:spPr/>
      <dgm:t>
        <a:bodyPr/>
        <a:lstStyle/>
        <a:p>
          <a:pPr>
            <a:defRPr cap="all"/>
          </a:pPr>
          <a:r>
            <a:rPr lang="en-IN"/>
            <a:t>1. Hyperparameter Tuning: Fine-tune model parameters for improved performance.</a:t>
          </a:r>
          <a:endParaRPr lang="en-US"/>
        </a:p>
      </dgm:t>
    </dgm:pt>
    <dgm:pt modelId="{D65FE8B5-4B3F-48F0-8B50-5C1F76FCBBC6}" type="parTrans" cxnId="{F34FB04B-2941-400E-892D-71C560FD1033}">
      <dgm:prSet/>
      <dgm:spPr/>
      <dgm:t>
        <a:bodyPr/>
        <a:lstStyle/>
        <a:p>
          <a:endParaRPr lang="en-US"/>
        </a:p>
      </dgm:t>
    </dgm:pt>
    <dgm:pt modelId="{D6CA4FEE-DE83-4592-A8B9-E14D19943905}" type="sibTrans" cxnId="{F34FB04B-2941-400E-892D-71C560FD1033}">
      <dgm:prSet/>
      <dgm:spPr/>
      <dgm:t>
        <a:bodyPr/>
        <a:lstStyle/>
        <a:p>
          <a:endParaRPr lang="en-US"/>
        </a:p>
      </dgm:t>
    </dgm:pt>
    <dgm:pt modelId="{ECCDDDE2-839D-4A46-A5F9-0E10BDF4BAE3}">
      <dgm:prSet/>
      <dgm:spPr/>
      <dgm:t>
        <a:bodyPr/>
        <a:lstStyle/>
        <a:p>
          <a:pPr>
            <a:defRPr cap="all"/>
          </a:pPr>
          <a:r>
            <a:rPr lang="en-IN"/>
            <a:t>2. Feature Importance Analysis: Investigate key features to gain medical insights.</a:t>
          </a:r>
          <a:endParaRPr lang="en-US"/>
        </a:p>
      </dgm:t>
    </dgm:pt>
    <dgm:pt modelId="{08194E01-D62E-4996-B1F6-448337B3ADA7}" type="parTrans" cxnId="{83D7C024-224B-4A8F-99A0-4F39476EC45A}">
      <dgm:prSet/>
      <dgm:spPr/>
      <dgm:t>
        <a:bodyPr/>
        <a:lstStyle/>
        <a:p>
          <a:endParaRPr lang="en-US"/>
        </a:p>
      </dgm:t>
    </dgm:pt>
    <dgm:pt modelId="{96B9D6E3-677D-4EAD-AA42-1AE575806AFD}" type="sibTrans" cxnId="{83D7C024-224B-4A8F-99A0-4F39476EC45A}">
      <dgm:prSet/>
      <dgm:spPr/>
      <dgm:t>
        <a:bodyPr/>
        <a:lstStyle/>
        <a:p>
          <a:endParaRPr lang="en-US"/>
        </a:p>
      </dgm:t>
    </dgm:pt>
    <dgm:pt modelId="{5B7A8451-E782-4655-AC7F-01F90069BCD2}">
      <dgm:prSet/>
      <dgm:spPr/>
      <dgm:t>
        <a:bodyPr/>
        <a:lstStyle/>
        <a:p>
          <a:pPr>
            <a:defRPr cap="all"/>
          </a:pPr>
          <a:r>
            <a:rPr lang="en-IN"/>
            <a:t>3. External Validation: Validate the model on different datasets for generalizability.</a:t>
          </a:r>
          <a:endParaRPr lang="en-US"/>
        </a:p>
      </dgm:t>
    </dgm:pt>
    <dgm:pt modelId="{958B6E36-B7DB-47A6-8898-BAAC9A0B7881}" type="parTrans" cxnId="{5B13B1F8-5195-4206-A6CD-0B6C922DF994}">
      <dgm:prSet/>
      <dgm:spPr/>
      <dgm:t>
        <a:bodyPr/>
        <a:lstStyle/>
        <a:p>
          <a:endParaRPr lang="en-US"/>
        </a:p>
      </dgm:t>
    </dgm:pt>
    <dgm:pt modelId="{17E3372C-4C31-461F-BE3A-7BA8A562B6F8}" type="sibTrans" cxnId="{5B13B1F8-5195-4206-A6CD-0B6C922DF994}">
      <dgm:prSet/>
      <dgm:spPr/>
      <dgm:t>
        <a:bodyPr/>
        <a:lstStyle/>
        <a:p>
          <a:endParaRPr lang="en-US"/>
        </a:p>
      </dgm:t>
    </dgm:pt>
    <dgm:pt modelId="{918CD8C3-A927-463A-8530-D4E6F057C126}">
      <dgm:prSet/>
      <dgm:spPr/>
      <dgm:t>
        <a:bodyPr/>
        <a:lstStyle/>
        <a:p>
          <a:pPr>
            <a:defRPr cap="all"/>
          </a:pPr>
          <a:r>
            <a:rPr lang="en-IN"/>
            <a:t>4. Clinical Deployment: Explore using the model in clinical settings to aid diabetes management.</a:t>
          </a:r>
          <a:endParaRPr lang="en-US"/>
        </a:p>
      </dgm:t>
    </dgm:pt>
    <dgm:pt modelId="{DC603ECE-ED01-477B-95B5-E92926E5F5BC}" type="parTrans" cxnId="{2B999F86-EA29-4DFD-92E1-1C056AA563C2}">
      <dgm:prSet/>
      <dgm:spPr/>
      <dgm:t>
        <a:bodyPr/>
        <a:lstStyle/>
        <a:p>
          <a:endParaRPr lang="en-US"/>
        </a:p>
      </dgm:t>
    </dgm:pt>
    <dgm:pt modelId="{6CF50164-DFD9-4727-945F-64A947AF2F80}" type="sibTrans" cxnId="{2B999F86-EA29-4DFD-92E1-1C056AA563C2}">
      <dgm:prSet/>
      <dgm:spPr/>
      <dgm:t>
        <a:bodyPr/>
        <a:lstStyle/>
        <a:p>
          <a:endParaRPr lang="en-US"/>
        </a:p>
      </dgm:t>
    </dgm:pt>
    <dgm:pt modelId="{E3D445F1-706A-4ACB-BDD8-2FEB7427F4A6}" type="pres">
      <dgm:prSet presAssocID="{67947F6A-E54C-4DA4-9B98-59504F55D6F2}" presName="root" presStyleCnt="0">
        <dgm:presLayoutVars>
          <dgm:dir/>
          <dgm:resizeHandles val="exact"/>
        </dgm:presLayoutVars>
      </dgm:prSet>
      <dgm:spPr/>
    </dgm:pt>
    <dgm:pt modelId="{CC0F9539-989B-4BB1-A392-7CC8E713853E}" type="pres">
      <dgm:prSet presAssocID="{EB3EA150-7249-4C1D-ACF4-A194E9784F90}" presName="compNode" presStyleCnt="0"/>
      <dgm:spPr/>
    </dgm:pt>
    <dgm:pt modelId="{1B382BD9-779C-4614-A50D-C62937A0A617}" type="pres">
      <dgm:prSet presAssocID="{EB3EA150-7249-4C1D-ACF4-A194E9784F90}" presName="iconBgRect" presStyleLbl="bgShp" presStyleIdx="0" presStyleCnt="4"/>
      <dgm:spPr>
        <a:prstGeom prst="round2DiagRect">
          <a:avLst>
            <a:gd name="adj1" fmla="val 29727"/>
            <a:gd name="adj2" fmla="val 0"/>
          </a:avLst>
        </a:prstGeom>
      </dgm:spPr>
    </dgm:pt>
    <dgm:pt modelId="{D6AEEF08-24C0-4B10-9DD1-21B373713106}" type="pres">
      <dgm:prSet presAssocID="{EB3EA150-7249-4C1D-ACF4-A194E9784F9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row Circle"/>
        </a:ext>
      </dgm:extLst>
    </dgm:pt>
    <dgm:pt modelId="{8DEE7A43-CAD3-4D93-B63F-BBE639DB2BCE}" type="pres">
      <dgm:prSet presAssocID="{EB3EA150-7249-4C1D-ACF4-A194E9784F90}" presName="spaceRect" presStyleCnt="0"/>
      <dgm:spPr/>
    </dgm:pt>
    <dgm:pt modelId="{8D094636-0574-4F8E-A87E-38BB2CC708FD}" type="pres">
      <dgm:prSet presAssocID="{EB3EA150-7249-4C1D-ACF4-A194E9784F90}" presName="textRect" presStyleLbl="revTx" presStyleIdx="0" presStyleCnt="4">
        <dgm:presLayoutVars>
          <dgm:chMax val="1"/>
          <dgm:chPref val="1"/>
        </dgm:presLayoutVars>
      </dgm:prSet>
      <dgm:spPr/>
    </dgm:pt>
    <dgm:pt modelId="{A2BB652C-6060-4480-B686-E382FABC6348}" type="pres">
      <dgm:prSet presAssocID="{D6CA4FEE-DE83-4592-A8B9-E14D19943905}" presName="sibTrans" presStyleCnt="0"/>
      <dgm:spPr/>
    </dgm:pt>
    <dgm:pt modelId="{670DD21A-A015-4AD0-A92E-131AFA1B705B}" type="pres">
      <dgm:prSet presAssocID="{ECCDDDE2-839D-4A46-A5F9-0E10BDF4BAE3}" presName="compNode" presStyleCnt="0"/>
      <dgm:spPr/>
    </dgm:pt>
    <dgm:pt modelId="{942F2BD0-380A-425B-A03B-92E7AB27CA54}" type="pres">
      <dgm:prSet presAssocID="{ECCDDDE2-839D-4A46-A5F9-0E10BDF4BAE3}" presName="iconBgRect" presStyleLbl="bgShp" presStyleIdx="1" presStyleCnt="4"/>
      <dgm:spPr>
        <a:prstGeom prst="round2DiagRect">
          <a:avLst>
            <a:gd name="adj1" fmla="val 29727"/>
            <a:gd name="adj2" fmla="val 0"/>
          </a:avLst>
        </a:prstGeom>
      </dgm:spPr>
    </dgm:pt>
    <dgm:pt modelId="{D96FA09B-956B-4F5C-AE34-352404F99D67}" type="pres">
      <dgm:prSet presAssocID="{ECCDDDE2-839D-4A46-A5F9-0E10BDF4BAE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tterfly"/>
        </a:ext>
      </dgm:extLst>
    </dgm:pt>
    <dgm:pt modelId="{AAEFDFC8-CA74-4437-8332-FAFF782A1149}" type="pres">
      <dgm:prSet presAssocID="{ECCDDDE2-839D-4A46-A5F9-0E10BDF4BAE3}" presName="spaceRect" presStyleCnt="0"/>
      <dgm:spPr/>
    </dgm:pt>
    <dgm:pt modelId="{91D39922-B692-43A4-B5E9-CE8D5D54D235}" type="pres">
      <dgm:prSet presAssocID="{ECCDDDE2-839D-4A46-A5F9-0E10BDF4BAE3}" presName="textRect" presStyleLbl="revTx" presStyleIdx="1" presStyleCnt="4">
        <dgm:presLayoutVars>
          <dgm:chMax val="1"/>
          <dgm:chPref val="1"/>
        </dgm:presLayoutVars>
      </dgm:prSet>
      <dgm:spPr/>
    </dgm:pt>
    <dgm:pt modelId="{178FA67F-0DA2-4FE0-8D70-5F7CE6C24AF1}" type="pres">
      <dgm:prSet presAssocID="{96B9D6E3-677D-4EAD-AA42-1AE575806AFD}" presName="sibTrans" presStyleCnt="0"/>
      <dgm:spPr/>
    </dgm:pt>
    <dgm:pt modelId="{A9AB3AF7-6FA5-4CCA-8E55-B69A1DCA6A68}" type="pres">
      <dgm:prSet presAssocID="{5B7A8451-E782-4655-AC7F-01F90069BCD2}" presName="compNode" presStyleCnt="0"/>
      <dgm:spPr/>
    </dgm:pt>
    <dgm:pt modelId="{4A9921B7-6BB2-495C-B99C-45A35BA985B3}" type="pres">
      <dgm:prSet presAssocID="{5B7A8451-E782-4655-AC7F-01F90069BCD2}" presName="iconBgRect" presStyleLbl="bgShp" presStyleIdx="2" presStyleCnt="4"/>
      <dgm:spPr>
        <a:prstGeom prst="round2DiagRect">
          <a:avLst>
            <a:gd name="adj1" fmla="val 29727"/>
            <a:gd name="adj2" fmla="val 0"/>
          </a:avLst>
        </a:prstGeom>
      </dgm:spPr>
    </dgm:pt>
    <dgm:pt modelId="{E34AA34C-1A9C-4A02-8F32-457143C6CDC0}" type="pres">
      <dgm:prSet presAssocID="{5B7A8451-E782-4655-AC7F-01F90069BCD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3FAF7676-A5AF-44C1-9FB0-745476049BE7}" type="pres">
      <dgm:prSet presAssocID="{5B7A8451-E782-4655-AC7F-01F90069BCD2}" presName="spaceRect" presStyleCnt="0"/>
      <dgm:spPr/>
    </dgm:pt>
    <dgm:pt modelId="{81AC749B-67C3-4039-9926-B7B828CE3CCB}" type="pres">
      <dgm:prSet presAssocID="{5B7A8451-E782-4655-AC7F-01F90069BCD2}" presName="textRect" presStyleLbl="revTx" presStyleIdx="2" presStyleCnt="4">
        <dgm:presLayoutVars>
          <dgm:chMax val="1"/>
          <dgm:chPref val="1"/>
        </dgm:presLayoutVars>
      </dgm:prSet>
      <dgm:spPr/>
    </dgm:pt>
    <dgm:pt modelId="{32AACE2E-00F7-48FA-A187-5EEE932E735C}" type="pres">
      <dgm:prSet presAssocID="{17E3372C-4C31-461F-BE3A-7BA8A562B6F8}" presName="sibTrans" presStyleCnt="0"/>
      <dgm:spPr/>
    </dgm:pt>
    <dgm:pt modelId="{7222AC1A-DA01-4D48-A75D-1FC683AE50A6}" type="pres">
      <dgm:prSet presAssocID="{918CD8C3-A927-463A-8530-D4E6F057C126}" presName="compNode" presStyleCnt="0"/>
      <dgm:spPr/>
    </dgm:pt>
    <dgm:pt modelId="{BBA5C25D-D704-4346-90B2-D7E478966C79}" type="pres">
      <dgm:prSet presAssocID="{918CD8C3-A927-463A-8530-D4E6F057C126}" presName="iconBgRect" presStyleLbl="bgShp" presStyleIdx="3" presStyleCnt="4"/>
      <dgm:spPr>
        <a:prstGeom prst="round2DiagRect">
          <a:avLst>
            <a:gd name="adj1" fmla="val 29727"/>
            <a:gd name="adj2" fmla="val 0"/>
          </a:avLst>
        </a:prstGeom>
      </dgm:spPr>
    </dgm:pt>
    <dgm:pt modelId="{202F16F3-83AC-4A9D-942C-180B569B776D}" type="pres">
      <dgm:prSet presAssocID="{918CD8C3-A927-463A-8530-D4E6F057C12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tor"/>
        </a:ext>
      </dgm:extLst>
    </dgm:pt>
    <dgm:pt modelId="{2E3C11AE-98D6-4D25-ABED-17F018422F67}" type="pres">
      <dgm:prSet presAssocID="{918CD8C3-A927-463A-8530-D4E6F057C126}" presName="spaceRect" presStyleCnt="0"/>
      <dgm:spPr/>
    </dgm:pt>
    <dgm:pt modelId="{6C02F05D-0970-4AA3-BDB4-7C17ACF57C77}" type="pres">
      <dgm:prSet presAssocID="{918CD8C3-A927-463A-8530-D4E6F057C126}" presName="textRect" presStyleLbl="revTx" presStyleIdx="3" presStyleCnt="4">
        <dgm:presLayoutVars>
          <dgm:chMax val="1"/>
          <dgm:chPref val="1"/>
        </dgm:presLayoutVars>
      </dgm:prSet>
      <dgm:spPr/>
    </dgm:pt>
  </dgm:ptLst>
  <dgm:cxnLst>
    <dgm:cxn modelId="{83D7C024-224B-4A8F-99A0-4F39476EC45A}" srcId="{67947F6A-E54C-4DA4-9B98-59504F55D6F2}" destId="{ECCDDDE2-839D-4A46-A5F9-0E10BDF4BAE3}" srcOrd="1" destOrd="0" parTransId="{08194E01-D62E-4996-B1F6-448337B3ADA7}" sibTransId="{96B9D6E3-677D-4EAD-AA42-1AE575806AFD}"/>
    <dgm:cxn modelId="{A233BA62-15E4-4D7E-ACC3-C2A65C58C7D2}" type="presOf" srcId="{67947F6A-E54C-4DA4-9B98-59504F55D6F2}" destId="{E3D445F1-706A-4ACB-BDD8-2FEB7427F4A6}" srcOrd="0" destOrd="0" presId="urn:microsoft.com/office/officeart/2018/5/layout/IconLeafLabelList"/>
    <dgm:cxn modelId="{F34FB04B-2941-400E-892D-71C560FD1033}" srcId="{67947F6A-E54C-4DA4-9B98-59504F55D6F2}" destId="{EB3EA150-7249-4C1D-ACF4-A194E9784F90}" srcOrd="0" destOrd="0" parTransId="{D65FE8B5-4B3F-48F0-8B50-5C1F76FCBBC6}" sibTransId="{D6CA4FEE-DE83-4592-A8B9-E14D19943905}"/>
    <dgm:cxn modelId="{699FD474-4CC6-4F70-BC1A-0221B26D6FEF}" type="presOf" srcId="{918CD8C3-A927-463A-8530-D4E6F057C126}" destId="{6C02F05D-0970-4AA3-BDB4-7C17ACF57C77}" srcOrd="0" destOrd="0" presId="urn:microsoft.com/office/officeart/2018/5/layout/IconLeafLabelList"/>
    <dgm:cxn modelId="{2B999F86-EA29-4DFD-92E1-1C056AA563C2}" srcId="{67947F6A-E54C-4DA4-9B98-59504F55D6F2}" destId="{918CD8C3-A927-463A-8530-D4E6F057C126}" srcOrd="3" destOrd="0" parTransId="{DC603ECE-ED01-477B-95B5-E92926E5F5BC}" sibTransId="{6CF50164-DFD9-4727-945F-64A947AF2F80}"/>
    <dgm:cxn modelId="{9D9E078C-7D45-47B1-9FA6-FA4A9E546BBF}" type="presOf" srcId="{5B7A8451-E782-4655-AC7F-01F90069BCD2}" destId="{81AC749B-67C3-4039-9926-B7B828CE3CCB}" srcOrd="0" destOrd="0" presId="urn:microsoft.com/office/officeart/2018/5/layout/IconLeafLabelList"/>
    <dgm:cxn modelId="{3EECE596-8BFD-428B-A138-7D0E21572716}" type="presOf" srcId="{ECCDDDE2-839D-4A46-A5F9-0E10BDF4BAE3}" destId="{91D39922-B692-43A4-B5E9-CE8D5D54D235}" srcOrd="0" destOrd="0" presId="urn:microsoft.com/office/officeart/2018/5/layout/IconLeafLabelList"/>
    <dgm:cxn modelId="{CC3FD8CE-7DA5-4CA3-8D8C-CBAC35E9D76E}" type="presOf" srcId="{EB3EA150-7249-4C1D-ACF4-A194E9784F90}" destId="{8D094636-0574-4F8E-A87E-38BB2CC708FD}" srcOrd="0" destOrd="0" presId="urn:microsoft.com/office/officeart/2018/5/layout/IconLeafLabelList"/>
    <dgm:cxn modelId="{5B13B1F8-5195-4206-A6CD-0B6C922DF994}" srcId="{67947F6A-E54C-4DA4-9B98-59504F55D6F2}" destId="{5B7A8451-E782-4655-AC7F-01F90069BCD2}" srcOrd="2" destOrd="0" parTransId="{958B6E36-B7DB-47A6-8898-BAAC9A0B7881}" sibTransId="{17E3372C-4C31-461F-BE3A-7BA8A562B6F8}"/>
    <dgm:cxn modelId="{D4C67353-8B70-4D22-A7F6-D3F03263FF65}" type="presParOf" srcId="{E3D445F1-706A-4ACB-BDD8-2FEB7427F4A6}" destId="{CC0F9539-989B-4BB1-A392-7CC8E713853E}" srcOrd="0" destOrd="0" presId="urn:microsoft.com/office/officeart/2018/5/layout/IconLeafLabelList"/>
    <dgm:cxn modelId="{0C5B1770-3014-4095-B4EE-E4435934EC12}" type="presParOf" srcId="{CC0F9539-989B-4BB1-A392-7CC8E713853E}" destId="{1B382BD9-779C-4614-A50D-C62937A0A617}" srcOrd="0" destOrd="0" presId="urn:microsoft.com/office/officeart/2018/5/layout/IconLeafLabelList"/>
    <dgm:cxn modelId="{0C5E2358-77C7-4E0D-AB73-88C49A70A7DA}" type="presParOf" srcId="{CC0F9539-989B-4BB1-A392-7CC8E713853E}" destId="{D6AEEF08-24C0-4B10-9DD1-21B373713106}" srcOrd="1" destOrd="0" presId="urn:microsoft.com/office/officeart/2018/5/layout/IconLeafLabelList"/>
    <dgm:cxn modelId="{F68BFDF5-B9B5-44FA-84F3-8D47BD1AA3E3}" type="presParOf" srcId="{CC0F9539-989B-4BB1-A392-7CC8E713853E}" destId="{8DEE7A43-CAD3-4D93-B63F-BBE639DB2BCE}" srcOrd="2" destOrd="0" presId="urn:microsoft.com/office/officeart/2018/5/layout/IconLeafLabelList"/>
    <dgm:cxn modelId="{599F1D72-C859-441F-8C58-DB2E0C656B9A}" type="presParOf" srcId="{CC0F9539-989B-4BB1-A392-7CC8E713853E}" destId="{8D094636-0574-4F8E-A87E-38BB2CC708FD}" srcOrd="3" destOrd="0" presId="urn:microsoft.com/office/officeart/2018/5/layout/IconLeafLabelList"/>
    <dgm:cxn modelId="{076910F4-D9E9-47A4-B6EB-FA2B51D906C7}" type="presParOf" srcId="{E3D445F1-706A-4ACB-BDD8-2FEB7427F4A6}" destId="{A2BB652C-6060-4480-B686-E382FABC6348}" srcOrd="1" destOrd="0" presId="urn:microsoft.com/office/officeart/2018/5/layout/IconLeafLabelList"/>
    <dgm:cxn modelId="{07CA4B76-EAEB-492B-8508-14199FB321BD}" type="presParOf" srcId="{E3D445F1-706A-4ACB-BDD8-2FEB7427F4A6}" destId="{670DD21A-A015-4AD0-A92E-131AFA1B705B}" srcOrd="2" destOrd="0" presId="urn:microsoft.com/office/officeart/2018/5/layout/IconLeafLabelList"/>
    <dgm:cxn modelId="{A08A7ECF-DE36-40A1-9B39-0092383DFF39}" type="presParOf" srcId="{670DD21A-A015-4AD0-A92E-131AFA1B705B}" destId="{942F2BD0-380A-425B-A03B-92E7AB27CA54}" srcOrd="0" destOrd="0" presId="urn:microsoft.com/office/officeart/2018/5/layout/IconLeafLabelList"/>
    <dgm:cxn modelId="{34FB1F7B-3B49-4276-B8BD-EA8FB183C2BE}" type="presParOf" srcId="{670DD21A-A015-4AD0-A92E-131AFA1B705B}" destId="{D96FA09B-956B-4F5C-AE34-352404F99D67}" srcOrd="1" destOrd="0" presId="urn:microsoft.com/office/officeart/2018/5/layout/IconLeafLabelList"/>
    <dgm:cxn modelId="{55550A6B-43AB-4ED7-87ED-93EEB35BF7B1}" type="presParOf" srcId="{670DD21A-A015-4AD0-A92E-131AFA1B705B}" destId="{AAEFDFC8-CA74-4437-8332-FAFF782A1149}" srcOrd="2" destOrd="0" presId="urn:microsoft.com/office/officeart/2018/5/layout/IconLeafLabelList"/>
    <dgm:cxn modelId="{82D546E7-6498-419F-83A3-5891EF94CAC3}" type="presParOf" srcId="{670DD21A-A015-4AD0-A92E-131AFA1B705B}" destId="{91D39922-B692-43A4-B5E9-CE8D5D54D235}" srcOrd="3" destOrd="0" presId="urn:microsoft.com/office/officeart/2018/5/layout/IconLeafLabelList"/>
    <dgm:cxn modelId="{92C4104F-E9C5-4A89-9D8D-A0E79044BDA8}" type="presParOf" srcId="{E3D445F1-706A-4ACB-BDD8-2FEB7427F4A6}" destId="{178FA67F-0DA2-4FE0-8D70-5F7CE6C24AF1}" srcOrd="3" destOrd="0" presId="urn:microsoft.com/office/officeart/2018/5/layout/IconLeafLabelList"/>
    <dgm:cxn modelId="{D4DC4833-2891-4104-8BC4-7ECAF8036B4E}" type="presParOf" srcId="{E3D445F1-706A-4ACB-BDD8-2FEB7427F4A6}" destId="{A9AB3AF7-6FA5-4CCA-8E55-B69A1DCA6A68}" srcOrd="4" destOrd="0" presId="urn:microsoft.com/office/officeart/2018/5/layout/IconLeafLabelList"/>
    <dgm:cxn modelId="{1DCDF2D0-3777-4240-9F37-EB1774CEE14C}" type="presParOf" srcId="{A9AB3AF7-6FA5-4CCA-8E55-B69A1DCA6A68}" destId="{4A9921B7-6BB2-495C-B99C-45A35BA985B3}" srcOrd="0" destOrd="0" presId="urn:microsoft.com/office/officeart/2018/5/layout/IconLeafLabelList"/>
    <dgm:cxn modelId="{05942504-9F1E-430E-9519-5BAFCE893B6B}" type="presParOf" srcId="{A9AB3AF7-6FA5-4CCA-8E55-B69A1DCA6A68}" destId="{E34AA34C-1A9C-4A02-8F32-457143C6CDC0}" srcOrd="1" destOrd="0" presId="urn:microsoft.com/office/officeart/2018/5/layout/IconLeafLabelList"/>
    <dgm:cxn modelId="{5C07A2E9-EDB4-4EB3-A27B-758DB1856FA3}" type="presParOf" srcId="{A9AB3AF7-6FA5-4CCA-8E55-B69A1DCA6A68}" destId="{3FAF7676-A5AF-44C1-9FB0-745476049BE7}" srcOrd="2" destOrd="0" presId="urn:microsoft.com/office/officeart/2018/5/layout/IconLeafLabelList"/>
    <dgm:cxn modelId="{2E3C54BC-F0BE-43C8-9D70-E5CA6A612DC8}" type="presParOf" srcId="{A9AB3AF7-6FA5-4CCA-8E55-B69A1DCA6A68}" destId="{81AC749B-67C3-4039-9926-B7B828CE3CCB}" srcOrd="3" destOrd="0" presId="urn:microsoft.com/office/officeart/2018/5/layout/IconLeafLabelList"/>
    <dgm:cxn modelId="{C96A42B2-0869-44A2-836D-95BE21E12B8D}" type="presParOf" srcId="{E3D445F1-706A-4ACB-BDD8-2FEB7427F4A6}" destId="{32AACE2E-00F7-48FA-A187-5EEE932E735C}" srcOrd="5" destOrd="0" presId="urn:microsoft.com/office/officeart/2018/5/layout/IconLeafLabelList"/>
    <dgm:cxn modelId="{66CFBBDE-5685-4AAA-BB38-6F0BBC26AFBA}" type="presParOf" srcId="{E3D445F1-706A-4ACB-BDD8-2FEB7427F4A6}" destId="{7222AC1A-DA01-4D48-A75D-1FC683AE50A6}" srcOrd="6" destOrd="0" presId="urn:microsoft.com/office/officeart/2018/5/layout/IconLeafLabelList"/>
    <dgm:cxn modelId="{4704087D-724A-40F4-90CC-55B587573260}" type="presParOf" srcId="{7222AC1A-DA01-4D48-A75D-1FC683AE50A6}" destId="{BBA5C25D-D704-4346-90B2-D7E478966C79}" srcOrd="0" destOrd="0" presId="urn:microsoft.com/office/officeart/2018/5/layout/IconLeafLabelList"/>
    <dgm:cxn modelId="{40C1EBA5-CE42-4AA0-A13B-98142B6BE2F8}" type="presParOf" srcId="{7222AC1A-DA01-4D48-A75D-1FC683AE50A6}" destId="{202F16F3-83AC-4A9D-942C-180B569B776D}" srcOrd="1" destOrd="0" presId="urn:microsoft.com/office/officeart/2018/5/layout/IconLeafLabelList"/>
    <dgm:cxn modelId="{2E64E094-0A90-4822-8A8D-D449E1A60018}" type="presParOf" srcId="{7222AC1A-DA01-4D48-A75D-1FC683AE50A6}" destId="{2E3C11AE-98D6-4D25-ABED-17F018422F67}" srcOrd="2" destOrd="0" presId="urn:microsoft.com/office/officeart/2018/5/layout/IconLeafLabelList"/>
    <dgm:cxn modelId="{6607081B-3DCF-428A-B472-CF8E6053F5B5}" type="presParOf" srcId="{7222AC1A-DA01-4D48-A75D-1FC683AE50A6}" destId="{6C02F05D-0970-4AA3-BDB4-7C17ACF57C77}"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382BD9-779C-4614-A50D-C62937A0A617}">
      <dsp:nvSpPr>
        <dsp:cNvPr id="0" name=""/>
        <dsp:cNvSpPr/>
      </dsp:nvSpPr>
      <dsp:spPr>
        <a:xfrm>
          <a:off x="774129" y="709809"/>
          <a:ext cx="1255425" cy="12554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AEEF08-24C0-4B10-9DD1-21B373713106}">
      <dsp:nvSpPr>
        <dsp:cNvPr id="0" name=""/>
        <dsp:cNvSpPr/>
      </dsp:nvSpPr>
      <dsp:spPr>
        <a:xfrm>
          <a:off x="1041679" y="977359"/>
          <a:ext cx="720326" cy="720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094636-0574-4F8E-A87E-38BB2CC708FD}">
      <dsp:nvSpPr>
        <dsp:cNvPr id="0" name=""/>
        <dsp:cNvSpPr/>
      </dsp:nvSpPr>
      <dsp:spPr>
        <a:xfrm>
          <a:off x="372805"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kern="1200"/>
            <a:t>1. Hyperparameter Tuning: Fine-tune model parameters for improved performance.</a:t>
          </a:r>
          <a:endParaRPr lang="en-US" sz="1200" kern="1200"/>
        </a:p>
      </dsp:txBody>
      <dsp:txXfrm>
        <a:off x="372805" y="2356270"/>
        <a:ext cx="2058075" cy="720000"/>
      </dsp:txXfrm>
    </dsp:sp>
    <dsp:sp modelId="{942F2BD0-380A-425B-A03B-92E7AB27CA54}">
      <dsp:nvSpPr>
        <dsp:cNvPr id="0" name=""/>
        <dsp:cNvSpPr/>
      </dsp:nvSpPr>
      <dsp:spPr>
        <a:xfrm>
          <a:off x="3192368" y="709809"/>
          <a:ext cx="1255425" cy="125542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6FA09B-956B-4F5C-AE34-352404F99D67}">
      <dsp:nvSpPr>
        <dsp:cNvPr id="0" name=""/>
        <dsp:cNvSpPr/>
      </dsp:nvSpPr>
      <dsp:spPr>
        <a:xfrm>
          <a:off x="3459917" y="977359"/>
          <a:ext cx="720326" cy="720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D39922-B692-43A4-B5E9-CE8D5D54D235}">
      <dsp:nvSpPr>
        <dsp:cNvPr id="0" name=""/>
        <dsp:cNvSpPr/>
      </dsp:nvSpPr>
      <dsp:spPr>
        <a:xfrm>
          <a:off x="2791043"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kern="1200"/>
            <a:t>2. Feature Importance Analysis: Investigate key features to gain medical insights.</a:t>
          </a:r>
          <a:endParaRPr lang="en-US" sz="1200" kern="1200"/>
        </a:p>
      </dsp:txBody>
      <dsp:txXfrm>
        <a:off x="2791043" y="2356270"/>
        <a:ext cx="2058075" cy="720000"/>
      </dsp:txXfrm>
    </dsp:sp>
    <dsp:sp modelId="{4A9921B7-6BB2-495C-B99C-45A35BA985B3}">
      <dsp:nvSpPr>
        <dsp:cNvPr id="0" name=""/>
        <dsp:cNvSpPr/>
      </dsp:nvSpPr>
      <dsp:spPr>
        <a:xfrm>
          <a:off x="5610606" y="709809"/>
          <a:ext cx="1255425" cy="125542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4AA34C-1A9C-4A02-8F32-457143C6CDC0}">
      <dsp:nvSpPr>
        <dsp:cNvPr id="0" name=""/>
        <dsp:cNvSpPr/>
      </dsp:nvSpPr>
      <dsp:spPr>
        <a:xfrm>
          <a:off x="5878155" y="977359"/>
          <a:ext cx="720326" cy="720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AC749B-67C3-4039-9926-B7B828CE3CCB}">
      <dsp:nvSpPr>
        <dsp:cNvPr id="0" name=""/>
        <dsp:cNvSpPr/>
      </dsp:nvSpPr>
      <dsp:spPr>
        <a:xfrm>
          <a:off x="5209281"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kern="1200"/>
            <a:t>3. External Validation: Validate the model on different datasets for generalizability.</a:t>
          </a:r>
          <a:endParaRPr lang="en-US" sz="1200" kern="1200"/>
        </a:p>
      </dsp:txBody>
      <dsp:txXfrm>
        <a:off x="5209281" y="2356270"/>
        <a:ext cx="2058075" cy="720000"/>
      </dsp:txXfrm>
    </dsp:sp>
    <dsp:sp modelId="{BBA5C25D-D704-4346-90B2-D7E478966C79}">
      <dsp:nvSpPr>
        <dsp:cNvPr id="0" name=""/>
        <dsp:cNvSpPr/>
      </dsp:nvSpPr>
      <dsp:spPr>
        <a:xfrm>
          <a:off x="8028844" y="709809"/>
          <a:ext cx="1255425" cy="1255425"/>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2F16F3-83AC-4A9D-942C-180B569B776D}">
      <dsp:nvSpPr>
        <dsp:cNvPr id="0" name=""/>
        <dsp:cNvSpPr/>
      </dsp:nvSpPr>
      <dsp:spPr>
        <a:xfrm>
          <a:off x="8296394" y="977359"/>
          <a:ext cx="720326" cy="720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02F05D-0970-4AA3-BDB4-7C17ACF57C77}">
      <dsp:nvSpPr>
        <dsp:cNvPr id="0" name=""/>
        <dsp:cNvSpPr/>
      </dsp:nvSpPr>
      <dsp:spPr>
        <a:xfrm>
          <a:off x="7627519"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kern="1200"/>
            <a:t>4. Clinical Deployment: Explore using the model in clinical settings to aid diabetes management.</a:t>
          </a:r>
          <a:endParaRPr lang="en-US" sz="1200" kern="1200"/>
        </a:p>
      </dsp:txBody>
      <dsp:txXfrm>
        <a:off x="7627519" y="2356270"/>
        <a:ext cx="2058075"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89539E-D3CB-48D4-8983-C9F70C25A52E}"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356AF-AE47-4A69-8588-958E80E8D40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000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89539E-D3CB-48D4-8983-C9F70C25A52E}"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356AF-AE47-4A69-8588-958E80E8D408}" type="slidenum">
              <a:rPr lang="en-IN" smtClean="0"/>
              <a:t>‹#›</a:t>
            </a:fld>
            <a:endParaRPr lang="en-IN"/>
          </a:p>
        </p:txBody>
      </p:sp>
    </p:spTree>
    <p:extLst>
      <p:ext uri="{BB962C8B-B14F-4D97-AF65-F5344CB8AC3E}">
        <p14:creationId xmlns:p14="http://schemas.microsoft.com/office/powerpoint/2010/main" val="1838334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89539E-D3CB-48D4-8983-C9F70C25A52E}"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356AF-AE47-4A69-8588-958E80E8D408}" type="slidenum">
              <a:rPr lang="en-IN" smtClean="0"/>
              <a:t>‹#›</a:t>
            </a:fld>
            <a:endParaRPr lang="en-IN"/>
          </a:p>
        </p:txBody>
      </p:sp>
    </p:spTree>
    <p:extLst>
      <p:ext uri="{BB962C8B-B14F-4D97-AF65-F5344CB8AC3E}">
        <p14:creationId xmlns:p14="http://schemas.microsoft.com/office/powerpoint/2010/main" val="3401411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89539E-D3CB-48D4-8983-C9F70C25A52E}"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356AF-AE47-4A69-8588-958E80E8D408}" type="slidenum">
              <a:rPr lang="en-IN" smtClean="0"/>
              <a:t>‹#›</a:t>
            </a:fld>
            <a:endParaRPr lang="en-IN"/>
          </a:p>
        </p:txBody>
      </p:sp>
    </p:spTree>
    <p:extLst>
      <p:ext uri="{BB962C8B-B14F-4D97-AF65-F5344CB8AC3E}">
        <p14:creationId xmlns:p14="http://schemas.microsoft.com/office/powerpoint/2010/main" val="165889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89539E-D3CB-48D4-8983-C9F70C25A52E}"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356AF-AE47-4A69-8588-958E80E8D40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870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9539E-D3CB-48D4-8983-C9F70C25A52E}"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4356AF-AE47-4A69-8588-958E80E8D408}" type="slidenum">
              <a:rPr lang="en-IN" smtClean="0"/>
              <a:t>‹#›</a:t>
            </a:fld>
            <a:endParaRPr lang="en-IN"/>
          </a:p>
        </p:txBody>
      </p:sp>
    </p:spTree>
    <p:extLst>
      <p:ext uri="{BB962C8B-B14F-4D97-AF65-F5344CB8AC3E}">
        <p14:creationId xmlns:p14="http://schemas.microsoft.com/office/powerpoint/2010/main" val="3942743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89539E-D3CB-48D4-8983-C9F70C25A52E}" type="datetimeFigureOut">
              <a:rPr lang="en-IN" smtClean="0"/>
              <a:t>14-11-2024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4356AF-AE47-4A69-8588-958E80E8D408}" type="slidenum">
              <a:rPr lang="en-IN" smtClean="0"/>
              <a:t>‹#›</a:t>
            </a:fld>
            <a:endParaRPr lang="en-IN"/>
          </a:p>
        </p:txBody>
      </p:sp>
    </p:spTree>
    <p:extLst>
      <p:ext uri="{BB962C8B-B14F-4D97-AF65-F5344CB8AC3E}">
        <p14:creationId xmlns:p14="http://schemas.microsoft.com/office/powerpoint/2010/main" val="21314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89539E-D3CB-48D4-8983-C9F70C25A52E}" type="datetimeFigureOut">
              <a:rPr lang="en-IN" smtClean="0"/>
              <a:t>14-11-2024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4356AF-AE47-4A69-8588-958E80E8D408}" type="slidenum">
              <a:rPr lang="en-IN" smtClean="0"/>
              <a:t>‹#›</a:t>
            </a:fld>
            <a:endParaRPr lang="en-IN"/>
          </a:p>
        </p:txBody>
      </p:sp>
    </p:spTree>
    <p:extLst>
      <p:ext uri="{BB962C8B-B14F-4D97-AF65-F5344CB8AC3E}">
        <p14:creationId xmlns:p14="http://schemas.microsoft.com/office/powerpoint/2010/main" val="751395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A89539E-D3CB-48D4-8983-C9F70C25A52E}" type="datetimeFigureOut">
              <a:rPr lang="en-IN" smtClean="0"/>
              <a:t>14-11-2024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84356AF-AE47-4A69-8588-958E80E8D408}" type="slidenum">
              <a:rPr lang="en-IN" smtClean="0"/>
              <a:t>‹#›</a:t>
            </a:fld>
            <a:endParaRPr lang="en-IN"/>
          </a:p>
        </p:txBody>
      </p:sp>
    </p:spTree>
    <p:extLst>
      <p:ext uri="{BB962C8B-B14F-4D97-AF65-F5344CB8AC3E}">
        <p14:creationId xmlns:p14="http://schemas.microsoft.com/office/powerpoint/2010/main" val="334014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A89539E-D3CB-48D4-8983-C9F70C25A52E}" type="datetimeFigureOut">
              <a:rPr lang="en-IN" smtClean="0"/>
              <a:t>14-11-2024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84356AF-AE47-4A69-8588-958E80E8D408}" type="slidenum">
              <a:rPr lang="en-IN" smtClean="0"/>
              <a:t>‹#›</a:t>
            </a:fld>
            <a:endParaRPr lang="en-IN"/>
          </a:p>
        </p:txBody>
      </p:sp>
    </p:spTree>
    <p:extLst>
      <p:ext uri="{BB962C8B-B14F-4D97-AF65-F5344CB8AC3E}">
        <p14:creationId xmlns:p14="http://schemas.microsoft.com/office/powerpoint/2010/main" val="425829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89539E-D3CB-48D4-8983-C9F70C25A52E}"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4356AF-AE47-4A69-8588-958E80E8D408}" type="slidenum">
              <a:rPr lang="en-IN" smtClean="0"/>
              <a:t>‹#›</a:t>
            </a:fld>
            <a:endParaRPr lang="en-IN"/>
          </a:p>
        </p:txBody>
      </p:sp>
    </p:spTree>
    <p:extLst>
      <p:ext uri="{BB962C8B-B14F-4D97-AF65-F5344CB8AC3E}">
        <p14:creationId xmlns:p14="http://schemas.microsoft.com/office/powerpoint/2010/main" val="2664002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A89539E-D3CB-48D4-8983-C9F70C25A52E}" type="datetimeFigureOut">
              <a:rPr lang="en-IN" smtClean="0"/>
              <a:t>14-11-2024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84356AF-AE47-4A69-8588-958E80E8D40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273042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vit logo"/>
          <p:cNvPicPr>
            <a:picLocks noChangeAspect="1" noChangeArrowheads="1"/>
          </p:cNvPicPr>
          <p:nvPr/>
        </p:nvPicPr>
        <p:blipFill>
          <a:blip r:embed="rId2">
            <a:extLst>
              <a:ext uri="{28A0092B-C50C-407E-A947-70E740481C1C}">
                <a14:useLocalDpi xmlns:a14="http://schemas.microsoft.com/office/drawing/2010/main" val="0"/>
              </a:ext>
            </a:extLst>
          </a:blip>
          <a:srcRect t="21402" r="1024" b="19926"/>
          <a:stretch>
            <a:fillRect/>
          </a:stretch>
        </p:blipFill>
        <p:spPr bwMode="auto">
          <a:xfrm>
            <a:off x="4039978" y="328226"/>
            <a:ext cx="3760414" cy="1278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btitle 2"/>
          <p:cNvSpPr txBox="1">
            <a:spLocks/>
          </p:cNvSpPr>
          <p:nvPr/>
        </p:nvSpPr>
        <p:spPr>
          <a:xfrm>
            <a:off x="1524000" y="5019365"/>
            <a:ext cx="9122229" cy="871269"/>
          </a:xfrm>
          <a:prstGeom prst="rect">
            <a:avLst/>
          </a:prstGeom>
        </p:spPr>
        <p:txBody>
          <a:bodyPr>
            <a:norm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0000"/>
              </a:lnSpc>
              <a:buFontTx/>
              <a:buNone/>
            </a:pPr>
            <a:r>
              <a:rPr lang="nl-NL" sz="1600" i="1" dirty="0">
                <a:solidFill>
                  <a:srgbClr val="C00000"/>
                </a:solidFill>
                <a:latin typeface="Times New Roman" panose="02020603050405020304" pitchFamily="18" charset="0"/>
                <a:cs typeface="Times New Roman" panose="02020603050405020304" pitchFamily="18" charset="0"/>
              </a:rPr>
              <a:t>Sridhar</a:t>
            </a:r>
            <a:r>
              <a:rPr lang="nl-NL" sz="1600" i="1" u="none" dirty="0">
                <a:solidFill>
                  <a:srgbClr val="C00000"/>
                </a:solidFill>
                <a:latin typeface="Times New Roman" panose="02020603050405020304" pitchFamily="18" charset="0"/>
                <a:cs typeface="Times New Roman" panose="02020603050405020304" pitchFamily="18" charset="0"/>
              </a:rPr>
              <a:t> S 21MIS0140</a:t>
            </a:r>
          </a:p>
          <a:p>
            <a:pPr algn="ctr">
              <a:lnSpc>
                <a:spcPct val="90000"/>
              </a:lnSpc>
              <a:buFontTx/>
              <a:buNone/>
            </a:pPr>
            <a:r>
              <a:rPr lang="nl-NL" sz="1600" i="1" dirty="0">
                <a:solidFill>
                  <a:srgbClr val="C00000"/>
                </a:solidFill>
                <a:latin typeface="Times New Roman" panose="02020603050405020304" pitchFamily="18" charset="0"/>
                <a:cs typeface="Times New Roman" panose="02020603050405020304" pitchFamily="18" charset="0"/>
              </a:rPr>
              <a:t>kaushik</a:t>
            </a:r>
            <a:r>
              <a:rPr lang="nl-NL" sz="1600" i="1" u="none" dirty="0">
                <a:solidFill>
                  <a:srgbClr val="C00000"/>
                </a:solidFill>
                <a:latin typeface="Times New Roman" panose="02020603050405020304" pitchFamily="18" charset="0"/>
                <a:cs typeface="Times New Roman" panose="02020603050405020304" pitchFamily="18" charset="0"/>
              </a:rPr>
              <a:t> S 21MIS0362</a:t>
            </a:r>
          </a:p>
          <a:p>
            <a:pPr algn="ctr">
              <a:lnSpc>
                <a:spcPct val="90000"/>
              </a:lnSpc>
              <a:buFontTx/>
              <a:buNone/>
            </a:pPr>
            <a:r>
              <a:rPr lang="nl-NL" sz="1600" i="1" dirty="0">
                <a:solidFill>
                  <a:srgbClr val="C00000"/>
                </a:solidFill>
                <a:latin typeface="Times New Roman" panose="02020603050405020304" pitchFamily="18" charset="0"/>
                <a:cs typeface="Times New Roman" panose="02020603050405020304" pitchFamily="18" charset="0"/>
              </a:rPr>
              <a:t>Tharun</a:t>
            </a:r>
            <a:r>
              <a:rPr lang="nl-NL" sz="1600" i="1" u="none" dirty="0">
                <a:solidFill>
                  <a:srgbClr val="C00000"/>
                </a:solidFill>
                <a:latin typeface="Times New Roman" panose="02020603050405020304" pitchFamily="18" charset="0"/>
                <a:cs typeface="Times New Roman" panose="02020603050405020304" pitchFamily="18" charset="0"/>
              </a:rPr>
              <a:t> S 21MIS0408</a:t>
            </a:r>
          </a:p>
          <a:p>
            <a:pPr algn="ctr">
              <a:lnSpc>
                <a:spcPct val="90000"/>
              </a:lnSpc>
              <a:buFontTx/>
              <a:buNone/>
            </a:pPr>
            <a:endParaRPr lang="en-IN" sz="1600" i="1" u="none" dirty="0">
              <a:solidFill>
                <a:srgbClr val="C00000"/>
              </a:solidFill>
              <a:latin typeface="Times New Roman" panose="02020603050405020304" pitchFamily="18" charset="0"/>
              <a:cs typeface="Times New Roman" panose="02020603050405020304" pitchFamily="18" charset="0"/>
            </a:endParaRPr>
          </a:p>
          <a:p>
            <a:pPr algn="ctr">
              <a:lnSpc>
                <a:spcPct val="90000"/>
              </a:lnSpc>
              <a:buFontTx/>
              <a:buNone/>
            </a:pPr>
            <a:endParaRPr lang="en-IN" sz="1700" i="1" u="none" dirty="0">
              <a:solidFill>
                <a:srgbClr val="C000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3517640" y="3608487"/>
            <a:ext cx="5569371" cy="669094"/>
          </a:xfrm>
          <a:prstGeom prst="rect">
            <a:avLst/>
          </a:prstGeom>
        </p:spPr>
        <p:txBody>
          <a:bodyPr wrap="square">
            <a:spAutoFit/>
          </a:bodyPr>
          <a:lstStyle/>
          <a:p>
            <a:pPr algn="ctr">
              <a:lnSpc>
                <a:spcPct val="150000"/>
              </a:lnSpc>
              <a:spcAft>
                <a:spcPts val="800"/>
              </a:spcAft>
            </a:pPr>
            <a:r>
              <a:rPr lang="en-US" sz="2800" dirty="0">
                <a:solidFill>
                  <a:srgbClr val="C00000"/>
                </a:solidFill>
                <a:latin typeface="Calibri" panose="020F0502020204030204" pitchFamily="34" charset="0"/>
                <a:ea typeface="Calibri" panose="020F0502020204030204" pitchFamily="34" charset="0"/>
                <a:cs typeface="Times New Roman" panose="02020603050405020304" pitchFamily="18" charset="0"/>
              </a:rPr>
              <a:t>Diabetes data analysis and prediction</a:t>
            </a:r>
            <a:endParaRPr lang="en-IN" sz="28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528047" y="2058470"/>
            <a:ext cx="7073153" cy="1477328"/>
          </a:xfrm>
          <a:prstGeom prst="rect">
            <a:avLst/>
          </a:prstGeom>
        </p:spPr>
        <p:txBody>
          <a:bodyPr wrap="square">
            <a:spAutoFit/>
          </a:bodyPr>
          <a:lstStyle/>
          <a:p>
            <a:pPr algn="ctr"/>
            <a:r>
              <a:rPr lang="en-IN" b="1" i="1" dirty="0">
                <a:solidFill>
                  <a:srgbClr val="00B050"/>
                </a:solidFill>
                <a:latin typeface="Arial" panose="020B0604020202020204" pitchFamily="34" charset="0"/>
                <a:ea typeface="Calibri" panose="020F0502020204030204" pitchFamily="34" charset="0"/>
              </a:rPr>
              <a:t>Final Review – J Component</a:t>
            </a:r>
          </a:p>
          <a:p>
            <a:pPr algn="ctr"/>
            <a:r>
              <a:rPr lang="en-IN" b="1" i="1" dirty="0">
                <a:solidFill>
                  <a:srgbClr val="00B050"/>
                </a:solidFill>
                <a:latin typeface="Arial" panose="020B0604020202020204" pitchFamily="34" charset="0"/>
                <a:ea typeface="Calibri" panose="020F0502020204030204" pitchFamily="34" charset="0"/>
              </a:rPr>
              <a:t> </a:t>
            </a:r>
          </a:p>
          <a:p>
            <a:pPr algn="ctr"/>
            <a:r>
              <a:rPr lang="en-IN" b="1" i="1" dirty="0">
                <a:solidFill>
                  <a:srgbClr val="00B050"/>
                </a:solidFill>
                <a:latin typeface="Arial" panose="020B0604020202020204" pitchFamily="34" charset="0"/>
                <a:ea typeface="Calibri" panose="020F0502020204030204" pitchFamily="34" charset="0"/>
              </a:rPr>
              <a:t>SWE2011 BIG DATA ANALYTICS</a:t>
            </a:r>
          </a:p>
          <a:p>
            <a:pPr algn="ctr"/>
            <a:endParaRPr lang="en-IN" b="1" i="1" dirty="0">
              <a:solidFill>
                <a:srgbClr val="00B050"/>
              </a:solidFill>
              <a:latin typeface="Arial" panose="020B0604020202020204" pitchFamily="34" charset="0"/>
              <a:ea typeface="Calibri" panose="020F0502020204030204" pitchFamily="34" charset="0"/>
            </a:endParaRPr>
          </a:p>
          <a:p>
            <a:pPr algn="ctr"/>
            <a:r>
              <a:rPr lang="en-IN" b="1" i="1" dirty="0">
                <a:solidFill>
                  <a:srgbClr val="00B050"/>
                </a:solidFill>
                <a:latin typeface="Arial" panose="020B0604020202020204" pitchFamily="34" charset="0"/>
                <a:ea typeface="Calibri" panose="020F0502020204030204" pitchFamily="34" charset="0"/>
              </a:rPr>
              <a:t>FALL 2023-24</a:t>
            </a:r>
            <a:endParaRPr lang="en-IN" dirty="0">
              <a:solidFill>
                <a:srgbClr val="00B050"/>
              </a:solidFill>
            </a:endParaRPr>
          </a:p>
        </p:txBody>
      </p:sp>
    </p:spTree>
    <p:extLst>
      <p:ext uri="{BB962C8B-B14F-4D97-AF65-F5344CB8AC3E}">
        <p14:creationId xmlns:p14="http://schemas.microsoft.com/office/powerpoint/2010/main" val="2978053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75D6-927B-6BB1-2E4A-0CAB87E62D83}"/>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80B13B1E-DC8A-F607-72FA-7391C95D5973}"/>
              </a:ext>
            </a:extLst>
          </p:cNvPr>
          <p:cNvSpPr>
            <a:spLocks noGrp="1"/>
          </p:cNvSpPr>
          <p:nvPr>
            <p:ph idx="1"/>
          </p:nvPr>
        </p:nvSpPr>
        <p:spPr/>
        <p:txBody>
          <a:bodyPr/>
          <a:lstStyle/>
          <a:p>
            <a:r>
              <a:rPr lang="en-US" dirty="0"/>
              <a:t>Diabetes is a serious chronic disease affecting millions of people worldwide. It is a metabolic condition characterized by high blood sugar levels. Untreated diabetes can lead to severe complications, including heart disease, stroke, kidney damage, blindness, and limb amputation. Early prevention and management of diabetes are crucial for reducing the risk of complications. Machine learning can be a powerful tool for predicting an individual's risk of diabetes. This project aims to explore various datasets related to diabetes and develop a model to predict diabetes in an individuals using a dataset of patients with and without diabetes. </a:t>
            </a:r>
            <a:r>
              <a:rPr lang="en-US" dirty="0" err="1"/>
              <a:t>XGboost</a:t>
            </a:r>
            <a:r>
              <a:rPr lang="en-US" dirty="0"/>
              <a:t> machine learning algorithm has Accuracy of 97.105% and used to evaluate and accurately predict diabetes in new patients.</a:t>
            </a:r>
            <a:endParaRPr lang="en-IN" dirty="0"/>
          </a:p>
        </p:txBody>
      </p:sp>
    </p:spTree>
    <p:extLst>
      <p:ext uri="{BB962C8B-B14F-4D97-AF65-F5344CB8AC3E}">
        <p14:creationId xmlns:p14="http://schemas.microsoft.com/office/powerpoint/2010/main" val="3378951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837155-5FB8-4A96-864C-066D5C655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85918EE-77B5-4057-BB22-B9CE13905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rgbClr val="30335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DAACEFB6-734A-8AC0-1F85-8973E462C732}"/>
              </a:ext>
            </a:extLst>
          </p:cNvPr>
          <p:cNvSpPr>
            <a:spLocks noGrp="1"/>
          </p:cNvSpPr>
          <p:nvPr>
            <p:ph type="title"/>
          </p:nvPr>
        </p:nvSpPr>
        <p:spPr>
          <a:xfrm>
            <a:off x="609104" y="605149"/>
            <a:ext cx="2364377" cy="727760"/>
          </a:xfrm>
        </p:spPr>
        <p:txBody>
          <a:bodyPr>
            <a:normAutofit/>
          </a:bodyPr>
          <a:lstStyle/>
          <a:p>
            <a:r>
              <a:rPr lang="en-IN" sz="4000" dirty="0">
                <a:solidFill>
                  <a:srgbClr val="FFFFFF"/>
                </a:solidFill>
              </a:rPr>
              <a:t>DATASET</a:t>
            </a:r>
          </a:p>
        </p:txBody>
      </p:sp>
      <p:sp>
        <p:nvSpPr>
          <p:cNvPr id="3" name="Content Placeholder 2">
            <a:extLst>
              <a:ext uri="{FF2B5EF4-FFF2-40B4-BE49-F238E27FC236}">
                <a16:creationId xmlns:a16="http://schemas.microsoft.com/office/drawing/2014/main" id="{241981B9-4C83-5C93-E6C0-6D5B6E0546DD}"/>
              </a:ext>
            </a:extLst>
          </p:cNvPr>
          <p:cNvSpPr>
            <a:spLocks noGrp="1"/>
          </p:cNvSpPr>
          <p:nvPr>
            <p:ph idx="1"/>
          </p:nvPr>
        </p:nvSpPr>
        <p:spPr>
          <a:xfrm>
            <a:off x="645765" y="1545839"/>
            <a:ext cx="5977938" cy="2391680"/>
          </a:xfrm>
        </p:spPr>
        <p:txBody>
          <a:bodyPr>
            <a:normAutofit/>
          </a:bodyPr>
          <a:lstStyle/>
          <a:p>
            <a:r>
              <a:rPr lang="en-US" sz="1800" dirty="0">
                <a:solidFill>
                  <a:srgbClr val="FFFFFF"/>
                </a:solidFill>
              </a:rPr>
              <a:t>The diabetes_prediction_dataset.csv file contains medical and demographic data of patients along with their diabetes status, whether positive or negative. It consists of various features such as age, gender, body mass index (BMI), hypertension, heart disease, smoking history, HbA1c level, and blood glucose level. The Dataset can be utilized for constructing machine learning models that can predict the likelihood of diabetes in patients based on their medical history and demographic details. </a:t>
            </a:r>
          </a:p>
          <a:p>
            <a:endParaRPr lang="en-IN" sz="1800" dirty="0">
              <a:solidFill>
                <a:srgbClr val="FFFFFF"/>
              </a:solidFill>
            </a:endParaRPr>
          </a:p>
        </p:txBody>
      </p:sp>
      <p:sp>
        <p:nvSpPr>
          <p:cNvPr id="16" name="Rectangle 15">
            <a:extLst>
              <a:ext uri="{FF2B5EF4-FFF2-40B4-BE49-F238E27FC236}">
                <a16:creationId xmlns:a16="http://schemas.microsoft.com/office/drawing/2014/main" id="{9DC7B070-A583-45C7-AF93-0E8F020E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rgbClr val="9AEC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5" name="Picture 4">
            <a:extLst>
              <a:ext uri="{FF2B5EF4-FFF2-40B4-BE49-F238E27FC236}">
                <a16:creationId xmlns:a16="http://schemas.microsoft.com/office/drawing/2014/main" id="{5BEBE5CE-B671-A31F-9458-4097A6C31746}"/>
              </a:ext>
            </a:extLst>
          </p:cNvPr>
          <p:cNvPicPr>
            <a:picLocks noChangeAspect="1"/>
          </p:cNvPicPr>
          <p:nvPr/>
        </p:nvPicPr>
        <p:blipFill>
          <a:blip r:embed="rId2"/>
          <a:stretch>
            <a:fillRect/>
          </a:stretch>
        </p:blipFill>
        <p:spPr>
          <a:xfrm>
            <a:off x="8251982" y="728487"/>
            <a:ext cx="3294253" cy="2766548"/>
          </a:xfrm>
          <a:prstGeom prst="rect">
            <a:avLst/>
          </a:prstGeom>
        </p:spPr>
      </p:pic>
      <p:pic>
        <p:nvPicPr>
          <p:cNvPr id="7" name="Picture 6">
            <a:extLst>
              <a:ext uri="{FF2B5EF4-FFF2-40B4-BE49-F238E27FC236}">
                <a16:creationId xmlns:a16="http://schemas.microsoft.com/office/drawing/2014/main" id="{CABBFAB1-A598-EC0E-A7B9-422BB2D29B1B}"/>
              </a:ext>
            </a:extLst>
          </p:cNvPr>
          <p:cNvPicPr>
            <a:picLocks noChangeAspect="1"/>
          </p:cNvPicPr>
          <p:nvPr/>
        </p:nvPicPr>
        <p:blipFill>
          <a:blip r:embed="rId3"/>
          <a:stretch>
            <a:fillRect/>
          </a:stretch>
        </p:blipFill>
        <p:spPr>
          <a:xfrm>
            <a:off x="8276929" y="3863573"/>
            <a:ext cx="3306917" cy="1821102"/>
          </a:xfrm>
          <a:prstGeom prst="rect">
            <a:avLst/>
          </a:prstGeom>
        </p:spPr>
      </p:pic>
      <p:pic>
        <p:nvPicPr>
          <p:cNvPr id="6" name="Picture 5">
            <a:extLst>
              <a:ext uri="{FF2B5EF4-FFF2-40B4-BE49-F238E27FC236}">
                <a16:creationId xmlns:a16="http://schemas.microsoft.com/office/drawing/2014/main" id="{200F6824-5276-B7BE-D649-C30254E034BA}"/>
              </a:ext>
            </a:extLst>
          </p:cNvPr>
          <p:cNvPicPr>
            <a:picLocks noChangeAspect="1"/>
          </p:cNvPicPr>
          <p:nvPr/>
        </p:nvPicPr>
        <p:blipFill>
          <a:blip r:embed="rId4"/>
          <a:stretch>
            <a:fillRect/>
          </a:stretch>
        </p:blipFill>
        <p:spPr>
          <a:xfrm>
            <a:off x="153967" y="3937519"/>
            <a:ext cx="3748713" cy="2576952"/>
          </a:xfrm>
          <a:prstGeom prst="rect">
            <a:avLst/>
          </a:prstGeom>
        </p:spPr>
      </p:pic>
      <p:pic>
        <p:nvPicPr>
          <p:cNvPr id="9" name="Picture 8">
            <a:extLst>
              <a:ext uri="{FF2B5EF4-FFF2-40B4-BE49-F238E27FC236}">
                <a16:creationId xmlns:a16="http://schemas.microsoft.com/office/drawing/2014/main" id="{EEC9FC9E-3CC7-E973-0CB9-389B0AF7CC05}"/>
              </a:ext>
            </a:extLst>
          </p:cNvPr>
          <p:cNvPicPr>
            <a:picLocks noChangeAspect="1"/>
          </p:cNvPicPr>
          <p:nvPr/>
        </p:nvPicPr>
        <p:blipFill>
          <a:blip r:embed="rId5"/>
          <a:stretch>
            <a:fillRect/>
          </a:stretch>
        </p:blipFill>
        <p:spPr>
          <a:xfrm>
            <a:off x="4076713" y="4004839"/>
            <a:ext cx="3038788" cy="2442311"/>
          </a:xfrm>
          <a:prstGeom prst="rect">
            <a:avLst/>
          </a:prstGeom>
        </p:spPr>
      </p:pic>
    </p:spTree>
    <p:extLst>
      <p:ext uri="{BB962C8B-B14F-4D97-AF65-F5344CB8AC3E}">
        <p14:creationId xmlns:p14="http://schemas.microsoft.com/office/powerpoint/2010/main" val="1655076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13D92EA-0404-4668-A1CC-16A9E71CE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9B4E12-6A5B-0AA7-05F1-CACCD18CBD26}"/>
              </a:ext>
            </a:extLst>
          </p:cNvPr>
          <p:cNvSpPr>
            <a:spLocks noGrp="1"/>
          </p:cNvSpPr>
          <p:nvPr>
            <p:ph type="title"/>
          </p:nvPr>
        </p:nvSpPr>
        <p:spPr>
          <a:xfrm>
            <a:off x="1193532" y="860605"/>
            <a:ext cx="5079732" cy="863138"/>
          </a:xfrm>
        </p:spPr>
        <p:txBody>
          <a:bodyPr>
            <a:normAutofit/>
          </a:bodyPr>
          <a:lstStyle/>
          <a:p>
            <a:r>
              <a:rPr lang="en-IN" dirty="0"/>
              <a:t>GRAPHS / OUTPUTS </a:t>
            </a:r>
          </a:p>
        </p:txBody>
      </p:sp>
      <p:cxnSp>
        <p:nvCxnSpPr>
          <p:cNvPr id="18" name="Straight Connector 17">
            <a:extLst>
              <a:ext uri="{FF2B5EF4-FFF2-40B4-BE49-F238E27FC236}">
                <a16:creationId xmlns:a16="http://schemas.microsoft.com/office/drawing/2014/main" id="{50585BA5-7622-4B34-9570-EAED46F817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299F496-E5FD-43A7-B460-5A6F0C12F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7281" y="2023966"/>
            <a:ext cx="2429730" cy="1899066"/>
          </a:xfrm>
          <a:prstGeom prst="rect">
            <a:avLst/>
          </a:prstGeom>
          <a:solidFill>
            <a:srgbClr val="FFFFFF"/>
          </a:solidFill>
          <a:ln w="63500">
            <a:solidFill>
              <a:srgbClr val="D2866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37694FF-6F85-11D5-24E9-BE645D787E89}"/>
              </a:ext>
            </a:extLst>
          </p:cNvPr>
          <p:cNvPicPr>
            <a:picLocks noChangeAspect="1"/>
          </p:cNvPicPr>
          <p:nvPr/>
        </p:nvPicPr>
        <p:blipFill>
          <a:blip r:embed="rId2"/>
          <a:stretch>
            <a:fillRect/>
          </a:stretch>
        </p:blipFill>
        <p:spPr>
          <a:xfrm>
            <a:off x="1349159" y="2522211"/>
            <a:ext cx="2086390" cy="1084922"/>
          </a:xfrm>
          <a:prstGeom prst="rect">
            <a:avLst/>
          </a:prstGeom>
        </p:spPr>
      </p:pic>
      <p:sp>
        <p:nvSpPr>
          <p:cNvPr id="22" name="Rectangle 21">
            <a:extLst>
              <a:ext uri="{FF2B5EF4-FFF2-40B4-BE49-F238E27FC236}">
                <a16:creationId xmlns:a16="http://schemas.microsoft.com/office/drawing/2014/main" id="{B62D3154-98C4-47CB-82C5-5EB2C91D9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6185" y="2023965"/>
            <a:ext cx="2409816" cy="1899067"/>
          </a:xfrm>
          <a:prstGeom prst="rect">
            <a:avLst/>
          </a:prstGeom>
          <a:solidFill>
            <a:srgbClr val="FFFFFF"/>
          </a:solidFill>
          <a:ln w="63500">
            <a:solidFill>
              <a:srgbClr val="D2866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E27A1A57-DDF9-629D-56B8-7452196A1982}"/>
              </a:ext>
            </a:extLst>
          </p:cNvPr>
          <p:cNvPicPr>
            <a:picLocks noChangeAspect="1"/>
          </p:cNvPicPr>
          <p:nvPr/>
        </p:nvPicPr>
        <p:blipFill>
          <a:blip r:embed="rId3"/>
          <a:stretch>
            <a:fillRect/>
          </a:stretch>
        </p:blipFill>
        <p:spPr>
          <a:xfrm>
            <a:off x="3925411" y="2546275"/>
            <a:ext cx="2069128" cy="1127674"/>
          </a:xfrm>
          <a:prstGeom prst="rect">
            <a:avLst/>
          </a:prstGeom>
        </p:spPr>
      </p:pic>
      <p:sp>
        <p:nvSpPr>
          <p:cNvPr id="24" name="Rectangle 23">
            <a:extLst>
              <a:ext uri="{FF2B5EF4-FFF2-40B4-BE49-F238E27FC236}">
                <a16:creationId xmlns:a16="http://schemas.microsoft.com/office/drawing/2014/main" id="{0FC26D0A-2051-4A1D-AA48-FB41335CE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7281" y="4083898"/>
            <a:ext cx="2429730" cy="1899880"/>
          </a:xfrm>
          <a:prstGeom prst="rect">
            <a:avLst/>
          </a:prstGeom>
          <a:solidFill>
            <a:srgbClr val="FFFFFF"/>
          </a:solidFill>
          <a:ln w="63500">
            <a:solidFill>
              <a:srgbClr val="D2866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D5D75CA-2AED-0C4E-B93C-62E54EE00810}"/>
              </a:ext>
            </a:extLst>
          </p:cNvPr>
          <p:cNvPicPr>
            <a:picLocks noChangeAspect="1"/>
          </p:cNvPicPr>
          <p:nvPr/>
        </p:nvPicPr>
        <p:blipFill>
          <a:blip r:embed="rId4"/>
          <a:stretch>
            <a:fillRect/>
          </a:stretch>
        </p:blipFill>
        <p:spPr>
          <a:xfrm>
            <a:off x="1258148" y="4479296"/>
            <a:ext cx="2086390" cy="1105786"/>
          </a:xfrm>
          <a:prstGeom prst="rect">
            <a:avLst/>
          </a:prstGeom>
        </p:spPr>
      </p:pic>
      <p:sp>
        <p:nvSpPr>
          <p:cNvPr id="26" name="Rectangle 25">
            <a:extLst>
              <a:ext uri="{FF2B5EF4-FFF2-40B4-BE49-F238E27FC236}">
                <a16:creationId xmlns:a16="http://schemas.microsoft.com/office/drawing/2014/main" id="{5F50AD3A-D135-482E-8327-EB4D0D566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6185" y="4083898"/>
            <a:ext cx="2409816" cy="1899880"/>
          </a:xfrm>
          <a:prstGeom prst="rect">
            <a:avLst/>
          </a:prstGeom>
          <a:solidFill>
            <a:srgbClr val="FFFFFF"/>
          </a:solidFill>
          <a:ln w="63500">
            <a:solidFill>
              <a:srgbClr val="D2866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FD6C551-3782-06B5-BD5C-5B246A57E6D9}"/>
              </a:ext>
            </a:extLst>
          </p:cNvPr>
          <p:cNvPicPr>
            <a:picLocks noChangeAspect="1"/>
          </p:cNvPicPr>
          <p:nvPr/>
        </p:nvPicPr>
        <p:blipFill>
          <a:blip r:embed="rId5"/>
          <a:stretch>
            <a:fillRect/>
          </a:stretch>
        </p:blipFill>
        <p:spPr>
          <a:xfrm>
            <a:off x="3866007" y="4315754"/>
            <a:ext cx="2069128" cy="1432871"/>
          </a:xfrm>
          <a:prstGeom prst="rect">
            <a:avLst/>
          </a:prstGeom>
        </p:spPr>
      </p:pic>
      <p:sp>
        <p:nvSpPr>
          <p:cNvPr id="28" name="Rectangle 27">
            <a:extLst>
              <a:ext uri="{FF2B5EF4-FFF2-40B4-BE49-F238E27FC236}">
                <a16:creationId xmlns:a16="http://schemas.microsoft.com/office/drawing/2014/main" id="{378E64EE-EB7D-46D1-983C-A896CB57A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D2866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0" name="Rectangle 29">
            <a:extLst>
              <a:ext uri="{FF2B5EF4-FFF2-40B4-BE49-F238E27FC236}">
                <a16:creationId xmlns:a16="http://schemas.microsoft.com/office/drawing/2014/main" id="{9D54DEE7-186B-4BEB-9080-3340BFDFD7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23" name="Picture 22">
            <a:extLst>
              <a:ext uri="{FF2B5EF4-FFF2-40B4-BE49-F238E27FC236}">
                <a16:creationId xmlns:a16="http://schemas.microsoft.com/office/drawing/2014/main" id="{125E7D66-1231-7777-0B06-4DEF249F3856}"/>
              </a:ext>
            </a:extLst>
          </p:cNvPr>
          <p:cNvPicPr>
            <a:picLocks noChangeAspect="1"/>
          </p:cNvPicPr>
          <p:nvPr/>
        </p:nvPicPr>
        <p:blipFill>
          <a:blip r:embed="rId6"/>
          <a:stretch>
            <a:fillRect/>
          </a:stretch>
        </p:blipFill>
        <p:spPr>
          <a:xfrm>
            <a:off x="6488758" y="576558"/>
            <a:ext cx="5146516" cy="2894813"/>
          </a:xfrm>
          <a:prstGeom prst="rect">
            <a:avLst/>
          </a:prstGeom>
        </p:spPr>
      </p:pic>
      <p:pic>
        <p:nvPicPr>
          <p:cNvPr id="4" name="Picture 3">
            <a:extLst>
              <a:ext uri="{FF2B5EF4-FFF2-40B4-BE49-F238E27FC236}">
                <a16:creationId xmlns:a16="http://schemas.microsoft.com/office/drawing/2014/main" id="{43BBA0BF-2C10-EDD1-916D-9705B1DB803A}"/>
              </a:ext>
            </a:extLst>
          </p:cNvPr>
          <p:cNvPicPr>
            <a:picLocks noChangeAspect="1"/>
          </p:cNvPicPr>
          <p:nvPr/>
        </p:nvPicPr>
        <p:blipFill>
          <a:blip r:embed="rId7"/>
          <a:stretch>
            <a:fillRect/>
          </a:stretch>
        </p:blipFill>
        <p:spPr>
          <a:xfrm>
            <a:off x="6488757" y="3455902"/>
            <a:ext cx="5362011" cy="2892516"/>
          </a:xfrm>
          <a:prstGeom prst="rect">
            <a:avLst/>
          </a:prstGeom>
        </p:spPr>
      </p:pic>
    </p:spTree>
    <p:extLst>
      <p:ext uri="{BB962C8B-B14F-4D97-AF65-F5344CB8AC3E}">
        <p14:creationId xmlns:p14="http://schemas.microsoft.com/office/powerpoint/2010/main" val="86916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C2CEAB0-F26A-0835-DE87-41532986C8AC}"/>
              </a:ext>
            </a:extLst>
          </p:cNvPr>
          <p:cNvPicPr>
            <a:picLocks noChangeAspect="1"/>
          </p:cNvPicPr>
          <p:nvPr/>
        </p:nvPicPr>
        <p:blipFill>
          <a:blip r:embed="rId2"/>
          <a:stretch>
            <a:fillRect/>
          </a:stretch>
        </p:blipFill>
        <p:spPr>
          <a:xfrm>
            <a:off x="7427169" y="1707502"/>
            <a:ext cx="4313590" cy="2939143"/>
          </a:xfrm>
          <a:prstGeom prst="rect">
            <a:avLst/>
          </a:prstGeom>
        </p:spPr>
      </p:pic>
      <p:pic>
        <p:nvPicPr>
          <p:cNvPr id="5" name="Picture 4">
            <a:extLst>
              <a:ext uri="{FF2B5EF4-FFF2-40B4-BE49-F238E27FC236}">
                <a16:creationId xmlns:a16="http://schemas.microsoft.com/office/drawing/2014/main" id="{BE67ACD9-812A-C59C-2D29-0F2C69F1E480}"/>
              </a:ext>
            </a:extLst>
          </p:cNvPr>
          <p:cNvPicPr>
            <a:picLocks noChangeAspect="1"/>
          </p:cNvPicPr>
          <p:nvPr/>
        </p:nvPicPr>
        <p:blipFill>
          <a:blip r:embed="rId3"/>
          <a:stretch>
            <a:fillRect/>
          </a:stretch>
        </p:blipFill>
        <p:spPr>
          <a:xfrm>
            <a:off x="597160" y="1001370"/>
            <a:ext cx="6830009" cy="4102476"/>
          </a:xfrm>
          <a:prstGeom prst="rect">
            <a:avLst/>
          </a:prstGeom>
        </p:spPr>
      </p:pic>
    </p:spTree>
    <p:extLst>
      <p:ext uri="{BB962C8B-B14F-4D97-AF65-F5344CB8AC3E}">
        <p14:creationId xmlns:p14="http://schemas.microsoft.com/office/powerpoint/2010/main" val="1814444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300DC-C47F-E6AB-3A1E-2ACB633A87D6}"/>
              </a:ext>
            </a:extLst>
          </p:cNvPr>
          <p:cNvSpPr>
            <a:spLocks noGrp="1"/>
          </p:cNvSpPr>
          <p:nvPr>
            <p:ph type="title"/>
          </p:nvPr>
        </p:nvSpPr>
        <p:spPr>
          <a:xfrm>
            <a:off x="1097280" y="286603"/>
            <a:ext cx="10058400" cy="1450757"/>
          </a:xfrm>
        </p:spPr>
        <p:txBody>
          <a:bodyPr>
            <a:normAutofit/>
          </a:bodyPr>
          <a:lstStyle/>
          <a:p>
            <a:r>
              <a:rPr lang="en-IN" dirty="0"/>
              <a:t>OBSERVATION / RECOMMENDATION</a:t>
            </a:r>
          </a:p>
        </p:txBody>
      </p:sp>
      <p:graphicFrame>
        <p:nvGraphicFramePr>
          <p:cNvPr id="5" name="Content Placeholder 2">
            <a:extLst>
              <a:ext uri="{FF2B5EF4-FFF2-40B4-BE49-F238E27FC236}">
                <a16:creationId xmlns:a16="http://schemas.microsoft.com/office/drawing/2014/main" id="{A4BA4E67-D075-D580-31E2-9CE376FE2B5E}"/>
              </a:ext>
            </a:extLst>
          </p:cNvPr>
          <p:cNvGraphicFramePr>
            <a:graphicFrameLocks noGrp="1"/>
          </p:cNvGraphicFramePr>
          <p:nvPr>
            <p:ph idx="1"/>
            <p:extLst>
              <p:ext uri="{D42A27DB-BD31-4B8C-83A1-F6EECF244321}">
                <p14:modId xmlns:p14="http://schemas.microsoft.com/office/powerpoint/2010/main" val="67254048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5054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741513" y="594360"/>
            <a:ext cx="4708974" cy="5806511"/>
            <a:chOff x="4800786" y="2930689"/>
            <a:chExt cx="2416175" cy="3824871"/>
          </a:xfrm>
        </p:grpSpPr>
        <p:pic>
          <p:nvPicPr>
            <p:cNvPr id="5" name="Picture 60" descr="Image result for nandri in tam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786" y="5699872"/>
              <a:ext cx="2416175"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Vellore Institute of Technology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7335" y="2930689"/>
              <a:ext cx="1743075" cy="183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43184279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2043</TotalTime>
  <Words>307</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Retrospect</vt:lpstr>
      <vt:lpstr>PowerPoint Presentation</vt:lpstr>
      <vt:lpstr>ABSTRACT</vt:lpstr>
      <vt:lpstr>DATASET</vt:lpstr>
      <vt:lpstr>GRAPHS / OUTPUTS </vt:lpstr>
      <vt:lpstr>PowerPoint Presentation</vt:lpstr>
      <vt:lpstr>OBSERVATION / 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stharun0310@gmail.com</cp:lastModifiedBy>
  <cp:revision>163</cp:revision>
  <dcterms:created xsi:type="dcterms:W3CDTF">2020-07-25T11:37:38Z</dcterms:created>
  <dcterms:modified xsi:type="dcterms:W3CDTF">2024-11-14T01:59:56Z</dcterms:modified>
</cp:coreProperties>
</file>