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1" r:id="rId4"/>
    <p:sldId id="258" r:id="rId5"/>
    <p:sldId id="266" r:id="rId6"/>
    <p:sldId id="267" r:id="rId7"/>
    <p:sldId id="269" r:id="rId8"/>
    <p:sldId id="268" r:id="rId9"/>
    <p:sldId id="260" r:id="rId10"/>
    <p:sldId id="270" r:id="rId11"/>
    <p:sldId id="272" r:id="rId12"/>
    <p:sldId id="273" r:id="rId13"/>
    <p:sldId id="274" r:id="rId14"/>
    <p:sldId id="275" r:id="rId15"/>
    <p:sldId id="281" r:id="rId16"/>
    <p:sldId id="276" r:id="rId17"/>
    <p:sldId id="277" r:id="rId18"/>
    <p:sldId id="278" r:id="rId19"/>
    <p:sldId id="282" r:id="rId20"/>
    <p:sldId id="279" r:id="rId21"/>
    <p:sldId id="283" r:id="rId22"/>
    <p:sldId id="261" r:id="rId23"/>
    <p:sldId id="262" r:id="rId24"/>
    <p:sldId id="263" r:id="rId25"/>
    <p:sldId id="265"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18409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344129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391907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5609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61362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5246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492144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456851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95343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78265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7442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46159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24A18-F1FD-443C-8FAD-B8292AC90E5E}"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26756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214737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53360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230880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224A18-F1FD-443C-8FAD-B8292AC90E5E}"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A860C-A928-4E86-8B72-5928CDB30D4A}" type="slidenum">
              <a:rPr lang="en-IN" smtClean="0"/>
              <a:t>‹#›</a:t>
            </a:fld>
            <a:endParaRPr lang="en-IN"/>
          </a:p>
        </p:txBody>
      </p:sp>
    </p:spTree>
    <p:extLst>
      <p:ext uri="{BB962C8B-B14F-4D97-AF65-F5344CB8AC3E}">
        <p14:creationId xmlns:p14="http://schemas.microsoft.com/office/powerpoint/2010/main" val="169371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224A18-F1FD-443C-8FAD-B8292AC90E5E}" type="datetimeFigureOut">
              <a:rPr lang="en-IN" smtClean="0"/>
              <a:t>14-07-2022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8A860C-A928-4E86-8B72-5928CDB30D4A}" type="slidenum">
              <a:rPr lang="en-IN" smtClean="0"/>
              <a:t>‹#›</a:t>
            </a:fld>
            <a:endParaRPr lang="en-IN"/>
          </a:p>
        </p:txBody>
      </p:sp>
    </p:spTree>
    <p:extLst>
      <p:ext uri="{BB962C8B-B14F-4D97-AF65-F5344CB8AC3E}">
        <p14:creationId xmlns:p14="http://schemas.microsoft.com/office/powerpoint/2010/main" val="40590667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D897-04C6-7950-C642-59C572F17F24}"/>
              </a:ext>
            </a:extLst>
          </p:cNvPr>
          <p:cNvSpPr>
            <a:spLocks noGrp="1"/>
          </p:cNvSpPr>
          <p:nvPr>
            <p:ph type="ctrTitle"/>
          </p:nvPr>
        </p:nvSpPr>
        <p:spPr>
          <a:xfrm>
            <a:off x="1524000" y="1122363"/>
            <a:ext cx="9144000" cy="849560"/>
          </a:xfrm>
        </p:spPr>
        <p:txBody>
          <a:bodyPr>
            <a:normAutofit fontScale="90000"/>
          </a:bodyPr>
          <a:lstStyle/>
          <a:p>
            <a:r>
              <a:rPr lang="en-US" sz="4000" b="1" dirty="0"/>
              <a:t>Capstone Project</a:t>
            </a:r>
            <a:br>
              <a:rPr lang="en-US" sz="2400" dirty="0"/>
            </a:br>
            <a:br>
              <a:rPr lang="en-US" sz="2400" dirty="0"/>
            </a:br>
            <a:r>
              <a:rPr lang="en-US" sz="4000" b="1" dirty="0"/>
              <a:t>Shop For Home</a:t>
            </a:r>
            <a:endParaRPr lang="en-IN" sz="4000" b="1" dirty="0"/>
          </a:p>
        </p:txBody>
      </p:sp>
      <p:sp>
        <p:nvSpPr>
          <p:cNvPr id="3" name="Subtitle 2">
            <a:extLst>
              <a:ext uri="{FF2B5EF4-FFF2-40B4-BE49-F238E27FC236}">
                <a16:creationId xmlns:a16="http://schemas.microsoft.com/office/drawing/2014/main" id="{3F0E402D-5239-0716-BEED-25CD63BF2949}"/>
              </a:ext>
            </a:extLst>
          </p:cNvPr>
          <p:cNvSpPr>
            <a:spLocks noGrp="1"/>
          </p:cNvSpPr>
          <p:nvPr>
            <p:ph type="subTitle" idx="1"/>
          </p:nvPr>
        </p:nvSpPr>
        <p:spPr>
          <a:xfrm>
            <a:off x="6888480" y="4253947"/>
            <a:ext cx="4936575" cy="1828800"/>
          </a:xfrm>
        </p:spPr>
        <p:txBody>
          <a:bodyPr>
            <a:normAutofit fontScale="70000" lnSpcReduction="20000"/>
          </a:bodyPr>
          <a:lstStyle/>
          <a:p>
            <a:pPr algn="l"/>
            <a:r>
              <a:rPr lang="en-US" dirty="0">
                <a:latin typeface="+mn-lt"/>
              </a:rPr>
              <a:t>Team:</a:t>
            </a:r>
          </a:p>
          <a:p>
            <a:pPr algn="l"/>
            <a:r>
              <a:rPr lang="en-IN" i="0" dirty="0" err="1">
                <a:effectLst/>
                <a:latin typeface="+mn-lt"/>
              </a:rPr>
              <a:t>Tharun</a:t>
            </a:r>
            <a:r>
              <a:rPr lang="en-IN" i="0" dirty="0">
                <a:effectLst/>
                <a:latin typeface="+mn-lt"/>
              </a:rPr>
              <a:t> </a:t>
            </a:r>
            <a:r>
              <a:rPr lang="en-IN" i="0" dirty="0" err="1">
                <a:effectLst/>
                <a:latin typeface="+mn-lt"/>
              </a:rPr>
              <a:t>kumar</a:t>
            </a:r>
            <a:r>
              <a:rPr lang="en-IN" i="0" dirty="0">
                <a:effectLst/>
                <a:latin typeface="+mn-lt"/>
              </a:rPr>
              <a:t> </a:t>
            </a:r>
            <a:r>
              <a:rPr lang="en-IN" i="0" dirty="0" err="1">
                <a:effectLst/>
                <a:latin typeface="+mn-lt"/>
              </a:rPr>
              <a:t>Chinchili</a:t>
            </a:r>
            <a:endParaRPr lang="en-IN" i="0" dirty="0">
              <a:effectLst/>
              <a:latin typeface="+mn-lt"/>
            </a:endParaRPr>
          </a:p>
          <a:p>
            <a:r>
              <a:rPr lang="en-US" dirty="0">
                <a:latin typeface="+mn-lt"/>
              </a:rPr>
              <a:t>Saurav Kumar</a:t>
            </a:r>
          </a:p>
          <a:p>
            <a:r>
              <a:rPr lang="fi-FI" i="0" dirty="0">
                <a:effectLst/>
                <a:latin typeface="+mn-lt"/>
              </a:rPr>
              <a:t>Avula Venkata Mallikarjuna Gagandeep Reddy</a:t>
            </a:r>
            <a:endParaRPr lang="en-US" dirty="0">
              <a:latin typeface="+mn-lt"/>
            </a:endParaRPr>
          </a:p>
          <a:p>
            <a:r>
              <a:rPr lang="en-US" dirty="0" err="1">
                <a:latin typeface="+mn-lt"/>
              </a:rPr>
              <a:t>Vedapriya</a:t>
            </a:r>
            <a:r>
              <a:rPr lang="en-US" dirty="0">
                <a:latin typeface="+mn-lt"/>
              </a:rPr>
              <a:t> M N</a:t>
            </a:r>
          </a:p>
          <a:p>
            <a:r>
              <a:rPr lang="en-IN" dirty="0">
                <a:latin typeface="+mn-lt"/>
              </a:rPr>
              <a:t>Srinivas </a:t>
            </a:r>
            <a:r>
              <a:rPr lang="en-IN" dirty="0" err="1">
                <a:latin typeface="+mn-lt"/>
              </a:rPr>
              <a:t>Mundlamuri</a:t>
            </a:r>
            <a:endParaRPr lang="en-US" dirty="0">
              <a:latin typeface="+mn-lt"/>
            </a:endParaRPr>
          </a:p>
          <a:p>
            <a:pPr algn="l"/>
            <a:endParaRPr lang="en-IN" dirty="0">
              <a:latin typeface="+mn-lt"/>
            </a:endParaRPr>
          </a:p>
        </p:txBody>
      </p:sp>
    </p:spTree>
    <p:extLst>
      <p:ext uri="{BB962C8B-B14F-4D97-AF65-F5344CB8AC3E}">
        <p14:creationId xmlns:p14="http://schemas.microsoft.com/office/powerpoint/2010/main" val="344073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1BE4-2BBF-4F93-8957-3D27F93CB0A8}"/>
              </a:ext>
            </a:extLst>
          </p:cNvPr>
          <p:cNvSpPr>
            <a:spLocks noGrp="1"/>
          </p:cNvSpPr>
          <p:nvPr>
            <p:ph type="title"/>
          </p:nvPr>
        </p:nvSpPr>
        <p:spPr/>
        <p:txBody>
          <a:bodyPr/>
          <a:lstStyle/>
          <a:p>
            <a:r>
              <a:rPr lang="en-US" dirty="0"/>
              <a:t>Screenshot</a:t>
            </a:r>
            <a:endParaRPr lang="en-IN" dirty="0"/>
          </a:p>
        </p:txBody>
      </p:sp>
      <p:sp>
        <p:nvSpPr>
          <p:cNvPr id="5" name="Content Placeholder 4">
            <a:extLst>
              <a:ext uri="{FF2B5EF4-FFF2-40B4-BE49-F238E27FC236}">
                <a16:creationId xmlns:a16="http://schemas.microsoft.com/office/drawing/2014/main" id="{CAE3549A-511F-4B13-AFDE-B4FE5012977F}"/>
              </a:ext>
            </a:extLst>
          </p:cNvPr>
          <p:cNvSpPr>
            <a:spLocks noGrp="1"/>
          </p:cNvSpPr>
          <p:nvPr>
            <p:ph idx="1"/>
          </p:nvPr>
        </p:nvSpPr>
        <p:spPr>
          <a:xfrm>
            <a:off x="646111" y="1469444"/>
            <a:ext cx="8946541" cy="4195481"/>
          </a:xfrm>
        </p:spPr>
        <p:txBody>
          <a:bodyPr/>
          <a:lstStyle/>
          <a:p>
            <a:r>
              <a:rPr lang="en-US" dirty="0"/>
              <a:t>Welcome page</a:t>
            </a:r>
            <a:endParaRPr lang="en-IN" dirty="0"/>
          </a:p>
        </p:txBody>
      </p:sp>
      <p:pic>
        <p:nvPicPr>
          <p:cNvPr id="7" name="Picture 6">
            <a:extLst>
              <a:ext uri="{FF2B5EF4-FFF2-40B4-BE49-F238E27FC236}">
                <a16:creationId xmlns:a16="http://schemas.microsoft.com/office/drawing/2014/main" id="{5425C8CD-0B6B-43D9-B72D-B4BAD6576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17" y="2003664"/>
            <a:ext cx="9625917" cy="4647513"/>
          </a:xfrm>
          <a:prstGeom prst="rect">
            <a:avLst/>
          </a:prstGeom>
        </p:spPr>
      </p:pic>
    </p:spTree>
    <p:extLst>
      <p:ext uri="{BB962C8B-B14F-4D97-AF65-F5344CB8AC3E}">
        <p14:creationId xmlns:p14="http://schemas.microsoft.com/office/powerpoint/2010/main" val="25244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Signup page</a:t>
            </a:r>
            <a:endParaRPr lang="en-IN" dirty="0"/>
          </a:p>
        </p:txBody>
      </p:sp>
      <p:pic>
        <p:nvPicPr>
          <p:cNvPr id="5" name="Picture 4">
            <a:extLst>
              <a:ext uri="{FF2B5EF4-FFF2-40B4-BE49-F238E27FC236}">
                <a16:creationId xmlns:a16="http://schemas.microsoft.com/office/drawing/2014/main" id="{1466CD92-FF87-4B54-9D4C-F6142B44F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50" y="1763870"/>
            <a:ext cx="10400713" cy="4850958"/>
          </a:xfrm>
          <a:prstGeom prst="rect">
            <a:avLst/>
          </a:prstGeom>
        </p:spPr>
      </p:pic>
    </p:spTree>
    <p:extLst>
      <p:ext uri="{BB962C8B-B14F-4D97-AF65-F5344CB8AC3E}">
        <p14:creationId xmlns:p14="http://schemas.microsoft.com/office/powerpoint/2010/main" val="381943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Sign-in page</a:t>
            </a:r>
            <a:endParaRPr lang="en-IN" dirty="0"/>
          </a:p>
        </p:txBody>
      </p:sp>
      <p:pic>
        <p:nvPicPr>
          <p:cNvPr id="6" name="Picture 5">
            <a:extLst>
              <a:ext uri="{FF2B5EF4-FFF2-40B4-BE49-F238E27FC236}">
                <a16:creationId xmlns:a16="http://schemas.microsoft.com/office/drawing/2014/main" id="{6A1AA7DB-9FE6-471D-9772-316D9E92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70924"/>
            <a:ext cx="10439633" cy="4934358"/>
          </a:xfrm>
          <a:prstGeom prst="rect">
            <a:avLst/>
          </a:prstGeom>
        </p:spPr>
      </p:pic>
    </p:spTree>
    <p:extLst>
      <p:ext uri="{BB962C8B-B14F-4D97-AF65-F5344CB8AC3E}">
        <p14:creationId xmlns:p14="http://schemas.microsoft.com/office/powerpoint/2010/main" val="24629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Product details page</a:t>
            </a:r>
            <a:endParaRPr lang="en-IN" dirty="0"/>
          </a:p>
        </p:txBody>
      </p:sp>
      <p:pic>
        <p:nvPicPr>
          <p:cNvPr id="5" name="Picture 4">
            <a:extLst>
              <a:ext uri="{FF2B5EF4-FFF2-40B4-BE49-F238E27FC236}">
                <a16:creationId xmlns:a16="http://schemas.microsoft.com/office/drawing/2014/main" id="{9EEA3241-C519-412F-8FBB-E81A48B9E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7" y="1513923"/>
            <a:ext cx="10518577" cy="4807319"/>
          </a:xfrm>
          <a:prstGeom prst="rect">
            <a:avLst/>
          </a:prstGeom>
        </p:spPr>
      </p:pic>
    </p:spTree>
    <p:extLst>
      <p:ext uri="{BB962C8B-B14F-4D97-AF65-F5344CB8AC3E}">
        <p14:creationId xmlns:p14="http://schemas.microsoft.com/office/powerpoint/2010/main" val="39858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Cart page</a:t>
            </a:r>
            <a:endParaRPr lang="en-IN" dirty="0"/>
          </a:p>
        </p:txBody>
      </p:sp>
      <p:pic>
        <p:nvPicPr>
          <p:cNvPr id="6" name="Picture 5">
            <a:extLst>
              <a:ext uri="{FF2B5EF4-FFF2-40B4-BE49-F238E27FC236}">
                <a16:creationId xmlns:a16="http://schemas.microsoft.com/office/drawing/2014/main" id="{ED3D0803-E31D-4568-8EAA-AB5265E1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88225"/>
            <a:ext cx="11321143" cy="4422321"/>
          </a:xfrm>
          <a:prstGeom prst="rect">
            <a:avLst/>
          </a:prstGeom>
        </p:spPr>
      </p:pic>
    </p:spTree>
    <p:extLst>
      <p:ext uri="{BB962C8B-B14F-4D97-AF65-F5344CB8AC3E}">
        <p14:creationId xmlns:p14="http://schemas.microsoft.com/office/powerpoint/2010/main" val="69455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Contact page(when stock &lt;10)</a:t>
            </a:r>
            <a:endParaRPr lang="en-IN" dirty="0"/>
          </a:p>
        </p:txBody>
      </p:sp>
      <p:pic>
        <p:nvPicPr>
          <p:cNvPr id="5" name="Picture 4">
            <a:extLst>
              <a:ext uri="{FF2B5EF4-FFF2-40B4-BE49-F238E27FC236}">
                <a16:creationId xmlns:a16="http://schemas.microsoft.com/office/drawing/2014/main" id="{3737B431-B694-4923-8D05-B4749BEE6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46" y="1550125"/>
            <a:ext cx="9133677" cy="5116286"/>
          </a:xfrm>
          <a:prstGeom prst="rect">
            <a:avLst/>
          </a:prstGeom>
        </p:spPr>
      </p:pic>
    </p:spTree>
    <p:extLst>
      <p:ext uri="{BB962C8B-B14F-4D97-AF65-F5344CB8AC3E}">
        <p14:creationId xmlns:p14="http://schemas.microsoft.com/office/powerpoint/2010/main" val="342922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Coupons page</a:t>
            </a:r>
            <a:endParaRPr lang="en-IN" dirty="0"/>
          </a:p>
        </p:txBody>
      </p:sp>
      <p:pic>
        <p:nvPicPr>
          <p:cNvPr id="5" name="Picture 4">
            <a:extLst>
              <a:ext uri="{FF2B5EF4-FFF2-40B4-BE49-F238E27FC236}">
                <a16:creationId xmlns:a16="http://schemas.microsoft.com/office/drawing/2014/main" id="{66516343-5C86-4C39-9532-B2C94C8B3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63040"/>
            <a:ext cx="11128417" cy="5059952"/>
          </a:xfrm>
          <a:prstGeom prst="rect">
            <a:avLst/>
          </a:prstGeom>
        </p:spPr>
      </p:pic>
    </p:spTree>
    <p:extLst>
      <p:ext uri="{BB962C8B-B14F-4D97-AF65-F5344CB8AC3E}">
        <p14:creationId xmlns:p14="http://schemas.microsoft.com/office/powerpoint/2010/main" val="81188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Orders page</a:t>
            </a:r>
            <a:endParaRPr lang="en-IN" dirty="0"/>
          </a:p>
        </p:txBody>
      </p:sp>
      <p:pic>
        <p:nvPicPr>
          <p:cNvPr id="6" name="Picture 5">
            <a:extLst>
              <a:ext uri="{FF2B5EF4-FFF2-40B4-BE49-F238E27FC236}">
                <a16:creationId xmlns:a16="http://schemas.microsoft.com/office/drawing/2014/main" id="{54AB4A53-FD92-43E1-A148-26DBF2448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65339"/>
            <a:ext cx="10990217" cy="5074389"/>
          </a:xfrm>
          <a:prstGeom prst="rect">
            <a:avLst/>
          </a:prstGeom>
        </p:spPr>
      </p:pic>
    </p:spTree>
    <p:extLst>
      <p:ext uri="{BB962C8B-B14F-4D97-AF65-F5344CB8AC3E}">
        <p14:creationId xmlns:p14="http://schemas.microsoft.com/office/powerpoint/2010/main" val="325629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Wishlist page</a:t>
            </a:r>
            <a:endParaRPr lang="en-IN" dirty="0"/>
          </a:p>
        </p:txBody>
      </p:sp>
      <p:pic>
        <p:nvPicPr>
          <p:cNvPr id="5" name="Picture 4">
            <a:extLst>
              <a:ext uri="{FF2B5EF4-FFF2-40B4-BE49-F238E27FC236}">
                <a16:creationId xmlns:a16="http://schemas.microsoft.com/office/drawing/2014/main" id="{A393F7BC-3055-4BA8-B11A-15AFAE453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26156"/>
            <a:ext cx="11064724" cy="4979126"/>
          </a:xfrm>
          <a:prstGeom prst="rect">
            <a:avLst/>
          </a:prstGeom>
        </p:spPr>
      </p:pic>
    </p:spTree>
    <p:extLst>
      <p:ext uri="{BB962C8B-B14F-4D97-AF65-F5344CB8AC3E}">
        <p14:creationId xmlns:p14="http://schemas.microsoft.com/office/powerpoint/2010/main" val="1528457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All products page(can add bulk product)</a:t>
            </a:r>
            <a:endParaRPr lang="en-IN" dirty="0"/>
          </a:p>
        </p:txBody>
      </p:sp>
      <p:pic>
        <p:nvPicPr>
          <p:cNvPr id="6" name="Picture 5">
            <a:extLst>
              <a:ext uri="{FF2B5EF4-FFF2-40B4-BE49-F238E27FC236}">
                <a16:creationId xmlns:a16="http://schemas.microsoft.com/office/drawing/2014/main" id="{6730D027-C6C3-4235-8158-CBCF8900B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00" y="1565864"/>
            <a:ext cx="8970917" cy="5053149"/>
          </a:xfrm>
          <a:prstGeom prst="rect">
            <a:avLst/>
          </a:prstGeom>
        </p:spPr>
      </p:pic>
    </p:spTree>
    <p:extLst>
      <p:ext uri="{BB962C8B-B14F-4D97-AF65-F5344CB8AC3E}">
        <p14:creationId xmlns:p14="http://schemas.microsoft.com/office/powerpoint/2010/main" val="337920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F230-0BD8-8F7E-9A2F-39427C85236F}"/>
              </a:ext>
            </a:extLst>
          </p:cNvPr>
          <p:cNvSpPr>
            <a:spLocks noGrp="1"/>
          </p:cNvSpPr>
          <p:nvPr>
            <p:ph type="title"/>
          </p:nvPr>
        </p:nvSpPr>
        <p:spPr>
          <a:xfrm>
            <a:off x="838200" y="556590"/>
            <a:ext cx="10515600" cy="906450"/>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CEF35B-C7CC-4A13-588D-E37E44638818}"/>
              </a:ext>
            </a:extLst>
          </p:cNvPr>
          <p:cNvSpPr>
            <a:spLocks noGrp="1"/>
          </p:cNvSpPr>
          <p:nvPr>
            <p:ph idx="1"/>
          </p:nvPr>
        </p:nvSpPr>
        <p:spPr>
          <a:xfrm>
            <a:off x="838200" y="1884459"/>
            <a:ext cx="10515600" cy="4568592"/>
          </a:xfrm>
        </p:spPr>
        <p:txBody>
          <a:bodyPr>
            <a:normAutofit lnSpcReduction="10000"/>
          </a:bodyPr>
          <a:lstStyle/>
          <a:p>
            <a:pPr marL="132080" marR="68580" indent="-285750" algn="just">
              <a:spcBef>
                <a:spcPts val="915"/>
              </a:spcBef>
              <a:spcAft>
                <a:spcPts val="0"/>
              </a:spcAft>
              <a:buFont typeface="Wingdings" panose="05000000000000000000" pitchFamily="2" charset="2"/>
              <a:buChar char="Ø"/>
            </a:pPr>
            <a:r>
              <a:rPr lang="en-US" sz="1600" dirty="0" err="1">
                <a:latin typeface="+mn-lt"/>
                <a:cs typeface="Times New Roman" panose="02020603050405020304" pitchFamily="18" charset="0"/>
              </a:rPr>
              <a:t>ShopForHome</a:t>
            </a:r>
            <a:r>
              <a:rPr lang="en-US" sz="1600" dirty="0">
                <a:latin typeface="+mn-lt"/>
                <a:cs typeface="Times New Roman" panose="02020603050405020304" pitchFamily="18" charset="0"/>
              </a:rPr>
              <a:t> is a popular Store in the market for shopping the home décor stuff .Due to Covid 19 all the offline shopping stopped. So, the store wants to move to the online platforms and wants their own web application.</a:t>
            </a:r>
            <a:endParaRPr lang="en-IN" sz="1600" dirty="0">
              <a:latin typeface="+mn-lt"/>
              <a:cs typeface="Times New Roman" panose="02020603050405020304" pitchFamily="18" charset="0"/>
            </a:endParaRPr>
          </a:p>
          <a:p>
            <a:pPr marL="132080" indent="-285750" algn="just">
              <a:spcBef>
                <a:spcPts val="900"/>
              </a:spcBef>
              <a:spcAft>
                <a:spcPts val="0"/>
              </a:spcAft>
              <a:buFont typeface="Wingdings" panose="05000000000000000000" pitchFamily="2" charset="2"/>
              <a:buChar char="Ø"/>
            </a:pPr>
            <a:r>
              <a:rPr lang="en-US" sz="1600" dirty="0">
                <a:latin typeface="+mn-lt"/>
                <a:cs typeface="Times New Roman" panose="02020603050405020304" pitchFamily="18" charset="0"/>
              </a:rPr>
              <a:t>There are 2 users on the application: -</a:t>
            </a:r>
            <a:endParaRPr lang="en-IN" sz="1600" dirty="0">
              <a:latin typeface="+mn-lt"/>
              <a:cs typeface="Times New Roman" panose="02020603050405020304" pitchFamily="18" charset="0"/>
            </a:endParaRPr>
          </a:p>
          <a:p>
            <a:pPr marL="714375" lvl="0" algn="just">
              <a:spcBef>
                <a:spcPts val="795"/>
              </a:spcBef>
              <a:spcAft>
                <a:spcPts val="0"/>
              </a:spcAft>
              <a:buSzPts val="1100"/>
              <a:buFont typeface="Wingdings" panose="05000000000000000000" pitchFamily="2" charset="2"/>
              <a:buChar char="Ø"/>
              <a:tabLst>
                <a:tab pos="762000" algn="l"/>
              </a:tabLst>
            </a:pPr>
            <a:r>
              <a:rPr lang="en-US" sz="1600" dirty="0">
                <a:latin typeface="+mn-lt"/>
                <a:cs typeface="Times New Roman" panose="02020603050405020304" pitchFamily="18" charset="0"/>
              </a:rPr>
              <a:t>User</a:t>
            </a:r>
            <a:endParaRPr lang="en-IN" sz="1600" dirty="0">
              <a:latin typeface="+mn-lt"/>
              <a:cs typeface="Times New Roman" panose="02020603050405020304" pitchFamily="18" charset="0"/>
            </a:endParaRPr>
          </a:p>
          <a:p>
            <a:pPr marL="714375" lvl="0" algn="just">
              <a:buSzPts val="1100"/>
              <a:buFont typeface="Wingdings" panose="05000000000000000000" pitchFamily="2" charset="2"/>
              <a:buChar char="Ø"/>
              <a:tabLst>
                <a:tab pos="762000" algn="l"/>
              </a:tabLst>
            </a:pPr>
            <a:r>
              <a:rPr lang="en-US" sz="1600" dirty="0">
                <a:latin typeface="+mn-lt"/>
                <a:cs typeface="Times New Roman" panose="02020603050405020304" pitchFamily="18" charset="0"/>
              </a:rPr>
              <a:t>Admin</a:t>
            </a:r>
          </a:p>
          <a:p>
            <a:pPr algn="just">
              <a:buFont typeface="Wingdings" panose="05000000000000000000" pitchFamily="2" charset="2"/>
              <a:buChar char="Ø"/>
            </a:pPr>
            <a:r>
              <a:rPr lang="en-US" sz="1600" dirty="0">
                <a:latin typeface="+mn-lt"/>
                <a:cs typeface="Times New Roman" panose="02020603050405020304" pitchFamily="18" charset="0"/>
              </a:rPr>
              <a:t>Online shopping or shopping is a form of electronic commerce which allows consumers to directly buy goods or services from a seller over the internet using a web browser.</a:t>
            </a:r>
          </a:p>
          <a:p>
            <a:pPr algn="just">
              <a:buFont typeface="Wingdings" panose="05000000000000000000" pitchFamily="2" charset="2"/>
              <a:buChar char="Ø"/>
            </a:pPr>
            <a:r>
              <a:rPr lang="en-US" sz="1600" dirty="0">
                <a:latin typeface="+mn-lt"/>
                <a:cs typeface="Times New Roman" panose="02020603050405020304" pitchFamily="18" charset="0"/>
              </a:rPr>
              <a:t>It is a B2C process i.e. business to computer ecommerce.</a:t>
            </a:r>
          </a:p>
          <a:p>
            <a:pPr algn="just">
              <a:buFont typeface="Wingdings" panose="05000000000000000000" pitchFamily="2" charset="2"/>
              <a:buChar char="Ø"/>
            </a:pPr>
            <a:r>
              <a:rPr lang="en-US" sz="1600" dirty="0">
                <a:latin typeface="+mn-lt"/>
                <a:cs typeface="Times New Roman" panose="02020603050405020304" pitchFamily="18" charset="0"/>
              </a:rPr>
              <a:t>As of 2016 ,customers can shop online using a range of different computers and devices ,including desktop computers, laptops, tablet computers and smartphones.</a:t>
            </a:r>
          </a:p>
          <a:p>
            <a:pPr algn="just">
              <a:buFont typeface="Wingdings" panose="05000000000000000000" pitchFamily="2" charset="2"/>
              <a:buChar char="Ø"/>
            </a:pPr>
            <a:r>
              <a:rPr lang="en-US" sz="1600" dirty="0">
                <a:latin typeface="+mn-lt"/>
                <a:cs typeface="Times New Roman" panose="02020603050405020304" pitchFamily="18" charset="0"/>
              </a:rPr>
              <a:t>Online customers must have access to the internet and a valid method of payment in order to complete a transaction.</a:t>
            </a:r>
          </a:p>
          <a:p>
            <a:pPr algn="just">
              <a:buFont typeface="Wingdings" panose="05000000000000000000" pitchFamily="2" charset="2"/>
              <a:buChar char="Ø"/>
            </a:pPr>
            <a:r>
              <a:rPr lang="en-US" sz="1600" dirty="0">
                <a:latin typeface="+mn-lt"/>
                <a:cs typeface="Times New Roman" panose="02020603050405020304" pitchFamily="18" charset="0"/>
              </a:rPr>
              <a:t>Online stores are usually available 24 hours a day and many consumers in Western countries have Internet access both at work and at home.</a:t>
            </a:r>
            <a:endParaRPr lang="en-IN" sz="1600" dirty="0">
              <a:latin typeface="+mn-lt"/>
              <a:cs typeface="Times New Roman" panose="02020603050405020304" pitchFamily="18" charset="0"/>
            </a:endParaRPr>
          </a:p>
        </p:txBody>
      </p:sp>
    </p:spTree>
    <p:extLst>
      <p:ext uri="{BB962C8B-B14F-4D97-AF65-F5344CB8AC3E}">
        <p14:creationId xmlns:p14="http://schemas.microsoft.com/office/powerpoint/2010/main" val="149800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Edit profile page</a:t>
            </a:r>
            <a:endParaRPr lang="en-IN" dirty="0"/>
          </a:p>
        </p:txBody>
      </p:sp>
      <p:pic>
        <p:nvPicPr>
          <p:cNvPr id="6" name="Picture 5">
            <a:extLst>
              <a:ext uri="{FF2B5EF4-FFF2-40B4-BE49-F238E27FC236}">
                <a16:creationId xmlns:a16="http://schemas.microsoft.com/office/drawing/2014/main" id="{8AC03EF0-38B6-46B6-A08E-90E73249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52027"/>
            <a:ext cx="10673683" cy="4953256"/>
          </a:xfrm>
          <a:prstGeom prst="rect">
            <a:avLst/>
          </a:prstGeom>
        </p:spPr>
      </p:pic>
    </p:spTree>
    <p:extLst>
      <p:ext uri="{BB962C8B-B14F-4D97-AF65-F5344CB8AC3E}">
        <p14:creationId xmlns:p14="http://schemas.microsoft.com/office/powerpoint/2010/main" val="335508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D352-F17E-44ED-825E-D3285EBE58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E41426-4DC9-4409-809E-E928119CAAE7}"/>
              </a:ext>
            </a:extLst>
          </p:cNvPr>
          <p:cNvSpPr>
            <a:spLocks noGrp="1"/>
          </p:cNvSpPr>
          <p:nvPr>
            <p:ph idx="1"/>
          </p:nvPr>
        </p:nvSpPr>
        <p:spPr>
          <a:xfrm>
            <a:off x="554672" y="990472"/>
            <a:ext cx="8946541" cy="4195481"/>
          </a:xfrm>
        </p:spPr>
        <p:txBody>
          <a:bodyPr/>
          <a:lstStyle/>
          <a:p>
            <a:r>
              <a:rPr lang="en-US" dirty="0"/>
              <a:t>All users page</a:t>
            </a:r>
            <a:endParaRPr lang="en-IN" dirty="0"/>
          </a:p>
        </p:txBody>
      </p:sp>
      <p:pic>
        <p:nvPicPr>
          <p:cNvPr id="5" name="Picture 4">
            <a:extLst>
              <a:ext uri="{FF2B5EF4-FFF2-40B4-BE49-F238E27FC236}">
                <a16:creationId xmlns:a16="http://schemas.microsoft.com/office/drawing/2014/main" id="{7C179E23-89B9-4590-B356-CF7E32585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 y="1553683"/>
            <a:ext cx="10877006" cy="5039113"/>
          </a:xfrm>
          <a:prstGeom prst="rect">
            <a:avLst/>
          </a:prstGeom>
        </p:spPr>
      </p:pic>
    </p:spTree>
    <p:extLst>
      <p:ext uri="{BB962C8B-B14F-4D97-AF65-F5344CB8AC3E}">
        <p14:creationId xmlns:p14="http://schemas.microsoft.com/office/powerpoint/2010/main" val="30505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AC19-77F8-4BF2-D882-DB1925AAADF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Future Scope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C31FC3-62A5-DAA2-F775-DE498A4E3C79}"/>
              </a:ext>
            </a:extLst>
          </p:cNvPr>
          <p:cNvSpPr>
            <a:spLocks noGrp="1"/>
          </p:cNvSpPr>
          <p:nvPr>
            <p:ph idx="1"/>
          </p:nvPr>
        </p:nvSpPr>
        <p:spPr/>
        <p:txBody>
          <a:bodyPr>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Social networking sites facilitate the purchasing of products from the comfort of our homes, offices, or anywhere with easy login.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internet use has increased, the eCommerce business has also witnessed a sudden flourishing with it. This leads to an understanding that the internet has influenced the broadening of eCommerce businesses to a considerable proportion. So, we may expect the blooming of  in near future in connection with the rise in internet usage.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eCommerce has made the transportation of goods and services between consumers and online shops an effortless task. It even offers customers a tension-free environment to customers and makes their purchases more smooth.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587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4F4D-296C-461C-AE07-76D08405EBF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F41C0-D006-1A8A-A586-3EA6C5ADC63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Can shop for 24*7.</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need for cash in hand.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lot of stores within a click away.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Comparison is easy.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queue to wait.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Shopping Privacy.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Regular discount coupons available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583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D82F-1511-0D9D-4B1A-4E1D459CF65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1D85C-C3CC-032B-B680-40E7D9F3336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 able to touch or 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Shipping and handling cost is more.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Credit/Debit card insecurity.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Take much time if connection is slow.</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Returning goods is difficult.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Actual product may differ.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Availability of internet is a must.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108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42F-5ED1-6BF9-0F60-14C20981E14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Tips For Protection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638A6-2CDE-8D1C-6E89-2302393B1B46}"/>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Secured sites should be used.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Spams should be avoided.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Keep password private.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Read privacy and security policy carefully.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alternative payment method.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https:// should be preferred.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17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0C20-672F-11F0-4827-88D8C565130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8101B-4B19-8D4E-1837-799D5692043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an user friendly application and promotes user to purchase and shop faster.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new technology comes better way of doing things.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Being able to buy anytime anywhere.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Allows to place order before purchasing.</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delivery - you don’t have to travel to shops.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Widespread effects on economy and e-commerce.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4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D25-0F72-415E-87B8-323B1187ABB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FCC5F99-7694-4FEA-A080-A4F8F827DAD9}"/>
              </a:ext>
            </a:extLst>
          </p:cNvPr>
          <p:cNvSpPr>
            <a:spLocks noGrp="1"/>
          </p:cNvSpPr>
          <p:nvPr>
            <p:ph idx="1"/>
          </p:nvPr>
        </p:nvSpPr>
        <p:spPr/>
        <p:txBody>
          <a:bodyPr/>
          <a:lstStyle/>
          <a:p>
            <a:r>
              <a:rPr lang="en-US" i="0" dirty="0">
                <a:effectLst/>
                <a:latin typeface="+mn-lt"/>
              </a:rPr>
              <a:t>Provide visitors a personalized experience.</a:t>
            </a:r>
          </a:p>
          <a:p>
            <a:r>
              <a:rPr lang="en-IN" i="0" dirty="0">
                <a:effectLst/>
                <a:latin typeface="+mn-lt"/>
              </a:rPr>
              <a:t>Make your website responsive</a:t>
            </a:r>
          </a:p>
          <a:p>
            <a:r>
              <a:rPr lang="en-IN" i="0" dirty="0">
                <a:effectLst/>
                <a:latin typeface="+mn-lt"/>
              </a:rPr>
              <a:t>Improve Customer Loyalty</a:t>
            </a:r>
          </a:p>
          <a:p>
            <a:r>
              <a:rPr lang="en-IN" i="0" dirty="0">
                <a:effectLst/>
                <a:latin typeface="+mn-lt"/>
              </a:rPr>
              <a:t>Refine Service Efficiency</a:t>
            </a:r>
          </a:p>
          <a:p>
            <a:r>
              <a:rPr lang="en-IN" i="0" dirty="0">
                <a:effectLst/>
                <a:latin typeface="+mn-lt"/>
              </a:rPr>
              <a:t>Establish Deeper Business Relationships</a:t>
            </a:r>
          </a:p>
          <a:p>
            <a:endParaRPr lang="en-IN" dirty="0"/>
          </a:p>
        </p:txBody>
      </p:sp>
    </p:spTree>
    <p:extLst>
      <p:ext uri="{BB962C8B-B14F-4D97-AF65-F5344CB8AC3E}">
        <p14:creationId xmlns:p14="http://schemas.microsoft.com/office/powerpoint/2010/main" val="399318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F0A8-9F94-A231-55C7-B9B13CA1C23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Online shopping Vs. Traditional Shopping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96CE31-2E80-1ED2-57A2-A1C88DAB3AE3}"/>
              </a:ext>
            </a:extLst>
          </p:cNvPr>
          <p:cNvSpPr>
            <a:spLocks noGrp="1"/>
          </p:cNvSpPr>
          <p:nvPr>
            <p:ph idx="1"/>
          </p:nvPr>
        </p:nvSpPr>
        <p:spPr>
          <a:xfrm>
            <a:off x="838200" y="1825624"/>
            <a:ext cx="10515600" cy="4869373"/>
          </a:xfrm>
        </p:spPr>
        <p:txBody>
          <a:bodyPr>
            <a:normAutofit fontScale="85000" lnSpcReduction="10000"/>
          </a:bodyPr>
          <a:lstStyle/>
          <a:p>
            <a:pPr marL="0" indent="0">
              <a:buNone/>
            </a:pPr>
            <a:r>
              <a:rPr lang="en-US" sz="2400" dirty="0"/>
              <a:t>Online Shopper</a:t>
            </a:r>
          </a:p>
          <a:p>
            <a:pPr>
              <a:buFont typeface="Wingdings" panose="05000000000000000000" pitchFamily="2" charset="2"/>
              <a:buChar char="Ø"/>
            </a:pPr>
            <a:r>
              <a:rPr lang="en-US" sz="1800" dirty="0"/>
              <a:t>I want to buy a dress let’s checkout online.</a:t>
            </a:r>
          </a:p>
          <a:p>
            <a:pPr>
              <a:buFont typeface="Wingdings" panose="05000000000000000000" pitchFamily="2" charset="2"/>
              <a:buChar char="Ø"/>
            </a:pPr>
            <a:r>
              <a:rPr lang="en-US" sz="1800" dirty="0"/>
              <a:t>Easy to find best online stores.</a:t>
            </a:r>
          </a:p>
          <a:p>
            <a:pPr>
              <a:buFont typeface="Wingdings" panose="05000000000000000000" pitchFamily="2" charset="2"/>
              <a:buChar char="Ø"/>
            </a:pPr>
            <a:r>
              <a:rPr lang="en-US" sz="1800" dirty="0"/>
              <a:t>Searching online styles.</a:t>
            </a:r>
          </a:p>
          <a:p>
            <a:pPr>
              <a:buFont typeface="Wingdings" panose="05000000000000000000" pitchFamily="2" charset="2"/>
              <a:buChar char="Ø"/>
            </a:pPr>
            <a:r>
              <a:rPr lang="en-US" sz="1800" dirty="0"/>
              <a:t>I got a best coupon to shop.</a:t>
            </a:r>
          </a:p>
          <a:p>
            <a:pPr>
              <a:buFont typeface="Wingdings" panose="05000000000000000000" pitchFamily="2" charset="2"/>
              <a:buChar char="Ø"/>
            </a:pPr>
            <a:r>
              <a:rPr lang="en-US" sz="1800" dirty="0"/>
              <a:t>Wow, Good discount</a:t>
            </a:r>
          </a:p>
          <a:p>
            <a:pPr>
              <a:buFont typeface="Wingdings" panose="05000000000000000000" pitchFamily="2" charset="2"/>
              <a:buChar char="Ø"/>
            </a:pPr>
            <a:r>
              <a:rPr lang="en-US" sz="1800" dirty="0"/>
              <a:t>Hooray! Got it.</a:t>
            </a:r>
          </a:p>
          <a:p>
            <a:pPr marL="0" indent="0">
              <a:buNone/>
            </a:pPr>
            <a:r>
              <a:rPr lang="en-US" sz="1800" dirty="0"/>
              <a:t>                                                                                                                                   Traditional Shopper</a:t>
            </a:r>
          </a:p>
          <a:p>
            <a:pPr marL="0" indent="0">
              <a:buNone/>
            </a:pPr>
            <a:r>
              <a:rPr lang="en-US" sz="1800" dirty="0"/>
              <a:t>                                                                                                        1.I want to buy handbag lets go out find best store</a:t>
            </a:r>
          </a:p>
          <a:p>
            <a:pPr marL="0" indent="0">
              <a:buNone/>
            </a:pPr>
            <a:r>
              <a:rPr lang="en-US" sz="1800" dirty="0"/>
              <a:t>                                                                                                        2.Time to find out best store.</a:t>
            </a:r>
          </a:p>
          <a:p>
            <a:pPr marL="0" indent="0">
              <a:buNone/>
            </a:pPr>
            <a:r>
              <a:rPr lang="en-US" sz="1800" dirty="0"/>
              <a:t>                                                                                                        3.Oh,I got </a:t>
            </a:r>
            <a:r>
              <a:rPr lang="en-US" sz="1800" dirty="0" err="1"/>
              <a:t>stucked</a:t>
            </a:r>
            <a:r>
              <a:rPr lang="en-US" sz="1800" dirty="0"/>
              <a:t> in traffic</a:t>
            </a:r>
          </a:p>
          <a:p>
            <a:pPr marL="0" indent="0">
              <a:buNone/>
            </a:pPr>
            <a:r>
              <a:rPr lang="en-US" sz="1800" dirty="0"/>
              <a:t>                                                                                                        4.I found a shop at least</a:t>
            </a:r>
          </a:p>
          <a:p>
            <a:pPr marL="0" indent="0">
              <a:buNone/>
            </a:pPr>
            <a:r>
              <a:rPr lang="en-US" sz="1800" dirty="0"/>
              <a:t>                                                                                                        5.Salesman says no discount.</a:t>
            </a:r>
          </a:p>
          <a:p>
            <a:pPr marL="0" indent="0">
              <a:buNone/>
            </a:pPr>
            <a:r>
              <a:rPr lang="en-US" sz="1800" dirty="0"/>
              <a:t>                                                                                                        6.No Home delivery..</a:t>
            </a:r>
          </a:p>
          <a:p>
            <a:pPr>
              <a:buFont typeface="Wingdings" panose="05000000000000000000" pitchFamily="2" charset="2"/>
              <a:buChar char="Ø"/>
            </a:pPr>
            <a:endParaRPr lang="en-US" sz="2400" dirty="0"/>
          </a:p>
          <a:p>
            <a:endParaRPr lang="en-IN" dirty="0"/>
          </a:p>
        </p:txBody>
      </p:sp>
    </p:spTree>
    <p:extLst>
      <p:ext uri="{BB962C8B-B14F-4D97-AF65-F5344CB8AC3E}">
        <p14:creationId xmlns:p14="http://schemas.microsoft.com/office/powerpoint/2010/main" val="159425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79D4-E719-4590-B356-9B0AC44C0019}"/>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F5E98F5F-53F6-4A99-A4CD-C2BEDD0D9DE4}"/>
              </a:ext>
            </a:extLst>
          </p:cNvPr>
          <p:cNvSpPr>
            <a:spLocks noGrp="1"/>
          </p:cNvSpPr>
          <p:nvPr>
            <p:ph idx="1"/>
          </p:nvPr>
        </p:nvSpPr>
        <p:spPr>
          <a:xfrm>
            <a:off x="646111" y="1591364"/>
            <a:ext cx="8946541" cy="5427745"/>
          </a:xfrm>
        </p:spPr>
        <p:txBody>
          <a:bodyPr/>
          <a:lstStyle/>
          <a:p>
            <a:pPr marL="75565"/>
            <a:r>
              <a:rPr lang="en-US" sz="1800" b="1" dirty="0">
                <a:effectLst/>
                <a:latin typeface="Times New Roman" panose="02020603050405020304" pitchFamily="18" charset="0"/>
                <a:ea typeface="Carlito"/>
                <a:cs typeface="Times New Roman" panose="02020603050405020304" pitchFamily="18" charset="0"/>
              </a:rPr>
              <a:t>User Stories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spcBef>
                <a:spcPts val="840"/>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login, Logout and Register into the</a:t>
            </a:r>
            <a:r>
              <a:rPr lang="en-US" sz="1800" spc="-5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application.</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spcBef>
                <a:spcPts val="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see the products in different</a:t>
            </a:r>
            <a:r>
              <a:rPr lang="en-US" sz="1800" spc="-3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categories.</a:t>
            </a:r>
          </a:p>
          <a:p>
            <a:pPr marL="342900" lvl="0" indent="-342900">
              <a:lnSpc>
                <a:spcPct val="150000"/>
              </a:lnSpc>
              <a:spcBef>
                <a:spcPts val="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sort the</a:t>
            </a:r>
            <a:r>
              <a:rPr lang="en-US" sz="1800" spc="-4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products.</a:t>
            </a:r>
          </a:p>
          <a:p>
            <a:pPr marL="342900" lvl="0" indent="-342900">
              <a:lnSpc>
                <a:spcPct val="150000"/>
              </a:lnSpc>
              <a:spcBef>
                <a:spcPts val="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add the products into the shopping</a:t>
            </a:r>
            <a:r>
              <a:rPr lang="en-US" sz="1800" spc="-5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cart.</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increase or decrease the quantity added in the</a:t>
            </a:r>
            <a:r>
              <a:rPr lang="en-US" sz="1800" spc="-6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cart.</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add</a:t>
            </a:r>
            <a:r>
              <a:rPr lang="en-US" sz="1800" spc="-9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“n”</a:t>
            </a:r>
            <a:r>
              <a:rPr lang="en-US" sz="1800" spc="-7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number</a:t>
            </a:r>
            <a:r>
              <a:rPr lang="en-US" sz="1800" spc="-8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of</a:t>
            </a:r>
            <a:r>
              <a:rPr lang="en-US" sz="1800" spc="-8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products</a:t>
            </a:r>
            <a:r>
              <a:rPr lang="en-US" sz="1800" spc="-7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in</a:t>
            </a:r>
            <a:r>
              <a:rPr lang="en-US" sz="1800" spc="-7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the</a:t>
            </a:r>
            <a:r>
              <a:rPr lang="en-US" sz="1800" spc="-7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cart.</a:t>
            </a:r>
            <a:endParaRPr lang="en-IN" sz="1800" dirty="0">
              <a:effectLst/>
              <a:latin typeface="Times New Roman" panose="02020603050405020304" pitchFamily="18" charset="0"/>
              <a:ea typeface="Carlito"/>
              <a:cs typeface="Times New Roman" panose="02020603050405020304" pitchFamily="18" charset="0"/>
            </a:endParaRPr>
          </a:p>
          <a:p>
            <a:pPr marL="342900" marR="278765" lvl="0" indent="-342900">
              <a:lnSpc>
                <a:spcPct val="150000"/>
              </a:lnSpc>
              <a:spcBef>
                <a:spcPts val="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User can get</a:t>
            </a:r>
            <a:r>
              <a:rPr lang="en-US" sz="1800" spc="-7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the</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Wishlist</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option</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where</a:t>
            </a:r>
            <a:r>
              <a:rPr lang="en-US" sz="1800" spc="-12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I</a:t>
            </a:r>
            <a:r>
              <a:rPr lang="en-US" sz="1800" spc="-13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can</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add</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those</a:t>
            </a:r>
            <a:r>
              <a:rPr lang="en-US" sz="1800" spc="-12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products</a:t>
            </a:r>
            <a:r>
              <a:rPr lang="en-US" sz="1800" spc="-12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which</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I</a:t>
            </a:r>
            <a:r>
              <a:rPr lang="en-US" sz="1800" spc="-13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want</a:t>
            </a:r>
            <a:r>
              <a:rPr lang="en-US" sz="1800" spc="-13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but</a:t>
            </a:r>
            <a:r>
              <a:rPr lang="en-US" sz="1800" spc="-12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don’t want to order</a:t>
            </a:r>
            <a:r>
              <a:rPr lang="en-US" sz="1800" spc="-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now.</a:t>
            </a:r>
          </a:p>
          <a:p>
            <a:pPr marL="342900" marR="278765" lvl="0" indent="-342900">
              <a:lnSpc>
                <a:spcPct val="150000"/>
              </a:lnSpc>
              <a:spcBef>
                <a:spcPts val="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As a user I should get different discount</a:t>
            </a:r>
            <a:r>
              <a:rPr lang="en-US" sz="1800" spc="-2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coupons.</a:t>
            </a:r>
            <a:endParaRPr lang="en-IN" sz="1800" dirty="0">
              <a:effectLst/>
              <a:latin typeface="Times New Roman" panose="02020603050405020304" pitchFamily="18" charset="0"/>
              <a:ea typeface="Carlito"/>
              <a:cs typeface="Times New Roman" panose="02020603050405020304" pitchFamily="18" charset="0"/>
            </a:endParaRPr>
          </a:p>
          <a:p>
            <a:endParaRPr lang="en-IN" dirty="0"/>
          </a:p>
        </p:txBody>
      </p:sp>
    </p:spTree>
    <p:extLst>
      <p:ext uri="{BB962C8B-B14F-4D97-AF65-F5344CB8AC3E}">
        <p14:creationId xmlns:p14="http://schemas.microsoft.com/office/powerpoint/2010/main" val="198702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B51BA-9AEC-43A7-8A68-36BA3E360213}"/>
              </a:ext>
            </a:extLst>
          </p:cNvPr>
          <p:cNvSpPr>
            <a:spLocks noGrp="1"/>
          </p:cNvSpPr>
          <p:nvPr>
            <p:ph idx="1"/>
          </p:nvPr>
        </p:nvSpPr>
        <p:spPr>
          <a:xfrm>
            <a:off x="646111" y="938221"/>
            <a:ext cx="8946541" cy="5593208"/>
          </a:xfrm>
        </p:spPr>
        <p:txBody>
          <a:bodyPr>
            <a:normAutofit/>
          </a:bodyPr>
          <a:lstStyle/>
          <a:p>
            <a:pPr marL="75565">
              <a:lnSpc>
                <a:spcPct val="150000"/>
              </a:lnSpc>
              <a:spcBef>
                <a:spcPts val="5"/>
              </a:spcBef>
              <a:spcAft>
                <a:spcPts val="0"/>
              </a:spcAft>
            </a:pPr>
            <a:r>
              <a:rPr lang="en-US" sz="1800" b="1" dirty="0">
                <a:effectLst/>
                <a:latin typeface="Times New Roman" panose="02020603050405020304" pitchFamily="18" charset="0"/>
                <a:ea typeface="Carlito"/>
                <a:cs typeface="Times New Roman" panose="02020603050405020304" pitchFamily="18" charset="0"/>
              </a:rPr>
              <a:t>Admin Stories –</a:t>
            </a:r>
            <a:endParaRPr lang="en-IN" sz="1800" dirty="0">
              <a:effectLst/>
              <a:latin typeface="Times New Roman" panose="02020603050405020304" pitchFamily="18" charset="0"/>
              <a:ea typeface="Carlito"/>
              <a:cs typeface="Times New Roman" panose="02020603050405020304" pitchFamily="18" charset="0"/>
            </a:endParaRPr>
          </a:p>
          <a:p>
            <a:pPr marL="532765" indent="-229235">
              <a:lnSpc>
                <a:spcPct val="150000"/>
              </a:lnSpc>
            </a:pP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spcBef>
                <a:spcPts val="74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can login, Logout and Register into the</a:t>
            </a:r>
            <a:r>
              <a:rPr lang="en-US" sz="1800" spc="-6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application.</a:t>
            </a:r>
          </a:p>
          <a:p>
            <a:pPr marL="342900" lvl="0" indent="-342900">
              <a:lnSpc>
                <a:spcPct val="150000"/>
              </a:lnSpc>
              <a:spcBef>
                <a:spcPts val="74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can perform CRUD on</a:t>
            </a:r>
            <a:r>
              <a:rPr lang="en-US" sz="1800" spc="-4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Users.</a:t>
            </a:r>
          </a:p>
          <a:p>
            <a:pPr marL="342900" lvl="0" indent="-342900">
              <a:lnSpc>
                <a:spcPct val="150000"/>
              </a:lnSpc>
              <a:spcBef>
                <a:spcPts val="74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can Perform CRUD on the</a:t>
            </a:r>
            <a:r>
              <a:rPr lang="en-US" sz="1800" spc="-80"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products.</a:t>
            </a:r>
          </a:p>
          <a:p>
            <a:pPr marL="342900" lvl="0" indent="-342900">
              <a:lnSpc>
                <a:spcPct val="150000"/>
              </a:lnSpc>
              <a:spcBef>
                <a:spcPts val="745"/>
              </a:spcBef>
              <a:spcAft>
                <a:spcPts val="0"/>
              </a:spcAft>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has bulk upload option to upload a csv for products</a:t>
            </a:r>
            <a:r>
              <a:rPr lang="en-US" sz="1800" spc="-8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details</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is able to get the</a:t>
            </a:r>
            <a:r>
              <a:rPr lang="en-US" sz="1800" spc="-5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stocks.</a:t>
            </a: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gets mail if any stock is less than</a:t>
            </a:r>
            <a:r>
              <a:rPr lang="en-US" sz="1800" spc="-6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10.</a:t>
            </a: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can get the sales report of a specific</a:t>
            </a:r>
            <a:r>
              <a:rPr lang="en-US" sz="1800" spc="-10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duration.</a:t>
            </a:r>
          </a:p>
          <a:p>
            <a:pPr marL="342900" lvl="0" indent="-342900">
              <a:lnSpc>
                <a:spcPct val="150000"/>
              </a:lnSpc>
              <a:buSzPts val="1100"/>
              <a:buFont typeface="Carlito"/>
              <a:buAutoNum type="arabicPeriod"/>
              <a:tabLst>
                <a:tab pos="334010" algn="l"/>
              </a:tabLst>
            </a:pPr>
            <a:r>
              <a:rPr lang="en-US" sz="1800" dirty="0">
                <a:effectLst/>
                <a:latin typeface="Times New Roman" panose="02020603050405020304" pitchFamily="18" charset="0"/>
                <a:ea typeface="Carlito"/>
                <a:cs typeface="Times New Roman" panose="02020603050405020304" pitchFamily="18" charset="0"/>
              </a:rPr>
              <a:t>Admin is able to set the discount coupons for the specific set of</a:t>
            </a:r>
            <a:r>
              <a:rPr lang="en-US" sz="1800" spc="-105" dirty="0">
                <a:effectLst/>
                <a:latin typeface="Times New Roman" panose="02020603050405020304" pitchFamily="18" charset="0"/>
                <a:ea typeface="Carlito"/>
                <a:cs typeface="Times New Roman" panose="02020603050405020304" pitchFamily="18" charset="0"/>
              </a:rPr>
              <a:t> </a:t>
            </a:r>
            <a:r>
              <a:rPr lang="en-US" sz="1800" dirty="0">
                <a:effectLst/>
                <a:latin typeface="Times New Roman" panose="02020603050405020304" pitchFamily="18" charset="0"/>
                <a:ea typeface="Carlito"/>
                <a:cs typeface="Times New Roman" panose="02020603050405020304" pitchFamily="18" charset="0"/>
              </a:rPr>
              <a:t>users</a:t>
            </a:r>
            <a:endParaRPr lang="en-IN" sz="1800" dirty="0">
              <a:effectLst/>
              <a:latin typeface="Times New Roman" panose="02020603050405020304" pitchFamily="18" charset="0"/>
              <a:ea typeface="Carlito"/>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82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9CCB-A118-483A-B6EF-09457A7C9312}"/>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B7586930-F8E4-4E92-BE5E-687138F642C9}"/>
              </a:ext>
            </a:extLst>
          </p:cNvPr>
          <p:cNvSpPr>
            <a:spLocks noGrp="1"/>
          </p:cNvSpPr>
          <p:nvPr>
            <p:ph idx="1"/>
          </p:nvPr>
        </p:nvSpPr>
        <p:spPr>
          <a:xfrm>
            <a:off x="1103312" y="2052918"/>
            <a:ext cx="9590814" cy="4195481"/>
          </a:xfrm>
        </p:spPr>
        <p:txBody>
          <a:bodyPr/>
          <a:lstStyle/>
          <a:p>
            <a:pPr algn="l" fontAlgn="ctr">
              <a:buFont typeface="Arial" panose="020B0604020202020204" pitchFamily="34" charset="0"/>
              <a:buChar char="•"/>
            </a:pPr>
            <a:r>
              <a:rPr lang="en-US" b="0" i="0" dirty="0">
                <a:effectLst/>
                <a:latin typeface="+mn-lt"/>
              </a:rPr>
              <a:t>CPU: Intel Core or Xeon 3GHz (or Dual Core 2GHz) or equal AMD CPU</a:t>
            </a:r>
          </a:p>
          <a:p>
            <a:pPr algn="l" fontAlgn="ctr">
              <a:buFont typeface="Arial" panose="020B0604020202020204" pitchFamily="34" charset="0"/>
              <a:buChar char="•"/>
            </a:pPr>
            <a:r>
              <a:rPr lang="en-US" b="0" i="0" dirty="0">
                <a:effectLst/>
                <a:latin typeface="+mn-lt"/>
              </a:rPr>
              <a:t>Cores: Single (Dual/Quad Core is recommended)</a:t>
            </a:r>
          </a:p>
          <a:p>
            <a:pPr algn="l" fontAlgn="ctr">
              <a:buFont typeface="Arial" panose="020B0604020202020204" pitchFamily="34" charset="0"/>
              <a:buChar char="•"/>
            </a:pPr>
            <a:r>
              <a:rPr lang="en-US" b="0" i="0" dirty="0">
                <a:effectLst/>
                <a:latin typeface="+mn-lt"/>
              </a:rPr>
              <a:t>RAM: 4 GB (6 GB recommended)</a:t>
            </a:r>
          </a:p>
          <a:p>
            <a:pPr algn="l" fontAlgn="ctr">
              <a:buFont typeface="Arial" panose="020B0604020202020204" pitchFamily="34" charset="0"/>
              <a:buChar char="•"/>
            </a:pPr>
            <a:r>
              <a:rPr lang="en-US" b="0" i="0" dirty="0">
                <a:effectLst/>
                <a:latin typeface="+mn-lt"/>
              </a:rPr>
              <a:t>Graphic Accelerators: </a:t>
            </a:r>
            <a:r>
              <a:rPr lang="en-US" b="0" i="0" dirty="0" err="1">
                <a:effectLst/>
                <a:latin typeface="+mn-lt"/>
              </a:rPr>
              <a:t>nVidia</a:t>
            </a:r>
            <a:r>
              <a:rPr lang="en-US" b="0" i="0" dirty="0">
                <a:effectLst/>
                <a:latin typeface="+mn-lt"/>
              </a:rPr>
              <a:t> or ATI with support of OpenGL 1.5 or higher</a:t>
            </a:r>
          </a:p>
          <a:p>
            <a:pPr algn="l" fontAlgn="ctr">
              <a:buFont typeface="Arial" panose="020B0604020202020204" pitchFamily="34" charset="0"/>
              <a:buChar char="•"/>
            </a:pPr>
            <a:r>
              <a:rPr lang="en-US" b="0" i="0" dirty="0">
                <a:effectLst/>
                <a:latin typeface="+mn-lt"/>
              </a:rPr>
              <a:t>Display Resolution: 1280×1024 is recommended, 1024×768 is minimum.</a:t>
            </a:r>
          </a:p>
          <a:p>
            <a:endParaRPr lang="en-IN" dirty="0">
              <a:latin typeface="+mn-lt"/>
            </a:endParaRPr>
          </a:p>
        </p:txBody>
      </p:sp>
    </p:spTree>
    <p:extLst>
      <p:ext uri="{BB962C8B-B14F-4D97-AF65-F5344CB8AC3E}">
        <p14:creationId xmlns:p14="http://schemas.microsoft.com/office/powerpoint/2010/main" val="357776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31A9-CC2B-476C-A0E6-BB2CE35247FA}"/>
              </a:ext>
            </a:extLst>
          </p:cNvPr>
          <p:cNvSpPr>
            <a:spLocks noGrp="1"/>
          </p:cNvSpPr>
          <p:nvPr>
            <p:ph type="title"/>
          </p:nvPr>
        </p:nvSpPr>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AFA7523C-227E-461F-A83A-0D7945789101}"/>
              </a:ext>
            </a:extLst>
          </p:cNvPr>
          <p:cNvSpPr>
            <a:spLocks noGrp="1"/>
          </p:cNvSpPr>
          <p:nvPr>
            <p:ph idx="1"/>
          </p:nvPr>
        </p:nvSpPr>
        <p:spPr/>
        <p:txBody>
          <a:bodyPr/>
          <a:lstStyle/>
          <a:p>
            <a:r>
              <a:rPr lang="en-US" dirty="0"/>
              <a:t>Eclipse  2021-12</a:t>
            </a:r>
          </a:p>
          <a:p>
            <a:r>
              <a:rPr lang="en-IN" dirty="0"/>
              <a:t>MySQL Workbench</a:t>
            </a:r>
          </a:p>
          <a:p>
            <a:r>
              <a:rPr lang="en-IN" dirty="0"/>
              <a:t>Spring Boot</a:t>
            </a:r>
            <a:endParaRPr lang="en-US" dirty="0"/>
          </a:p>
          <a:p>
            <a:r>
              <a:rPr lang="en-IN" dirty="0"/>
              <a:t>MySQL</a:t>
            </a:r>
          </a:p>
          <a:p>
            <a:r>
              <a:rPr lang="en-IN" dirty="0" err="1"/>
              <a:t>Jdk</a:t>
            </a:r>
            <a:r>
              <a:rPr lang="en-IN" dirty="0"/>
              <a:t> 11</a:t>
            </a:r>
          </a:p>
          <a:p>
            <a:r>
              <a:rPr lang="en-IN" dirty="0" err="1"/>
              <a:t>Vscode</a:t>
            </a:r>
            <a:endParaRPr lang="en-IN" dirty="0"/>
          </a:p>
          <a:p>
            <a:endParaRPr lang="en-IN" dirty="0"/>
          </a:p>
        </p:txBody>
      </p:sp>
    </p:spTree>
    <p:extLst>
      <p:ext uri="{BB962C8B-B14F-4D97-AF65-F5344CB8AC3E}">
        <p14:creationId xmlns:p14="http://schemas.microsoft.com/office/powerpoint/2010/main" val="4809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7B09-8639-D573-4C51-4229E25CFF4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Modules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EDA57B-9FC6-5236-EB64-D0D75450D5AD}"/>
              </a:ext>
            </a:extLst>
          </p:cNvPr>
          <p:cNvSpPr>
            <a:spLocks noGrp="1"/>
          </p:cNvSpPr>
          <p:nvPr>
            <p:ph sz="half" idx="1"/>
          </p:nvPr>
        </p:nvSpPr>
        <p:spPr>
          <a:xfrm>
            <a:off x="1205392" y="2919802"/>
            <a:ext cx="4396339" cy="316456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admin can login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create categories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upload products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create coupons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Admin can create subcategories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 can upload product features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11419EB4-8CA2-471D-B468-29B83FF26072}"/>
              </a:ext>
            </a:extLst>
          </p:cNvPr>
          <p:cNvSpPr>
            <a:spLocks noGrp="1"/>
          </p:cNvSpPr>
          <p:nvPr>
            <p:ph sz="half" idx="2"/>
          </p:nvPr>
        </p:nvSpPr>
        <p:spPr>
          <a:xfrm>
            <a:off x="6482803" y="3331218"/>
            <a:ext cx="4396341" cy="2341737"/>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login the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order a product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buyers can search for a particular product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Buyer can apply coupons	</a:t>
            </a:r>
          </a:p>
          <a:p>
            <a:endParaRPr lang="en-IN" sz="2000" dirty="0"/>
          </a:p>
        </p:txBody>
      </p:sp>
      <p:pic>
        <p:nvPicPr>
          <p:cNvPr id="5" name="Picture 4">
            <a:extLst>
              <a:ext uri="{FF2B5EF4-FFF2-40B4-BE49-F238E27FC236}">
                <a16:creationId xmlns:a16="http://schemas.microsoft.com/office/drawing/2014/main" id="{73B39FE1-34AD-B57D-685B-F7498D686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416913"/>
            <a:ext cx="4180072" cy="1368195"/>
          </a:xfrm>
          <a:prstGeom prst="rect">
            <a:avLst/>
          </a:prstGeom>
        </p:spPr>
      </p:pic>
      <p:pic>
        <p:nvPicPr>
          <p:cNvPr id="7" name="Picture 6">
            <a:extLst>
              <a:ext uri="{FF2B5EF4-FFF2-40B4-BE49-F238E27FC236}">
                <a16:creationId xmlns:a16="http://schemas.microsoft.com/office/drawing/2014/main" id="{17DEA1B5-88E5-A156-A716-DEF910C7F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241" y="1575484"/>
            <a:ext cx="4968903" cy="1051052"/>
          </a:xfrm>
          <a:prstGeom prst="rect">
            <a:avLst/>
          </a:prstGeom>
        </p:spPr>
      </p:pic>
    </p:spTree>
    <p:extLst>
      <p:ext uri="{BB962C8B-B14F-4D97-AF65-F5344CB8AC3E}">
        <p14:creationId xmlns:p14="http://schemas.microsoft.com/office/powerpoint/2010/main" val="687164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TotalTime>
  <Words>976</Words>
  <Application>Microsoft Office PowerPoint</Application>
  <PresentationFormat>Widescreen</PresentationFormat>
  <Paragraphs>130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Carlito</vt:lpstr>
      <vt:lpstr>Century Gothic</vt:lpstr>
      <vt:lpstr>Times New Roman</vt:lpstr>
      <vt:lpstr>Wingdings</vt:lpstr>
      <vt:lpstr>Wingdings 3</vt:lpstr>
      <vt:lpstr>Ion</vt:lpstr>
      <vt:lpstr>Capstone Project  Shop For Home</vt:lpstr>
      <vt:lpstr>INTRODUCTION</vt:lpstr>
      <vt:lpstr>Objectives</vt:lpstr>
      <vt:lpstr>Online shopping Vs. Traditional Shopping</vt:lpstr>
      <vt:lpstr>Features</vt:lpstr>
      <vt:lpstr>PowerPoint Presentation</vt:lpstr>
      <vt:lpstr>System Requirements</vt:lpstr>
      <vt:lpstr>Tools used</vt:lpstr>
      <vt:lpstr>Modules</vt:lpstr>
      <vt:lpstr>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Pros…</vt:lpstr>
      <vt:lpstr>Cons</vt:lpstr>
      <vt:lpstr>Tips For Protection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Shop For Home</dc:title>
  <dc:creator>VEDA PRIYA</dc:creator>
  <cp:lastModifiedBy>Saurav Kumar</cp:lastModifiedBy>
  <cp:revision>11</cp:revision>
  <dcterms:created xsi:type="dcterms:W3CDTF">2022-07-11T17:30:37Z</dcterms:created>
  <dcterms:modified xsi:type="dcterms:W3CDTF">2022-07-13T19:45:24Z</dcterms:modified>
</cp:coreProperties>
</file>