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6" r:id="rId9"/>
    <p:sldId id="2146847057" r:id="rId10"/>
    <p:sldId id="265" r:id="rId11"/>
    <p:sldId id="2146847058" r:id="rId12"/>
    <p:sldId id="2146847059" r:id="rId13"/>
    <p:sldId id="2146847061" r:id="rId14"/>
    <p:sldId id="2146847060" r:id="rId15"/>
    <p:sldId id="266" r:id="rId16"/>
    <p:sldId id="2146847062" r:id="rId17"/>
    <p:sldId id="267" r:id="rId18"/>
    <p:sldId id="268" r:id="rId19"/>
    <p:sldId id="2146847055"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F11AA-9B56-46B2-B2B9-C251CE92DE0C}" v="93" dt="2024-06-23T10:20:20.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alurutharun.21.ece@anits.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odershood.info/2019/03/16/nlp-sentiment-analysis-in-pyth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b-auth.skillsbuild.org/login?client_id=yl-internal-adopter&amp;learning_path=https:%2F%2Fskills.a.ibm.com%2F&amp;redirect_uri=https:%2F%2Fskills.yourlearning.ibm.com%2Foauth%2Fcallback&amp;referer=skills.yourlearning.ibm.com&amp;response_type=code&amp;scope=openid%20email" TargetMode="External"/><Relationship Id="rId1" Type="http://schemas.openxmlformats.org/officeDocument/2006/relationships/slideLayout" Target="../slideLayouts/slideLayout2.xml"/><Relationship Id="rId4" Type="http://schemas.openxmlformats.org/officeDocument/2006/relationships/hyperlink" Target="https://skills.yourlearning.ibm.com/certificate/share/d84a50afd0ewogICJvYmplY3RUeXBlIiA6ICJBQ1RJVklUWSIsCiAgIm9iamVjdElkIiA6ICJQTEFOLTNFOUFCNDBEQjA1MSIsCiAgImxlYXJuZXJDTlVNIiA6ICIyNzU2OTI3UkVHIgp99efd645f46-1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gov.uk/government/news/say-thank-you-to-someone-at-companies-house"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highlight>
                  <a:srgbClr val="000080"/>
                </a:highlight>
                <a:latin typeface="Arial" panose="020B0604020202020204" pitchFamily="34" charset="0"/>
                <a:cs typeface="Arial" panose="020B0604020202020204" pitchFamily="34" charset="0"/>
              </a:rPr>
              <a:t>Decoding Customer Feedback: </a:t>
            </a:r>
            <a:br>
              <a:rPr lang="en-US" b="1" dirty="0">
                <a:solidFill>
                  <a:schemeClr val="accent1"/>
                </a:solidFill>
                <a:highlight>
                  <a:srgbClr val="000080"/>
                </a:highlight>
                <a:latin typeface="Arial" panose="020B0604020202020204" pitchFamily="34" charset="0"/>
                <a:cs typeface="Arial" panose="020B0604020202020204" pitchFamily="34" charset="0"/>
              </a:rPr>
            </a:br>
            <a:r>
              <a:rPr lang="en-US" b="1" dirty="0">
                <a:solidFill>
                  <a:schemeClr val="accent1"/>
                </a:solidFill>
                <a:highlight>
                  <a:srgbClr val="000080"/>
                </a:highlight>
                <a:latin typeface="Arial" panose="020B0604020202020204" pitchFamily="34" charset="0"/>
                <a:cs typeface="Arial" panose="020B0604020202020204" pitchFamily="34" charset="0"/>
              </a:rPr>
              <a:t>A Sentiment Analysis Approach</a:t>
            </a:r>
          </a:p>
        </p:txBody>
      </p:sp>
      <p:sp>
        <p:nvSpPr>
          <p:cNvPr id="3" name="TextBox 2"/>
          <p:cNvSpPr txBox="1"/>
          <p:nvPr/>
        </p:nvSpPr>
        <p:spPr>
          <a:xfrm>
            <a:off x="157316" y="1034321"/>
            <a:ext cx="11828207"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       CAPSTONE PROJECT : SENTIMENTIAL ANALYSIS</a:t>
            </a:r>
          </a:p>
        </p:txBody>
      </p:sp>
      <p:sp>
        <p:nvSpPr>
          <p:cNvPr id="4" name="TextBox 3"/>
          <p:cNvSpPr txBox="1"/>
          <p:nvPr/>
        </p:nvSpPr>
        <p:spPr>
          <a:xfrm>
            <a:off x="822447" y="4058588"/>
            <a:ext cx="1049794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&gt;THARUN PALURU</a:t>
            </a:r>
          </a:p>
          <a:p>
            <a:r>
              <a:rPr lang="en-US" sz="2000" b="1" dirty="0">
                <a:solidFill>
                  <a:schemeClr val="accent1">
                    <a:lumMod val="75000"/>
                  </a:schemeClr>
                </a:solidFill>
                <a:latin typeface="Arial"/>
                <a:cs typeface="Arial"/>
              </a:rPr>
              <a:t>&gt;Dept of ELECTRONICS AND COMMUNICATION ENGINEERING (ECE)</a:t>
            </a:r>
          </a:p>
          <a:p>
            <a:r>
              <a:rPr lang="en-US" sz="2000" b="1" dirty="0">
                <a:solidFill>
                  <a:schemeClr val="accent1">
                    <a:lumMod val="75000"/>
                  </a:schemeClr>
                </a:solidFill>
                <a:latin typeface="Arial"/>
                <a:cs typeface="Arial"/>
              </a:rPr>
              <a:t>&gt;Anil Neerukonda Institute of Technology and Sciences (ANITS), Visakhapatnam</a:t>
            </a:r>
          </a:p>
          <a:p>
            <a:r>
              <a:rPr lang="en-US" sz="2000" b="1" dirty="0">
                <a:solidFill>
                  <a:schemeClr val="accent1">
                    <a:lumMod val="75000"/>
                  </a:schemeClr>
                </a:solidFill>
                <a:latin typeface="Arial"/>
                <a:cs typeface="Arial"/>
              </a:rPr>
              <a:t>&gt;</a:t>
            </a:r>
            <a:r>
              <a:rPr lang="en-US" sz="2000" b="1" dirty="0">
                <a:solidFill>
                  <a:schemeClr val="accent1">
                    <a:lumMod val="75000"/>
                  </a:schemeClr>
                </a:solidFill>
                <a:latin typeface="Arial"/>
                <a:cs typeface="Arial"/>
                <a:hlinkClick r:id="rId2"/>
              </a:rPr>
              <a:t>Mail ID</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AEDD5-6866-4A35-C033-585B8ECD8067}"/>
              </a:ext>
            </a:extLst>
          </p:cNvPr>
          <p:cNvSpPr>
            <a:spLocks noGrp="1"/>
          </p:cNvSpPr>
          <p:nvPr>
            <p:ph sz="half" idx="1"/>
          </p:nvPr>
        </p:nvSpPr>
        <p:spPr>
          <a:xfrm>
            <a:off x="581193" y="1120877"/>
            <a:ext cx="5194767" cy="4740174"/>
          </a:xfrm>
        </p:spPr>
        <p:txBody>
          <a:bodyPr>
            <a:normAutofit fontScale="92500" lnSpcReduction="10000"/>
          </a:bodyPr>
          <a:lstStyle/>
          <a:p>
            <a:pPr marL="0" indent="0">
              <a:buNone/>
            </a:pPr>
            <a:r>
              <a:rPr lang="en-IN" dirty="0"/>
              <a:t>3)</a:t>
            </a:r>
            <a:r>
              <a:rPr lang="en-IN" b="1" dirty="0"/>
              <a:t>Feature Extraction:</a:t>
            </a:r>
          </a:p>
          <a:p>
            <a:r>
              <a:rPr lang="en-IN" dirty="0"/>
              <a:t>scikit-learn: For implementing feature extraction techniques like TF-IDF and for preprocessing pipelines.</a:t>
            </a:r>
          </a:p>
          <a:p>
            <a:r>
              <a:rPr lang="en-IN" dirty="0"/>
              <a:t>gensim: For word embedding techniques such as Word2Vec.</a:t>
            </a:r>
          </a:p>
          <a:p>
            <a:r>
              <a:rPr lang="en-IN" dirty="0"/>
              <a:t>transformers: For advanced language models like BERT.</a:t>
            </a:r>
          </a:p>
          <a:p>
            <a:pPr marL="0" indent="0">
              <a:buNone/>
            </a:pPr>
            <a:r>
              <a:rPr lang="en-IN" dirty="0"/>
              <a:t>4)</a:t>
            </a:r>
            <a:r>
              <a:rPr lang="en-IN" b="1" dirty="0"/>
              <a:t>Model Building and Evaluation:</a:t>
            </a:r>
          </a:p>
          <a:p>
            <a:r>
              <a:rPr lang="en-IN" dirty="0"/>
              <a:t>scikit-learn: For implementing machine learning models (e.g., Logistic Regression, Naive Bayes) and evaluation metrics.</a:t>
            </a:r>
          </a:p>
          <a:p>
            <a:r>
              <a:rPr lang="en-IN" dirty="0"/>
              <a:t>keras/tensorflow or pytorch: For building and training deep learning models (if needed).</a:t>
            </a:r>
          </a:p>
          <a:p>
            <a:r>
              <a:rPr lang="en-IN" dirty="0"/>
              <a:t>xgboost: For gradient boosting models, if used.</a:t>
            </a:r>
          </a:p>
          <a:p>
            <a:endParaRPr lang="en-IN" dirty="0"/>
          </a:p>
        </p:txBody>
      </p:sp>
      <p:pic>
        <p:nvPicPr>
          <p:cNvPr id="8" name="Content Placeholder 7">
            <a:extLst>
              <a:ext uri="{FF2B5EF4-FFF2-40B4-BE49-F238E27FC236}">
                <a16:creationId xmlns:a16="http://schemas.microsoft.com/office/drawing/2014/main" id="{208DB338-A50B-700D-E25E-9A53EDCF54E0}"/>
              </a:ext>
            </a:extLst>
          </p:cNvPr>
          <p:cNvPicPr>
            <a:picLocks noGrp="1" noChangeAspect="1"/>
          </p:cNvPicPr>
          <p:nvPr>
            <p:ph sz="half" idx="2"/>
          </p:nvPr>
        </p:nvPicPr>
        <p:blipFill>
          <a:blip r:embed="rId2"/>
          <a:stretch>
            <a:fillRect/>
          </a:stretch>
        </p:blipFill>
        <p:spPr>
          <a:xfrm>
            <a:off x="5775960" y="1238866"/>
            <a:ext cx="6416040" cy="4109882"/>
          </a:xfrm>
        </p:spPr>
      </p:pic>
    </p:spTree>
    <p:extLst>
      <p:ext uri="{BB962C8B-B14F-4D97-AF65-F5344CB8AC3E}">
        <p14:creationId xmlns:p14="http://schemas.microsoft.com/office/powerpoint/2010/main" val="2072437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827C6F-E591-6CD8-4DEF-1C98D5CAD7D3}"/>
              </a:ext>
            </a:extLst>
          </p:cNvPr>
          <p:cNvSpPr>
            <a:spLocks noGrp="1"/>
          </p:cNvSpPr>
          <p:nvPr>
            <p:ph sz="half" idx="1"/>
          </p:nvPr>
        </p:nvSpPr>
        <p:spPr/>
        <p:txBody>
          <a:bodyPr/>
          <a:lstStyle/>
          <a:p>
            <a:pPr marL="0" indent="0">
              <a:buNone/>
            </a:pPr>
            <a:r>
              <a:rPr lang="en-IN" dirty="0"/>
              <a:t>5)</a:t>
            </a:r>
            <a:r>
              <a:rPr lang="en-IN" b="1" dirty="0"/>
              <a:t>Visualization:</a:t>
            </a:r>
          </a:p>
          <a:p>
            <a:r>
              <a:rPr lang="en-IN" dirty="0"/>
              <a:t>matplotlib: For basic plotting and visualizations.</a:t>
            </a:r>
          </a:p>
          <a:p>
            <a:r>
              <a:rPr lang="en-IN" dirty="0"/>
              <a:t>seaborn: For enhanced statistical data visualization</a:t>
            </a:r>
          </a:p>
          <a:p>
            <a:r>
              <a:rPr lang="en-IN" dirty="0"/>
              <a:t>wordcloud: For creating word cloud visualizations.</a:t>
            </a:r>
          </a:p>
          <a:p>
            <a:pPr marL="0" indent="0">
              <a:buNone/>
            </a:pPr>
            <a:r>
              <a:rPr lang="en-IN" dirty="0"/>
              <a:t>6)</a:t>
            </a:r>
            <a:r>
              <a:rPr lang="en-IN" b="1" dirty="0"/>
              <a:t>Deployment and Interface</a:t>
            </a:r>
            <a:r>
              <a:rPr lang="en-IN" dirty="0"/>
              <a:t>:</a:t>
            </a:r>
          </a:p>
          <a:p>
            <a:r>
              <a:rPr lang="en-IN" dirty="0"/>
              <a:t>Flask or Django: For developing a web-based user interface or API for the sentiment analysis system</a:t>
            </a:r>
          </a:p>
          <a:p>
            <a:r>
              <a:rPr lang="en-IN" dirty="0"/>
              <a:t>streamlit: For quickly creating interactive web applications for model demos and user interfaces.</a:t>
            </a:r>
          </a:p>
        </p:txBody>
      </p:sp>
      <p:pic>
        <p:nvPicPr>
          <p:cNvPr id="12" name="Content Placeholder 11">
            <a:extLst>
              <a:ext uri="{FF2B5EF4-FFF2-40B4-BE49-F238E27FC236}">
                <a16:creationId xmlns:a16="http://schemas.microsoft.com/office/drawing/2014/main" id="{DFCA41DA-56A7-3007-AEF0-C02B4BC9C857}"/>
              </a:ext>
            </a:extLst>
          </p:cNvPr>
          <p:cNvPicPr>
            <a:picLocks noGrp="1" noChangeAspect="1"/>
          </p:cNvPicPr>
          <p:nvPr>
            <p:ph sz="half" idx="2"/>
          </p:nvPr>
        </p:nvPicPr>
        <p:blipFill>
          <a:blip r:embed="rId2"/>
          <a:stretch>
            <a:fillRect/>
          </a:stretch>
        </p:blipFill>
        <p:spPr>
          <a:xfrm>
            <a:off x="5775960" y="1391479"/>
            <a:ext cx="6180065" cy="4153915"/>
          </a:xfrm>
        </p:spPr>
      </p:pic>
    </p:spTree>
    <p:extLst>
      <p:ext uri="{BB962C8B-B14F-4D97-AF65-F5344CB8AC3E}">
        <p14:creationId xmlns:p14="http://schemas.microsoft.com/office/powerpoint/2010/main" val="96044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28271"/>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t>For this project, we explored several algorithms suitable for text classification and sentiment analysis, ultimately selecting Logistic Regression and Naive Bayes models for their simplicity and effectiveness in handling binary classification tasks. Additionally, we considered advanced NLP models like BERT (Bidirectional Encoder Representations from Transformers) to capture the contextual nuances in the reviews.</a:t>
            </a:r>
          </a:p>
          <a:p>
            <a:pPr marL="629920" lvl="1" indent="-305435"/>
            <a:r>
              <a:rPr lang="en-US" dirty="0"/>
              <a:t>Logistic Regression and Naive Bayes were chosen for their efficiency and simplicity in binary sentiment classification.</a:t>
            </a:r>
          </a:p>
          <a:p>
            <a:pPr marL="629920" lvl="1" indent="-305435"/>
            <a:r>
              <a:rPr lang="en-US" dirty="0"/>
              <a:t>BERT (Bidirectional Encoder Representations from Transformers) was selected for its ability to understand complex and contextual nuances in text.</a:t>
            </a:r>
            <a:endParaRPr lang="en-IN" dirty="0"/>
          </a:p>
          <a:p>
            <a:pPr marL="305435" indent="-305435"/>
            <a:r>
              <a:rPr lang="en-IN" sz="1400" b="1" dirty="0">
                <a:ea typeface="+mn-lt"/>
                <a:cs typeface="+mn-lt"/>
              </a:rPr>
              <a:t>Data Input:</a:t>
            </a:r>
            <a:r>
              <a:rPr lang="en-IN" dirty="0">
                <a:ea typeface="+mn-lt"/>
                <a:cs typeface="+mn-lt"/>
              </a:rPr>
              <a:t>.</a:t>
            </a:r>
          </a:p>
          <a:p>
            <a:pPr marL="629920" lvl="1" indent="-305435"/>
            <a:r>
              <a:rPr lang="en-US" dirty="0"/>
              <a:t>Primary Input: Text of the restaurant reviews.</a:t>
            </a:r>
          </a:p>
          <a:p>
            <a:pPr marL="629920" lvl="1" indent="-305435"/>
            <a:r>
              <a:rPr lang="en-US" dirty="0"/>
              <a:t>Derived Features: Numerical representations using TF-IDF for Logistic Regression and Naive Bayes; tokenized text for BERT.</a:t>
            </a:r>
          </a:p>
          <a:p>
            <a:pPr marL="629920" lvl="1" indent="-305435"/>
            <a:r>
              <a:rPr lang="en-US" dirty="0"/>
              <a:t>Optional Contextual Data: Review dates, restaurant attributes for additional insights.</a:t>
            </a:r>
            <a:endParaRPr lang="en-IN" dirty="0"/>
          </a:p>
          <a:p>
            <a:pPr marL="305435" indent="-305435"/>
            <a:r>
              <a:rPr lang="en-IN" sz="1400" b="1" dirty="0">
                <a:ea typeface="+mn-lt"/>
                <a:cs typeface="+mn-lt"/>
              </a:rPr>
              <a:t>Training Process:</a:t>
            </a:r>
          </a:p>
          <a:p>
            <a:pPr marL="629920" lvl="1" indent="-305435"/>
            <a:r>
              <a:rPr lang="en-IN" b="1" u="sng" dirty="0"/>
              <a:t>Preprocessing : </a:t>
            </a:r>
            <a:r>
              <a:rPr lang="en-IN" dirty="0"/>
              <a:t>Clean and transform text into numerical features (TF-IDF or BERT embeddings).</a:t>
            </a:r>
          </a:p>
          <a:p>
            <a:pPr marL="629920" lvl="1" indent="-305435"/>
            <a:r>
              <a:rPr lang="en-IN" b="1" u="sng" dirty="0"/>
              <a:t>Model Training : </a:t>
            </a:r>
            <a:r>
              <a:rPr lang="en-IN" dirty="0"/>
              <a:t>Logistic Regression and Naive Bayes: Trained on feature vectors to learn sentiment patterns. BERT: Fine-tuned on review data for sentiment classification.</a:t>
            </a:r>
          </a:p>
          <a:p>
            <a:pPr marL="629920" lvl="1" indent="-305435"/>
            <a:r>
              <a:rPr lang="en-IN" b="1" u="sng" dirty="0"/>
              <a:t>Validation and Tuning : </a:t>
            </a:r>
            <a:r>
              <a:rPr lang="en-IN" dirty="0"/>
              <a:t>Utilize cross-validation and optimize hyperparameters for best performance.</a:t>
            </a: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4EDB0288-9732-BC71-7DDB-124AF4870024}"/>
              </a:ext>
            </a:extLst>
          </p:cNvPr>
          <p:cNvSpPr>
            <a:spLocks noGrp="1"/>
          </p:cNvSpPr>
          <p:nvPr>
            <p:ph sz="half" idx="1"/>
          </p:nvPr>
        </p:nvSpPr>
        <p:spPr>
          <a:xfrm>
            <a:off x="581193" y="835740"/>
            <a:ext cx="5042859" cy="5486401"/>
          </a:xfrm>
        </p:spPr>
        <p:txBody>
          <a:bodyPr/>
          <a:lstStyle/>
          <a:p>
            <a:r>
              <a:rPr lang="en-IN" sz="1800" b="1" dirty="0">
                <a:ea typeface="+mn-lt"/>
                <a:cs typeface="+mn-lt"/>
              </a:rPr>
              <a:t>Prediction Process:</a:t>
            </a:r>
            <a:endParaRPr lang="en-IN" sz="1800" dirty="0"/>
          </a:p>
          <a:p>
            <a:pPr marL="0" indent="0">
              <a:buNone/>
            </a:pPr>
            <a:r>
              <a:rPr lang="en-US" b="1" dirty="0"/>
              <a:t>1)Prediction Execution: </a:t>
            </a:r>
          </a:p>
          <a:p>
            <a:r>
              <a:rPr lang="en-US" u="sng" dirty="0"/>
              <a:t>Logistic Regression and Naive Bayes</a:t>
            </a:r>
            <a:r>
              <a:rPr lang="en-US" dirty="0"/>
              <a:t>: Predict sentiment probabilities from new review data. </a:t>
            </a:r>
          </a:p>
          <a:p>
            <a:r>
              <a:rPr lang="en-US" u="sng" dirty="0"/>
              <a:t>BERT:</a:t>
            </a:r>
            <a:r>
              <a:rPr lang="en-US" dirty="0"/>
              <a:t> Classify new reviews into positive or negative sentiments.</a:t>
            </a:r>
          </a:p>
          <a:p>
            <a:pPr marL="0" indent="0">
              <a:buNone/>
            </a:pPr>
            <a:r>
              <a:rPr lang="en-US" b="1" dirty="0"/>
              <a:t>2)Real-Time and Batch Processing: </a:t>
            </a:r>
            <a:r>
              <a:rPr lang="en-US" dirty="0"/>
              <a:t>Handle both individual and bulk review inputs.</a:t>
            </a:r>
          </a:p>
          <a:p>
            <a:pPr marL="0" indent="0">
              <a:buNone/>
            </a:pPr>
            <a:r>
              <a:rPr lang="en-US" b="1" dirty="0"/>
              <a:t>3)Output: </a:t>
            </a:r>
            <a:r>
              <a:rPr lang="en-US" dirty="0"/>
              <a:t>Provide sentiment labels or scores for user-friendly interpretation.</a:t>
            </a:r>
            <a:endParaRPr lang="en-IN" dirty="0"/>
          </a:p>
        </p:txBody>
      </p:sp>
      <p:pic>
        <p:nvPicPr>
          <p:cNvPr id="19" name="Content Placeholder 18">
            <a:extLst>
              <a:ext uri="{FF2B5EF4-FFF2-40B4-BE49-F238E27FC236}">
                <a16:creationId xmlns:a16="http://schemas.microsoft.com/office/drawing/2014/main" id="{C0821986-F615-D7A6-9DDE-A159AB6B45D8}"/>
              </a:ext>
            </a:extLst>
          </p:cNvPr>
          <p:cNvPicPr>
            <a:picLocks noGrp="1" noChangeAspect="1"/>
          </p:cNvPicPr>
          <p:nvPr>
            <p:ph sz="half" idx="2"/>
          </p:nvPr>
        </p:nvPicPr>
        <p:blipFill>
          <a:blip r:embed="rId2"/>
          <a:stretch>
            <a:fillRect/>
          </a:stretch>
        </p:blipFill>
        <p:spPr>
          <a:xfrm>
            <a:off x="5860026" y="835741"/>
            <a:ext cx="5869858" cy="5643717"/>
          </a:xfrm>
        </p:spPr>
      </p:pic>
    </p:spTree>
    <p:extLst>
      <p:ext uri="{BB962C8B-B14F-4D97-AF65-F5344CB8AC3E}">
        <p14:creationId xmlns:p14="http://schemas.microsoft.com/office/powerpoint/2010/main" val="2794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sz="half" idx="1"/>
          </p:nvPr>
        </p:nvSpPr>
        <p:spPr>
          <a:xfrm>
            <a:off x="581193" y="1222514"/>
            <a:ext cx="5607665" cy="5335602"/>
          </a:xfrm>
        </p:spPr>
        <p:txBody>
          <a:bodyPr>
            <a:normAutofit/>
          </a:bodyPr>
          <a:lstStyle/>
          <a:p>
            <a:pPr marL="0" indent="0">
              <a:buNone/>
            </a:pPr>
            <a:r>
              <a:rPr lang="en-US" sz="1600" b="1" u="sng" dirty="0"/>
              <a:t>Sentimental Analysis Model Performance:</a:t>
            </a:r>
          </a:p>
          <a:p>
            <a:r>
              <a:rPr lang="en-US" sz="2000" dirty="0"/>
              <a:t>Model Accuracy and Effectiveness</a:t>
            </a:r>
            <a:r>
              <a:rPr lang="en-US" sz="2400" dirty="0"/>
              <a:t>:</a:t>
            </a:r>
          </a:p>
          <a:p>
            <a:pPr marL="0" indent="0">
              <a:buNone/>
            </a:pPr>
            <a:r>
              <a:rPr lang="en-US" sz="2000" dirty="0"/>
              <a:t>1)Accuracy</a:t>
            </a:r>
            <a:r>
              <a:rPr lang="en-US" sz="2400" dirty="0"/>
              <a:t>: </a:t>
            </a:r>
            <a:r>
              <a:rPr lang="en-US" sz="1800" dirty="0"/>
              <a:t>The model achieves an accuracy of </a:t>
            </a:r>
            <a:r>
              <a:rPr lang="en-US" sz="2000" b="1" dirty="0"/>
              <a:t>80%</a:t>
            </a:r>
          </a:p>
          <a:p>
            <a:pPr marL="0" indent="0">
              <a:buNone/>
            </a:pPr>
            <a:r>
              <a:rPr lang="en-US" sz="2000" dirty="0"/>
              <a:t>2)Evaluation Metrics: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400" dirty="0"/>
          </a:p>
          <a:p>
            <a:pPr marL="0" indent="0">
              <a:buNone/>
            </a:pPr>
            <a:endParaRPr lang="en-IN" sz="2000" dirty="0"/>
          </a:p>
        </p:txBody>
      </p:sp>
      <p:pic>
        <p:nvPicPr>
          <p:cNvPr id="10" name="Content Placeholder 9">
            <a:extLst>
              <a:ext uri="{FF2B5EF4-FFF2-40B4-BE49-F238E27FC236}">
                <a16:creationId xmlns:a16="http://schemas.microsoft.com/office/drawing/2014/main" id="{133E1A74-FE6F-BD89-B9A2-070126CBAC0C}"/>
              </a:ext>
            </a:extLst>
          </p:cNvPr>
          <p:cNvPicPr>
            <a:picLocks noGrp="1" noChangeAspect="1"/>
          </p:cNvPicPr>
          <p:nvPr>
            <p:ph sz="half" idx="2"/>
          </p:nvPr>
        </p:nvPicPr>
        <p:blipFill>
          <a:blip r:embed="rId2"/>
          <a:stretch>
            <a:fillRect/>
          </a:stretch>
        </p:blipFill>
        <p:spPr>
          <a:xfrm>
            <a:off x="6495790" y="1222513"/>
            <a:ext cx="5194766" cy="4905829"/>
          </a:xfrm>
        </p:spPr>
      </p:pic>
      <p:graphicFrame>
        <p:nvGraphicFramePr>
          <p:cNvPr id="13" name="Table 12">
            <a:extLst>
              <a:ext uri="{FF2B5EF4-FFF2-40B4-BE49-F238E27FC236}">
                <a16:creationId xmlns:a16="http://schemas.microsoft.com/office/drawing/2014/main" id="{43B563A5-6DA1-7D04-8C49-06ECF70B1451}"/>
              </a:ext>
            </a:extLst>
          </p:cNvPr>
          <p:cNvGraphicFramePr>
            <a:graphicFrameLocks noGrp="1"/>
          </p:cNvGraphicFramePr>
          <p:nvPr>
            <p:extLst>
              <p:ext uri="{D42A27DB-BD31-4B8C-83A1-F6EECF244321}">
                <p14:modId xmlns:p14="http://schemas.microsoft.com/office/powerpoint/2010/main" val="711349737"/>
              </p:ext>
            </p:extLst>
          </p:nvPr>
        </p:nvGraphicFramePr>
        <p:xfrm>
          <a:off x="528211" y="3890315"/>
          <a:ext cx="5607665" cy="2194560"/>
        </p:xfrm>
        <a:graphic>
          <a:graphicData uri="http://schemas.openxmlformats.org/drawingml/2006/table">
            <a:tbl>
              <a:tblPr firstRow="1" bandRow="1">
                <a:tableStyleId>{5C22544A-7EE6-4342-B048-85BDC9FD1C3A}</a:tableStyleId>
              </a:tblPr>
              <a:tblGrid>
                <a:gridCol w="1121533">
                  <a:extLst>
                    <a:ext uri="{9D8B030D-6E8A-4147-A177-3AD203B41FA5}">
                      <a16:colId xmlns:a16="http://schemas.microsoft.com/office/drawing/2014/main" val="3278172527"/>
                    </a:ext>
                  </a:extLst>
                </a:gridCol>
                <a:gridCol w="1121533">
                  <a:extLst>
                    <a:ext uri="{9D8B030D-6E8A-4147-A177-3AD203B41FA5}">
                      <a16:colId xmlns:a16="http://schemas.microsoft.com/office/drawing/2014/main" val="2656585892"/>
                    </a:ext>
                  </a:extLst>
                </a:gridCol>
                <a:gridCol w="1121533">
                  <a:extLst>
                    <a:ext uri="{9D8B030D-6E8A-4147-A177-3AD203B41FA5}">
                      <a16:colId xmlns:a16="http://schemas.microsoft.com/office/drawing/2014/main" val="1879742596"/>
                    </a:ext>
                  </a:extLst>
                </a:gridCol>
                <a:gridCol w="1121533">
                  <a:extLst>
                    <a:ext uri="{9D8B030D-6E8A-4147-A177-3AD203B41FA5}">
                      <a16:colId xmlns:a16="http://schemas.microsoft.com/office/drawing/2014/main" val="2278020961"/>
                    </a:ext>
                  </a:extLst>
                </a:gridCol>
                <a:gridCol w="1121533">
                  <a:extLst>
                    <a:ext uri="{9D8B030D-6E8A-4147-A177-3AD203B41FA5}">
                      <a16:colId xmlns:a16="http://schemas.microsoft.com/office/drawing/2014/main" val="865237643"/>
                    </a:ext>
                  </a:extLst>
                </a:gridCol>
              </a:tblGrid>
              <a:tr h="495977">
                <a:tc>
                  <a:txBody>
                    <a:bodyPr/>
                    <a:lstStyle/>
                    <a:p>
                      <a:r>
                        <a:rPr lang="en-US" dirty="0"/>
                        <a:t>Class</a:t>
                      </a:r>
                    </a:p>
                    <a:p>
                      <a:r>
                        <a:rPr lang="en-US" dirty="0"/>
                        <a:t>(Sentiment)</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F1-score</a:t>
                      </a:r>
                      <a:endParaRPr lang="en-IN" dirty="0"/>
                    </a:p>
                  </a:txBody>
                  <a:tcPr/>
                </a:tc>
                <a:tc>
                  <a:txBody>
                    <a:bodyPr/>
                    <a:lstStyle/>
                    <a:p>
                      <a:r>
                        <a:rPr lang="en-US" dirty="0"/>
                        <a:t>Support</a:t>
                      </a:r>
                      <a:endParaRPr lang="en-IN" dirty="0"/>
                    </a:p>
                  </a:txBody>
                  <a:tcPr/>
                </a:tc>
                <a:extLst>
                  <a:ext uri="{0D108BD9-81ED-4DB2-BD59-A6C34878D82A}">
                    <a16:rowId xmlns:a16="http://schemas.microsoft.com/office/drawing/2014/main" val="637503698"/>
                  </a:ext>
                </a:extLst>
              </a:tr>
              <a:tr h="495977">
                <a:tc>
                  <a:txBody>
                    <a:bodyPr/>
                    <a:lstStyle/>
                    <a:p>
                      <a:r>
                        <a:rPr lang="en-US" dirty="0"/>
                        <a:t>Negative</a:t>
                      </a:r>
                    </a:p>
                    <a:p>
                      <a:r>
                        <a:rPr lang="en-US" dirty="0"/>
                        <a:t>(0)</a:t>
                      </a:r>
                      <a:endParaRPr lang="en-IN" dirty="0"/>
                    </a:p>
                  </a:txBody>
                  <a:tcPr/>
                </a:tc>
                <a:tc>
                  <a:txBody>
                    <a:bodyPr/>
                    <a:lstStyle/>
                    <a:p>
                      <a:r>
                        <a:rPr lang="en-US" dirty="0"/>
                        <a:t>0.76</a:t>
                      </a:r>
                      <a:endParaRPr lang="en-IN" dirty="0"/>
                    </a:p>
                  </a:txBody>
                  <a:tcPr/>
                </a:tc>
                <a:tc>
                  <a:txBody>
                    <a:bodyPr/>
                    <a:lstStyle/>
                    <a:p>
                      <a:r>
                        <a:rPr lang="en-US" dirty="0"/>
                        <a:t>0.85</a:t>
                      </a:r>
                    </a:p>
                    <a:p>
                      <a:endParaRPr lang="en-IN" dirty="0"/>
                    </a:p>
                  </a:txBody>
                  <a:tcPr/>
                </a:tc>
                <a:tc>
                  <a:txBody>
                    <a:bodyPr/>
                    <a:lstStyle/>
                    <a:p>
                      <a:r>
                        <a:rPr lang="en-US" dirty="0"/>
                        <a:t>0.80</a:t>
                      </a:r>
                      <a:endParaRPr lang="en-IN" dirty="0"/>
                    </a:p>
                  </a:txBody>
                  <a:tcPr/>
                </a:tc>
                <a:tc>
                  <a:txBody>
                    <a:bodyPr/>
                    <a:lstStyle/>
                    <a:p>
                      <a:r>
                        <a:rPr lang="en-US" dirty="0"/>
                        <a:t>96</a:t>
                      </a:r>
                    </a:p>
                    <a:p>
                      <a:endParaRPr lang="en-IN" dirty="0"/>
                    </a:p>
                  </a:txBody>
                  <a:tcPr/>
                </a:tc>
                <a:extLst>
                  <a:ext uri="{0D108BD9-81ED-4DB2-BD59-A6C34878D82A}">
                    <a16:rowId xmlns:a16="http://schemas.microsoft.com/office/drawing/2014/main" val="1353401914"/>
                  </a:ext>
                </a:extLst>
              </a:tr>
              <a:tr h="495977">
                <a:tc>
                  <a:txBody>
                    <a:bodyPr/>
                    <a:lstStyle/>
                    <a:p>
                      <a:r>
                        <a:rPr lang="en-US" dirty="0"/>
                        <a:t>Positive</a:t>
                      </a:r>
                    </a:p>
                    <a:p>
                      <a:r>
                        <a:rPr lang="en-US" dirty="0"/>
                        <a:t>(1)</a:t>
                      </a:r>
                      <a:endParaRPr lang="en-IN" dirty="0"/>
                    </a:p>
                  </a:txBody>
                  <a:tcPr/>
                </a:tc>
                <a:tc>
                  <a:txBody>
                    <a:bodyPr/>
                    <a:lstStyle/>
                    <a:p>
                      <a:r>
                        <a:rPr lang="en-US" dirty="0"/>
                        <a:t>0.85</a:t>
                      </a:r>
                      <a:endParaRPr lang="en-IN" dirty="0"/>
                    </a:p>
                  </a:txBody>
                  <a:tcPr/>
                </a:tc>
                <a:tc>
                  <a:txBody>
                    <a:bodyPr/>
                    <a:lstStyle/>
                    <a:p>
                      <a:r>
                        <a:rPr lang="en-US" dirty="0"/>
                        <a:t>0.75</a:t>
                      </a:r>
                      <a:endParaRPr lang="en-IN" dirty="0"/>
                    </a:p>
                  </a:txBody>
                  <a:tcPr/>
                </a:tc>
                <a:tc>
                  <a:txBody>
                    <a:bodyPr/>
                    <a:lstStyle/>
                    <a:p>
                      <a:r>
                        <a:rPr lang="en-US" dirty="0"/>
                        <a:t>0.80</a:t>
                      </a:r>
                      <a:endParaRPr lang="en-IN" dirty="0"/>
                    </a:p>
                  </a:txBody>
                  <a:tcPr/>
                </a:tc>
                <a:tc>
                  <a:txBody>
                    <a:bodyPr/>
                    <a:lstStyle/>
                    <a:p>
                      <a:r>
                        <a:rPr lang="en-US" dirty="0"/>
                        <a:t>104</a:t>
                      </a:r>
                      <a:endParaRPr lang="en-IN" dirty="0"/>
                    </a:p>
                  </a:txBody>
                  <a:tcPr/>
                </a:tc>
                <a:extLst>
                  <a:ext uri="{0D108BD9-81ED-4DB2-BD59-A6C34878D82A}">
                    <a16:rowId xmlns:a16="http://schemas.microsoft.com/office/drawing/2014/main" val="177495718"/>
                  </a:ext>
                </a:extLst>
              </a:tr>
            </a:tbl>
          </a:graphicData>
        </a:graphic>
      </p:graphicFrame>
    </p:spTree>
    <p:extLst>
      <p:ext uri="{BB962C8B-B14F-4D97-AF65-F5344CB8AC3E}">
        <p14:creationId xmlns:p14="http://schemas.microsoft.com/office/powerpoint/2010/main" val="1483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4990619"/>
          </a:xfrm>
        </p:spPr>
        <p:txBody>
          <a:bodyPr>
            <a:normAutofit fontScale="47500" lnSpcReduction="20000"/>
          </a:bodyPr>
          <a:lstStyle/>
          <a:p>
            <a:r>
              <a:rPr lang="en-US" sz="2700" b="1" dirty="0"/>
              <a:t>Effectiveness of the Proposed Solution</a:t>
            </a:r>
            <a:r>
              <a:rPr lang="en-US" sz="2900" dirty="0"/>
              <a:t>: </a:t>
            </a:r>
            <a:r>
              <a:rPr lang="en-US" sz="2000" dirty="0"/>
              <a:t>The sentiment analysis model provides a reliable means of interpreting customer feedback. The achieved accuracy and evaluation metrics indicate that the model can reasonably distinguish between positive and negative reviews. This has the following implications:- </a:t>
            </a:r>
          </a:p>
          <a:p>
            <a:pPr marL="457200" indent="-457200">
              <a:buFont typeface="+mj-lt"/>
              <a:buAutoNum type="arabicPeriod"/>
            </a:pPr>
            <a:r>
              <a:rPr lang="en-US" sz="2200" u="sng" dirty="0"/>
              <a:t>Customer Insights </a:t>
            </a:r>
            <a:r>
              <a:rPr lang="en-US" sz="2000" dirty="0"/>
              <a:t>: Restaurants can use this sentiment analysis to understand customer satisfaction and identify areas for improvement based on review sentiments</a:t>
            </a:r>
          </a:p>
          <a:p>
            <a:pPr marL="457200" indent="-457200">
              <a:buFont typeface="+mj-lt"/>
              <a:buAutoNum type="arabicPeriod"/>
            </a:pPr>
            <a:r>
              <a:rPr lang="en-US" sz="2000" dirty="0"/>
              <a:t> </a:t>
            </a:r>
            <a:r>
              <a:rPr lang="en-US" sz="2200" u="sng" dirty="0"/>
              <a:t>Service Improvement </a:t>
            </a:r>
            <a:r>
              <a:rPr lang="en-US" sz="2000" dirty="0"/>
              <a:t>: By automatically categorizing reviews, management can prioritize responding to negative feedback and leveraging positive feedback for marketing.</a:t>
            </a:r>
          </a:p>
          <a:p>
            <a:r>
              <a:rPr lang="en-US" sz="2700" b="1" dirty="0"/>
              <a:t>Challenges Encountered- </a:t>
            </a:r>
          </a:p>
          <a:p>
            <a:pPr marL="457200" indent="-457200">
              <a:buFont typeface="+mj-lt"/>
              <a:buAutoNum type="arabicPeriod"/>
            </a:pPr>
            <a:r>
              <a:rPr lang="en-US" sz="2200" u="sng" dirty="0"/>
              <a:t>Data Quality</a:t>
            </a:r>
            <a:r>
              <a:rPr lang="en-US" sz="2000" dirty="0"/>
              <a:t>: Handling noisy and unstructured text data was a significant challenge. Reviews often contained slang, spelling errors, and varying sentence structures. </a:t>
            </a:r>
          </a:p>
          <a:p>
            <a:pPr marL="457200" indent="-457200">
              <a:buFont typeface="+mj-lt"/>
              <a:buAutoNum type="arabicPeriod"/>
            </a:pPr>
            <a:r>
              <a:rPr lang="en-US" sz="2200" u="sng" dirty="0"/>
              <a:t>Balancing Classes</a:t>
            </a:r>
            <a:r>
              <a:rPr lang="en-US" sz="2000" u="sng" dirty="0"/>
              <a:t>: </a:t>
            </a:r>
            <a:r>
              <a:rPr lang="en-US" sz="2000" dirty="0"/>
              <a:t>Ensuring balanced classes was essential to avoid biased performance metrics.-</a:t>
            </a:r>
          </a:p>
          <a:p>
            <a:pPr marL="457200" indent="-457200">
              <a:buFont typeface="+mj-lt"/>
              <a:buAutoNum type="arabicPeriod"/>
            </a:pPr>
            <a:r>
              <a:rPr lang="en-US" sz="2200" u="sng" dirty="0"/>
              <a:t>Computational Resources</a:t>
            </a:r>
            <a:r>
              <a:rPr lang="en-US" sz="2000" dirty="0"/>
              <a:t>: Processing large volumes of text data and tokenization required substantial computational resources.</a:t>
            </a:r>
          </a:p>
          <a:p>
            <a:r>
              <a:rPr lang="en-US" sz="2700" b="1" dirty="0"/>
              <a:t>Potential Improvements- </a:t>
            </a:r>
          </a:p>
          <a:p>
            <a:pPr marL="457200" indent="-457200">
              <a:buFont typeface="+mj-lt"/>
              <a:buAutoNum type="arabicPeriod"/>
            </a:pPr>
            <a:r>
              <a:rPr lang="en-US" sz="2200" u="sng" dirty="0"/>
              <a:t>Advanced Preprocessing</a:t>
            </a:r>
            <a:r>
              <a:rPr lang="en-US" sz="2000" dirty="0"/>
              <a:t>: Implement more sophisticated text preprocessing techniques to handle slang, abbreviations, and context-specific terms better.</a:t>
            </a:r>
          </a:p>
          <a:p>
            <a:pPr marL="457200" indent="-457200">
              <a:buFont typeface="+mj-lt"/>
              <a:buAutoNum type="arabicPeriod"/>
            </a:pPr>
            <a:r>
              <a:rPr lang="en-US" sz="2200" u="sng" dirty="0"/>
              <a:t>Additional Features</a:t>
            </a:r>
            <a:r>
              <a:rPr lang="en-US" sz="2000" dirty="0"/>
              <a:t>: Incorporate contextual features like review length, reviewer profile, and review time to enhance the model's predictive power.</a:t>
            </a:r>
          </a:p>
          <a:p>
            <a:pPr marL="457200" indent="-457200">
              <a:buFont typeface="+mj-lt"/>
              <a:buAutoNum type="arabicPeriod"/>
            </a:pPr>
            <a:r>
              <a:rPr lang="en-US" sz="2200" u="sng" dirty="0"/>
              <a:t>Model Ensemble</a:t>
            </a:r>
            <a:r>
              <a:rPr lang="en-US" sz="2000" dirty="0"/>
              <a:t>: Explore ensemble methods combining different machine learning models to boost overall performance.</a:t>
            </a:r>
          </a:p>
          <a:p>
            <a:r>
              <a:rPr lang="en-US" sz="2000" dirty="0"/>
              <a:t> </a:t>
            </a:r>
            <a:r>
              <a:rPr lang="en-US" sz="2700" b="1" dirty="0"/>
              <a:t>Importance of Accurate Predictions</a:t>
            </a:r>
            <a:r>
              <a:rPr lang="en-US" sz="2000" dirty="0"/>
              <a:t>: In the context of bike-sharing services:</a:t>
            </a:r>
          </a:p>
          <a:p>
            <a:pPr marL="457200" indent="-457200">
              <a:buFont typeface="+mj-lt"/>
              <a:buAutoNum type="arabicPeriod"/>
            </a:pPr>
            <a:r>
              <a:rPr lang="en-US" sz="2000" dirty="0"/>
              <a:t>Resource Allocation: Accurate sentiment analysis models can predict not only customer sentiments but also indirectly forecast demand fluctuations for rental bikes. This becomes a crucial input for logistical planning.</a:t>
            </a:r>
          </a:p>
          <a:p>
            <a:pPr marL="457200" indent="-457200">
              <a:buFont typeface="+mj-lt"/>
              <a:buAutoNum type="arabicPeriod"/>
            </a:pPr>
            <a:r>
              <a:rPr lang="en-US" sz="2000" dirty="0"/>
              <a:t>Customer Satisfaction: Ensuring a stable supply of rental bikes hinges on predicting demand accurately. If bikes are sufficiently available at high-demand locations, it enhances user satisfaction and operational efficiency.</a:t>
            </a:r>
          </a:p>
          <a:p>
            <a:pPr marL="457200" indent="-457200">
              <a:buFont typeface="+mj-lt"/>
              <a:buAutoNum type="arabicPeriod"/>
            </a:pPr>
            <a:r>
              <a:rPr lang="en-US" sz="2000" dirty="0"/>
              <a:t>Operational Efficiency: Accurate predictions enable better distribution and maintenance scheduling, reducing downtime and ensuring bikes are available where and when needed.---This summary encapsulates the key findings, effectiveness, challenges, potential improvements, and the importance of accurate predictions, which should provide a solid foundation for your PPT.</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7304279" cy="5128271"/>
          </a:xfrm>
        </p:spPr>
        <p:txBody>
          <a:bodyPr>
            <a:normAutofit fontScale="92500" lnSpcReduction="10000"/>
          </a:bodyPr>
          <a:lstStyle/>
          <a:p>
            <a:pPr marL="305435" indent="-305435"/>
            <a:r>
              <a:rPr lang="en-US" dirty="0"/>
              <a:t>Incorporating additional data sources: Integrating data from social media platforms, review websites, and customer feedback forms can provide a more comprehensive understanding of customer sentiment. </a:t>
            </a:r>
          </a:p>
          <a:p>
            <a:pPr marL="305435" indent="-305435"/>
            <a:r>
              <a:rPr lang="en-US" dirty="0"/>
              <a:t>Optimizing the algorithm: Exploring advanced machine learning techniques such as deep learning algorithms or ensemble methods can improve the model's ability to capture complex patterns and nuances in reviews. </a:t>
            </a:r>
          </a:p>
          <a:p>
            <a:pPr marL="305435" indent="-305435"/>
            <a:r>
              <a:rPr lang="en-US" dirty="0"/>
              <a:t>Expanding to cover multiple cities or regions: Scaling the system to cover multiple locations can provide insights into regional variations in customer sentiment. </a:t>
            </a:r>
          </a:p>
          <a:p>
            <a:pPr marL="305435" indent="-305435"/>
            <a:r>
              <a:rPr lang="en-US" dirty="0"/>
              <a:t>Integration of emerging technologies: Incorporating edge computing can enable real-time sentiment analysis and reduce latency.</a:t>
            </a:r>
          </a:p>
          <a:p>
            <a:pPr marL="305435" indent="-305435"/>
            <a:r>
              <a:rPr lang="en-US" dirty="0"/>
              <a:t> Continuous model improvement: Regularly updating and retraining the sentiment analysis model with new data can help adapt to changing customer preferences and language patterns. </a:t>
            </a:r>
          </a:p>
          <a:p>
            <a:pPr marL="305435" indent="-305435"/>
            <a:r>
              <a:rPr lang="en-US" dirty="0"/>
              <a:t>Integration with other business systems: Integrating the sentiment analysis system with CRM or marketing automation platforms can enable businesses to take immediate actions based on customer sentiment.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chemeClr val="accent1"/>
                </a:solidFill>
                <a:latin typeface="Arial"/>
                <a:cs typeface="Arial"/>
              </a:rPr>
              <a:t>Future scope</a:t>
            </a:r>
          </a:p>
        </p:txBody>
      </p:sp>
      <p:sp>
        <p:nvSpPr>
          <p:cNvPr id="15" name="Rectangle 14">
            <a:extLst>
              <a:ext uri="{FF2B5EF4-FFF2-40B4-BE49-F238E27FC236}">
                <a16:creationId xmlns:a16="http://schemas.microsoft.com/office/drawing/2014/main" id="{20878C97-49AC-D985-8B8E-AFCF8FD5510A}"/>
              </a:ext>
            </a:extLst>
          </p:cNvPr>
          <p:cNvSpPr/>
          <p:nvPr/>
        </p:nvSpPr>
        <p:spPr>
          <a:xfrm>
            <a:off x="8131277" y="1494503"/>
            <a:ext cx="3677265" cy="4621162"/>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02026"/>
            <a:ext cx="5249336" cy="4440013"/>
          </a:xfrm>
        </p:spPr>
        <p:txBody>
          <a:bodyPr>
            <a:normAutofit/>
          </a:bodyPr>
          <a:lstStyle/>
          <a:p>
            <a:r>
              <a:rPr lang="en-US" sz="2400" dirty="0"/>
              <a:t>APSSDC (Andhra Pradesh State Skill Development Corporation)</a:t>
            </a:r>
          </a:p>
          <a:p>
            <a:r>
              <a:rPr lang="en-US" sz="2400" dirty="0"/>
              <a:t>Edunet foundation</a:t>
            </a:r>
          </a:p>
          <a:p>
            <a:r>
              <a:rPr lang="en-US" sz="2400" dirty="0">
                <a:hlinkClick r:id="rId2"/>
              </a:rPr>
              <a:t>IBM Skill Build</a:t>
            </a:r>
            <a:r>
              <a:rPr lang="en-US" sz="2400" dirty="0"/>
              <a:t> Website</a:t>
            </a:r>
          </a:p>
          <a:p>
            <a:r>
              <a:rPr lang="en-US" sz="2400" dirty="0"/>
              <a:t>Google</a:t>
            </a:r>
          </a:p>
          <a:p>
            <a:r>
              <a:rPr lang="en-US" sz="2400" dirty="0"/>
              <a:t> Chat GPT</a:t>
            </a:r>
          </a:p>
        </p:txBody>
      </p:sp>
      <p:sp>
        <p:nvSpPr>
          <p:cNvPr id="3" name="Rectangle 2">
            <a:extLst>
              <a:ext uri="{FF2B5EF4-FFF2-40B4-BE49-F238E27FC236}">
                <a16:creationId xmlns:a16="http://schemas.microsoft.com/office/drawing/2014/main" id="{4A55011B-E740-11B3-CF67-54002487A3BF}"/>
              </a:ext>
            </a:extLst>
          </p:cNvPr>
          <p:cNvSpPr/>
          <p:nvPr/>
        </p:nvSpPr>
        <p:spPr>
          <a:xfrm>
            <a:off x="5830530" y="924232"/>
            <a:ext cx="6115664" cy="481780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A76FB1-35CC-84E3-2FC1-C94AF25D125F}"/>
              </a:ext>
            </a:extLst>
          </p:cNvPr>
          <p:cNvSpPr txBox="1"/>
          <p:nvPr/>
        </p:nvSpPr>
        <p:spPr>
          <a:xfrm>
            <a:off x="6838880" y="5786512"/>
            <a:ext cx="4098963" cy="369332"/>
          </a:xfrm>
          <a:prstGeom prst="rect">
            <a:avLst/>
          </a:prstGeom>
          <a:noFill/>
        </p:spPr>
        <p:txBody>
          <a:bodyPr wrap="square" rtlCol="0">
            <a:spAutoFit/>
          </a:bodyPr>
          <a:lstStyle/>
          <a:p>
            <a:r>
              <a:rPr lang="en-IN" sz="1800" dirty="0">
                <a:hlinkClick r:id="rId4"/>
              </a:rPr>
              <a:t>Course Completion Certificate</a:t>
            </a:r>
            <a:endParaRPr lang="en-IN" sz="18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descr="Thanks Thank You Sticker by Carawrrr for iOS &amp; Android | GIPHY">
            <a:extLst>
              <a:ext uri="{FF2B5EF4-FFF2-40B4-BE49-F238E27FC236}">
                <a16:creationId xmlns:a16="http://schemas.microsoft.com/office/drawing/2014/main" id="{0D719150-0FD3-E5F6-394B-EC101A2849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a:extLst>
              <a:ext uri="{FF2B5EF4-FFF2-40B4-BE49-F238E27FC236}">
                <a16:creationId xmlns:a16="http://schemas.microsoft.com/office/drawing/2014/main" id="{9538A847-6C48-86D2-F997-DF9B3DA63C8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524000" y="730045"/>
            <a:ext cx="9144000" cy="5798574"/>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pPr algn="ctr"/>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147484" y="1884031"/>
            <a:ext cx="11739716" cy="441550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691148"/>
            <a:ext cx="11029615" cy="530296"/>
          </a:xfrm>
        </p:spPr>
        <p:txBody>
          <a:bodyPr/>
          <a:lstStyle/>
          <a:p>
            <a:pPr marL="0" indent="0" algn="ctr">
              <a:buNone/>
            </a:pPr>
            <a:r>
              <a:rPr lang="en-US" dirty="0">
                <a:latin typeface="Microsoft YaHei" panose="020B0503020204020204" pitchFamily="34" charset="-122"/>
                <a:ea typeface="Microsoft YaHei" panose="020B0503020204020204" pitchFamily="34" charset="-122"/>
              </a:rPr>
              <a:t>“Develop a sentiment analysis model to classify restaurant reviews as positive or negative”</a:t>
            </a:r>
            <a:endParaRPr lang="en-IN" dirty="0">
              <a:latin typeface="Microsoft YaHei" panose="020B0503020204020204" pitchFamily="34" charset="-122"/>
              <a:ea typeface="Microsoft YaHei" panose="020B0503020204020204" pitchFamily="34" charset="-122"/>
            </a:endParaRPr>
          </a:p>
        </p:txBody>
      </p:sp>
      <p:sp>
        <p:nvSpPr>
          <p:cNvPr id="4" name="Oval 3">
            <a:extLst>
              <a:ext uri="{FF2B5EF4-FFF2-40B4-BE49-F238E27FC236}">
                <a16:creationId xmlns:a16="http://schemas.microsoft.com/office/drawing/2014/main" id="{F3AF6FD8-B0DD-BDE0-D64B-DFB051A12DF3}"/>
              </a:ext>
            </a:extLst>
          </p:cNvPr>
          <p:cNvSpPr/>
          <p:nvPr/>
        </p:nvSpPr>
        <p:spPr>
          <a:xfrm>
            <a:off x="2281084" y="2369574"/>
            <a:ext cx="8072284" cy="40705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In the competitive restaurant industry, understanding customer sentiment is crucial for success. However, with the vast amount of online reviews available, manually analyzing each review to gauge customer satisfaction is impractical and time-consuming. This project aims to automate the process by developing a sentiment analysis model that accurately classifies restaurant reviews as positive or negative. By leveraging natural language processing and machine learning techniques, the goal is to provide actionable insights from customer feedback, enabling restaurants to improve their services and better cater to their customers' preferences</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45342"/>
            <a:ext cx="11613485" cy="1091381"/>
          </a:xfrm>
        </p:spPr>
        <p:txBody>
          <a:bodyPr vert="horz" lIns="91440" tIns="45720" rIns="91440" bIns="45720" rtlCol="0" anchor="ctr">
            <a:noAutofit/>
          </a:bodyPr>
          <a:lstStyle/>
          <a:p>
            <a:pPr marL="0" indent="0">
              <a:buNone/>
            </a:pPr>
            <a:r>
              <a:rPr lang="en-US" b="1" dirty="0"/>
              <a:t>“The proposed system aims to automate the analysis of restaurant reviews to determine customer sentiment, addressing the challenge of manually processing large volumes of feedback. This solution leverages data analytics and natural language processing (NLP) techniques to accurately classify reviews as positive or negative. The solution comprises the following components”:</a:t>
            </a:r>
            <a:endParaRPr lang="en-IN" b="1" dirty="0"/>
          </a:p>
        </p:txBody>
      </p:sp>
      <p:sp>
        <p:nvSpPr>
          <p:cNvPr id="6" name="Arrow: Right 5">
            <a:extLst>
              <a:ext uri="{FF2B5EF4-FFF2-40B4-BE49-F238E27FC236}">
                <a16:creationId xmlns:a16="http://schemas.microsoft.com/office/drawing/2014/main" id="{02E90C33-C702-1CBF-B284-F371B5B6D5AF}"/>
              </a:ext>
            </a:extLst>
          </p:cNvPr>
          <p:cNvSpPr/>
          <p:nvPr/>
        </p:nvSpPr>
        <p:spPr>
          <a:xfrm>
            <a:off x="581192" y="2631628"/>
            <a:ext cx="2112847" cy="12422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a:t>
            </a:r>
            <a:endParaRPr lang="en-IN" dirty="0"/>
          </a:p>
        </p:txBody>
      </p:sp>
      <p:sp>
        <p:nvSpPr>
          <p:cNvPr id="7" name="TextBox 6">
            <a:extLst>
              <a:ext uri="{FF2B5EF4-FFF2-40B4-BE49-F238E27FC236}">
                <a16:creationId xmlns:a16="http://schemas.microsoft.com/office/drawing/2014/main" id="{123C39F1-1D84-9F57-0F60-BC08F5CCDFA5}"/>
              </a:ext>
            </a:extLst>
          </p:cNvPr>
          <p:cNvSpPr txBox="1"/>
          <p:nvPr/>
        </p:nvSpPr>
        <p:spPr>
          <a:xfrm>
            <a:off x="2694039" y="2744699"/>
            <a:ext cx="9291484" cy="1323439"/>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Gather Historical Reviews: Compile a comprehensive dataset of restaurant reviews from various sources, including both positive and negative feedback.</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Incorporate Supplementary Data: Enhance the dataset with additional contextual information, such as review dates, customer demographics, or restaurant attributes, to provide deeper insights.</a:t>
            </a:r>
            <a:endParaRPr lang="en-IN" sz="1600" dirty="0">
              <a:latin typeface="Arial" panose="020B0604020202020204" pitchFamily="34" charset="0"/>
              <a:cs typeface="Arial" panose="020B0604020202020204" pitchFamily="34" charset="0"/>
            </a:endParaRPr>
          </a:p>
        </p:txBody>
      </p:sp>
      <p:sp>
        <p:nvSpPr>
          <p:cNvPr id="9" name="Arrow: Right 8">
            <a:extLst>
              <a:ext uri="{FF2B5EF4-FFF2-40B4-BE49-F238E27FC236}">
                <a16:creationId xmlns:a16="http://schemas.microsoft.com/office/drawing/2014/main" id="{D5596704-400A-D5E7-5585-7C03FF9464AA}"/>
              </a:ext>
            </a:extLst>
          </p:cNvPr>
          <p:cNvSpPr/>
          <p:nvPr/>
        </p:nvSpPr>
        <p:spPr>
          <a:xfrm>
            <a:off x="581192" y="4662064"/>
            <a:ext cx="2112847" cy="1242282"/>
          </a:xfrm>
          <a:prstGeom prst="rightArrow">
            <a:avLst>
              <a:gd name="adj1" fmla="val 54749"/>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Preprocessing</a:t>
            </a:r>
            <a:endParaRPr lang="en-IN" dirty="0"/>
          </a:p>
        </p:txBody>
      </p:sp>
      <p:sp>
        <p:nvSpPr>
          <p:cNvPr id="15" name="TextBox 14">
            <a:extLst>
              <a:ext uri="{FF2B5EF4-FFF2-40B4-BE49-F238E27FC236}">
                <a16:creationId xmlns:a16="http://schemas.microsoft.com/office/drawing/2014/main" id="{A10A673B-84C0-63BF-7640-4D0C2FC03992}"/>
              </a:ext>
            </a:extLst>
          </p:cNvPr>
          <p:cNvSpPr txBox="1"/>
          <p:nvPr/>
        </p:nvSpPr>
        <p:spPr>
          <a:xfrm>
            <a:off x="2694039" y="4335097"/>
            <a:ext cx="891676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Text Cleaning: Process the text to standardize the format, including converting all text to lowercase, removing punctuation, and eliminating special characters and links.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Tokenization and Normalization: Break down text into individual tokens and apply stemming and lemmatization to reduce words to their base forms.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Noise Removal: Remove common stop words, numbers, and other irrelevant data to focus on meaningful content.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Handling Missing Values: Address any missing or incomplete data to ensure the dataset is comprehensive and ready for analysis.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D6618FE1-4DF4-46B8-2B18-115A8E9CE16E}"/>
              </a:ext>
            </a:extLst>
          </p:cNvPr>
          <p:cNvSpPr/>
          <p:nvPr/>
        </p:nvSpPr>
        <p:spPr>
          <a:xfrm>
            <a:off x="786581" y="1042219"/>
            <a:ext cx="1956619" cy="1091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5" name="TextBox 4">
            <a:extLst>
              <a:ext uri="{FF2B5EF4-FFF2-40B4-BE49-F238E27FC236}">
                <a16:creationId xmlns:a16="http://schemas.microsoft.com/office/drawing/2014/main" id="{3D4587D7-C760-DBE1-EB2D-78735179955C}"/>
              </a:ext>
            </a:extLst>
          </p:cNvPr>
          <p:cNvSpPr txBox="1"/>
          <p:nvPr/>
        </p:nvSpPr>
        <p:spPr>
          <a:xfrm>
            <a:off x="3126658" y="1042219"/>
            <a:ext cx="8770374" cy="1323439"/>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Text to Numerical Conversion: Use techniques like Term Frequency-Inverse Document Frequency (TF-IDF) or word embeddings to transform textual data into numerical features that machine learning models can process.</a:t>
            </a:r>
          </a:p>
          <a:p>
            <a:pPr marL="285750" indent="-285750">
              <a:buFont typeface="Courier New" panose="02070309020205020404" pitchFamily="49" charset="0"/>
              <a:buChar char="o"/>
            </a:pPr>
            <a:r>
              <a:rPr lang="en-US" sz="1600" dirty="0">
                <a:latin typeface="Arial" panose="020B0604020202020204" pitchFamily="34" charset="0"/>
                <a:cs typeface="Arial" panose="020B0604020202020204" pitchFamily="34" charset="0"/>
              </a:rPr>
              <a:t>Contextual Features: Extract and consider additional features that might influence sentiment, such as the presence of specific keywords or sentiment-laden phrases.</a:t>
            </a:r>
            <a:endParaRPr lang="en-IN" sz="1600" dirty="0">
              <a:latin typeface="Arial" panose="020B0604020202020204" pitchFamily="34" charset="0"/>
              <a:cs typeface="Arial" panose="020B0604020202020204" pitchFamily="34" charset="0"/>
            </a:endParaRPr>
          </a:p>
        </p:txBody>
      </p:sp>
      <p:sp>
        <p:nvSpPr>
          <p:cNvPr id="6" name="Arrow: Right 5">
            <a:extLst>
              <a:ext uri="{FF2B5EF4-FFF2-40B4-BE49-F238E27FC236}">
                <a16:creationId xmlns:a16="http://schemas.microsoft.com/office/drawing/2014/main" id="{1FAB9734-5357-84FA-EC05-F3A2970A648F}"/>
              </a:ext>
            </a:extLst>
          </p:cNvPr>
          <p:cNvSpPr/>
          <p:nvPr/>
        </p:nvSpPr>
        <p:spPr>
          <a:xfrm>
            <a:off x="786581" y="3011216"/>
            <a:ext cx="1956619" cy="1543663"/>
          </a:xfrm>
          <a:prstGeom prst="rightArrow">
            <a:avLst>
              <a:gd name="adj1" fmla="val 61321"/>
              <a:gd name="adj2" fmla="val 405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Machine </a:t>
            </a:r>
          </a:p>
          <a:p>
            <a:pPr algn="ctr"/>
            <a:r>
              <a:rPr lang="en-US" dirty="0"/>
              <a:t>Learning </a:t>
            </a:r>
          </a:p>
          <a:p>
            <a:pPr algn="ctr"/>
            <a:r>
              <a:rPr lang="en-US" dirty="0"/>
              <a:t>Algorithm</a:t>
            </a:r>
            <a:endParaRPr lang="en-IN" dirty="0"/>
          </a:p>
        </p:txBody>
      </p:sp>
      <p:sp>
        <p:nvSpPr>
          <p:cNvPr id="7" name="TextBox 6">
            <a:extLst>
              <a:ext uri="{FF2B5EF4-FFF2-40B4-BE49-F238E27FC236}">
                <a16:creationId xmlns:a16="http://schemas.microsoft.com/office/drawing/2014/main" id="{20A7407B-68F1-AF8A-4DC0-51DF024813DA}"/>
              </a:ext>
            </a:extLst>
          </p:cNvPr>
          <p:cNvSpPr txBox="1"/>
          <p:nvPr/>
        </p:nvSpPr>
        <p:spPr>
          <a:xfrm>
            <a:off x="3126658" y="2820671"/>
            <a:ext cx="8249264" cy="1815882"/>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Model Selection and Training: Implement and train various machine learning models, such as Naive Bayes, Logistic Regression, or deep learning models, to classify reviews based on extracted features.</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Incorporate Advanced NLP Techniques: Explore advanced models like BERT or LSTM to capture more nuanced sentiment patterns within the text.</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Model Tuning: Fine-tune the selected model(s) using cross-validation and hyperparameter optimization to enhance prediction accuracy.</a:t>
            </a:r>
            <a:endParaRPr lang="en-IN" sz="1600" dirty="0">
              <a:latin typeface="Arial" panose="020B0604020202020204" pitchFamily="34" charset="0"/>
              <a:cs typeface="Arial" panose="020B0604020202020204" pitchFamily="34" charset="0"/>
            </a:endParaRPr>
          </a:p>
        </p:txBody>
      </p:sp>
      <p:sp>
        <p:nvSpPr>
          <p:cNvPr id="11" name="Arrow: Right 10">
            <a:extLst>
              <a:ext uri="{FF2B5EF4-FFF2-40B4-BE49-F238E27FC236}">
                <a16:creationId xmlns:a16="http://schemas.microsoft.com/office/drawing/2014/main" id="{20BF6525-0E71-A95B-77E0-A5C1214EF8F3}"/>
              </a:ext>
            </a:extLst>
          </p:cNvPr>
          <p:cNvSpPr/>
          <p:nvPr/>
        </p:nvSpPr>
        <p:spPr>
          <a:xfrm>
            <a:off x="786581" y="5000460"/>
            <a:ext cx="1956619" cy="1091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Development</a:t>
            </a:r>
            <a:endParaRPr lang="en-IN" dirty="0"/>
          </a:p>
        </p:txBody>
      </p:sp>
      <p:sp>
        <p:nvSpPr>
          <p:cNvPr id="13" name="TextBox 12">
            <a:extLst>
              <a:ext uri="{FF2B5EF4-FFF2-40B4-BE49-F238E27FC236}">
                <a16:creationId xmlns:a16="http://schemas.microsoft.com/office/drawing/2014/main" id="{B1E04B23-8CE7-E241-207F-308E9510E636}"/>
              </a:ext>
            </a:extLst>
          </p:cNvPr>
          <p:cNvSpPr txBox="1"/>
          <p:nvPr/>
        </p:nvSpPr>
        <p:spPr>
          <a:xfrm>
            <a:off x="3126658" y="5014623"/>
            <a:ext cx="8072284"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User Interface Development: Create a user-friendly interface or application that allows users to input new reviews and receive real-time sentiment analysis.</a:t>
            </a: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Scalable Platform: Deploy the solution on a scalable and reliable platform, ensuring it can handle large volumes of data and provide fast, accessible results.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13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592DE3B8-15DA-92C7-CFA2-781B3CF2B24C}"/>
              </a:ext>
            </a:extLst>
          </p:cNvPr>
          <p:cNvSpPr/>
          <p:nvPr/>
        </p:nvSpPr>
        <p:spPr>
          <a:xfrm>
            <a:off x="776748" y="1219200"/>
            <a:ext cx="2143433" cy="12880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Evaluation</a:t>
            </a:r>
            <a:endParaRPr lang="en-IN" dirty="0"/>
          </a:p>
        </p:txBody>
      </p:sp>
      <p:sp>
        <p:nvSpPr>
          <p:cNvPr id="6" name="TextBox 5">
            <a:extLst>
              <a:ext uri="{FF2B5EF4-FFF2-40B4-BE49-F238E27FC236}">
                <a16:creationId xmlns:a16="http://schemas.microsoft.com/office/drawing/2014/main" id="{C8B04C94-D4DE-BA30-ECD9-B3764CA70E45}"/>
              </a:ext>
            </a:extLst>
          </p:cNvPr>
          <p:cNvSpPr txBox="1"/>
          <p:nvPr/>
        </p:nvSpPr>
        <p:spPr>
          <a:xfrm>
            <a:off x="3146323" y="1356852"/>
            <a:ext cx="8101779" cy="1323439"/>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Performance Metrics: Evaluate the model’s performance using metrics such as accuracy, precision, recall, and F1-score to measure its effectiveness in classifying sentiments.</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Continuous Improvement: Monitor model performance continuously and refine it based on feedback and evolving data trends to maintain high prediction accuracy.</a:t>
            </a:r>
            <a:endParaRPr lang="en-IN" sz="1600" dirty="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AAB37786-1A32-8A23-EB4C-1A061511DAA4}"/>
              </a:ext>
            </a:extLst>
          </p:cNvPr>
          <p:cNvSpPr/>
          <p:nvPr/>
        </p:nvSpPr>
        <p:spPr>
          <a:xfrm>
            <a:off x="3362632" y="3429000"/>
            <a:ext cx="5171768" cy="2743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This automated sentiment analysis solution offers a scalable and efficient way to extract valuable insights from customer feedback, empowering restaurants to enhance their services and respond proactively to customer preferences</a:t>
            </a:r>
            <a:endParaRPr lang="en-IN"/>
          </a:p>
        </p:txBody>
      </p:sp>
    </p:spTree>
    <p:extLst>
      <p:ext uri="{BB962C8B-B14F-4D97-AF65-F5344CB8AC3E}">
        <p14:creationId xmlns:p14="http://schemas.microsoft.com/office/powerpoint/2010/main" val="263948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pPr algn="ctr"/>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3876" y="1347020"/>
            <a:ext cx="11029615" cy="953729"/>
          </a:xfrm>
        </p:spPr>
        <p:txBody>
          <a:bodyPr>
            <a:normAutofit/>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p:txBody>
      </p:sp>
      <p:sp>
        <p:nvSpPr>
          <p:cNvPr id="3" name="TextBox 2">
            <a:extLst>
              <a:ext uri="{FF2B5EF4-FFF2-40B4-BE49-F238E27FC236}">
                <a16:creationId xmlns:a16="http://schemas.microsoft.com/office/drawing/2014/main" id="{B4EE822D-73C8-E56A-6EBE-5044BC7B55FE}"/>
              </a:ext>
            </a:extLst>
          </p:cNvPr>
          <p:cNvSpPr txBox="1"/>
          <p:nvPr/>
        </p:nvSpPr>
        <p:spPr>
          <a:xfrm>
            <a:off x="581193" y="2300749"/>
            <a:ext cx="11029615" cy="461665"/>
          </a:xfrm>
          <a:prstGeom prst="rect">
            <a:avLst/>
          </a:prstGeom>
          <a:noFill/>
        </p:spPr>
        <p:txBody>
          <a:bodyPr wrap="square" rtlCol="0">
            <a:spAutoFit/>
          </a:bodyPr>
          <a:lstStyle/>
          <a:p>
            <a:r>
              <a:rPr lang="en-US" sz="2400" dirty="0">
                <a:latin typeface="+mj-lt"/>
              </a:rPr>
              <a:t>System Requirements:</a:t>
            </a:r>
          </a:p>
        </p:txBody>
      </p:sp>
      <p:sp>
        <p:nvSpPr>
          <p:cNvPr id="6" name="Rectangle 5">
            <a:extLst>
              <a:ext uri="{FF2B5EF4-FFF2-40B4-BE49-F238E27FC236}">
                <a16:creationId xmlns:a16="http://schemas.microsoft.com/office/drawing/2014/main" id="{FFF77F4E-D831-911C-D3CF-2CE03F29C88B}"/>
              </a:ext>
            </a:extLst>
          </p:cNvPr>
          <p:cNvSpPr/>
          <p:nvPr/>
        </p:nvSpPr>
        <p:spPr>
          <a:xfrm>
            <a:off x="4129548" y="2796290"/>
            <a:ext cx="3470787" cy="727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Microsoft YaHei" panose="020B0503020204020204" pitchFamily="34" charset="-122"/>
                <a:ea typeface="Microsoft YaHei" panose="020B0503020204020204" pitchFamily="34" charset="-122"/>
              </a:rPr>
              <a:t>1)Hardware Requirements:</a:t>
            </a:r>
            <a:endParaRPr lang="en-IN" dirty="0">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B9382D1A-ED08-10CD-222F-FAFE8E5528BE}"/>
              </a:ext>
            </a:extLst>
          </p:cNvPr>
          <p:cNvSpPr txBox="1"/>
          <p:nvPr/>
        </p:nvSpPr>
        <p:spPr>
          <a:xfrm>
            <a:off x="581192" y="3716143"/>
            <a:ext cx="11029615" cy="877163"/>
          </a:xfrm>
          <a:prstGeom prst="rect">
            <a:avLst/>
          </a:prstGeom>
          <a:noFill/>
        </p:spPr>
        <p:txBody>
          <a:bodyPr wrap="square" rtlCol="0">
            <a:spAutoFit/>
          </a:bodyPr>
          <a:lstStyle/>
          <a:p>
            <a:pPr marL="285750" indent="-285750">
              <a:buFont typeface="Wingdings" panose="05000000000000000000" pitchFamily="2" charset="2"/>
              <a:buChar char="Ø"/>
            </a:pPr>
            <a:r>
              <a:rPr lang="en-IN" sz="1700" dirty="0"/>
              <a:t>Processor: Multi-core CPU (quad-core or higher recommended) or GPU for faster model training</a:t>
            </a:r>
          </a:p>
          <a:p>
            <a:pPr marL="285750" indent="-285750">
              <a:buFont typeface="Wingdings" panose="05000000000000000000" pitchFamily="2" charset="2"/>
              <a:buChar char="Ø"/>
            </a:pPr>
            <a:r>
              <a:rPr lang="en-IN" sz="1700" dirty="0"/>
              <a:t>Memory: Minimum 8GB RAM; 16GB or more recommended for handling large datasets and model operations</a:t>
            </a:r>
          </a:p>
          <a:p>
            <a:pPr marL="285750" indent="-285750">
              <a:buFont typeface="Wingdings" panose="05000000000000000000" pitchFamily="2" charset="2"/>
              <a:buChar char="Ø"/>
            </a:pPr>
            <a:r>
              <a:rPr lang="en-IN" sz="1700" dirty="0"/>
              <a:t>Storage: Sufficient storage space (at least 20GB) to store datasets, models, and intermediary outputs</a:t>
            </a:r>
          </a:p>
        </p:txBody>
      </p:sp>
      <p:sp>
        <p:nvSpPr>
          <p:cNvPr id="8" name="Rectangle 7">
            <a:extLst>
              <a:ext uri="{FF2B5EF4-FFF2-40B4-BE49-F238E27FC236}">
                <a16:creationId xmlns:a16="http://schemas.microsoft.com/office/drawing/2014/main" id="{4CC3043A-CF67-9B09-776D-6B644F784E07}"/>
              </a:ext>
            </a:extLst>
          </p:cNvPr>
          <p:cNvSpPr/>
          <p:nvPr/>
        </p:nvSpPr>
        <p:spPr>
          <a:xfrm>
            <a:off x="4129547" y="4785572"/>
            <a:ext cx="3470787" cy="6609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Microsoft YaHei" panose="020B0503020204020204" pitchFamily="34" charset="-122"/>
                <a:ea typeface="Microsoft YaHei" panose="020B0503020204020204" pitchFamily="34" charset="-122"/>
              </a:rPr>
              <a:t>2)Software Requirements:</a:t>
            </a:r>
            <a:endParaRPr lang="en-IN" dirty="0">
              <a:latin typeface="Microsoft YaHei" panose="020B0503020204020204" pitchFamily="34" charset="-122"/>
              <a:ea typeface="Microsoft YaHei" panose="020B0503020204020204" pitchFamily="34" charset="-122"/>
            </a:endParaRPr>
          </a:p>
        </p:txBody>
      </p:sp>
      <p:sp>
        <p:nvSpPr>
          <p:cNvPr id="9" name="TextBox 8">
            <a:extLst>
              <a:ext uri="{FF2B5EF4-FFF2-40B4-BE49-F238E27FC236}">
                <a16:creationId xmlns:a16="http://schemas.microsoft.com/office/drawing/2014/main" id="{A9E237EF-04E4-0B4D-3CD2-90E0B127A3E0}"/>
              </a:ext>
            </a:extLst>
          </p:cNvPr>
          <p:cNvSpPr txBox="1"/>
          <p:nvPr/>
        </p:nvSpPr>
        <p:spPr>
          <a:xfrm>
            <a:off x="581192" y="5668301"/>
            <a:ext cx="10872299" cy="1138773"/>
          </a:xfrm>
          <a:prstGeom prst="rect">
            <a:avLst/>
          </a:prstGeom>
          <a:noFill/>
        </p:spPr>
        <p:txBody>
          <a:bodyPr wrap="square" rtlCol="0">
            <a:spAutoFit/>
          </a:bodyPr>
          <a:lstStyle/>
          <a:p>
            <a:pPr marL="285750" indent="-285750">
              <a:buFont typeface="Wingdings" panose="05000000000000000000" pitchFamily="2" charset="2"/>
              <a:buChar char="v"/>
            </a:pPr>
            <a:r>
              <a:rPr lang="en-US" sz="1700" dirty="0"/>
              <a:t>Operating System: Compatible with major operating systems (Windows, macOS, Linux).</a:t>
            </a:r>
          </a:p>
          <a:p>
            <a:pPr marL="285750" indent="-285750">
              <a:buFont typeface="Wingdings" panose="05000000000000000000" pitchFamily="2" charset="2"/>
              <a:buChar char="v"/>
            </a:pPr>
            <a:r>
              <a:rPr lang="en-US" sz="1700" dirty="0"/>
              <a:t>Python: Python 3.6 or higher, as it's widely supported by machine learning libraries and tools.</a:t>
            </a:r>
          </a:p>
          <a:p>
            <a:pPr marL="285750" indent="-285750">
              <a:buFont typeface="Wingdings" panose="05000000000000000000" pitchFamily="2" charset="2"/>
              <a:buChar char="v"/>
            </a:pPr>
            <a:r>
              <a:rPr lang="en-US" sz="1700" dirty="0"/>
              <a:t>IDE/Notebook:  </a:t>
            </a:r>
            <a:r>
              <a:rPr lang="en-US" sz="1700" dirty="0" err="1"/>
              <a:t>Jupyter</a:t>
            </a:r>
            <a:r>
              <a:rPr lang="en-US" sz="1700" dirty="0"/>
              <a:t> Notebook or any other Python IDE for code development and experimentation.</a:t>
            </a:r>
          </a:p>
          <a:p>
            <a:pPr marL="285750" indent="-285750">
              <a:buFont typeface="Wingdings" panose="05000000000000000000" pitchFamily="2" charset="2"/>
              <a:buChar char="v"/>
            </a:pPr>
            <a:r>
              <a:rPr lang="en-US" sz="1700" dirty="0"/>
              <a:t>Version Control: Git for tracking code changes and collaboration.</a:t>
            </a:r>
            <a:endParaRPr lang="en-IN" sz="1700" dirty="0"/>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6BAFB4-7EA7-126D-BCF6-BC76ABAD9CFF}"/>
              </a:ext>
            </a:extLst>
          </p:cNvPr>
          <p:cNvSpPr/>
          <p:nvPr/>
        </p:nvSpPr>
        <p:spPr>
          <a:xfrm>
            <a:off x="4109884" y="849503"/>
            <a:ext cx="3470787" cy="727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Microsoft YaHei" panose="020B0503020204020204" pitchFamily="34" charset="-122"/>
                <a:ea typeface="Microsoft YaHei" panose="020B0503020204020204" pitchFamily="34" charset="-122"/>
              </a:rPr>
              <a:t>3)Data Requirement:</a:t>
            </a:r>
            <a:endParaRPr lang="en-IN" dirty="0">
              <a:latin typeface="Microsoft YaHei" panose="020B0503020204020204" pitchFamily="34" charset="-122"/>
              <a:ea typeface="Microsoft YaHei" panose="020B0503020204020204" pitchFamily="34" charset="-122"/>
            </a:endParaRPr>
          </a:p>
        </p:txBody>
      </p:sp>
      <p:sp>
        <p:nvSpPr>
          <p:cNvPr id="9" name="TextBox 8">
            <a:extLst>
              <a:ext uri="{FF2B5EF4-FFF2-40B4-BE49-F238E27FC236}">
                <a16:creationId xmlns:a16="http://schemas.microsoft.com/office/drawing/2014/main" id="{7EB87DF4-4883-8B7E-50AD-691EE952B5CE}"/>
              </a:ext>
            </a:extLst>
          </p:cNvPr>
          <p:cNvSpPr txBox="1"/>
          <p:nvPr/>
        </p:nvSpPr>
        <p:spPr>
          <a:xfrm>
            <a:off x="619432" y="1863213"/>
            <a:ext cx="10800736" cy="877163"/>
          </a:xfrm>
          <a:prstGeom prst="rect">
            <a:avLst/>
          </a:prstGeom>
          <a:noFill/>
        </p:spPr>
        <p:txBody>
          <a:bodyPr wrap="square" rtlCol="0">
            <a:spAutoFit/>
          </a:bodyPr>
          <a:lstStyle/>
          <a:p>
            <a:pPr marL="285750" indent="-285750">
              <a:buFont typeface="Wingdings" panose="05000000000000000000" pitchFamily="2" charset="2"/>
              <a:buChar char="q"/>
            </a:pPr>
            <a:r>
              <a:rPr lang="en-US" sz="1700" dirty="0"/>
              <a:t>Dataset: A labeled dataset of </a:t>
            </a:r>
            <a:r>
              <a:rPr lang="en-US" sz="1600" dirty="0"/>
              <a:t>restaurant</a:t>
            </a:r>
            <a:r>
              <a:rPr lang="en-US" sz="1700" dirty="0"/>
              <a:t> reviews including both positive and negative sentiments</a:t>
            </a:r>
          </a:p>
          <a:p>
            <a:pPr marL="285750" indent="-285750">
              <a:buFont typeface="Wingdings" panose="05000000000000000000" pitchFamily="2" charset="2"/>
              <a:buChar char="q"/>
            </a:pPr>
            <a:r>
              <a:rPr lang="en-US" sz="1700" dirty="0"/>
              <a:t>Supplementary Data: Additional contextual information (if used) such as review dates, restaurant attributes, and reviewer demographics</a:t>
            </a:r>
            <a:endParaRPr lang="en-IN" sz="1700" dirty="0"/>
          </a:p>
        </p:txBody>
      </p:sp>
      <p:sp>
        <p:nvSpPr>
          <p:cNvPr id="13" name="Rectangle 12">
            <a:extLst>
              <a:ext uri="{FF2B5EF4-FFF2-40B4-BE49-F238E27FC236}">
                <a16:creationId xmlns:a16="http://schemas.microsoft.com/office/drawing/2014/main" id="{4E819E31-E071-7D79-F041-16FB8735841C}"/>
              </a:ext>
            </a:extLst>
          </p:cNvPr>
          <p:cNvSpPr/>
          <p:nvPr/>
        </p:nvSpPr>
        <p:spPr>
          <a:xfrm>
            <a:off x="4109883" y="2740376"/>
            <a:ext cx="3470787" cy="759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Microsoft YaHei" panose="020B0503020204020204" pitchFamily="34" charset="-122"/>
                <a:ea typeface="Microsoft YaHei" panose="020B0503020204020204" pitchFamily="34" charset="-122"/>
              </a:rPr>
              <a:t>4)Development process:</a:t>
            </a:r>
            <a:endParaRPr lang="en-IN" dirty="0">
              <a:latin typeface="Microsoft YaHei" panose="020B0503020204020204" pitchFamily="34" charset="-122"/>
              <a:ea typeface="Microsoft YaHei" panose="020B0503020204020204" pitchFamily="34" charset="-122"/>
            </a:endParaRPr>
          </a:p>
        </p:txBody>
      </p:sp>
      <p:sp>
        <p:nvSpPr>
          <p:cNvPr id="16" name="TextBox 15">
            <a:extLst>
              <a:ext uri="{FF2B5EF4-FFF2-40B4-BE49-F238E27FC236}">
                <a16:creationId xmlns:a16="http://schemas.microsoft.com/office/drawing/2014/main" id="{7BFE4EA0-6468-2826-856E-52F30F1D738F}"/>
              </a:ext>
            </a:extLst>
          </p:cNvPr>
          <p:cNvSpPr txBox="1"/>
          <p:nvPr/>
        </p:nvSpPr>
        <p:spPr>
          <a:xfrm>
            <a:off x="619432" y="3754086"/>
            <a:ext cx="11125201" cy="2862322"/>
          </a:xfrm>
          <a:prstGeom prst="rect">
            <a:avLst/>
          </a:prstGeom>
          <a:noFill/>
        </p:spPr>
        <p:txBody>
          <a:bodyPr wrap="square" rtlCol="0">
            <a:spAutoFit/>
          </a:bodyPr>
          <a:lstStyle/>
          <a:p>
            <a:pPr marL="342900" indent="-342900">
              <a:buFont typeface="+mj-lt"/>
              <a:buAutoNum type="arabicPeriod"/>
            </a:pPr>
            <a:r>
              <a:rPr lang="en-US" sz="1500" b="1" dirty="0"/>
              <a:t>Define Objectives: </a:t>
            </a:r>
            <a:r>
              <a:rPr lang="en-US" sz="1500" dirty="0"/>
              <a:t>Clearly outline the goals and desired outcomes of the sentiment analysis project, including the specific business problems it aims to address.</a:t>
            </a:r>
          </a:p>
          <a:p>
            <a:pPr marL="342900" indent="-342900">
              <a:buFont typeface="+mj-lt"/>
              <a:buAutoNum type="arabicPeriod"/>
            </a:pPr>
            <a:r>
              <a:rPr lang="en-US" sz="1500" b="1" dirty="0"/>
              <a:t>Data Acquisition and Preparation: </a:t>
            </a:r>
            <a:r>
              <a:rPr lang="en-US" sz="1500" dirty="0"/>
              <a:t>Collect and clean the dataset of restaurant reviews. Perform exploratory data analysis (EDA) to understand the data distribution and characteristics. Preprocess the text data to remove noise and standardize it for analysis.</a:t>
            </a:r>
          </a:p>
          <a:p>
            <a:pPr marL="342900" indent="-342900">
              <a:buFont typeface="+mj-lt"/>
              <a:buAutoNum type="arabicPeriod"/>
            </a:pPr>
            <a:r>
              <a:rPr lang="en-US" sz="1500" b="1" dirty="0"/>
              <a:t>Feature Engineering: </a:t>
            </a:r>
            <a:r>
              <a:rPr lang="en-US" sz="1500" dirty="0"/>
              <a:t>Extract relevant features from the text data using techniques like TF-IDF or word embeddings. Consider additional contextual features that might influence sentiment.</a:t>
            </a:r>
          </a:p>
          <a:p>
            <a:pPr marL="342900" indent="-342900">
              <a:buFont typeface="+mj-lt"/>
              <a:buAutoNum type="arabicPeriod"/>
            </a:pPr>
            <a:r>
              <a:rPr lang="en-US" sz="1500" b="1" dirty="0"/>
              <a:t>Model Selection and Training: </a:t>
            </a:r>
            <a:r>
              <a:rPr lang="en-US" sz="1500" dirty="0"/>
              <a:t>Train multiple models to classify the reviews into positive or negative sentiments. Evaluate the models using cross-validation and select the best-performing one based on predefined metrics.</a:t>
            </a:r>
          </a:p>
          <a:p>
            <a:pPr marL="342900" indent="-342900">
              <a:buFont typeface="+mj-lt"/>
              <a:buAutoNum type="arabicPeriod"/>
            </a:pPr>
            <a:r>
              <a:rPr lang="en-US" sz="1500" b="1" dirty="0"/>
              <a:t>Model Deployment: </a:t>
            </a:r>
            <a:r>
              <a:rPr lang="en-US" sz="1500" dirty="0"/>
              <a:t>Develop a user-friendly interface or application to provide real-time sentiment analysis. Deploy the solution on a scalable platform ensuring it can handle the expected load and provide quick responses.</a:t>
            </a:r>
          </a:p>
          <a:p>
            <a:pPr marL="342900" indent="-342900">
              <a:buFont typeface="+mj-lt"/>
              <a:buAutoNum type="arabicPeriod"/>
            </a:pPr>
            <a:r>
              <a:rPr lang="en-US" sz="1500" b="1" dirty="0"/>
              <a:t>Evaluation and Refinement: </a:t>
            </a:r>
            <a:r>
              <a:rPr lang="en-US" sz="1500" dirty="0"/>
              <a:t>Continuously monitor the model’s performance using real-world data. Gather user feedback and refine the model and system components to improve accuracy and usability.</a:t>
            </a:r>
            <a:endParaRPr lang="en-IN" sz="1500" dirty="0"/>
          </a:p>
        </p:txBody>
      </p:sp>
    </p:spTree>
    <p:extLst>
      <p:ext uri="{BB962C8B-B14F-4D97-AF65-F5344CB8AC3E}">
        <p14:creationId xmlns:p14="http://schemas.microsoft.com/office/powerpoint/2010/main" val="274357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91AC-B3DE-05FB-5573-664FC9921E93}"/>
              </a:ext>
            </a:extLst>
          </p:cNvPr>
          <p:cNvSpPr>
            <a:spLocks noGrp="1"/>
          </p:cNvSpPr>
          <p:nvPr>
            <p:ph type="title"/>
          </p:nvPr>
        </p:nvSpPr>
        <p:spPr/>
        <p:txBody>
          <a:bodyPr>
            <a:normAutofit fontScale="90000"/>
          </a:bodyPr>
          <a:lstStyle/>
          <a:p>
            <a:pPr algn="ctr"/>
            <a:r>
              <a:rPr lang="en-US" dirty="0"/>
              <a:t>Libraries Required to build the model</a:t>
            </a:r>
            <a:endParaRPr lang="en-IN" dirty="0"/>
          </a:p>
        </p:txBody>
      </p:sp>
      <p:sp>
        <p:nvSpPr>
          <p:cNvPr id="13" name="Content Placeholder 12">
            <a:extLst>
              <a:ext uri="{FF2B5EF4-FFF2-40B4-BE49-F238E27FC236}">
                <a16:creationId xmlns:a16="http://schemas.microsoft.com/office/drawing/2014/main" id="{19F4F16C-823A-4B26-718A-5DAFE1FEF86F}"/>
              </a:ext>
            </a:extLst>
          </p:cNvPr>
          <p:cNvSpPr>
            <a:spLocks noGrp="1"/>
          </p:cNvSpPr>
          <p:nvPr>
            <p:ph sz="half" idx="1"/>
          </p:nvPr>
        </p:nvSpPr>
        <p:spPr/>
        <p:txBody>
          <a:bodyPr>
            <a:normAutofit fontScale="92500"/>
          </a:bodyPr>
          <a:lstStyle/>
          <a:p>
            <a:pPr marL="0" indent="0">
              <a:buNone/>
            </a:pPr>
            <a:r>
              <a:rPr lang="en-IN" dirty="0"/>
              <a:t>1)</a:t>
            </a:r>
            <a:r>
              <a:rPr lang="en-IN" b="1" dirty="0"/>
              <a:t>Data Handling and Preprocessing: </a:t>
            </a:r>
          </a:p>
          <a:p>
            <a:r>
              <a:rPr lang="en-IN" dirty="0"/>
              <a:t>pandas: For data manipulation and analysis.</a:t>
            </a:r>
          </a:p>
          <a:p>
            <a:r>
              <a:rPr lang="en-IN" dirty="0"/>
              <a:t>numpy: For numerical operations and array handling.</a:t>
            </a:r>
          </a:p>
          <a:p>
            <a:r>
              <a:rPr lang="en-IN" dirty="0"/>
              <a:t>re: For regular expressions used in text cleaning and preprocessing.</a:t>
            </a:r>
          </a:p>
          <a:p>
            <a:pPr marL="0" indent="0">
              <a:buNone/>
            </a:pPr>
            <a:r>
              <a:rPr lang="en-IN" dirty="0"/>
              <a:t>2)</a:t>
            </a:r>
            <a:r>
              <a:rPr lang="en-IN" b="1" dirty="0"/>
              <a:t>Text Processing:</a:t>
            </a:r>
          </a:p>
          <a:p>
            <a:r>
              <a:rPr lang="en-IN" dirty="0"/>
              <a:t>nltk (Natural Language Toolkit): For text preprocessing tasks such as tokenization, stemming, lemmatization, and stop words removal.</a:t>
            </a:r>
          </a:p>
          <a:p>
            <a:r>
              <a:rPr lang="en-IN" dirty="0"/>
              <a:t>spaCy: For advanced NLP tasks including tokenization, lemmatization, and named entity recognition.</a:t>
            </a:r>
          </a:p>
          <a:p>
            <a:r>
              <a:rPr lang="en-IN" dirty="0"/>
              <a:t>WordCloud: For generating visual representations of word frequencies.</a:t>
            </a:r>
          </a:p>
        </p:txBody>
      </p:sp>
      <p:pic>
        <p:nvPicPr>
          <p:cNvPr id="16" name="Content Placeholder 15">
            <a:extLst>
              <a:ext uri="{FF2B5EF4-FFF2-40B4-BE49-F238E27FC236}">
                <a16:creationId xmlns:a16="http://schemas.microsoft.com/office/drawing/2014/main" id="{5D9F08BC-BF11-CED6-901C-154BCB6AE644}"/>
              </a:ext>
            </a:extLst>
          </p:cNvPr>
          <p:cNvPicPr>
            <a:picLocks noGrp="1" noChangeAspect="1"/>
          </p:cNvPicPr>
          <p:nvPr>
            <p:ph sz="half" idx="2"/>
          </p:nvPr>
        </p:nvPicPr>
        <p:blipFill>
          <a:blip r:embed="rId2"/>
          <a:stretch>
            <a:fillRect/>
          </a:stretch>
        </p:blipFill>
        <p:spPr>
          <a:xfrm>
            <a:off x="6416675" y="1566215"/>
            <a:ext cx="5194300" cy="4120858"/>
          </a:xfrm>
        </p:spPr>
      </p:pic>
    </p:spTree>
    <p:extLst>
      <p:ext uri="{BB962C8B-B14F-4D97-AF65-F5344CB8AC3E}">
        <p14:creationId xmlns:p14="http://schemas.microsoft.com/office/powerpoint/2010/main" val="39183286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224</TotalTime>
  <Words>2151</Words>
  <Application>Microsoft Office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Microsoft YaHei</vt:lpstr>
      <vt:lpstr>Arial</vt:lpstr>
      <vt:lpstr>Calibri</vt:lpstr>
      <vt:lpstr>Calibri Light</vt:lpstr>
      <vt:lpstr>Courier New</vt:lpstr>
      <vt:lpstr>Franklin Gothic Book</vt:lpstr>
      <vt:lpstr>Franklin Gothic Demi</vt:lpstr>
      <vt:lpstr>Wingdings</vt:lpstr>
      <vt:lpstr>Wingdings 2</vt:lpstr>
      <vt:lpstr>DividendVTI</vt:lpstr>
      <vt:lpstr>Decoding Customer Feedback:  A Sentiment Analysis Approach</vt:lpstr>
      <vt:lpstr>OUTLINE</vt:lpstr>
      <vt:lpstr>Problem Statement</vt:lpstr>
      <vt:lpstr>Proposed Solution</vt:lpstr>
      <vt:lpstr>PowerPoint Presentation</vt:lpstr>
      <vt:lpstr>PowerPoint Presentation</vt:lpstr>
      <vt:lpstr>System  Approach</vt:lpstr>
      <vt:lpstr>PowerPoint Presentation</vt:lpstr>
      <vt:lpstr>Libraries Required to build the model</vt:lpstr>
      <vt:lpstr>PowerPoint Presentation</vt:lpstr>
      <vt:lpstr>PowerPoint Presentation</vt:lpstr>
      <vt:lpstr>Algorithm &amp; Deployment</vt:lpstr>
      <vt:lpstr>PowerPoint Presentation</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 paluru</cp:lastModifiedBy>
  <cp:revision>25</cp:revision>
  <dcterms:created xsi:type="dcterms:W3CDTF">2021-05-26T16:50:10Z</dcterms:created>
  <dcterms:modified xsi:type="dcterms:W3CDTF">2024-06-23T10:25:06Z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