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3"/>
  </p:notesMasterIdLst>
  <p:sldIdLst>
    <p:sldId id="256" r:id="rId2"/>
    <p:sldId id="285" r:id="rId3"/>
    <p:sldId id="286" r:id="rId4"/>
    <p:sldId id="287" r:id="rId5"/>
    <p:sldId id="288" r:id="rId6"/>
    <p:sldId id="289" r:id="rId7"/>
    <p:sldId id="290" r:id="rId8"/>
    <p:sldId id="291" r:id="rId9"/>
    <p:sldId id="292" r:id="rId10"/>
    <p:sldId id="293" r:id="rId11"/>
    <p:sldId id="294" r:id="rId12"/>
  </p:sldIdLst>
  <p:sldSz cx="12192000" cy="6858000"/>
  <p:notesSz cx="6858000" cy="9144000"/>
  <p:embeddedFontLst>
    <p:embeddedFont>
      <p:font typeface="Consolas" panose="020B0609020204030204" pitchFamily="49"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Mono" panose="00000009000000000000"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4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
        <p:nvSpPr>
          <p:cNvPr id="2" name="Rectangle 1">
            <a:extLst>
              <a:ext uri="{FF2B5EF4-FFF2-40B4-BE49-F238E27FC236}">
                <a16:creationId xmlns:a16="http://schemas.microsoft.com/office/drawing/2014/main" id="{7D68B1A5-31E6-F754-E1D3-0A3D026DB4B3}"/>
              </a:ext>
            </a:extLst>
          </p:cNvPr>
          <p:cNvSpPr/>
          <p:nvPr userDrawn="1"/>
        </p:nvSpPr>
        <p:spPr>
          <a:xfrm>
            <a:off x="0" y="5588000"/>
            <a:ext cx="182880" cy="1270000"/>
          </a:xfrm>
          <a:prstGeom prst="rect">
            <a:avLst/>
          </a:prstGeom>
          <a:solidFill>
            <a:srgbClr val="1624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Just title">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2" name="Rectangle 1">
            <a:extLst>
              <a:ext uri="{FF2B5EF4-FFF2-40B4-BE49-F238E27FC236}">
                <a16:creationId xmlns:a16="http://schemas.microsoft.com/office/drawing/2014/main" id="{62416920-C4B9-E434-9DA3-5CF9E81529FE}"/>
              </a:ext>
            </a:extLst>
          </p:cNvPr>
          <p:cNvSpPr/>
          <p:nvPr userDrawn="1"/>
        </p:nvSpPr>
        <p:spPr>
          <a:xfrm>
            <a:off x="0" y="5588000"/>
            <a:ext cx="182880" cy="1270000"/>
          </a:xfrm>
          <a:prstGeom prst="rect">
            <a:avLst/>
          </a:prstGeom>
          <a:solidFill>
            <a:srgbClr val="1624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599223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9C1EF91D-DED9-A0E5-884E-51B958FEE5E6}"/>
              </a:ext>
            </a:extLst>
          </p:cNvPr>
          <p:cNvSpPr/>
          <p:nvPr userDrawn="1"/>
        </p:nvSpPr>
        <p:spPr>
          <a:xfrm>
            <a:off x="0" y="5588000"/>
            <a:ext cx="182880" cy="1270000"/>
          </a:xfrm>
          <a:prstGeom prst="rect">
            <a:avLst/>
          </a:prstGeom>
          <a:solidFill>
            <a:srgbClr val="1624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8" r:id="rId1"/>
    <p:sldLayoutId id="214748366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Day 1</a:t>
            </a:r>
            <a:br>
              <a:rPr lang="en" sz="5000" dirty="0"/>
            </a:br>
            <a:r>
              <a:rPr lang="en" dirty="0">
                <a:solidFill>
                  <a:schemeClr val="accent1"/>
                </a:solidFill>
              </a:rPr>
              <a:t>Python </a:t>
            </a:r>
            <a:br>
              <a:rPr lang="en" sz="5000" dirty="0">
                <a:solidFill>
                  <a:schemeClr val="accent1"/>
                </a:solidFill>
              </a:rPr>
            </a:br>
            <a:r>
              <a:rPr lang="en" sz="5000" dirty="0"/>
              <a:t>Assignments.</a:t>
            </a:r>
            <a:endParaRPr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a:extLst>
              <a:ext uri="{FF2B5EF4-FFF2-40B4-BE49-F238E27FC236}">
                <a16:creationId xmlns:a16="http://schemas.microsoft.com/office/drawing/2014/main" id="{39BA2C71-29D0-9884-DFA5-F0954A32ECB0}"/>
              </a:ext>
            </a:extLst>
          </p:cNvPr>
          <p:cNvSpPr>
            <a:spLocks noChangeArrowheads="1"/>
          </p:cNvSpPr>
          <p:nvPr/>
        </p:nvSpPr>
        <p:spPr bwMode="auto">
          <a:xfrm>
            <a:off x="268785" y="35763"/>
            <a:ext cx="11654430" cy="678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ts val="600"/>
              </a:spcAft>
              <a:buClrTx/>
              <a:buSzTx/>
              <a:tabLst/>
            </a:pPr>
            <a:r>
              <a:rPr lang="en-US" altLang="en-US" sz="1800" dirty="0">
                <a:solidFill>
                  <a:schemeClr val="accent1">
                    <a:lumMod val="75000"/>
                  </a:schemeClr>
                </a:solidFill>
                <a:latin typeface="Roboto Mono" panose="00000009000000000000" pitchFamily="49" charset="0"/>
                <a:ea typeface="Roboto Mono" panose="00000009000000000000" pitchFamily="49" charset="0"/>
              </a:rPr>
              <a:t>5. </a:t>
            </a:r>
            <a:r>
              <a:rPr lang="en-US" altLang="en-US" sz="1800" dirty="0">
                <a:latin typeface="Roboto Mono" panose="00000009000000000000" pitchFamily="49" charset="0"/>
                <a:ea typeface="Roboto Mono" panose="00000009000000000000" pitchFamily="49" charset="0"/>
              </a:rPr>
              <a:t>A robot moves in a plane starting from the original point (0,0). The robot can move toward UP, DOWN, LEFT and RIGHT with a given steps. The trace of robot movement is shown as the following:</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UP 5</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DOWN 3</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LEFT 3</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RIGHT 2</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The numbers after the direction are steps. Please write a program to compute the distance from current position after a sequence of movement and original point. If the distance is a float, then just print the nearest integer.</a:t>
            </a:r>
          </a:p>
          <a:p>
            <a:pPr marR="0" lvl="0" algn="l" defTabSz="914400" rtl="0" eaLnBrk="0" fontAlgn="base" latinLnBrk="0" hangingPunct="0">
              <a:lnSpc>
                <a:spcPct val="100000"/>
              </a:lnSpc>
              <a:spcBef>
                <a:spcPct val="0"/>
              </a:spcBef>
              <a:spcAft>
                <a:spcPts val="600"/>
              </a:spcAft>
              <a:buClrTx/>
              <a:buSzTx/>
              <a:tabLst/>
            </a:pPr>
            <a:endParaRPr lang="en-US" altLang="en-US" sz="1800" dirty="0">
              <a:latin typeface="Roboto Mono" panose="00000009000000000000" pitchFamily="49" charset="0"/>
              <a:ea typeface="Roboto Mono" panose="00000009000000000000" pitchFamily="49" charset="0"/>
            </a:endParaRP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Example:</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If the following tuples are given as input to the program:</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UP 5</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DOWN 3</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LEFT 3</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RIGHT 2</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Then, the output of the program should be:</a:t>
            </a:r>
          </a:p>
          <a:p>
            <a:pPr marR="0" lvl="0" algn="l" defTabSz="914400" rtl="0" eaLnBrk="0" fontAlgn="base" latinLnBrk="0" hangingPunct="0">
              <a:lnSpc>
                <a:spcPct val="100000"/>
              </a:lnSpc>
              <a:spcBef>
                <a:spcPct val="0"/>
              </a:spcBef>
              <a:spcAft>
                <a:spcPts val="600"/>
              </a:spcAft>
              <a:buClrTx/>
              <a:buSzTx/>
              <a:tabLst/>
            </a:pPr>
            <a:r>
              <a:rPr lang="en-US" altLang="en-US" sz="1800" dirty="0">
                <a:latin typeface="Roboto Mono" panose="00000009000000000000" pitchFamily="49" charset="0"/>
                <a:ea typeface="Roboto Mono" panose="00000009000000000000" pitchFamily="49" charset="0"/>
              </a:rPr>
              <a:t>2</a:t>
            </a:r>
            <a:endPar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346643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a:extLst>
              <a:ext uri="{FF2B5EF4-FFF2-40B4-BE49-F238E27FC236}">
                <a16:creationId xmlns:a16="http://schemas.microsoft.com/office/drawing/2014/main" id="{39BA2C71-29D0-9884-DFA5-F0954A32ECB0}"/>
              </a:ext>
            </a:extLst>
          </p:cNvPr>
          <p:cNvSpPr>
            <a:spLocks noChangeArrowheads="1"/>
          </p:cNvSpPr>
          <p:nvPr/>
        </p:nvSpPr>
        <p:spPr bwMode="auto">
          <a:xfrm>
            <a:off x="360225" y="475455"/>
            <a:ext cx="1165443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ts val="600"/>
              </a:spcAft>
              <a:buClrTx/>
              <a:buSzTx/>
              <a:tabLst/>
            </a:pPr>
            <a:r>
              <a:rPr lang="en-US" altLang="en-US" sz="1800" dirty="0">
                <a:solidFill>
                  <a:schemeClr val="accent1">
                    <a:lumMod val="75000"/>
                  </a:schemeClr>
                </a:solidFill>
                <a:latin typeface="Roboto Mono" panose="00000009000000000000" pitchFamily="49" charset="0"/>
                <a:ea typeface="Roboto Mono" panose="00000009000000000000" pitchFamily="49" charset="0"/>
              </a:rPr>
              <a:t>6. </a:t>
            </a:r>
            <a:r>
              <a:rPr lang="en-US" altLang="en-US" sz="1800" dirty="0">
                <a:latin typeface="Roboto Mono" panose="00000009000000000000" pitchFamily="49" charset="0"/>
                <a:ea typeface="Roboto Mono" panose="00000009000000000000" pitchFamily="49" charset="0"/>
              </a:rPr>
              <a:t>Write a program that accepts a sequence of whitespace separated words as input and prints the words after removing all duplicate words and sorting them alphanumerically. Suppose the following input is supplied to the program: hello world and practice makes perfect and hello world again Then, the output should be: again and hello makes perfect practice world</a:t>
            </a:r>
            <a:endPar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endParaRPr>
          </a:p>
        </p:txBody>
      </p:sp>
      <p:sp>
        <p:nvSpPr>
          <p:cNvPr id="2" name="Rectangle 4">
            <a:extLst>
              <a:ext uri="{FF2B5EF4-FFF2-40B4-BE49-F238E27FC236}">
                <a16:creationId xmlns:a16="http://schemas.microsoft.com/office/drawing/2014/main" id="{85181631-7BEB-0FE2-4ABF-A42D2B8FB5D5}"/>
              </a:ext>
            </a:extLst>
          </p:cNvPr>
          <p:cNvSpPr>
            <a:spLocks noChangeArrowheads="1"/>
          </p:cNvSpPr>
          <p:nvPr/>
        </p:nvSpPr>
        <p:spPr bwMode="auto">
          <a:xfrm>
            <a:off x="441505" y="3447533"/>
            <a:ext cx="116544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ts val="600"/>
              </a:spcAft>
              <a:buClrTx/>
              <a:buSzTx/>
              <a:tabLst/>
            </a:pPr>
            <a:r>
              <a:rPr lang="en-US" altLang="en-US" sz="1800" dirty="0">
                <a:solidFill>
                  <a:schemeClr val="accent1">
                    <a:lumMod val="75000"/>
                  </a:schemeClr>
                </a:solidFill>
                <a:latin typeface="Roboto Mono" panose="00000009000000000000" pitchFamily="49" charset="0"/>
                <a:ea typeface="Roboto Mono" panose="00000009000000000000" pitchFamily="49" charset="0"/>
              </a:rPr>
              <a:t>7. </a:t>
            </a:r>
            <a:r>
              <a:rPr lang="en-US" altLang="en-US" sz="1800" dirty="0">
                <a:latin typeface="Roboto Mono" panose="00000009000000000000" pitchFamily="49" charset="0"/>
                <a:ea typeface="Roboto Mono" panose="00000009000000000000" pitchFamily="49" charset="0"/>
              </a:rPr>
              <a:t>Calculate number of days between two given dates</a:t>
            </a:r>
            <a:endPar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398399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E8D-57CA-7E16-E775-C51A7381670B}"/>
              </a:ext>
            </a:extLst>
          </p:cNvPr>
          <p:cNvSpPr>
            <a:spLocks noGrp="1"/>
          </p:cNvSpPr>
          <p:nvPr>
            <p:ph type="title"/>
          </p:nvPr>
        </p:nvSpPr>
        <p:spPr>
          <a:xfrm>
            <a:off x="415650" y="421105"/>
            <a:ext cx="3851550" cy="523775"/>
          </a:xfrm>
        </p:spPr>
        <p:txBody>
          <a:bodyPr/>
          <a:lstStyle/>
          <a:p>
            <a:pPr algn="l"/>
            <a:r>
              <a:rPr lang="en-IN" sz="2400" dirty="0">
                <a:solidFill>
                  <a:schemeClr val="accent1"/>
                </a:solidFill>
              </a:rPr>
              <a:t>Assignment 1</a:t>
            </a:r>
          </a:p>
        </p:txBody>
      </p:sp>
      <p:sp>
        <p:nvSpPr>
          <p:cNvPr id="13" name="Rectangle 4">
            <a:extLst>
              <a:ext uri="{FF2B5EF4-FFF2-40B4-BE49-F238E27FC236}">
                <a16:creationId xmlns:a16="http://schemas.microsoft.com/office/drawing/2014/main" id="{39BA2C71-29D0-9884-DFA5-F0954A32ECB0}"/>
              </a:ext>
            </a:extLst>
          </p:cNvPr>
          <p:cNvSpPr>
            <a:spLocks noChangeArrowheads="1"/>
          </p:cNvSpPr>
          <p:nvPr/>
        </p:nvSpPr>
        <p:spPr bwMode="auto">
          <a:xfrm>
            <a:off x="415650" y="1289429"/>
            <a:ext cx="1165443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Create a variable named </a:t>
            </a:r>
            <a:r>
              <a:rPr kumimoji="0" lang="en-US" altLang="en-US" sz="1600" b="0" i="0" u="none" strike="noStrike" cap="none" normalizeH="0" baseline="0" dirty="0" err="1">
                <a:ln>
                  <a:noFill/>
                </a:ln>
                <a:solidFill>
                  <a:schemeClr val="accent3"/>
                </a:solidFill>
                <a:effectLst/>
                <a:latin typeface="Roboto Mono" panose="00000009000000000000" pitchFamily="49" charset="0"/>
                <a:ea typeface="Roboto Mono" panose="00000009000000000000" pitchFamily="49" charset="0"/>
              </a:rPr>
              <a:t>carname</a:t>
            </a: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 and assign the value </a:t>
            </a:r>
            <a:r>
              <a:rPr kumimoji="0" lang="en-US" altLang="en-US" sz="1600" b="0" i="0" u="none" strike="noStrike" cap="none" normalizeH="0" baseline="0" dirty="0">
                <a:ln>
                  <a:noFill/>
                </a:ln>
                <a:solidFill>
                  <a:schemeClr val="accent3"/>
                </a:solidFill>
                <a:effectLst/>
                <a:latin typeface="Roboto Mono" panose="00000009000000000000" pitchFamily="49" charset="0"/>
                <a:ea typeface="Roboto Mono" panose="00000009000000000000" pitchFamily="49" charset="0"/>
              </a:rPr>
              <a:t>Volvo</a:t>
            </a: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 to it.</a:t>
            </a: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endPar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endParaRP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Display sum of 10 and 15 using two variables.</a:t>
            </a: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endPar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endParaRP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Insert the correct syntax to assign the same value to all three variables in one code line   </a:t>
            </a:r>
          </a:p>
          <a:p>
            <a:pPr marR="0" lvl="0" algn="l" defTabSz="914400" rtl="0" eaLnBrk="0" fontAlgn="base" latinLnBrk="0" hangingPunct="0">
              <a:lnSpc>
                <a:spcPct val="100000"/>
              </a:lnSpc>
              <a:spcBef>
                <a:spcPct val="0"/>
              </a:spcBef>
              <a:spcAft>
                <a:spcPts val="600"/>
              </a:spcAft>
              <a:buClrTx/>
              <a:buSzTx/>
              <a:tabLst/>
            </a:pPr>
            <a:r>
              <a:rPr lang="en-US" altLang="en-US" sz="1600" dirty="0">
                <a:solidFill>
                  <a:schemeClr val="accent1"/>
                </a:solidFill>
                <a:latin typeface="Roboto Mono" panose="00000009000000000000" pitchFamily="49" charset="0"/>
                <a:ea typeface="Roboto Mono" panose="00000009000000000000" pitchFamily="49" charset="0"/>
              </a:rPr>
              <a:t>				X </a:t>
            </a:r>
            <a:r>
              <a:rPr lang="en-US" altLang="en-US" sz="1600" dirty="0">
                <a:solidFill>
                  <a:schemeClr val="accent1"/>
                </a:solidFill>
                <a:highlight>
                  <a:srgbClr val="FFFF00"/>
                </a:highlight>
                <a:latin typeface="Roboto Mono" panose="00000009000000000000" pitchFamily="49" charset="0"/>
                <a:ea typeface="Roboto Mono" panose="00000009000000000000" pitchFamily="49" charset="0"/>
              </a:rPr>
              <a:t>.</a:t>
            </a:r>
            <a:r>
              <a:rPr lang="en-US" altLang="en-US" sz="1600" dirty="0">
                <a:solidFill>
                  <a:schemeClr val="accent1"/>
                </a:solidFill>
                <a:latin typeface="Roboto Mono" panose="00000009000000000000" pitchFamily="49" charset="0"/>
                <a:ea typeface="Roboto Mono" panose="00000009000000000000" pitchFamily="49" charset="0"/>
              </a:rPr>
              <a:t> Y </a:t>
            </a:r>
            <a:r>
              <a:rPr lang="en-US" altLang="en-US" sz="1600" dirty="0">
                <a:solidFill>
                  <a:schemeClr val="accent1"/>
                </a:solidFill>
                <a:highlight>
                  <a:srgbClr val="FFFF00"/>
                </a:highlight>
                <a:latin typeface="Roboto Mono" panose="00000009000000000000" pitchFamily="49" charset="0"/>
                <a:ea typeface="Roboto Mono" panose="00000009000000000000" pitchFamily="49" charset="0"/>
              </a:rPr>
              <a:t>.</a:t>
            </a:r>
            <a:r>
              <a:rPr lang="en-US" altLang="en-US" sz="1600" dirty="0">
                <a:solidFill>
                  <a:schemeClr val="accent1"/>
                </a:solidFill>
                <a:latin typeface="Roboto Mono" panose="00000009000000000000" pitchFamily="49" charset="0"/>
                <a:ea typeface="Roboto Mono" panose="00000009000000000000" pitchFamily="49" charset="0"/>
              </a:rPr>
              <a:t> Z </a:t>
            </a:r>
            <a:r>
              <a:rPr lang="en-US" altLang="en-US" sz="1600" dirty="0">
                <a:solidFill>
                  <a:schemeClr val="accent1"/>
                </a:solidFill>
                <a:highlight>
                  <a:srgbClr val="FFFF00"/>
                </a:highlight>
                <a:latin typeface="Roboto Mono" panose="00000009000000000000" pitchFamily="49" charset="0"/>
                <a:ea typeface="Roboto Mono" panose="00000009000000000000" pitchFamily="49" charset="0"/>
              </a:rPr>
              <a:t>.</a:t>
            </a:r>
            <a:r>
              <a:rPr lang="en-US" altLang="en-US" sz="1600" dirty="0">
                <a:solidFill>
                  <a:schemeClr val="accent1"/>
                </a:solidFill>
                <a:latin typeface="Roboto Mono" panose="00000009000000000000" pitchFamily="49" charset="0"/>
                <a:ea typeface="Roboto Mono" panose="00000009000000000000" pitchFamily="49" charset="0"/>
              </a:rPr>
              <a:t> </a:t>
            </a:r>
            <a:r>
              <a:rPr lang="en-US" altLang="en-US" sz="1600">
                <a:solidFill>
                  <a:schemeClr val="accent1"/>
                </a:solidFill>
                <a:latin typeface="Roboto Mono" panose="00000009000000000000" pitchFamily="49" charset="0"/>
                <a:ea typeface="Roboto Mono" panose="00000009000000000000" pitchFamily="49" charset="0"/>
              </a:rPr>
              <a:t>“Sudheer”</a:t>
            </a:r>
            <a:endParaRPr lang="en-US" altLang="en-US" sz="1600" dirty="0">
              <a:solidFill>
                <a:schemeClr val="accent1"/>
              </a:solidFill>
              <a:latin typeface="Roboto Mono" panose="00000009000000000000" pitchFamily="49" charset="0"/>
              <a:ea typeface="Roboto Mono" panose="00000009000000000000" pitchFamily="49" charset="0"/>
            </a:endParaRP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Roboto Mono" panose="00000009000000000000" pitchFamily="49" charset="0"/>
              <a:ea typeface="Roboto Mono" panose="00000009000000000000" pitchFamily="49"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4. Identify the data type</a:t>
            </a:r>
          </a:p>
          <a:p>
            <a:pPr marL="800100" lvl="1" indent="-342900">
              <a:buClrTx/>
              <a:buFont typeface="Arial" panose="020B0604020202020204" pitchFamily="34" charset="0"/>
              <a:buChar char="•"/>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z = -3255522</a:t>
            </a:r>
          </a:p>
          <a:p>
            <a:pPr marL="800100" lvl="1" indent="-342900">
              <a:buClrTx/>
              <a:buFont typeface="Arial" panose="020B0604020202020204" pitchFamily="34" charset="0"/>
              <a:buChar char="•"/>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z = -87.7e100</a:t>
            </a:r>
          </a:p>
          <a:p>
            <a:pPr marL="800100" lvl="1" indent="-342900">
              <a:buClrTx/>
              <a:buFont typeface="Arial" panose="020B0604020202020204" pitchFamily="34" charset="0"/>
              <a:buChar char="•"/>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x = 3+5j</a:t>
            </a:r>
          </a:p>
          <a:p>
            <a:pPr marL="800100" lvl="1" indent="-342900">
              <a:buClrTx/>
              <a:buFont typeface="Arial" panose="020B0604020202020204" pitchFamily="34" charset="0"/>
              <a:buChar char="•"/>
            </a:pPr>
            <a:r>
              <a:rPr kumimoji="0" lang="en-US" altLang="en-US" sz="1600" b="0" i="0" u="none" strike="noStrike" cap="none" normalizeH="0" baseline="0" dirty="0" err="1">
                <a:ln>
                  <a:noFill/>
                </a:ln>
                <a:effectLst/>
                <a:latin typeface="Roboto Mono" panose="00000009000000000000" pitchFamily="49" charset="0"/>
                <a:ea typeface="Roboto Mono" panose="00000009000000000000" pitchFamily="49" charset="0"/>
              </a:rPr>
              <a:t>MakersLab</a:t>
            </a: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 = ("Block5",30,"IDR",True)</a:t>
            </a:r>
          </a:p>
          <a:p>
            <a:pPr lvl="1">
              <a:buClrTx/>
            </a:pPr>
            <a:endParaRPr lang="en-US" altLang="en-US" sz="1600" dirty="0">
              <a:latin typeface="Roboto Mono" panose="00000009000000000000" pitchFamily="49" charset="0"/>
              <a:ea typeface="Roboto Mono" panose="00000009000000000000" pitchFamily="49" charset="0"/>
            </a:endParaRPr>
          </a:p>
          <a:p>
            <a:pPr marL="0" lvl="1">
              <a:buClrTx/>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5. </a:t>
            </a:r>
            <a:r>
              <a:rPr lang="en-US" altLang="en-US" sz="1600" dirty="0">
                <a:latin typeface="Roboto Mono" panose="00000009000000000000" pitchFamily="49" charset="0"/>
                <a:ea typeface="Roboto Mono" panose="00000009000000000000" pitchFamily="49" charset="0"/>
              </a:rPr>
              <a:t>Write a code to  t</a:t>
            </a: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esting if a number is even or odd</a:t>
            </a:r>
          </a:p>
          <a:p>
            <a:pPr marL="0" lvl="1">
              <a:buClrTx/>
            </a:pPr>
            <a:r>
              <a:rPr lang="en-US" altLang="en-US" sz="1600" dirty="0">
                <a:latin typeface="Roboto Mono" panose="00000009000000000000" pitchFamily="49" charset="0"/>
                <a:ea typeface="Roboto Mono" panose="00000009000000000000" pitchFamily="49" charset="0"/>
              </a:rPr>
              <a:t>6. Write a code to solve the equation z = |x − y| * (x + y)</a:t>
            </a:r>
          </a:p>
          <a:p>
            <a:pPr marL="0" lvl="1">
              <a:buClrTx/>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7. Write a code to Convert Celsius to </a:t>
            </a:r>
            <a:r>
              <a:rPr kumimoji="0" lang="en-US" altLang="en-US" sz="1600" b="0" i="0" u="none" strike="noStrike" cap="none" normalizeH="0" baseline="0" dirty="0" err="1">
                <a:ln>
                  <a:noFill/>
                </a:ln>
                <a:effectLst/>
                <a:latin typeface="Roboto Mono" panose="00000009000000000000" pitchFamily="49" charset="0"/>
                <a:ea typeface="Roboto Mono" panose="00000009000000000000" pitchFamily="49" charset="0"/>
              </a:rPr>
              <a:t>Fahrenhit</a:t>
            </a:r>
            <a:endPar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highlight>
                  <a:srgbClr val="FFFF00"/>
                </a:highlight>
                <a:latin typeface="Roboto Mono" panose="00000009000000000000" pitchFamily="49" charset="0"/>
                <a:ea typeface="Roboto Mono" panose="00000009000000000000" pitchFamily="49" charset="0"/>
              </a:rPr>
              <a:t> </a:t>
            </a:r>
          </a:p>
        </p:txBody>
      </p:sp>
    </p:spTree>
    <p:extLst>
      <p:ext uri="{BB962C8B-B14F-4D97-AF65-F5344CB8AC3E}">
        <p14:creationId xmlns:p14="http://schemas.microsoft.com/office/powerpoint/2010/main" val="379625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E8D-57CA-7E16-E775-C51A7381670B}"/>
              </a:ext>
            </a:extLst>
          </p:cNvPr>
          <p:cNvSpPr>
            <a:spLocks noGrp="1"/>
          </p:cNvSpPr>
          <p:nvPr>
            <p:ph type="title"/>
          </p:nvPr>
        </p:nvSpPr>
        <p:spPr>
          <a:xfrm>
            <a:off x="415650" y="421105"/>
            <a:ext cx="3851550" cy="523775"/>
          </a:xfrm>
        </p:spPr>
        <p:txBody>
          <a:bodyPr/>
          <a:lstStyle/>
          <a:p>
            <a:pPr algn="l"/>
            <a:r>
              <a:rPr lang="en-IN" sz="2400" dirty="0">
                <a:solidFill>
                  <a:schemeClr val="accent1"/>
                </a:solidFill>
              </a:rPr>
              <a:t>Assignment 2</a:t>
            </a:r>
          </a:p>
        </p:txBody>
      </p:sp>
      <p:sp>
        <p:nvSpPr>
          <p:cNvPr id="13" name="Rectangle 4">
            <a:extLst>
              <a:ext uri="{FF2B5EF4-FFF2-40B4-BE49-F238E27FC236}">
                <a16:creationId xmlns:a16="http://schemas.microsoft.com/office/drawing/2014/main" id="{39BA2C71-29D0-9884-DFA5-F0954A32ECB0}"/>
              </a:ext>
            </a:extLst>
          </p:cNvPr>
          <p:cNvSpPr>
            <a:spLocks noChangeArrowheads="1"/>
          </p:cNvSpPr>
          <p:nvPr/>
        </p:nvSpPr>
        <p:spPr bwMode="auto">
          <a:xfrm>
            <a:off x="415650" y="973666"/>
            <a:ext cx="1165443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Write a code to display last 2 digit of a number.</a:t>
            </a: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r>
              <a:rPr lang="en-US" altLang="en-US" sz="1600" dirty="0">
                <a:latin typeface="Roboto Mono" panose="00000009000000000000" pitchFamily="49" charset="0"/>
                <a:ea typeface="Roboto Mono" panose="00000009000000000000" pitchFamily="49" charset="0"/>
              </a:rPr>
              <a:t>Write a program to calculate the electricity bill according to the following criteria</a:t>
            </a: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endPar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endParaRP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endParaRPr lang="en-US" altLang="en-US" sz="1600" dirty="0">
              <a:latin typeface="Roboto Mono" panose="00000009000000000000" pitchFamily="49" charset="0"/>
              <a:ea typeface="Roboto Mono" panose="00000009000000000000" pitchFamily="49" charset="0"/>
            </a:endParaRP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endPar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endParaRP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endParaRPr lang="en-US" altLang="en-US" sz="1600" dirty="0">
              <a:latin typeface="Roboto Mono" panose="00000009000000000000" pitchFamily="49" charset="0"/>
              <a:ea typeface="Roboto Mono" panose="00000009000000000000" pitchFamily="49" charset="0"/>
            </a:endParaRP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endPar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endParaRPr>
          </a:p>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endParaRPr lang="en-US" altLang="en-US" sz="1600" dirty="0">
              <a:latin typeface="Roboto Mono" panose="00000009000000000000" pitchFamily="49" charset="0"/>
              <a:ea typeface="Roboto Mono" panose="00000009000000000000" pitchFamily="49" charset="0"/>
            </a:endParaRPr>
          </a:p>
          <a:p>
            <a:pPr marL="457200"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Write a code to print </a:t>
            </a:r>
            <a:r>
              <a:rPr lang="en-US" sz="1600" dirty="0">
                <a:latin typeface="Roboto Mono" panose="00000009000000000000" pitchFamily="49" charset="0"/>
                <a:ea typeface="Roboto Mono" panose="00000009000000000000" pitchFamily="49" charset="0"/>
              </a:rPr>
              <a:t>Right down mirror star Pattern</a:t>
            </a:r>
          </a:p>
          <a:p>
            <a:pPr lvl="6">
              <a:spcAft>
                <a:spcPts val="600"/>
              </a:spcAft>
              <a:buClrTx/>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a:t>
            </a:r>
          </a:p>
          <a:p>
            <a:pPr lvl="6">
              <a:spcAft>
                <a:spcPts val="600"/>
              </a:spcAft>
              <a:buClrTx/>
            </a:pPr>
            <a:r>
              <a:rPr lang="en-US" altLang="en-US" sz="1600" dirty="0">
                <a:latin typeface="Roboto Mono" panose="00000009000000000000" pitchFamily="49" charset="0"/>
                <a:ea typeface="Roboto Mono" panose="00000009000000000000" pitchFamily="49" charset="0"/>
              </a:rPr>
              <a:t> ****</a:t>
            </a:r>
          </a:p>
          <a:p>
            <a:pPr lvl="6">
              <a:spcAft>
                <a:spcPts val="600"/>
              </a:spcAft>
              <a:buClrTx/>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  ***</a:t>
            </a:r>
          </a:p>
          <a:p>
            <a:pPr lvl="6">
              <a:spcAft>
                <a:spcPts val="600"/>
              </a:spcAft>
              <a:buClrTx/>
            </a:pPr>
            <a:r>
              <a:rPr lang="en-US" altLang="en-US" sz="1600" dirty="0">
                <a:latin typeface="Roboto Mono" panose="00000009000000000000" pitchFamily="49" charset="0"/>
                <a:ea typeface="Roboto Mono" panose="00000009000000000000" pitchFamily="49" charset="0"/>
              </a:rPr>
              <a:t>   **</a:t>
            </a:r>
          </a:p>
          <a:p>
            <a:pPr lvl="6">
              <a:spcAft>
                <a:spcPts val="600"/>
              </a:spcAft>
              <a:buClrTx/>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    *</a:t>
            </a:r>
            <a:endParaRPr lang="en-US" altLang="en-US" sz="1600" dirty="0">
              <a:latin typeface="Roboto Mono" panose="00000009000000000000" pitchFamily="49" charset="0"/>
              <a:ea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highlight>
                  <a:srgbClr val="FFFF00"/>
                </a:highlight>
                <a:latin typeface="Roboto Mono" panose="00000009000000000000" pitchFamily="49" charset="0"/>
                <a:ea typeface="Roboto Mono" panose="00000009000000000000" pitchFamily="49" charset="0"/>
              </a:rPr>
              <a:t> </a:t>
            </a:r>
          </a:p>
        </p:txBody>
      </p:sp>
      <p:graphicFrame>
        <p:nvGraphicFramePr>
          <p:cNvPr id="3" name="Table 3">
            <a:extLst>
              <a:ext uri="{FF2B5EF4-FFF2-40B4-BE49-F238E27FC236}">
                <a16:creationId xmlns:a16="http://schemas.microsoft.com/office/drawing/2014/main" id="{A6EE4885-35F1-EE94-A600-6DE9FE4DE509}"/>
              </a:ext>
            </a:extLst>
          </p:cNvPr>
          <p:cNvGraphicFramePr>
            <a:graphicFrameLocks noGrp="1"/>
          </p:cNvGraphicFramePr>
          <p:nvPr>
            <p:extLst>
              <p:ext uri="{D42A27DB-BD31-4B8C-83A1-F6EECF244321}">
                <p14:modId xmlns:p14="http://schemas.microsoft.com/office/powerpoint/2010/main" val="2456573943"/>
              </p:ext>
            </p:extLst>
          </p:nvPr>
        </p:nvGraphicFramePr>
        <p:xfrm>
          <a:off x="2984727" y="1623906"/>
          <a:ext cx="5949135" cy="1596816"/>
        </p:xfrm>
        <a:graphic>
          <a:graphicData uri="http://schemas.openxmlformats.org/drawingml/2006/table">
            <a:tbl>
              <a:tblPr firstRow="1" bandRow="1">
                <a:tableStyleId>{073A0DAA-6AF3-43AB-8588-CEC1D06C72B9}</a:tableStyleId>
              </a:tblPr>
              <a:tblGrid>
                <a:gridCol w="2614234">
                  <a:extLst>
                    <a:ext uri="{9D8B030D-6E8A-4147-A177-3AD203B41FA5}">
                      <a16:colId xmlns:a16="http://schemas.microsoft.com/office/drawing/2014/main" val="2600920079"/>
                    </a:ext>
                  </a:extLst>
                </a:gridCol>
                <a:gridCol w="3334901">
                  <a:extLst>
                    <a:ext uri="{9D8B030D-6E8A-4147-A177-3AD203B41FA5}">
                      <a16:colId xmlns:a16="http://schemas.microsoft.com/office/drawing/2014/main" val="3192098186"/>
                    </a:ext>
                  </a:extLst>
                </a:gridCol>
              </a:tblGrid>
              <a:tr h="399204">
                <a:tc>
                  <a:txBody>
                    <a:bodyPr/>
                    <a:lstStyle/>
                    <a:p>
                      <a:r>
                        <a:rPr lang="en-IN" dirty="0">
                          <a:solidFill>
                            <a:schemeClr val="accent1"/>
                          </a:solidFill>
                          <a:latin typeface="Roboto Mono" panose="00000009000000000000" pitchFamily="49" charset="0"/>
                          <a:ea typeface="Roboto Mono" panose="00000009000000000000" pitchFamily="49" charset="0"/>
                        </a:rPr>
                        <a:t>Units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IN" dirty="0">
                          <a:solidFill>
                            <a:schemeClr val="accent1"/>
                          </a:solidFill>
                          <a:latin typeface="Roboto Mono" panose="00000009000000000000" pitchFamily="49" charset="0"/>
                          <a:ea typeface="Roboto Mono" panose="00000009000000000000" pitchFamily="49" charset="0"/>
                        </a:rPr>
                        <a:t>Price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2307597"/>
                  </a:ext>
                </a:extLst>
              </a:tr>
              <a:tr h="399204">
                <a:tc>
                  <a:txBody>
                    <a:bodyPr/>
                    <a:lstStyle/>
                    <a:p>
                      <a:r>
                        <a:rPr lang="en-IN" dirty="0">
                          <a:solidFill>
                            <a:schemeClr val="tx1"/>
                          </a:solidFill>
                          <a:latin typeface="Roboto Mono" panose="00000009000000000000" pitchFamily="49" charset="0"/>
                          <a:ea typeface="Roboto Mono" panose="00000009000000000000" pitchFamily="49" charset="0"/>
                        </a:rPr>
                        <a:t>First 100 units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IN" dirty="0">
                          <a:solidFill>
                            <a:schemeClr val="tx1"/>
                          </a:solidFill>
                          <a:latin typeface="Roboto Mono" panose="00000009000000000000" pitchFamily="49" charset="0"/>
                          <a:ea typeface="Roboto Mono" panose="00000009000000000000" pitchFamily="49" charset="0"/>
                        </a:rPr>
                        <a:t>No charge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75683656"/>
                  </a:ext>
                </a:extLst>
              </a:tr>
              <a:tr h="399204">
                <a:tc>
                  <a:txBody>
                    <a:bodyPr/>
                    <a:lstStyle/>
                    <a:p>
                      <a:r>
                        <a:rPr lang="en-IN" dirty="0">
                          <a:solidFill>
                            <a:schemeClr val="tx1"/>
                          </a:solidFill>
                          <a:latin typeface="Roboto Mono" panose="00000009000000000000" pitchFamily="49" charset="0"/>
                          <a:ea typeface="Roboto Mono" panose="00000009000000000000" pitchFamily="49" charset="0"/>
                        </a:rPr>
                        <a:t>Next 100 units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dirty="0">
                          <a:solidFill>
                            <a:schemeClr val="tx1"/>
                          </a:solidFill>
                          <a:latin typeface="Roboto Mono" panose="00000009000000000000" pitchFamily="49" charset="0"/>
                          <a:ea typeface="Roboto Mono" panose="00000009000000000000" pitchFamily="49" charset="0"/>
                        </a:rPr>
                        <a:t>Rs 5 per unit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7860541"/>
                  </a:ext>
                </a:extLst>
              </a:tr>
              <a:tr h="399204">
                <a:tc>
                  <a:txBody>
                    <a:bodyPr/>
                    <a:lstStyle/>
                    <a:p>
                      <a:r>
                        <a:rPr lang="en-IN" dirty="0">
                          <a:solidFill>
                            <a:schemeClr val="tx1"/>
                          </a:solidFill>
                          <a:latin typeface="Roboto Mono" panose="00000009000000000000" pitchFamily="49" charset="0"/>
                          <a:ea typeface="Roboto Mono" panose="00000009000000000000" pitchFamily="49" charset="0"/>
                        </a:rPr>
                        <a:t>After 200 units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dirty="0">
                          <a:solidFill>
                            <a:schemeClr val="tx1"/>
                          </a:solidFill>
                          <a:latin typeface="Roboto Mono" panose="00000009000000000000" pitchFamily="49" charset="0"/>
                          <a:ea typeface="Roboto Mono" panose="00000009000000000000" pitchFamily="49" charset="0"/>
                        </a:rPr>
                        <a:t>Rs 10 per unit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38607012"/>
                  </a:ext>
                </a:extLst>
              </a:tr>
            </a:tbl>
          </a:graphicData>
        </a:graphic>
      </p:graphicFrame>
    </p:spTree>
    <p:extLst>
      <p:ext uri="{BB962C8B-B14F-4D97-AF65-F5344CB8AC3E}">
        <p14:creationId xmlns:p14="http://schemas.microsoft.com/office/powerpoint/2010/main" val="377906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a:extLst>
              <a:ext uri="{FF2B5EF4-FFF2-40B4-BE49-F238E27FC236}">
                <a16:creationId xmlns:a16="http://schemas.microsoft.com/office/drawing/2014/main" id="{39BA2C71-29D0-9884-DFA5-F0954A32ECB0}"/>
              </a:ext>
            </a:extLst>
          </p:cNvPr>
          <p:cNvSpPr>
            <a:spLocks noChangeArrowheads="1"/>
          </p:cNvSpPr>
          <p:nvPr/>
        </p:nvSpPr>
        <p:spPr bwMode="auto">
          <a:xfrm>
            <a:off x="268785" y="564040"/>
            <a:ext cx="116544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ts val="600"/>
              </a:spcAft>
              <a:buClrTx/>
              <a:buSzTx/>
              <a:tabLst/>
            </a:pPr>
            <a:r>
              <a:rPr lang="en-US" altLang="en-US" sz="1600" dirty="0">
                <a:latin typeface="Roboto Mono" panose="00000009000000000000" pitchFamily="49" charset="0"/>
                <a:ea typeface="Roboto Mono" panose="00000009000000000000" pitchFamily="49" charset="0"/>
              </a:rPr>
              <a:t>4. Write a code to print Pant style pattern of stars</a:t>
            </a:r>
            <a:endPar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endParaRPr>
          </a:p>
        </p:txBody>
      </p:sp>
      <p:sp>
        <p:nvSpPr>
          <p:cNvPr id="7" name="TextBox 6">
            <a:extLst>
              <a:ext uri="{FF2B5EF4-FFF2-40B4-BE49-F238E27FC236}">
                <a16:creationId xmlns:a16="http://schemas.microsoft.com/office/drawing/2014/main" id="{63EC18E9-3645-532C-6ABE-3EDA5CABE3B5}"/>
              </a:ext>
            </a:extLst>
          </p:cNvPr>
          <p:cNvSpPr txBox="1"/>
          <p:nvPr/>
        </p:nvSpPr>
        <p:spPr>
          <a:xfrm>
            <a:off x="4617720" y="1083419"/>
            <a:ext cx="6126480" cy="1815882"/>
          </a:xfrm>
          <a:prstGeom prst="rect">
            <a:avLst/>
          </a:prstGeom>
          <a:noFill/>
        </p:spPr>
        <p:txBody>
          <a:bodyPr wrap="square">
            <a:spAutoFit/>
          </a:bodyPr>
          <a:lstStyle/>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*******__*******</a:t>
            </a:r>
          </a:p>
          <a:p>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____</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*****______*****</a:t>
            </a:r>
          </a:p>
          <a:p>
            <a:r>
              <a:rPr lang="en-IN" b="0" dirty="0">
                <a:solidFill>
                  <a:srgbClr val="D4D4D4"/>
                </a:solidFill>
                <a:effectLst/>
                <a:latin typeface="Consolas" panose="020B0609020204030204" pitchFamily="49" charset="0"/>
              </a:rPr>
              <a:t>****________****</a:t>
            </a:r>
          </a:p>
          <a:p>
            <a:r>
              <a:rPr lang="en-IN" b="0" dirty="0">
                <a:solidFill>
                  <a:srgbClr val="D4D4D4"/>
                </a:solidFill>
                <a:effectLst/>
                <a:latin typeface="Consolas" panose="020B0609020204030204" pitchFamily="49" charset="0"/>
              </a:rPr>
              <a:t>***__________***</a:t>
            </a:r>
          </a:p>
          <a:p>
            <a:r>
              <a:rPr lang="en-IN" b="0" dirty="0">
                <a:solidFill>
                  <a:srgbClr val="D4D4D4"/>
                </a:solidFill>
                <a:effectLst/>
                <a:latin typeface="Consolas" panose="020B0609020204030204" pitchFamily="49" charset="0"/>
              </a:rPr>
              <a:t>**____________**</a:t>
            </a:r>
          </a:p>
          <a:p>
            <a:r>
              <a:rPr lang="en-IN" b="0" dirty="0">
                <a:solidFill>
                  <a:srgbClr val="D4D4D4"/>
                </a:solidFill>
                <a:effectLst/>
                <a:latin typeface="Consolas" panose="020B0609020204030204" pitchFamily="49" charset="0"/>
              </a:rPr>
              <a:t>*______________*</a:t>
            </a:r>
          </a:p>
        </p:txBody>
      </p:sp>
      <p:sp>
        <p:nvSpPr>
          <p:cNvPr id="8" name="Rectangle 4">
            <a:extLst>
              <a:ext uri="{FF2B5EF4-FFF2-40B4-BE49-F238E27FC236}">
                <a16:creationId xmlns:a16="http://schemas.microsoft.com/office/drawing/2014/main" id="{DB8F4E4C-549B-B7A2-CE63-87F18E486A2E}"/>
              </a:ext>
            </a:extLst>
          </p:cNvPr>
          <p:cNvSpPr>
            <a:spLocks noChangeArrowheads="1"/>
          </p:cNvSpPr>
          <p:nvPr/>
        </p:nvSpPr>
        <p:spPr bwMode="auto">
          <a:xfrm>
            <a:off x="360225" y="3259723"/>
            <a:ext cx="116544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ts val="600"/>
              </a:spcAft>
              <a:buClrTx/>
              <a:buSzTx/>
              <a:tabLst/>
            </a:pPr>
            <a:r>
              <a:rPr lang="en-US" altLang="en-US" sz="1600" dirty="0">
                <a:latin typeface="Roboto Mono" panose="00000009000000000000" pitchFamily="49" charset="0"/>
                <a:ea typeface="Roboto Mono" panose="00000009000000000000" pitchFamily="49" charset="0"/>
              </a:rPr>
              <a:t>5. Write a code to print Pant style pattern of numbers</a:t>
            </a:r>
            <a:endPar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endParaRPr>
          </a:p>
        </p:txBody>
      </p:sp>
      <p:sp>
        <p:nvSpPr>
          <p:cNvPr id="10" name="TextBox 9">
            <a:extLst>
              <a:ext uri="{FF2B5EF4-FFF2-40B4-BE49-F238E27FC236}">
                <a16:creationId xmlns:a16="http://schemas.microsoft.com/office/drawing/2014/main" id="{D45FB3DB-A70C-339A-3E4B-4EE88C49950B}"/>
              </a:ext>
            </a:extLst>
          </p:cNvPr>
          <p:cNvSpPr txBox="1"/>
          <p:nvPr/>
        </p:nvSpPr>
        <p:spPr>
          <a:xfrm>
            <a:off x="4485640" y="3924081"/>
            <a:ext cx="6126480" cy="2031325"/>
          </a:xfrm>
          <a:prstGeom prst="rect">
            <a:avLst/>
          </a:prstGeom>
          <a:noFill/>
        </p:spPr>
        <p:txBody>
          <a:bodyPr wrap="square">
            <a:spAutoFit/>
          </a:bodyPr>
          <a:lstStyle/>
          <a:p>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 </a:t>
            </a:r>
          </a:p>
          <a:p>
            <a:br>
              <a:rPr lang="en-IN" b="0" dirty="0">
                <a:solidFill>
                  <a:srgbClr val="D4D4D4"/>
                </a:solidFill>
                <a:effectLst/>
                <a:latin typeface="Consolas" panose="020B0609020204030204" pitchFamily="49" charset="0"/>
              </a:rPr>
            </a:b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 </a:t>
            </a:r>
          </a:p>
          <a:p>
            <a:br>
              <a:rPr lang="en-IN" b="0" dirty="0">
                <a:solidFill>
                  <a:srgbClr val="D4D4D4"/>
                </a:solidFill>
                <a:effectLst/>
                <a:latin typeface="Consolas" panose="020B0609020204030204" pitchFamily="49" charset="0"/>
              </a:rPr>
            </a:b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 </a:t>
            </a:r>
          </a:p>
          <a:p>
            <a:br>
              <a:rPr lang="en-IN" b="0" dirty="0">
                <a:solidFill>
                  <a:srgbClr val="D4D4D4"/>
                </a:solidFill>
                <a:effectLst/>
                <a:latin typeface="Consolas" panose="020B0609020204030204" pitchFamily="49" charset="0"/>
              </a:rPr>
            </a:b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 </a:t>
            </a:r>
          </a:p>
          <a:p>
            <a:br>
              <a:rPr lang="en-IN" b="0" dirty="0">
                <a:solidFill>
                  <a:srgbClr val="D4D4D4"/>
                </a:solidFill>
                <a:effectLst/>
                <a:latin typeface="Consolas" panose="020B0609020204030204" pitchFamily="49" charset="0"/>
              </a:rPr>
            </a:b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5</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6960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E8D-57CA-7E16-E775-C51A7381670B}"/>
              </a:ext>
            </a:extLst>
          </p:cNvPr>
          <p:cNvSpPr>
            <a:spLocks noGrp="1"/>
          </p:cNvSpPr>
          <p:nvPr>
            <p:ph type="title"/>
          </p:nvPr>
        </p:nvSpPr>
        <p:spPr>
          <a:xfrm>
            <a:off x="415650" y="421105"/>
            <a:ext cx="3851550" cy="523775"/>
          </a:xfrm>
        </p:spPr>
        <p:txBody>
          <a:bodyPr/>
          <a:lstStyle/>
          <a:p>
            <a:pPr algn="l"/>
            <a:r>
              <a:rPr lang="en-IN" sz="2400" dirty="0">
                <a:solidFill>
                  <a:schemeClr val="accent1"/>
                </a:solidFill>
              </a:rPr>
              <a:t>Assignment 3</a:t>
            </a:r>
          </a:p>
        </p:txBody>
      </p:sp>
      <p:sp>
        <p:nvSpPr>
          <p:cNvPr id="13" name="Rectangle 4">
            <a:extLst>
              <a:ext uri="{FF2B5EF4-FFF2-40B4-BE49-F238E27FC236}">
                <a16:creationId xmlns:a16="http://schemas.microsoft.com/office/drawing/2014/main" id="{39BA2C71-29D0-9884-DFA5-F0954A32ECB0}"/>
              </a:ext>
            </a:extLst>
          </p:cNvPr>
          <p:cNvSpPr>
            <a:spLocks noChangeArrowheads="1"/>
          </p:cNvSpPr>
          <p:nvPr/>
        </p:nvSpPr>
        <p:spPr bwMode="auto">
          <a:xfrm>
            <a:off x="268785" y="1769549"/>
            <a:ext cx="1165443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Number guessing game</a:t>
            </a:r>
          </a:p>
          <a:p>
            <a:pPr marL="914400" lvl="1"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Write a program that chooses a random integer between 0 and 100 (inclusive).</a:t>
            </a:r>
          </a:p>
          <a:p>
            <a:pPr marL="914400" lvl="1"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Then ask the user to guess what number has been chosen.</a:t>
            </a:r>
          </a:p>
          <a:p>
            <a:pPr marL="914400" lvl="1"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Each time the user enters a guess, the program indicates one of:</a:t>
            </a:r>
          </a:p>
          <a:p>
            <a:pPr marL="1371600" lvl="2" indent="-457200">
              <a:spcAft>
                <a:spcPts val="600"/>
              </a:spcAft>
              <a:buClrTx/>
              <a:buFont typeface="+mj-lt"/>
              <a:buAutoNum type="arabicPeriod"/>
            </a:pPr>
            <a:r>
              <a:rPr kumimoji="0" lang="en-US" altLang="en-US" sz="1600" i="0" u="none" strike="noStrike" cap="none" normalizeH="0" baseline="0" dirty="0">
                <a:ln>
                  <a:noFill/>
                </a:ln>
                <a:effectLst/>
                <a:latin typeface="Roboto Mono" panose="00000009000000000000" pitchFamily="49" charset="0"/>
                <a:ea typeface="Roboto Mono" panose="00000009000000000000" pitchFamily="49" charset="0"/>
              </a:rPr>
              <a:t>T</a:t>
            </a: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oo high</a:t>
            </a:r>
          </a:p>
          <a:p>
            <a:pPr marL="1371600" lvl="2"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Too low</a:t>
            </a:r>
          </a:p>
          <a:p>
            <a:pPr marL="1371600" lvl="2"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Just right</a:t>
            </a:r>
          </a:p>
          <a:p>
            <a:pPr marL="914400" lvl="1"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If the user guessed correctly, then the program exits. Otherwise, the user is asked to try again.</a:t>
            </a:r>
          </a:p>
          <a:p>
            <a:pPr marL="914400" lvl="1"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The program only exits after the user guesses correctly. </a:t>
            </a:r>
          </a:p>
        </p:txBody>
      </p:sp>
    </p:spTree>
    <p:extLst>
      <p:ext uri="{BB962C8B-B14F-4D97-AF65-F5344CB8AC3E}">
        <p14:creationId xmlns:p14="http://schemas.microsoft.com/office/powerpoint/2010/main" val="253025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a:extLst>
              <a:ext uri="{FF2B5EF4-FFF2-40B4-BE49-F238E27FC236}">
                <a16:creationId xmlns:a16="http://schemas.microsoft.com/office/drawing/2014/main" id="{39BA2C71-29D0-9884-DFA5-F0954A32ECB0}"/>
              </a:ext>
            </a:extLst>
          </p:cNvPr>
          <p:cNvSpPr>
            <a:spLocks noChangeArrowheads="1"/>
          </p:cNvSpPr>
          <p:nvPr/>
        </p:nvSpPr>
        <p:spPr bwMode="auto">
          <a:xfrm>
            <a:off x="116385" y="1164370"/>
            <a:ext cx="1165443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Pig Latin Translator</a:t>
            </a:r>
          </a:p>
          <a:p>
            <a:pPr marL="914400" lvl="1" indent="-457200">
              <a:spcAft>
                <a:spcPts val="600"/>
              </a:spcAft>
              <a:buClrTx/>
              <a:buFont typeface="+mj-lt"/>
              <a:buAutoNum type="arabicPeriod"/>
            </a:pPr>
            <a:r>
              <a:rPr lang="en-US" altLang="en-US" sz="1600" dirty="0">
                <a:latin typeface="Roboto Mono" panose="00000009000000000000" pitchFamily="49" charset="0"/>
                <a:ea typeface="Roboto Mono" panose="00000009000000000000" pitchFamily="49" charset="0"/>
              </a:rPr>
              <a:t>W</a:t>
            </a: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rite a Python code that takes a string as input, which would be an English word. The function should return the translation of this word into Pig Latin. You may assume that the word contains no capital letters or punctuation.</a:t>
            </a:r>
          </a:p>
          <a:p>
            <a:pPr marL="914400" lvl="1" indent="-457200">
              <a:spcAft>
                <a:spcPts val="600"/>
              </a:spcAft>
              <a:buClrTx/>
              <a:buFont typeface="+mj-lt"/>
              <a:buAutoNum type="arabicPeriod"/>
            </a:pPr>
            <a:endParaRPr lang="en-US" altLang="en-US" sz="1600" dirty="0">
              <a:latin typeface="Roboto Mono" panose="00000009000000000000" pitchFamily="49" charset="0"/>
              <a:ea typeface="Roboto Mono" panose="00000009000000000000" pitchFamily="49" charset="0"/>
            </a:endParaRPr>
          </a:p>
          <a:p>
            <a:pPr marL="914400" lvl="1"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The rules for translating words from English into Pig Latin are quite simple:</a:t>
            </a:r>
          </a:p>
          <a:p>
            <a:pPr marL="914400" lvl="1" indent="-457200">
              <a:spcAft>
                <a:spcPts val="600"/>
              </a:spcAft>
              <a:buClrTx/>
              <a:buFont typeface="+mj-lt"/>
              <a:buAutoNum type="arabicPeriod"/>
            </a:pPr>
            <a:endPar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endParaRPr>
          </a:p>
          <a:p>
            <a:pPr marL="1371600" lvl="2"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 If the word begins with a vowel (a, e, </a:t>
            </a:r>
            <a:r>
              <a:rPr kumimoji="0" lang="en-US" altLang="en-US" sz="1600" b="0" i="0" u="none" strike="noStrike" cap="none" normalizeH="0" baseline="0" dirty="0" err="1">
                <a:ln>
                  <a:noFill/>
                </a:ln>
                <a:effectLst/>
                <a:latin typeface="Roboto Mono" panose="00000009000000000000" pitchFamily="49" charset="0"/>
                <a:ea typeface="Roboto Mono" panose="00000009000000000000" pitchFamily="49" charset="0"/>
              </a:rPr>
              <a:t>i</a:t>
            </a: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 o, or u), add “way” to the end of the word. So “air” becomes “airway” and “eat” becomes “</a:t>
            </a:r>
            <a:r>
              <a:rPr kumimoji="0" lang="en-US" altLang="en-US" sz="1600" b="0" i="0" u="none" strike="noStrike" cap="none" normalizeH="0" baseline="0" dirty="0" err="1">
                <a:ln>
                  <a:noFill/>
                </a:ln>
                <a:effectLst/>
                <a:latin typeface="Roboto Mono" panose="00000009000000000000" pitchFamily="49" charset="0"/>
                <a:ea typeface="Roboto Mono" panose="00000009000000000000" pitchFamily="49" charset="0"/>
              </a:rPr>
              <a:t>eatway</a:t>
            </a: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a:t>
            </a:r>
          </a:p>
          <a:p>
            <a:pPr marL="914400" lvl="1" indent="-457200">
              <a:spcAft>
                <a:spcPts val="600"/>
              </a:spcAft>
              <a:buClrTx/>
              <a:buFont typeface="+mj-lt"/>
              <a:buAutoNum type="arabicPeriod"/>
            </a:pPr>
            <a:endPar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endParaRPr>
          </a:p>
          <a:p>
            <a:pPr marL="1371600" lvl="2" indent="-457200">
              <a:spcAft>
                <a:spcPts val="600"/>
              </a:spcAft>
              <a:buClrTx/>
              <a:buFont typeface="+mj-lt"/>
              <a:buAutoNum type="arabicPeriod"/>
            </a:pP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 If the word begins with any other letter, then we take the first letter, put it on the end of the word, and then add “ay.” Thus, “python” becomes “</a:t>
            </a:r>
            <a:r>
              <a:rPr kumimoji="0" lang="en-US" altLang="en-US" sz="1600" b="0" i="0" u="none" strike="noStrike" cap="none" normalizeH="0" baseline="0" dirty="0" err="1">
                <a:ln>
                  <a:noFill/>
                </a:ln>
                <a:effectLst/>
                <a:latin typeface="Roboto Mono" panose="00000009000000000000" pitchFamily="49" charset="0"/>
                <a:ea typeface="Roboto Mono" panose="00000009000000000000" pitchFamily="49" charset="0"/>
              </a:rPr>
              <a:t>ythonpay</a:t>
            </a: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 and “computer” becomes “</a:t>
            </a:r>
            <a:r>
              <a:rPr kumimoji="0" lang="en-US" altLang="en-US" sz="1600" b="0" i="0" u="none" strike="noStrike" cap="none" normalizeH="0" baseline="0" dirty="0" err="1">
                <a:ln>
                  <a:noFill/>
                </a:ln>
                <a:effectLst/>
                <a:latin typeface="Roboto Mono" panose="00000009000000000000" pitchFamily="49" charset="0"/>
                <a:ea typeface="Roboto Mono" panose="00000009000000000000" pitchFamily="49" charset="0"/>
              </a:rPr>
              <a:t>omputercay</a:t>
            </a:r>
            <a:r>
              <a:rPr kumimoji="0" lang="en-US" altLang="en-US" sz="1600" b="0" i="0" u="none" strike="noStrike" cap="none" normalizeH="0" baseline="0" dirty="0">
                <a:ln>
                  <a:noFill/>
                </a:ln>
                <a:effectLst/>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201900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E8D-57CA-7E16-E775-C51A7381670B}"/>
              </a:ext>
            </a:extLst>
          </p:cNvPr>
          <p:cNvSpPr>
            <a:spLocks noGrp="1"/>
          </p:cNvSpPr>
          <p:nvPr>
            <p:ph type="title"/>
          </p:nvPr>
        </p:nvSpPr>
        <p:spPr>
          <a:xfrm>
            <a:off x="415650" y="421105"/>
            <a:ext cx="3851550" cy="523775"/>
          </a:xfrm>
        </p:spPr>
        <p:txBody>
          <a:bodyPr/>
          <a:lstStyle/>
          <a:p>
            <a:pPr algn="l"/>
            <a:r>
              <a:rPr lang="en-IN" sz="2400" dirty="0">
                <a:solidFill>
                  <a:schemeClr val="accent1"/>
                </a:solidFill>
              </a:rPr>
              <a:t>Assignment 4</a:t>
            </a:r>
          </a:p>
        </p:txBody>
      </p:sp>
      <p:sp>
        <p:nvSpPr>
          <p:cNvPr id="13" name="Rectangle 4">
            <a:extLst>
              <a:ext uri="{FF2B5EF4-FFF2-40B4-BE49-F238E27FC236}">
                <a16:creationId xmlns:a16="http://schemas.microsoft.com/office/drawing/2014/main" id="{39BA2C71-29D0-9884-DFA5-F0954A32ECB0}"/>
              </a:ext>
            </a:extLst>
          </p:cNvPr>
          <p:cNvSpPr>
            <a:spLocks noChangeArrowheads="1"/>
          </p:cNvSpPr>
          <p:nvPr/>
        </p:nvSpPr>
        <p:spPr bwMode="auto">
          <a:xfrm>
            <a:off x="268785" y="1463263"/>
            <a:ext cx="1165443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ts val="600"/>
              </a:spcAft>
              <a:buClrTx/>
              <a:buSzTx/>
              <a:tabLst/>
            </a:pPr>
            <a:r>
              <a:rPr kumimoji="0" lang="en-US" altLang="en-US" sz="1800" b="0" i="0" u="none" strike="noStrike" cap="none" normalizeH="0" baseline="0" dirty="0">
                <a:ln>
                  <a:noFill/>
                </a:ln>
                <a:solidFill>
                  <a:schemeClr val="accent1">
                    <a:lumMod val="75000"/>
                  </a:schemeClr>
                </a:solidFill>
                <a:effectLst/>
                <a:latin typeface="Roboto Mono" panose="00000009000000000000" pitchFamily="49" charset="0"/>
                <a:ea typeface="Roboto Mono" panose="00000009000000000000" pitchFamily="49" charset="0"/>
              </a:rPr>
              <a:t>1. </a:t>
            </a: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Write a program that accepts a comma separated sequence of words as input and prints the words in a comma-separated sequence after sorting them alphabetically.</a:t>
            </a:r>
          </a:p>
          <a:p>
            <a:pPr marR="0" lvl="0" algn="l" defTabSz="914400" rtl="0" eaLnBrk="0" fontAlgn="base" latinLnBrk="0" hangingPunct="0">
              <a:lnSpc>
                <a:spcPct val="100000"/>
              </a:lnSpc>
              <a:spcBef>
                <a:spcPct val="0"/>
              </a:spcBef>
              <a:spcAft>
                <a:spcPts val="600"/>
              </a:spcAft>
              <a:buClrTx/>
              <a:buSzTx/>
              <a:tabLst/>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	Suppose the following input is supplied to the program:</a:t>
            </a:r>
          </a:p>
          <a:p>
            <a:pPr lvl="3">
              <a:spcAft>
                <a:spcPts val="600"/>
              </a:spcAft>
              <a:buClrTx/>
            </a:pPr>
            <a:r>
              <a:rPr kumimoji="0" lang="en-US" altLang="en-US" sz="1800" b="0" i="0" u="none" strike="noStrike" cap="none" normalizeH="0" baseline="0" dirty="0" err="1">
                <a:ln>
                  <a:noFill/>
                </a:ln>
                <a:effectLst/>
                <a:latin typeface="Roboto Mono" panose="00000009000000000000" pitchFamily="49" charset="0"/>
                <a:ea typeface="Roboto Mono" panose="00000009000000000000" pitchFamily="49" charset="0"/>
              </a:rPr>
              <a:t>without,hello,bag,world</a:t>
            </a:r>
            <a:endPar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endParaRPr>
          </a:p>
          <a:p>
            <a:pPr lvl="3">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Then, the output should be:</a:t>
            </a:r>
          </a:p>
          <a:p>
            <a:pPr lvl="3">
              <a:spcAft>
                <a:spcPts val="600"/>
              </a:spcAft>
              <a:buClrTx/>
            </a:pPr>
            <a:r>
              <a:rPr kumimoji="0" lang="en-US" altLang="en-US" sz="1800" b="0" i="0" u="none" strike="noStrike" cap="none" normalizeH="0" baseline="0" dirty="0" err="1">
                <a:ln>
                  <a:noFill/>
                </a:ln>
                <a:effectLst/>
                <a:latin typeface="Roboto Mono" panose="00000009000000000000" pitchFamily="49" charset="0"/>
                <a:ea typeface="Roboto Mono" panose="00000009000000000000" pitchFamily="49" charset="0"/>
              </a:rPr>
              <a:t>bag,hello,without,world</a:t>
            </a:r>
            <a:endParaRPr lang="en-US" altLang="en-US" sz="1800" dirty="0">
              <a:latin typeface="Roboto Mono" panose="00000009000000000000" pitchFamily="49" charset="0"/>
              <a:ea typeface="Roboto Mono" panose="00000009000000000000" pitchFamily="49" charset="0"/>
            </a:endParaRPr>
          </a:p>
          <a:p>
            <a:pPr lvl="3">
              <a:spcAft>
                <a:spcPts val="600"/>
              </a:spcAft>
              <a:buClrTx/>
            </a:pPr>
            <a:endParaRPr lang="en-US" altLang="en-US" sz="1800" dirty="0">
              <a:latin typeface="Roboto Mono" panose="00000009000000000000" pitchFamily="49" charset="0"/>
              <a:ea typeface="Roboto Mono" panose="00000009000000000000" pitchFamily="49" charset="0"/>
            </a:endParaRPr>
          </a:p>
          <a:p>
            <a:pPr lvl="3">
              <a:spcAft>
                <a:spcPts val="600"/>
              </a:spcAft>
              <a:buClrTx/>
            </a:pPr>
            <a:endParaRPr lang="en-US" altLang="en-US" sz="1800" dirty="0">
              <a:latin typeface="Roboto Mono" panose="00000009000000000000" pitchFamily="49" charset="0"/>
              <a:ea typeface="Roboto Mono" panose="00000009000000000000" pitchFamily="49" charset="0"/>
            </a:endParaRPr>
          </a:p>
          <a:p>
            <a:pPr lvl="3">
              <a:spcAft>
                <a:spcPts val="600"/>
              </a:spcAft>
              <a:buClrTx/>
            </a:pPr>
            <a:endPar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endParaRPr>
          </a:p>
          <a:p>
            <a:pPr marL="92075" lvl="3">
              <a:spcAft>
                <a:spcPts val="600"/>
              </a:spcAft>
              <a:buClrTx/>
            </a:pPr>
            <a:r>
              <a:rPr kumimoji="0" lang="en-US" altLang="en-US" sz="1800" b="0" i="0" u="none" strike="noStrike" cap="none" normalizeH="0" baseline="0" dirty="0">
                <a:ln>
                  <a:noFill/>
                </a:ln>
                <a:solidFill>
                  <a:schemeClr val="accent1">
                    <a:lumMod val="75000"/>
                  </a:schemeClr>
                </a:solidFill>
                <a:effectLst/>
                <a:latin typeface="Roboto Mono" panose="00000009000000000000" pitchFamily="49" charset="0"/>
                <a:ea typeface="Roboto Mono" panose="00000009000000000000" pitchFamily="49" charset="0"/>
              </a:rPr>
              <a:t>2.</a:t>
            </a: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Subtract a week (7 days)  from a given date in Python</a:t>
            </a:r>
          </a:p>
        </p:txBody>
      </p:sp>
    </p:spTree>
    <p:extLst>
      <p:ext uri="{BB962C8B-B14F-4D97-AF65-F5344CB8AC3E}">
        <p14:creationId xmlns:p14="http://schemas.microsoft.com/office/powerpoint/2010/main" val="147840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a:extLst>
              <a:ext uri="{FF2B5EF4-FFF2-40B4-BE49-F238E27FC236}">
                <a16:creationId xmlns:a16="http://schemas.microsoft.com/office/drawing/2014/main" id="{39BA2C71-29D0-9884-DFA5-F0954A32ECB0}"/>
              </a:ext>
            </a:extLst>
          </p:cNvPr>
          <p:cNvSpPr>
            <a:spLocks noChangeArrowheads="1"/>
          </p:cNvSpPr>
          <p:nvPr/>
        </p:nvSpPr>
        <p:spPr bwMode="auto">
          <a:xfrm>
            <a:off x="268785" y="1463261"/>
            <a:ext cx="1165443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ts val="600"/>
              </a:spcAft>
              <a:buClrTx/>
              <a:buSzTx/>
              <a:tabLst/>
            </a:pPr>
            <a:r>
              <a:rPr lang="en-US" altLang="en-US" sz="1800" dirty="0">
                <a:solidFill>
                  <a:schemeClr val="accent1">
                    <a:lumMod val="75000"/>
                  </a:schemeClr>
                </a:solidFill>
                <a:latin typeface="Roboto Mono" panose="00000009000000000000" pitchFamily="49" charset="0"/>
                <a:ea typeface="Roboto Mono" panose="00000009000000000000" pitchFamily="49" charset="0"/>
              </a:rPr>
              <a:t>3</a:t>
            </a:r>
            <a:r>
              <a:rPr kumimoji="0" lang="en-US" altLang="en-US" sz="1800" b="0" i="0" u="none" strike="noStrike" cap="none" normalizeH="0" baseline="0" dirty="0">
                <a:ln>
                  <a:noFill/>
                </a:ln>
                <a:solidFill>
                  <a:schemeClr val="accent1">
                    <a:lumMod val="75000"/>
                  </a:schemeClr>
                </a:solidFill>
                <a:effectLst/>
                <a:latin typeface="Roboto Mono" panose="00000009000000000000" pitchFamily="49" charset="0"/>
                <a:ea typeface="Roboto Mono" panose="00000009000000000000" pitchFamily="49" charset="0"/>
              </a:rPr>
              <a:t>. </a:t>
            </a: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Write a program which takes 2 digits, X,Y as input and generates a 2-dimensional array. The element value in the </a:t>
            </a:r>
            <a:r>
              <a:rPr kumimoji="0" lang="en-US" altLang="en-US" sz="1800" b="0" i="0" u="none" strike="noStrike" cap="none" normalizeH="0" baseline="0" dirty="0" err="1">
                <a:ln>
                  <a:noFill/>
                </a:ln>
                <a:effectLst/>
                <a:latin typeface="Roboto Mono" panose="00000009000000000000" pitchFamily="49" charset="0"/>
                <a:ea typeface="Roboto Mono" panose="00000009000000000000" pitchFamily="49" charset="0"/>
              </a:rPr>
              <a:t>i-th</a:t>
            </a: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 row and j-</a:t>
            </a:r>
            <a:r>
              <a:rPr kumimoji="0" lang="en-US" altLang="en-US" sz="1800" b="0" i="0" u="none" strike="noStrike" cap="none" normalizeH="0" baseline="0" dirty="0" err="1">
                <a:ln>
                  <a:noFill/>
                </a:ln>
                <a:effectLst/>
                <a:latin typeface="Roboto Mono" panose="00000009000000000000" pitchFamily="49" charset="0"/>
                <a:ea typeface="Roboto Mono" panose="00000009000000000000" pitchFamily="49" charset="0"/>
              </a:rPr>
              <a:t>th</a:t>
            </a: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 column of the array should be </a:t>
            </a:r>
            <a:r>
              <a:rPr kumimoji="0" lang="en-US" altLang="en-US" sz="1800" b="0" i="0" u="none" strike="noStrike" cap="none" normalizeH="0" baseline="0" dirty="0" err="1">
                <a:ln>
                  <a:noFill/>
                </a:ln>
                <a:effectLst/>
                <a:latin typeface="Roboto Mono" panose="00000009000000000000" pitchFamily="49" charset="0"/>
                <a:ea typeface="Roboto Mono" panose="00000009000000000000" pitchFamily="49" charset="0"/>
              </a:rPr>
              <a:t>i</a:t>
            </a: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*j.</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Note: </a:t>
            </a:r>
            <a:r>
              <a:rPr kumimoji="0" lang="en-US" altLang="en-US" sz="1800" b="0" i="0" u="none" strike="noStrike" cap="none" normalizeH="0" baseline="0" dirty="0" err="1">
                <a:ln>
                  <a:noFill/>
                </a:ln>
                <a:effectLst/>
                <a:latin typeface="Roboto Mono" panose="00000009000000000000" pitchFamily="49" charset="0"/>
                <a:ea typeface="Roboto Mono" panose="00000009000000000000" pitchFamily="49" charset="0"/>
              </a:rPr>
              <a:t>i</a:t>
            </a: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=0,1.., X-1; j=0,1,¡­Y-1.</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Example</a:t>
            </a:r>
          </a:p>
          <a:p>
            <a:pPr lvl="2">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Suppose the following inputs are given to the program:</a:t>
            </a:r>
          </a:p>
          <a:p>
            <a:pPr lvl="2">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3,5</a:t>
            </a:r>
          </a:p>
          <a:p>
            <a:pPr lvl="2">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Then, the output of the program should be:</a:t>
            </a:r>
          </a:p>
          <a:p>
            <a:pPr lvl="2">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[[0, 0, 0, 0, 0], </a:t>
            </a:r>
          </a:p>
          <a:p>
            <a:pPr lvl="2">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 [0, 1, 2, 3, 4], </a:t>
            </a:r>
          </a:p>
          <a:p>
            <a:pPr lvl="2">
              <a:spcAft>
                <a:spcPts val="600"/>
              </a:spcAft>
              <a:buClrTx/>
            </a:pPr>
            <a:r>
              <a:rPr lang="en-US" altLang="en-US" sz="1800" dirty="0">
                <a:latin typeface="Roboto Mono" panose="00000009000000000000" pitchFamily="49" charset="0"/>
                <a:ea typeface="Roboto Mono" panose="00000009000000000000" pitchFamily="49" charset="0"/>
              </a:rPr>
              <a:t> </a:t>
            </a: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[0, 2, 4, 6, 8]] </a:t>
            </a:r>
          </a:p>
        </p:txBody>
      </p:sp>
    </p:spTree>
    <p:extLst>
      <p:ext uri="{BB962C8B-B14F-4D97-AF65-F5344CB8AC3E}">
        <p14:creationId xmlns:p14="http://schemas.microsoft.com/office/powerpoint/2010/main" val="78268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a:extLst>
              <a:ext uri="{FF2B5EF4-FFF2-40B4-BE49-F238E27FC236}">
                <a16:creationId xmlns:a16="http://schemas.microsoft.com/office/drawing/2014/main" id="{39BA2C71-29D0-9884-DFA5-F0954A32ECB0}"/>
              </a:ext>
            </a:extLst>
          </p:cNvPr>
          <p:cNvSpPr>
            <a:spLocks noChangeArrowheads="1"/>
          </p:cNvSpPr>
          <p:nvPr/>
        </p:nvSpPr>
        <p:spPr bwMode="auto">
          <a:xfrm>
            <a:off x="268785" y="124434"/>
            <a:ext cx="11654430"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ts val="600"/>
              </a:spcAft>
              <a:buClrTx/>
              <a:buSzTx/>
              <a:tabLst/>
            </a:pPr>
            <a:r>
              <a:rPr lang="en-US" altLang="en-US" sz="1800" dirty="0">
                <a:solidFill>
                  <a:schemeClr val="accent1">
                    <a:lumMod val="75000"/>
                  </a:schemeClr>
                </a:solidFill>
                <a:latin typeface="Roboto Mono" panose="00000009000000000000" pitchFamily="49" charset="0"/>
                <a:ea typeface="Roboto Mono" panose="00000009000000000000" pitchFamily="49" charset="0"/>
              </a:rPr>
              <a:t>4</a:t>
            </a:r>
            <a:r>
              <a:rPr kumimoji="0" lang="en-US" altLang="en-US" sz="1800" b="0" i="0" u="none" strike="noStrike" cap="none" normalizeH="0" baseline="0" dirty="0">
                <a:ln>
                  <a:noFill/>
                </a:ln>
                <a:solidFill>
                  <a:schemeClr val="accent1">
                    <a:lumMod val="75000"/>
                  </a:schemeClr>
                </a:solidFill>
                <a:effectLst/>
                <a:latin typeface="Roboto Mono" panose="00000009000000000000" pitchFamily="49" charset="0"/>
                <a:ea typeface="Roboto Mono" panose="00000009000000000000" pitchFamily="49" charset="0"/>
              </a:rPr>
              <a:t>. </a:t>
            </a: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A website requires the users to input username and password to register. Write a program to check the validity of password input by users.</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Following are the criteria for checking the password:</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1. At least 1 letter between [a-z]</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2. At least 1 number between [0-9]</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1. At least 1 letter between [A-Z]</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3. At least 1 character from [$#@]</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4. Minimum length of transaction password: 6</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5. Maximum length of transaction password: 12</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Your program should accept a sequence of comma separated passwords and will check them according to the above criteria. Passwords that match the criteria are to be printed, each separated by a comma.</a:t>
            </a:r>
          </a:p>
          <a:p>
            <a:pPr lvl="1">
              <a:spcAft>
                <a:spcPts val="600"/>
              </a:spcAft>
              <a:buClrTx/>
            </a:pPr>
            <a:endPar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endParaRP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Example</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If the following passwords are given as input to the program:</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ABd1234@1,a F1#,2w3E*,2We3345</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Then, the output of the program should be:</a:t>
            </a:r>
          </a:p>
          <a:p>
            <a:pPr lvl="1">
              <a:spcAft>
                <a:spcPts val="600"/>
              </a:spcAft>
              <a:buClrTx/>
            </a:pPr>
            <a:r>
              <a:rPr kumimoji="0" lang="en-US" altLang="en-US" sz="1800" b="0" i="0" u="none" strike="noStrike" cap="none" normalizeH="0" baseline="0" dirty="0">
                <a:ln>
                  <a:noFill/>
                </a:ln>
                <a:effectLst/>
                <a:latin typeface="Roboto Mono" panose="00000009000000000000" pitchFamily="49" charset="0"/>
                <a:ea typeface="Roboto Mono" panose="00000009000000000000" pitchFamily="49" charset="0"/>
              </a:rPr>
              <a:t>ABd1234@1</a:t>
            </a:r>
          </a:p>
        </p:txBody>
      </p:sp>
    </p:spTree>
    <p:extLst>
      <p:ext uri="{BB962C8B-B14F-4D97-AF65-F5344CB8AC3E}">
        <p14:creationId xmlns:p14="http://schemas.microsoft.com/office/powerpoint/2010/main" val="2129322968"/>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3750</TotalTime>
  <Words>1061</Words>
  <Application>Microsoft Office PowerPoint</Application>
  <PresentationFormat>Widescreen</PresentationFormat>
  <Paragraphs>128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vt:lpstr>
      <vt:lpstr>Roboto Mono</vt:lpstr>
      <vt:lpstr>Consolas</vt:lpstr>
      <vt:lpstr>Arial</vt:lpstr>
      <vt:lpstr>Calibri</vt:lpstr>
      <vt:lpstr>SlidesMania</vt:lpstr>
      <vt:lpstr>Day 1 Python  Assignments.</vt:lpstr>
      <vt:lpstr>Assignment 1</vt:lpstr>
      <vt:lpstr>Assignment 2</vt:lpstr>
      <vt:lpstr>PowerPoint Presentation</vt:lpstr>
      <vt:lpstr>Assignment 3</vt:lpstr>
      <vt:lpstr>PowerPoint Presentation</vt:lpstr>
      <vt:lpstr>Assignment 4</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 ADD YOUR PRESENTATION TITLE.</dc:title>
  <dc:creator>PRACHI</dc:creator>
  <cp:lastModifiedBy>Sudheer Babu Kanaparthi</cp:lastModifiedBy>
  <cp:revision>25</cp:revision>
  <dcterms:modified xsi:type="dcterms:W3CDTF">2024-05-24T19:28:24Z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31f486-f8b5-456b-a19a-dbe0d296c5fd_Enabled">
    <vt:lpwstr>true</vt:lpwstr>
  </property>
  <property fmtid="{D5CDD505-2E9C-101B-9397-08002B2CF9AE}" pid="3" name="MSIP_Label_7331f486-f8b5-456b-a19a-dbe0d296c5fd_SetDate">
    <vt:lpwstr>2024-05-24T19:28:16Z</vt:lpwstr>
  </property>
  <property fmtid="{D5CDD505-2E9C-101B-9397-08002B2CF9AE}" pid="4" name="MSIP_Label_7331f486-f8b5-456b-a19a-dbe0d296c5fd_Method">
    <vt:lpwstr>Privileged</vt:lpwstr>
  </property>
  <property fmtid="{D5CDD505-2E9C-101B-9397-08002B2CF9AE}" pid="5" name="MSIP_Label_7331f486-f8b5-456b-a19a-dbe0d296c5fd_Name">
    <vt:lpwstr>Company Confidential Internal Use</vt:lpwstr>
  </property>
  <property fmtid="{D5CDD505-2E9C-101B-9397-08002B2CF9AE}" pid="6" name="MSIP_Label_7331f486-f8b5-456b-a19a-dbe0d296c5fd_SiteId">
    <vt:lpwstr>edf442f5-b994-4c86-a131-b42b03a16c95</vt:lpwstr>
  </property>
  <property fmtid="{D5CDD505-2E9C-101B-9397-08002B2CF9AE}" pid="7" name="MSIP_Label_7331f486-f8b5-456b-a19a-dbe0d296c5fd_ActionId">
    <vt:lpwstr>460496e1-c499-4f82-837d-0ba6b0d49f11</vt:lpwstr>
  </property>
  <property fmtid="{D5CDD505-2E9C-101B-9397-08002B2CF9AE}" pid="8" name="MSIP_Label_7331f486-f8b5-456b-a19a-dbe0d296c5fd_ContentBits">
    <vt:lpwstr>0</vt:lpwstr>
  </property>
  <property fmtid="{D5CDD505-2E9C-101B-9397-08002B2CF9AE}" pid="9" name="DLPManualFileClassification">
    <vt:lpwstr>{1A067545-A4E2-4FA1-8094-0D7902669705}</vt:lpwstr>
  </property>
  <property fmtid="{D5CDD505-2E9C-101B-9397-08002B2CF9AE}" pid="10" name="DLPManualFileClassificationLastModifiedBy">
    <vt:lpwstr>TECHMAHINDRA\SK00729829</vt:lpwstr>
  </property>
  <property fmtid="{D5CDD505-2E9C-101B-9397-08002B2CF9AE}" pid="11" name="DLPManualFileClassificationLastModificationDate">
    <vt:lpwstr>1716578903</vt:lpwstr>
  </property>
  <property fmtid="{D5CDD505-2E9C-101B-9397-08002B2CF9AE}" pid="12" name="DLPManualFileClassificationVersion">
    <vt:lpwstr>11.10.100.17</vt:lpwstr>
  </property>
</Properties>
</file>