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96" r:id="rId3"/>
    <p:sldId id="257" r:id="rId4"/>
    <p:sldId id="290" r:id="rId5"/>
    <p:sldId id="258" r:id="rId6"/>
    <p:sldId id="264" r:id="rId7"/>
    <p:sldId id="265" r:id="rId8"/>
    <p:sldId id="267" r:id="rId9"/>
    <p:sldId id="268" r:id="rId10"/>
    <p:sldId id="269" r:id="rId11"/>
    <p:sldId id="260" r:id="rId12"/>
    <p:sldId id="271" r:id="rId13"/>
    <p:sldId id="275" r:id="rId14"/>
    <p:sldId id="276" r:id="rId15"/>
    <p:sldId id="261" r:id="rId16"/>
    <p:sldId id="295" r:id="rId17"/>
    <p:sldId id="278" r:id="rId18"/>
    <p:sldId id="288" r:id="rId19"/>
    <p:sldId id="285" r:id="rId20"/>
    <p:sldId id="291" r:id="rId21"/>
    <p:sldId id="293" r:id="rId22"/>
    <p:sldId id="280" r:id="rId23"/>
    <p:sldId id="289" r:id="rId24"/>
    <p:sldId id="292" r:id="rId25"/>
    <p:sldId id="294" r:id="rId26"/>
    <p:sldId id="262" r:id="rId27"/>
    <p:sldId id="277" r:id="rId28"/>
    <p:sldId id="263" r:id="rId29"/>
    <p:sldId id="27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297311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319091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20105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64117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9B239C2A-8BE3-83CB-77ED-9884EB117808}"/>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A7ACA5A1-E193-B48F-EC1A-6D88EA9D9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a:extLst>
              <a:ext uri="{FF2B5EF4-FFF2-40B4-BE49-F238E27FC236}">
                <a16:creationId xmlns:a16="http://schemas.microsoft.com/office/drawing/2014/main" id="{C078C0E1-C1B4-75F6-3F5C-2AC6E8E2C9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E3A14D25-D489-623B-28E4-123675D428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177299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88001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47807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512692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1338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905247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277723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87663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350008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C08248B-BB16-F515-30AC-1AB464809D0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8F6045B8-E433-8C2B-F1F6-60DBE7718E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a:extLst>
              <a:ext uri="{FF2B5EF4-FFF2-40B4-BE49-F238E27FC236}">
                <a16:creationId xmlns:a16="http://schemas.microsoft.com/office/drawing/2014/main" id="{D5E1ABBB-AC96-7937-7441-6C09004212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a:extLst>
              <a:ext uri="{FF2B5EF4-FFF2-40B4-BE49-F238E27FC236}">
                <a16:creationId xmlns:a16="http://schemas.microsoft.com/office/drawing/2014/main" id="{8F0BCA79-D817-1329-C96E-2EFDAD00CE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322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148685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121484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240170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spTree>
    <p:extLst>
      <p:ext uri="{BB962C8B-B14F-4D97-AF65-F5344CB8AC3E}">
        <p14:creationId xmlns:p14="http://schemas.microsoft.com/office/powerpoint/2010/main" val="2801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6"/>
            <a:ext cx="10515600" cy="473030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The proposed methodology includes 2 prediction models. </a:t>
            </a:r>
          </a:p>
          <a:p>
            <a:pPr marL="520700" algn="just">
              <a:spcBef>
                <a:spcPts val="0"/>
              </a:spcBef>
              <a:buSzPts val="2800"/>
            </a:pPr>
            <a:r>
              <a:rPr lang="en-US" sz="2400" dirty="0"/>
              <a:t>Each one of the model is used to predict one of the target variables. </a:t>
            </a:r>
          </a:p>
          <a:p>
            <a:pPr marL="520700" algn="just">
              <a:spcBef>
                <a:spcPts val="0"/>
              </a:spcBef>
              <a:buSzPts val="2800"/>
            </a:pPr>
            <a:r>
              <a:rPr lang="en-US" sz="2400" dirty="0"/>
              <a:t>MOS, </a:t>
            </a:r>
            <a:r>
              <a:rPr lang="en-US" sz="2400" dirty="0" err="1"/>
              <a:t>AvgVideoBitRate</a:t>
            </a:r>
            <a:r>
              <a:rPr lang="en-US" sz="2400" dirty="0"/>
              <a:t> are the target variables</a:t>
            </a:r>
          </a:p>
          <a:p>
            <a:pPr marL="520700" algn="just">
              <a:spcBef>
                <a:spcPts val="0"/>
              </a:spcBef>
              <a:buSzPts val="2800"/>
            </a:pPr>
            <a:r>
              <a:rPr lang="en-US" sz="2400" dirty="0"/>
              <a:t>Neural Network has been employed to predict the target variable.</a:t>
            </a:r>
          </a:p>
          <a:p>
            <a:pPr marL="520700" algn="just">
              <a:spcBef>
                <a:spcPts val="0"/>
              </a:spcBef>
              <a:buSzPts val="2800"/>
            </a:pPr>
            <a:r>
              <a:rPr lang="en-US" sz="2400" dirty="0"/>
              <a:t>A </a:t>
            </a:r>
            <a:r>
              <a:rPr lang="en-US" sz="2400" dirty="0" err="1"/>
              <a:t>QoE</a:t>
            </a:r>
            <a:r>
              <a:rPr lang="en-US" sz="2400" dirty="0"/>
              <a:t> tracker can be implemented at the client side that sends QoS data along with MOS to the server. </a:t>
            </a:r>
          </a:p>
          <a:p>
            <a:pPr marL="520700" algn="just">
              <a:spcBef>
                <a:spcPts val="0"/>
              </a:spcBef>
              <a:buSzPts val="2800"/>
            </a:pPr>
            <a:r>
              <a:rPr lang="en-US" sz="2400" dirty="0"/>
              <a:t>The </a:t>
            </a:r>
            <a:r>
              <a:rPr lang="en-US" sz="2400" dirty="0" err="1"/>
              <a:t>QoE</a:t>
            </a:r>
            <a:r>
              <a:rPr lang="en-US" sz="2400" dirty="0"/>
              <a:t> tracker follows a client-server architecture. </a:t>
            </a:r>
          </a:p>
          <a:p>
            <a:pPr marL="520700" algn="just">
              <a:spcBef>
                <a:spcPts val="0"/>
              </a:spcBef>
              <a:buSzPts val="2800"/>
            </a:pPr>
            <a:r>
              <a:rPr lang="en-US" sz="2400" dirty="0"/>
              <a:t>It runs on the user’s device, monitoring the network in the background and analyzing logs generated by the user's video stream while the user performs certain tasks. </a:t>
            </a:r>
          </a:p>
          <a:p>
            <a:pPr marL="520700" algn="just">
              <a:spcBef>
                <a:spcPts val="0"/>
              </a:spcBef>
              <a:buSzPts val="2800"/>
            </a:pPr>
            <a:r>
              <a:rPr lang="en-US" sz="2400" dirty="0"/>
              <a:t>At the end of the video  session users evaluate the session by giving the score (of the MOS scale)</a:t>
            </a:r>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extLst>
      <p:ext uri="{BB962C8B-B14F-4D97-AF65-F5344CB8AC3E}">
        <p14:creationId xmlns:p14="http://schemas.microsoft.com/office/powerpoint/2010/main" val="1977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Proposed Methodology</a:t>
            </a:r>
            <a:endParaRPr dirty="0"/>
          </a:p>
        </p:txBody>
      </p:sp>
      <p:sp>
        <p:nvSpPr>
          <p:cNvPr id="130" name="Google Shape;130;p5"/>
          <p:cNvSpPr txBox="1">
            <a:spLocks noGrp="1"/>
          </p:cNvSpPr>
          <p:nvPr>
            <p:ph type="body" idx="1"/>
          </p:nvPr>
        </p:nvSpPr>
        <p:spPr>
          <a:xfrm>
            <a:off x="838200" y="1149387"/>
            <a:ext cx="10515600" cy="4690974"/>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520700" algn="just">
              <a:spcBef>
                <a:spcPts val="0"/>
              </a:spcBef>
              <a:buSzPts val="2800"/>
            </a:pPr>
            <a:r>
              <a:rPr lang="en-US" sz="2400" dirty="0"/>
              <a:t>All the metrics collected is sent to the server.</a:t>
            </a:r>
          </a:p>
          <a:p>
            <a:pPr marL="520700" algn="just">
              <a:spcBef>
                <a:spcPts val="0"/>
              </a:spcBef>
              <a:buSzPts val="2800"/>
            </a:pPr>
            <a:r>
              <a:rPr lang="en-US" sz="2400" dirty="0"/>
              <a:t>Server consolidates all the data</a:t>
            </a:r>
          </a:p>
          <a:p>
            <a:pPr marL="520700" algn="just">
              <a:spcBef>
                <a:spcPts val="0"/>
              </a:spcBef>
              <a:buSzPts val="2800"/>
            </a:pPr>
            <a:r>
              <a:rPr lang="en-US" sz="2400" dirty="0"/>
              <a:t>Two models are trained based on the collected data.</a:t>
            </a:r>
          </a:p>
          <a:p>
            <a:pPr marL="520700" algn="just">
              <a:spcBef>
                <a:spcPts val="0"/>
              </a:spcBef>
              <a:buSzPts val="2800"/>
            </a:pPr>
            <a:r>
              <a:rPr lang="en-US" sz="2400" dirty="0"/>
              <a:t>Once the model has been deployed, MOS for each session can be calculated and necessary improvements can be done accordingly </a:t>
            </a:r>
          </a:p>
          <a:p>
            <a:pPr marL="520700" algn="just">
              <a:spcBef>
                <a:spcPts val="0"/>
              </a:spcBef>
              <a:buSzPts val="2800"/>
            </a:pPr>
            <a:r>
              <a:rPr lang="en-US" sz="2400" dirty="0"/>
              <a:t>If the predicted MOS is greater than or equal to the threshold, then no modifications are needed</a:t>
            </a:r>
          </a:p>
          <a:p>
            <a:pPr marL="520700" algn="just">
              <a:spcBef>
                <a:spcPts val="0"/>
              </a:spcBef>
              <a:buSzPts val="2800"/>
            </a:pPr>
            <a:r>
              <a:rPr lang="en-US" sz="2400" dirty="0"/>
              <a:t>If the predicted MOS is less than the threshold (in our case, 3), then an DL model is triggered that predicts </a:t>
            </a:r>
            <a:r>
              <a:rPr lang="en-US" sz="2400" dirty="0" err="1"/>
              <a:t>AvgVideoBitRate</a:t>
            </a:r>
            <a:r>
              <a:rPr lang="en-US" sz="2400" dirty="0"/>
              <a:t> for that session</a:t>
            </a:r>
          </a:p>
          <a:p>
            <a:pPr marL="520700" algn="just">
              <a:spcBef>
                <a:spcPts val="0"/>
              </a:spcBef>
              <a:buSzPts val="2800"/>
            </a:pPr>
            <a:r>
              <a:rPr lang="en-US" sz="2400" dirty="0"/>
              <a:t>Video can then be fragmented and sent accordingly</a:t>
            </a:r>
          </a:p>
          <a:p>
            <a:pPr marL="520700" algn="just">
              <a:spcBef>
                <a:spcPts val="0"/>
              </a:spcBef>
              <a:buSzPts val="2800"/>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a:p>
        </p:txBody>
      </p:sp>
    </p:spTree>
    <p:extLst>
      <p:ext uri="{BB962C8B-B14F-4D97-AF65-F5344CB8AC3E}">
        <p14:creationId xmlns:p14="http://schemas.microsoft.com/office/powerpoint/2010/main" val="6334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Architecture</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a:p>
        </p:txBody>
      </p:sp>
      <p:pic>
        <p:nvPicPr>
          <p:cNvPr id="3" name="Picture 2">
            <a:extLst>
              <a:ext uri="{FF2B5EF4-FFF2-40B4-BE49-F238E27FC236}">
                <a16:creationId xmlns:a16="http://schemas.microsoft.com/office/drawing/2014/main" id="{3A4FDC74-248B-D8AF-6AF7-BFEAE48442E1}"/>
              </a:ext>
            </a:extLst>
          </p:cNvPr>
          <p:cNvPicPr>
            <a:picLocks noChangeAspect="1"/>
          </p:cNvPicPr>
          <p:nvPr/>
        </p:nvPicPr>
        <p:blipFill>
          <a:blip r:embed="rId4"/>
          <a:stretch>
            <a:fillRect/>
          </a:stretch>
        </p:blipFill>
        <p:spPr>
          <a:xfrm>
            <a:off x="2759041" y="1073048"/>
            <a:ext cx="6994560" cy="5387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Flowchart</a:t>
            </a:r>
            <a:endParaRPr dirty="0"/>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16</a:t>
            </a:fld>
            <a:endParaRPr sz="1600"/>
          </a:p>
        </p:txBody>
      </p:sp>
      <p:pic>
        <p:nvPicPr>
          <p:cNvPr id="4" name="Picture 3">
            <a:extLst>
              <a:ext uri="{FF2B5EF4-FFF2-40B4-BE49-F238E27FC236}">
                <a16:creationId xmlns:a16="http://schemas.microsoft.com/office/drawing/2014/main" id="{392C8779-8984-CE94-1661-7A000B59162A}"/>
              </a:ext>
            </a:extLst>
          </p:cNvPr>
          <p:cNvPicPr>
            <a:picLocks noChangeAspect="1"/>
          </p:cNvPicPr>
          <p:nvPr/>
        </p:nvPicPr>
        <p:blipFill>
          <a:blip r:embed="rId4"/>
          <a:stretch>
            <a:fillRect/>
          </a:stretch>
        </p:blipFill>
        <p:spPr>
          <a:xfrm>
            <a:off x="137652" y="2062069"/>
            <a:ext cx="11582400" cy="2410357"/>
          </a:xfrm>
          <a:prstGeom prst="rect">
            <a:avLst/>
          </a:prstGeom>
        </p:spPr>
      </p:pic>
    </p:spTree>
    <p:extLst>
      <p:ext uri="{BB962C8B-B14F-4D97-AF65-F5344CB8AC3E}">
        <p14:creationId xmlns:p14="http://schemas.microsoft.com/office/powerpoint/2010/main" val="256551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 (Predicting MOS)</a:t>
            </a:r>
          </a:p>
          <a:p>
            <a:pPr marL="177800" indent="0" algn="just">
              <a:spcBef>
                <a:spcPts val="0"/>
              </a:spcBef>
              <a:buSzPts val="2800"/>
              <a:buNone/>
            </a:pPr>
            <a:endParaRPr lang="en-US" sz="2400" dirty="0"/>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Each variable in the dataset belongs to a category of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Influence Factors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IFs) that consists:</a:t>
            </a:r>
          </a:p>
          <a:p>
            <a:pPr marL="177800" indent="0" algn="just">
              <a:spcBef>
                <a:spcPts val="0"/>
              </a:spcBef>
              <a:buSzPts val="2800"/>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Network parameters (QoS)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analysis results</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VLC player indicators </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Device characteristics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QoD</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 MOS score</a:t>
            </a:r>
          </a:p>
          <a:p>
            <a:pPr marL="977900" lvl="1" algn="just">
              <a:spcBef>
                <a:spcPts val="0"/>
              </a:spcBef>
              <a:buSzPts val="2800"/>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17</a:t>
            </a:fld>
            <a:endParaRPr sz="1600"/>
          </a:p>
        </p:txBody>
      </p:sp>
    </p:spTree>
    <p:extLst>
      <p:ext uri="{BB962C8B-B14F-4D97-AF65-F5344CB8AC3E}">
        <p14:creationId xmlns:p14="http://schemas.microsoft.com/office/powerpoint/2010/main" val="858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The data is loaded from a CSV file and split into features (X) and the target variable (y).</a:t>
            </a:r>
          </a:p>
          <a:p>
            <a:pPr marL="520700" algn="just">
              <a:spcBef>
                <a:spcPts val="0"/>
              </a:spcBef>
              <a:buSzPts val="2800"/>
            </a:pPr>
            <a:r>
              <a:rPr lang="en-US" sz="2400" dirty="0"/>
              <a:t>The given data has no null values</a:t>
            </a:r>
          </a:p>
          <a:p>
            <a:pPr marL="520700" algn="just">
              <a:spcBef>
                <a:spcPts val="0"/>
              </a:spcBef>
              <a:buSzPts val="2800"/>
            </a:pPr>
            <a:r>
              <a:rPr lang="en-US" sz="2400" dirty="0"/>
              <a:t>Ordinal Encoding is used for categorical data </a:t>
            </a:r>
          </a:p>
          <a:p>
            <a:pPr marL="520700" algn="just">
              <a:spcBef>
                <a:spcPts val="0"/>
              </a:spcBef>
              <a:buSzPts val="2800"/>
            </a:pPr>
            <a:r>
              <a:rPr lang="en-US" sz="2400" dirty="0"/>
              <a:t>Standardization is applied to the features using </a:t>
            </a:r>
            <a:r>
              <a:rPr lang="en-US" sz="2400" dirty="0" err="1"/>
              <a:t>StandardScaler</a:t>
            </a:r>
            <a:r>
              <a:rPr lang="en-US" sz="2400" dirty="0"/>
              <a:t>. Standardization ensures that each feature has a mean of 0 and a standard deviation of 1, which can help the model converge faster.</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18</a:t>
            </a:fld>
            <a:endParaRPr sz="1600"/>
          </a:p>
        </p:txBody>
      </p:sp>
    </p:spTree>
    <p:extLst>
      <p:ext uri="{BB962C8B-B14F-4D97-AF65-F5344CB8AC3E}">
        <p14:creationId xmlns:p14="http://schemas.microsoft.com/office/powerpoint/2010/main" val="202746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7"/>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i="0" dirty="0">
                <a:effectLst/>
                <a:latin typeface="Calibri" panose="020F0502020204030204" pitchFamily="34" charset="0"/>
                <a:ea typeface="Calibri" panose="020F0502020204030204" pitchFamily="34" charset="0"/>
                <a:cs typeface="Calibri" panose="020F0502020204030204" pitchFamily="34" charset="0"/>
              </a:rPr>
              <a:t>The Fisher Score algorithm is used for feature selection. </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algorithm returns the ranks of the variables based on the fisher’s score in descending order.</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7800" indent="0" algn="just">
              <a:spcBef>
                <a:spcPts val="0"/>
              </a:spcBef>
              <a:buSzPts val="2800"/>
              <a:buNone/>
            </a:pPr>
            <a:endParaRPr lang="en-US" sz="2400" dirty="0"/>
          </a:p>
          <a:p>
            <a:pPr marL="177800" indent="0" algn="just">
              <a:spcBef>
                <a:spcPts val="0"/>
              </a:spcBef>
              <a:buSzPts val="2800"/>
              <a:buNone/>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sz="1600"/>
          </a:p>
        </p:txBody>
      </p:sp>
      <p:pic>
        <p:nvPicPr>
          <p:cNvPr id="3" name="Picture 2">
            <a:extLst>
              <a:ext uri="{FF2B5EF4-FFF2-40B4-BE49-F238E27FC236}">
                <a16:creationId xmlns:a16="http://schemas.microsoft.com/office/drawing/2014/main" id="{5B4E02A5-55A8-70C7-B95F-B5DF4E177F06}"/>
              </a:ext>
            </a:extLst>
          </p:cNvPr>
          <p:cNvPicPr>
            <a:picLocks noChangeAspect="1"/>
          </p:cNvPicPr>
          <p:nvPr/>
        </p:nvPicPr>
        <p:blipFill>
          <a:blip r:embed="rId4"/>
          <a:stretch>
            <a:fillRect/>
          </a:stretch>
        </p:blipFill>
        <p:spPr>
          <a:xfrm>
            <a:off x="4306986" y="2612874"/>
            <a:ext cx="6508044" cy="3856054"/>
          </a:xfrm>
          <a:prstGeom prst="rect">
            <a:avLst/>
          </a:prstGeom>
        </p:spPr>
      </p:pic>
    </p:spTree>
    <p:extLst>
      <p:ext uri="{BB962C8B-B14F-4D97-AF65-F5344CB8AC3E}">
        <p14:creationId xmlns:p14="http://schemas.microsoft.com/office/powerpoint/2010/main" val="294689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Table of Contents</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Introduction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Phase I Summary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Literature Review</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Problem Statement</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Objective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Proposed Methodology</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Architecture</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Experimental Results</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Conclusion</a:t>
            </a:r>
          </a:p>
          <a:p>
            <a:pPr marL="635000" indent="-457200">
              <a:buSzPct val="100000"/>
            </a:pPr>
            <a:r>
              <a:rPr lang="en-IN" dirty="0">
                <a:latin typeface="Calibri" panose="020F0502020204030204" pitchFamily="34" charset="0"/>
                <a:ea typeface="Calibri" panose="020F0502020204030204" pitchFamily="34" charset="0"/>
                <a:cs typeface="Calibri" panose="020F0502020204030204" pitchFamily="34" charset="0"/>
              </a:rPr>
              <a:t>References</a:t>
            </a: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635000" indent="-457200">
              <a:buSzPct val="100000"/>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a:t>
            </a:fld>
            <a:endParaRPr sz="1600"/>
          </a:p>
        </p:txBody>
      </p:sp>
    </p:spTree>
    <p:extLst>
      <p:ext uri="{BB962C8B-B14F-4D97-AF65-F5344CB8AC3E}">
        <p14:creationId xmlns:p14="http://schemas.microsoft.com/office/powerpoint/2010/main" val="283953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EE3C76D4-F9FF-65D2-5D6D-54FE6E67DA13}"/>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7AD84699-B87F-3314-18FC-743E413C5D3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a:extLst>
              <a:ext uri="{FF2B5EF4-FFF2-40B4-BE49-F238E27FC236}">
                <a16:creationId xmlns:a16="http://schemas.microsoft.com/office/drawing/2014/main" id="{3433BCA8-15E9-65A2-0F99-2092F11667E2}"/>
              </a:ext>
            </a:extLst>
          </p:cNvPr>
          <p:cNvSpPr txBox="1">
            <a:spLocks noGrp="1"/>
          </p:cNvSpPr>
          <p:nvPr>
            <p:ph type="body" idx="1"/>
          </p:nvPr>
        </p:nvSpPr>
        <p:spPr>
          <a:xfrm>
            <a:off x="768145" y="974446"/>
            <a:ext cx="10655710" cy="4985942"/>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r>
              <a:rPr lang="en-US" sz="2400" dirty="0"/>
              <a:t>Initially Random Forest Classifier is used but results are not satisfactory. Instead, Balanced Random Forest Classifier algorithm is us to predict MOS and results are improved. Below is the comparison between the two models.</a:t>
            </a:r>
          </a:p>
          <a:p>
            <a:pPr marL="177800" indent="0" algn="just">
              <a:spcBef>
                <a:spcPts val="0"/>
              </a:spcBef>
              <a:buSzPts val="2800"/>
              <a:buNone/>
            </a:pPr>
            <a:endParaRPr lang="en-US" sz="2400" dirty="0"/>
          </a:p>
        </p:txBody>
      </p:sp>
      <p:pic>
        <p:nvPicPr>
          <p:cNvPr id="131" name="Google Shape;131;p5">
            <a:extLst>
              <a:ext uri="{FF2B5EF4-FFF2-40B4-BE49-F238E27FC236}">
                <a16:creationId xmlns:a16="http://schemas.microsoft.com/office/drawing/2014/main" id="{31D8C339-11ED-4612-ECFB-50F4765B8656}"/>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a:extLst>
              <a:ext uri="{FF2B5EF4-FFF2-40B4-BE49-F238E27FC236}">
                <a16:creationId xmlns:a16="http://schemas.microsoft.com/office/drawing/2014/main" id="{46C6A4BF-AFB2-E862-A584-54D6B13BC75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a:extLst>
              <a:ext uri="{FF2B5EF4-FFF2-40B4-BE49-F238E27FC236}">
                <a16:creationId xmlns:a16="http://schemas.microsoft.com/office/drawing/2014/main" id="{01503C3F-2E0D-47CE-AAB6-EA36E62A942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20</a:t>
            </a:fld>
            <a:endParaRPr sz="1600"/>
          </a:p>
        </p:txBody>
      </p:sp>
      <p:pic>
        <p:nvPicPr>
          <p:cNvPr id="6" name="Picture 5">
            <a:extLst>
              <a:ext uri="{FF2B5EF4-FFF2-40B4-BE49-F238E27FC236}">
                <a16:creationId xmlns:a16="http://schemas.microsoft.com/office/drawing/2014/main" id="{59BB1665-8CA7-DCBB-1EF8-933F9EB78FE9}"/>
              </a:ext>
            </a:extLst>
          </p:cNvPr>
          <p:cNvPicPr>
            <a:picLocks noChangeAspect="1"/>
          </p:cNvPicPr>
          <p:nvPr/>
        </p:nvPicPr>
        <p:blipFill>
          <a:blip r:embed="rId4"/>
          <a:stretch>
            <a:fillRect/>
          </a:stretch>
        </p:blipFill>
        <p:spPr>
          <a:xfrm>
            <a:off x="6096000" y="3150183"/>
            <a:ext cx="5715798" cy="2419688"/>
          </a:xfrm>
          <a:prstGeom prst="rect">
            <a:avLst/>
          </a:prstGeom>
        </p:spPr>
      </p:pic>
      <p:pic>
        <p:nvPicPr>
          <p:cNvPr id="3" name="Picture 2">
            <a:extLst>
              <a:ext uri="{FF2B5EF4-FFF2-40B4-BE49-F238E27FC236}">
                <a16:creationId xmlns:a16="http://schemas.microsoft.com/office/drawing/2014/main" id="{F8E7F5AE-FA6D-043A-BB94-30594C3888F8}"/>
              </a:ext>
            </a:extLst>
          </p:cNvPr>
          <p:cNvPicPr>
            <a:picLocks noChangeAspect="1"/>
          </p:cNvPicPr>
          <p:nvPr/>
        </p:nvPicPr>
        <p:blipFill>
          <a:blip r:embed="rId5"/>
          <a:stretch>
            <a:fillRect/>
          </a:stretch>
        </p:blipFill>
        <p:spPr>
          <a:xfrm>
            <a:off x="380202" y="3144738"/>
            <a:ext cx="5360362" cy="2419688"/>
          </a:xfrm>
          <a:prstGeom prst="rect">
            <a:avLst/>
          </a:prstGeom>
        </p:spPr>
      </p:pic>
      <p:sp>
        <p:nvSpPr>
          <p:cNvPr id="2" name="TextBox 1">
            <a:extLst>
              <a:ext uri="{FF2B5EF4-FFF2-40B4-BE49-F238E27FC236}">
                <a16:creationId xmlns:a16="http://schemas.microsoft.com/office/drawing/2014/main" id="{1339DBB7-B2FB-E44E-849C-B7DA2E5ABD77}"/>
              </a:ext>
            </a:extLst>
          </p:cNvPr>
          <p:cNvSpPr txBox="1"/>
          <p:nvPr/>
        </p:nvSpPr>
        <p:spPr>
          <a:xfrm>
            <a:off x="1327355" y="5695989"/>
            <a:ext cx="3834580"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Random Forest Classifier </a:t>
            </a:r>
          </a:p>
        </p:txBody>
      </p:sp>
      <p:sp>
        <p:nvSpPr>
          <p:cNvPr id="5" name="TextBox 4">
            <a:extLst>
              <a:ext uri="{FF2B5EF4-FFF2-40B4-BE49-F238E27FC236}">
                <a16:creationId xmlns:a16="http://schemas.microsoft.com/office/drawing/2014/main" id="{EF2EC133-CECF-78A1-908F-20BF83233B8F}"/>
              </a:ext>
            </a:extLst>
          </p:cNvPr>
          <p:cNvSpPr txBox="1"/>
          <p:nvPr/>
        </p:nvSpPr>
        <p:spPr>
          <a:xfrm>
            <a:off x="7011415" y="5693981"/>
            <a:ext cx="4606412"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Balanced Random Forest Classifier </a:t>
            </a:r>
          </a:p>
        </p:txBody>
      </p:sp>
    </p:spTree>
    <p:extLst>
      <p:ext uri="{BB962C8B-B14F-4D97-AF65-F5344CB8AC3E}">
        <p14:creationId xmlns:p14="http://schemas.microsoft.com/office/powerpoint/2010/main" val="353711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1042219" y="2252662"/>
            <a:ext cx="8416413" cy="365402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21</a:t>
            </a:fld>
            <a:endParaRPr sz="1600"/>
          </a:p>
        </p:txBody>
      </p:sp>
      <p:pic>
        <p:nvPicPr>
          <p:cNvPr id="1026" name="Picture 2">
            <a:extLst>
              <a:ext uri="{FF2B5EF4-FFF2-40B4-BE49-F238E27FC236}">
                <a16:creationId xmlns:a16="http://schemas.microsoft.com/office/drawing/2014/main" id="{148AC028-7548-88E5-29C5-CBB718570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584" y="1494043"/>
            <a:ext cx="6439963" cy="411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 II (Predicting </a:t>
            </a:r>
            <a:r>
              <a:rPr lang="en-US" sz="2400" dirty="0" err="1"/>
              <a:t>AvgVideoBitRate</a:t>
            </a:r>
            <a:r>
              <a:rPr lang="en-US" sz="2400" dirty="0"/>
              <a:t>)</a:t>
            </a:r>
          </a:p>
          <a:p>
            <a:pPr marL="177800" indent="0" algn="just">
              <a:spcBef>
                <a:spcPts val="0"/>
              </a:spcBef>
              <a:buSzPts val="2800"/>
              <a:buNone/>
            </a:pPr>
            <a:endParaRPr lang="en-US" sz="2400" dirty="0"/>
          </a:p>
          <a:p>
            <a:pPr marL="177800" indent="0" algn="just">
              <a:spcBef>
                <a:spcPts val="0"/>
              </a:spcBef>
              <a:buSzPts val="2800"/>
              <a:buNone/>
            </a:pPr>
            <a:r>
              <a:rPr lang="en-US" sz="2400" dirty="0"/>
              <a:t>Architecture</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is a Sequential model, meaning it consists of a linear stack of layers where each layer has exactly one input tensor and one output tensor.</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Conv1D layer is added with 64 filters, a kernel size of 3, and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ReLU</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activation.</a:t>
            </a:r>
          </a:p>
          <a:p>
            <a:pPr marL="520700" algn="just">
              <a:spcBef>
                <a:spcPts val="0"/>
              </a:spcBef>
              <a:buSzPts val="2800"/>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MaxPooling1D layer is added with a pooling size of 2, reducing the spatial dimensions of the representation.</a:t>
            </a:r>
          </a:p>
          <a:p>
            <a:pPr marL="520700" algn="just">
              <a:spcBef>
                <a:spcPts val="0"/>
              </a:spcBef>
              <a:buSzPts val="2800"/>
            </a:pPr>
            <a:r>
              <a:rPr lang="en-US" sz="2400" dirty="0"/>
              <a:t>Flatten layer is added to transform the output from the convolutional and pooling layers into a flat 1D array, which can be fed into the fully connected layers.</a:t>
            </a:r>
          </a:p>
          <a:p>
            <a:pPr marL="520700" algn="just">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Two dense layers are added with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ReLU</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activation. The first dense layer has 64 neurons and other layer has single neuron</a:t>
            </a:r>
          </a:p>
          <a:p>
            <a:pPr marL="520700" algn="just">
              <a:spcBef>
                <a:spcPts val="0"/>
              </a:spcBef>
              <a:buSzPts val="2800"/>
            </a:pPr>
            <a:endParaRPr lang="en-US" sz="2400" dirty="0"/>
          </a:p>
          <a:p>
            <a:pPr marL="520700" algn="just">
              <a:spcBef>
                <a:spcPts val="0"/>
              </a:spcBef>
              <a:buSzPts val="2800"/>
            </a:pPr>
            <a:endParaRPr lang="en-US" sz="2400" dirty="0"/>
          </a:p>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22</a:t>
            </a:fld>
            <a:endParaRPr sz="1600"/>
          </a:p>
        </p:txBody>
      </p:sp>
    </p:spTree>
    <p:extLst>
      <p:ext uri="{BB962C8B-B14F-4D97-AF65-F5344CB8AC3E}">
        <p14:creationId xmlns:p14="http://schemas.microsoft.com/office/powerpoint/2010/main" val="31099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838200" y="1149386"/>
            <a:ext cx="10655710" cy="5467723"/>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US" sz="2400" dirty="0"/>
          </a:p>
          <a:p>
            <a:pPr marL="177800" indent="0" algn="just">
              <a:spcBef>
                <a:spcPts val="0"/>
              </a:spcBef>
              <a:buSzPts val="2800"/>
              <a:buNone/>
            </a:pPr>
            <a:r>
              <a:rPr lang="en-US" sz="2400" dirty="0"/>
              <a:t>Model Architecture</a:t>
            </a:r>
          </a:p>
          <a:p>
            <a:pPr marL="177800" indent="0" algn="just">
              <a:spcBef>
                <a:spcPts val="0"/>
              </a:spcBef>
              <a:buSzPts val="2800"/>
              <a:buNone/>
            </a:pPr>
            <a:endParaRPr lang="en-US" sz="2400" dirty="0"/>
          </a:p>
          <a:p>
            <a:pPr marL="177800" indent="0" algn="just">
              <a:spcBef>
                <a:spcPts val="0"/>
              </a:spcBef>
              <a:buSzPts val="2800"/>
              <a:buNone/>
            </a:pPr>
            <a:r>
              <a:rPr lang="en-US" sz="2400" dirty="0"/>
              <a:t>Test MAE: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69</a:t>
            </a:r>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547.96</a:t>
            </a: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23</a:t>
            </a:fld>
            <a:endParaRPr sz="1600"/>
          </a:p>
        </p:txBody>
      </p:sp>
      <p:pic>
        <p:nvPicPr>
          <p:cNvPr id="3" name="Picture 2">
            <a:extLst>
              <a:ext uri="{FF2B5EF4-FFF2-40B4-BE49-F238E27FC236}">
                <a16:creationId xmlns:a16="http://schemas.microsoft.com/office/drawing/2014/main" id="{8C47FC0F-EDE8-696C-3E66-7C0BE50F561C}"/>
              </a:ext>
            </a:extLst>
          </p:cNvPr>
          <p:cNvPicPr>
            <a:picLocks noChangeAspect="1"/>
          </p:cNvPicPr>
          <p:nvPr/>
        </p:nvPicPr>
        <p:blipFill>
          <a:blip r:embed="rId4"/>
          <a:stretch>
            <a:fillRect/>
          </a:stretch>
        </p:blipFill>
        <p:spPr>
          <a:xfrm>
            <a:off x="3368627" y="2649399"/>
            <a:ext cx="5454745" cy="3706951"/>
          </a:xfrm>
          <a:prstGeom prst="rect">
            <a:avLst/>
          </a:prstGeom>
        </p:spPr>
      </p:pic>
    </p:spTree>
    <p:extLst>
      <p:ext uri="{BB962C8B-B14F-4D97-AF65-F5344CB8AC3E}">
        <p14:creationId xmlns:p14="http://schemas.microsoft.com/office/powerpoint/2010/main" val="269734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sz="1600"/>
          </a:p>
        </p:txBody>
      </p:sp>
      <p:pic>
        <p:nvPicPr>
          <p:cNvPr id="5" name="Picture 4">
            <a:extLst>
              <a:ext uri="{FF2B5EF4-FFF2-40B4-BE49-F238E27FC236}">
                <a16:creationId xmlns:a16="http://schemas.microsoft.com/office/drawing/2014/main" id="{4116D2AF-4C88-4AA7-3D7C-C327D3805F19}"/>
              </a:ext>
            </a:extLst>
          </p:cNvPr>
          <p:cNvPicPr>
            <a:picLocks noChangeAspect="1"/>
          </p:cNvPicPr>
          <p:nvPr/>
        </p:nvPicPr>
        <p:blipFill>
          <a:blip r:embed="rId4"/>
          <a:stretch>
            <a:fillRect/>
          </a:stretch>
        </p:blipFill>
        <p:spPr>
          <a:xfrm>
            <a:off x="4915395" y="1318839"/>
            <a:ext cx="2567687" cy="4744473"/>
          </a:xfrm>
          <a:prstGeom prst="rect">
            <a:avLst/>
          </a:prstGeom>
        </p:spPr>
      </p:pic>
    </p:spTree>
    <p:extLst>
      <p:ext uri="{BB962C8B-B14F-4D97-AF65-F5344CB8AC3E}">
        <p14:creationId xmlns:p14="http://schemas.microsoft.com/office/powerpoint/2010/main" val="182779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Experimental Results</a:t>
            </a:r>
            <a:endParaRPr dirty="0"/>
          </a:p>
        </p:txBody>
      </p:sp>
      <p:sp>
        <p:nvSpPr>
          <p:cNvPr id="130" name="Google Shape;130;p5"/>
          <p:cNvSpPr txBox="1">
            <a:spLocks noGrp="1"/>
          </p:cNvSpPr>
          <p:nvPr>
            <p:ph type="body" idx="1"/>
          </p:nvPr>
        </p:nvSpPr>
        <p:spPr>
          <a:xfrm>
            <a:off x="698090" y="1385887"/>
            <a:ext cx="10655710" cy="4773817"/>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endParaRPr lang="en-US"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sz="1600"/>
          </a:p>
        </p:txBody>
      </p:sp>
      <p:pic>
        <p:nvPicPr>
          <p:cNvPr id="3" name="Picture 2">
            <a:extLst>
              <a:ext uri="{FF2B5EF4-FFF2-40B4-BE49-F238E27FC236}">
                <a16:creationId xmlns:a16="http://schemas.microsoft.com/office/drawing/2014/main" id="{D0368DE7-72B6-AC94-6B96-030EC0E7D88A}"/>
              </a:ext>
            </a:extLst>
          </p:cNvPr>
          <p:cNvPicPr>
            <a:picLocks noChangeAspect="1"/>
          </p:cNvPicPr>
          <p:nvPr/>
        </p:nvPicPr>
        <p:blipFill>
          <a:blip r:embed="rId4"/>
          <a:stretch>
            <a:fillRect/>
          </a:stretch>
        </p:blipFill>
        <p:spPr>
          <a:xfrm>
            <a:off x="353872" y="1385887"/>
            <a:ext cx="5496322" cy="3459693"/>
          </a:xfrm>
          <a:prstGeom prst="rect">
            <a:avLst/>
          </a:prstGeom>
        </p:spPr>
      </p:pic>
      <p:pic>
        <p:nvPicPr>
          <p:cNvPr id="5" name="Picture 4">
            <a:extLst>
              <a:ext uri="{FF2B5EF4-FFF2-40B4-BE49-F238E27FC236}">
                <a16:creationId xmlns:a16="http://schemas.microsoft.com/office/drawing/2014/main" id="{7D8A3074-BDE6-3CF2-6153-2207BAE27848}"/>
              </a:ext>
            </a:extLst>
          </p:cNvPr>
          <p:cNvPicPr>
            <a:picLocks noChangeAspect="1"/>
          </p:cNvPicPr>
          <p:nvPr/>
        </p:nvPicPr>
        <p:blipFill>
          <a:blip r:embed="rId5"/>
          <a:stretch>
            <a:fillRect/>
          </a:stretch>
        </p:blipFill>
        <p:spPr>
          <a:xfrm>
            <a:off x="6025945" y="2711449"/>
            <a:ext cx="5709934" cy="3571363"/>
          </a:xfrm>
          <a:prstGeom prst="rect">
            <a:avLst/>
          </a:prstGeom>
        </p:spPr>
      </p:pic>
    </p:spTree>
    <p:extLst>
      <p:ext uri="{BB962C8B-B14F-4D97-AF65-F5344CB8AC3E}">
        <p14:creationId xmlns:p14="http://schemas.microsoft.com/office/powerpoint/2010/main" val="338229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The startup delay and buffering ratio affect the </a:t>
            </a:r>
            <a:r>
              <a:rPr lang="en-US" dirty="0" err="1"/>
              <a:t>QoE</a:t>
            </a:r>
            <a:r>
              <a:rPr lang="en-US" dirty="0"/>
              <a:t> significantly.</a:t>
            </a:r>
          </a:p>
          <a:p>
            <a:pPr marL="635000" indent="-457200">
              <a:spcBef>
                <a:spcPts val="0"/>
              </a:spcBef>
              <a:buSzPts val="2800"/>
            </a:pPr>
            <a:r>
              <a:rPr lang="en-US" dirty="0"/>
              <a:t>Sessions with startup delay higher than 10 sec obtain lower </a:t>
            </a:r>
            <a:r>
              <a:rPr lang="en-US" dirty="0" err="1"/>
              <a:t>QoE</a:t>
            </a:r>
            <a:r>
              <a:rPr lang="en-US" dirty="0"/>
              <a:t> scores</a:t>
            </a:r>
          </a:p>
          <a:p>
            <a:pPr marL="635000" indent="-457200">
              <a:spcBef>
                <a:spcPts val="0"/>
              </a:spcBef>
              <a:buSzPts val="2800"/>
            </a:pPr>
            <a:r>
              <a:rPr lang="en-US" dirty="0"/>
              <a:t>Sessions with poor network performance during the last 15 sec are likely to be terminate with poor connectivity. </a:t>
            </a:r>
          </a:p>
          <a:p>
            <a:pPr marL="635000" indent="-457200">
              <a:spcBef>
                <a:spcPts val="0"/>
              </a:spcBef>
              <a:buSzPts val="2800"/>
            </a:pPr>
            <a:r>
              <a:rPr lang="en-US" dirty="0"/>
              <a:t>In several sessions, we observed that a rate adaptation could reduce the buffering ratio and improve the </a:t>
            </a:r>
            <a:r>
              <a:rPr lang="en-US" dirty="0" err="1"/>
              <a:t>QoE</a:t>
            </a:r>
            <a:r>
              <a:rPr lang="en-US" dirty="0"/>
              <a:t>. </a:t>
            </a:r>
          </a:p>
          <a:p>
            <a:pPr marL="635000" indent="-457200">
              <a:spcBef>
                <a:spcPts val="0"/>
              </a:spcBef>
              <a:buSzPts val="2800"/>
            </a:pPr>
            <a:r>
              <a:rPr lang="en-US" dirty="0"/>
              <a:t>In general, it is difficult to obtain the “ground truth” about the </a:t>
            </a:r>
            <a:r>
              <a:rPr lang="en-US" dirty="0" err="1"/>
              <a:t>QoE</a:t>
            </a:r>
            <a:r>
              <a:rPr lang="en-US" dirty="0"/>
              <a:t>. </a:t>
            </a:r>
          </a:p>
          <a:p>
            <a:pPr marL="177800" indent="0">
              <a:spcBef>
                <a:spcPts val="0"/>
              </a:spcBef>
              <a:buSzPts val="2800"/>
              <a:buNone/>
            </a:pPr>
            <a:endParaRPr lang="en-US" dirty="0"/>
          </a:p>
          <a:p>
            <a:pPr marL="177800" indent="0">
              <a:spcBef>
                <a:spcPts val="0"/>
              </a:spcBef>
              <a:buSzPts val="2800"/>
              <a:buNone/>
            </a:pPr>
            <a:endParaRPr lang="en-US" dirty="0"/>
          </a:p>
          <a:p>
            <a:pPr marL="635000" indent="-457200">
              <a:spcBef>
                <a:spcPts val="0"/>
              </a:spcBef>
              <a:buSzPts val="2800"/>
            </a:pPr>
            <a:endParaRPr lang="en-US"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Through the </a:t>
            </a:r>
            <a:r>
              <a:rPr lang="en-US" dirty="0" err="1"/>
              <a:t>QoE</a:t>
            </a:r>
            <a:r>
              <a:rPr lang="en-US" dirty="0"/>
              <a:t> tracker and proposed algorithms, the provider can learn more about its customers (e.g., their traffic, usage pattern, end-to-end network performance, </a:t>
            </a:r>
            <a:r>
              <a:rPr lang="en-US" dirty="0" err="1"/>
              <a:t>QoE</a:t>
            </a:r>
            <a:r>
              <a:rPr lang="en-US" dirty="0"/>
              <a:t> profile), infrastructure and service performance. </a:t>
            </a:r>
          </a:p>
          <a:p>
            <a:pPr marL="635000" indent="-457200">
              <a:spcBef>
                <a:spcPts val="0"/>
              </a:spcBef>
              <a:buSzPts val="2800"/>
            </a:pPr>
            <a:r>
              <a:rPr lang="en-US" dirty="0"/>
              <a:t>This can enable the provider to improve the adaptation mechanisms, provide better customer service, assess its agreements with infrastructure/network providers, and potentially perform better pricing.</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sz="1600"/>
          </a:p>
        </p:txBody>
      </p:sp>
    </p:spTree>
    <p:extLst>
      <p:ext uri="{BB962C8B-B14F-4D97-AF65-F5344CB8AC3E}">
        <p14:creationId xmlns:p14="http://schemas.microsoft.com/office/powerpoint/2010/main" val="14917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28</a:t>
            </a:fld>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29</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1D22B7E-A5EA-863C-146C-274E52558E77}"/>
            </a:ext>
          </a:extLst>
        </p:cNvPr>
        <p:cNvGrpSpPr/>
        <p:nvPr/>
      </p:nvGrpSpPr>
      <p:grpSpPr>
        <a:xfrm>
          <a:off x="0" y="0"/>
          <a:ext cx="0" cy="0"/>
          <a:chOff x="0" y="0"/>
          <a:chExt cx="0" cy="0"/>
        </a:xfrm>
      </p:grpSpPr>
      <p:sp>
        <p:nvSpPr>
          <p:cNvPr id="99" name="Google Shape;99;p2">
            <a:extLst>
              <a:ext uri="{FF2B5EF4-FFF2-40B4-BE49-F238E27FC236}">
                <a16:creationId xmlns:a16="http://schemas.microsoft.com/office/drawing/2014/main" id="{772EE7EE-58C2-3448-2FA1-84D4E5585853}"/>
              </a:ext>
            </a:extLst>
          </p:cNvPr>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Phase I Summary</a:t>
            </a:r>
            <a:endParaRPr dirty="0"/>
          </a:p>
        </p:txBody>
      </p:sp>
      <p:sp>
        <p:nvSpPr>
          <p:cNvPr id="100" name="Google Shape;100;p2">
            <a:extLst>
              <a:ext uri="{FF2B5EF4-FFF2-40B4-BE49-F238E27FC236}">
                <a16:creationId xmlns:a16="http://schemas.microsoft.com/office/drawing/2014/main" id="{0C4D9B85-3A7E-7B17-E297-B5B76EF3F47B}"/>
              </a:ext>
            </a:extLst>
          </p:cNvPr>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lnSpcReduction="10000"/>
          </a:bodyPr>
          <a:lstStyle/>
          <a:p>
            <a:pPr marL="0" indent="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b="0" i="0" dirty="0">
                <a:solidFill>
                  <a:schemeClr val="tx1"/>
                </a:solidFill>
                <a:effectLst/>
                <a:latin typeface="Söhne"/>
              </a:rPr>
              <a:t>In Phase I, our project emphasized Quality of Experience (</a:t>
            </a:r>
            <a:r>
              <a:rPr lang="en-US" b="0" i="0" dirty="0" err="1">
                <a:solidFill>
                  <a:schemeClr val="tx1"/>
                </a:solidFill>
                <a:effectLst/>
                <a:latin typeface="Söhne"/>
              </a:rPr>
              <a:t>QoE</a:t>
            </a:r>
            <a:r>
              <a:rPr lang="en-US" b="0" i="0" dirty="0">
                <a:solidFill>
                  <a:schemeClr val="tx1"/>
                </a:solidFill>
                <a:effectLst/>
                <a:latin typeface="Söhne"/>
              </a:rPr>
              <a:t>) prediction by leveraging the power of Deep Learning and incorporating User-Centric Preferences</a:t>
            </a:r>
          </a:p>
          <a:p>
            <a:pPr marL="635000" indent="-457200" algn="just">
              <a:buSzPct val="100000"/>
            </a:pPr>
            <a:r>
              <a:rPr lang="en-US" dirty="0">
                <a:solidFill>
                  <a:schemeClr val="tx1"/>
                </a:solidFill>
                <a:latin typeface="Söhne"/>
              </a:rPr>
              <a:t>The primary goal is to elevate user satisfaction in digital experiences.</a:t>
            </a:r>
          </a:p>
          <a:p>
            <a:pPr marL="635000" indent="-457200" algn="just">
              <a:buSzPct val="100000"/>
            </a:pPr>
            <a:r>
              <a:rPr lang="en-US" b="0" i="0" dirty="0">
                <a:solidFill>
                  <a:schemeClr val="tx1"/>
                </a:solidFill>
                <a:effectLst/>
                <a:latin typeface="Söhne"/>
              </a:rPr>
              <a:t>Successfully conducted a comprehensive literature review on </a:t>
            </a:r>
            <a:r>
              <a:rPr lang="en-US" b="0" i="0" dirty="0" err="1">
                <a:solidFill>
                  <a:schemeClr val="tx1"/>
                </a:solidFill>
                <a:effectLst/>
                <a:latin typeface="Söhne"/>
              </a:rPr>
              <a:t>QoE</a:t>
            </a:r>
            <a:r>
              <a:rPr lang="en-US" b="0" i="0" dirty="0">
                <a:solidFill>
                  <a:schemeClr val="tx1"/>
                </a:solidFill>
                <a:effectLst/>
                <a:latin typeface="Söhne"/>
              </a:rPr>
              <a:t> prediction models.</a:t>
            </a:r>
          </a:p>
          <a:p>
            <a:pPr marL="635000" indent="-457200" algn="just">
              <a:buSzPct val="100000"/>
            </a:pPr>
            <a:r>
              <a:rPr lang="en-US" dirty="0">
                <a:solidFill>
                  <a:schemeClr val="tx1"/>
                </a:solidFill>
                <a:latin typeface="Söhne"/>
              </a:rPr>
              <a:t>Successfully conducted a comprehensive review on different ML and DL Algorithms, Feature Selection Techniques</a:t>
            </a:r>
          </a:p>
          <a:p>
            <a:pPr marL="635000" indent="-457200" algn="just">
              <a:buSzPct val="100000"/>
            </a:pPr>
            <a:r>
              <a:rPr lang="en-US" b="0" i="0" dirty="0">
                <a:solidFill>
                  <a:schemeClr val="tx1"/>
                </a:solidFill>
                <a:effectLst/>
                <a:latin typeface="Söhne"/>
              </a:rPr>
              <a:t>Designed a preliminar</a:t>
            </a:r>
            <a:r>
              <a:rPr lang="en-US" dirty="0">
                <a:solidFill>
                  <a:schemeClr val="tx1"/>
                </a:solidFill>
                <a:latin typeface="Söhne"/>
              </a:rPr>
              <a:t>y architecture for the project.</a:t>
            </a:r>
            <a:endParaRPr lang="en-US" b="0" i="0" dirty="0">
              <a:solidFill>
                <a:schemeClr val="tx1"/>
              </a:solidFill>
              <a:effectLst/>
              <a:latin typeface="Söhne"/>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a:extLst>
              <a:ext uri="{FF2B5EF4-FFF2-40B4-BE49-F238E27FC236}">
                <a16:creationId xmlns:a16="http://schemas.microsoft.com/office/drawing/2014/main" id="{02A2DB1C-D668-A7B9-DD47-D5D8D897D9AF}"/>
              </a:ext>
            </a:extLst>
          </p:cNvPr>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a:extLst>
              <a:ext uri="{FF2B5EF4-FFF2-40B4-BE49-F238E27FC236}">
                <a16:creationId xmlns:a16="http://schemas.microsoft.com/office/drawing/2014/main" id="{357EFE24-CAC9-7841-C5E6-9F50596F8178}"/>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a:extLst>
              <a:ext uri="{FF2B5EF4-FFF2-40B4-BE49-F238E27FC236}">
                <a16:creationId xmlns:a16="http://schemas.microsoft.com/office/drawing/2014/main" id="{90991E90-25DC-6A07-5A3D-E57572BB5DD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extLst>
      <p:ext uri="{BB962C8B-B14F-4D97-AF65-F5344CB8AC3E}">
        <p14:creationId xmlns:p14="http://schemas.microsoft.com/office/powerpoint/2010/main" val="239100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a:t>
            </a:r>
            <a:r>
              <a:rPr lang="en-US" sz="1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1636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0023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40461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2452083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2705</Words>
  <Application>Microsoft Office PowerPoint</Application>
  <PresentationFormat>Widescreen</PresentationFormat>
  <Paragraphs>279</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Söhne</vt:lpstr>
      <vt:lpstr>Calibri</vt:lpstr>
      <vt:lpstr>Office Theme</vt:lpstr>
      <vt:lpstr>Enhancing QoE Prediction with Deep Learning and User-Centric Preferences</vt:lpstr>
      <vt:lpstr>Table of Contents</vt:lpstr>
      <vt:lpstr>Introduction</vt:lpstr>
      <vt:lpstr>Phase I Summary</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Proposed Methodology</vt:lpstr>
      <vt:lpstr>Proposed Methodology</vt:lpstr>
      <vt:lpstr>Architecture</vt:lpstr>
      <vt:lpstr>Flowchart</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Experimental Results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31</cp:revision>
  <dcterms:created xsi:type="dcterms:W3CDTF">2021-08-20T07:15:07Z</dcterms:created>
  <dcterms:modified xsi:type="dcterms:W3CDTF">2024-04-02T20:00:33Z</dcterms:modified>
</cp:coreProperties>
</file>