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70" r:id="rId3"/>
    <p:sldId id="257" r:id="rId4"/>
    <p:sldId id="290" r:id="rId5"/>
    <p:sldId id="258" r:id="rId6"/>
    <p:sldId id="264" r:id="rId7"/>
    <p:sldId id="265" r:id="rId8"/>
    <p:sldId id="267" r:id="rId9"/>
    <p:sldId id="268" r:id="rId10"/>
    <p:sldId id="269" r:id="rId11"/>
    <p:sldId id="260" r:id="rId12"/>
    <p:sldId id="271" r:id="rId13"/>
    <p:sldId id="275" r:id="rId14"/>
    <p:sldId id="276" r:id="rId15"/>
    <p:sldId id="261" r:id="rId16"/>
    <p:sldId id="278" r:id="rId17"/>
    <p:sldId id="288" r:id="rId18"/>
    <p:sldId id="285" r:id="rId19"/>
    <p:sldId id="291" r:id="rId20"/>
    <p:sldId id="293" r:id="rId21"/>
    <p:sldId id="280" r:id="rId22"/>
    <p:sldId id="289" r:id="rId23"/>
    <p:sldId id="292" r:id="rId24"/>
    <p:sldId id="294" r:id="rId25"/>
    <p:sldId id="262" r:id="rId26"/>
    <p:sldId id="277" r:id="rId27"/>
    <p:sldId id="263" r:id="rId28"/>
    <p:sldId id="272"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319091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9B239C2A-8BE3-83CB-77ED-9884EB117808}"/>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A7ACA5A1-E193-B48F-EC1A-6D88EA9D9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C078C0E1-C1B4-75F6-3F5C-2AC6E8E2C9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E3A14D25-D489-623B-28E4-123675D428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177299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880018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133854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227772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extLst>
      <p:ext uri="{BB962C8B-B14F-4D97-AF65-F5344CB8AC3E}">
        <p14:creationId xmlns:p14="http://schemas.microsoft.com/office/powerpoint/2010/main" val="87663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C08248B-BB16-F515-30AC-1AB464809D0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8F6045B8-E433-8C2B-F1F6-60DBE7718E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a:extLst>
              <a:ext uri="{FF2B5EF4-FFF2-40B4-BE49-F238E27FC236}">
                <a16:creationId xmlns:a16="http://schemas.microsoft.com/office/drawing/2014/main" id="{D5E1ABBB-AC96-7937-7441-6C09004212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a:extLst>
              <a:ext uri="{FF2B5EF4-FFF2-40B4-BE49-F238E27FC236}">
                <a16:creationId xmlns:a16="http://schemas.microsoft.com/office/drawing/2014/main" id="{8F0BCA79-D817-1329-C96E-2EFDAD00CE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322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21484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240170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2801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prediction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1977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Two models are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DL model is triggered that predicts </a:t>
            </a:r>
            <a:r>
              <a:rPr lang="en-US" sz="2400" dirty="0" err="1"/>
              <a:t>AvgVideoBitRate</a:t>
            </a:r>
            <a:r>
              <a:rPr lang="en-US" sz="2400" dirty="0"/>
              <a:t> for that session</a:t>
            </a:r>
          </a:p>
          <a:p>
            <a:pPr marL="520700" algn="just">
              <a:spcBef>
                <a:spcPts val="0"/>
              </a:spcBef>
              <a:buSzPts val="2800"/>
            </a:pPr>
            <a:r>
              <a:rPr lang="en-US" sz="2400" dirty="0"/>
              <a:t>Video can then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spTree>
    <p:extLst>
      <p:ext uri="{BB962C8B-B14F-4D97-AF65-F5344CB8AC3E}">
        <p14:creationId xmlns:p14="http://schemas.microsoft.com/office/powerpoint/2010/main" val="6334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Architecture</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pic>
        <p:nvPicPr>
          <p:cNvPr id="3" name="Picture 2">
            <a:extLst>
              <a:ext uri="{FF2B5EF4-FFF2-40B4-BE49-F238E27FC236}">
                <a16:creationId xmlns:a16="http://schemas.microsoft.com/office/drawing/2014/main" id="{3A4FDC74-248B-D8AF-6AF7-BFEAE48442E1}"/>
              </a:ext>
            </a:extLst>
          </p:cNvPr>
          <p:cNvPicPr>
            <a:picLocks noChangeAspect="1"/>
          </p:cNvPicPr>
          <p:nvPr/>
        </p:nvPicPr>
        <p:blipFill>
          <a:blip r:embed="rId4"/>
          <a:stretch>
            <a:fillRect/>
          </a:stretch>
        </p:blipFill>
        <p:spPr>
          <a:xfrm>
            <a:off x="2719711" y="941949"/>
            <a:ext cx="7262489" cy="5593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 (Predicting MOS)</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spTree>
    <p:extLst>
      <p:ext uri="{BB962C8B-B14F-4D97-AF65-F5344CB8AC3E}">
        <p14:creationId xmlns:p14="http://schemas.microsoft.com/office/powerpoint/2010/main" val="8583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Ordinal Encoding is used for categorical data </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202746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Fisher Score algorithm is used for feature selection. </a:t>
            </a:r>
          </a:p>
          <a:p>
            <a:pPr marL="520700" algn="just">
              <a:spcBef>
                <a:spcPts val="0"/>
              </a:spcBef>
              <a:buSzPts val="2800"/>
            </a:pPr>
            <a:r>
              <a:rPr lang="en-US" sz="2400" b="0" i="0" dirty="0">
                <a:solidFill>
                  <a:srgbClr val="383838"/>
                </a:solidFill>
                <a:effectLst/>
                <a:latin typeface="Calibri" panose="020F0502020204030204" pitchFamily="34" charset="0"/>
                <a:ea typeface="Calibri" panose="020F0502020204030204" pitchFamily="34" charset="0"/>
                <a:cs typeface="Calibri" panose="020F0502020204030204" pitchFamily="34" charset="0"/>
              </a:rPr>
              <a:t>The algorithm returns the ranks of the variables based on the fisher’s score in descending order.</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pic>
        <p:nvPicPr>
          <p:cNvPr id="3" name="Picture 2">
            <a:extLst>
              <a:ext uri="{FF2B5EF4-FFF2-40B4-BE49-F238E27FC236}">
                <a16:creationId xmlns:a16="http://schemas.microsoft.com/office/drawing/2014/main" id="{5B4E02A5-55A8-70C7-B95F-B5DF4E177F06}"/>
              </a:ext>
            </a:extLst>
          </p:cNvPr>
          <p:cNvPicPr>
            <a:picLocks noChangeAspect="1"/>
          </p:cNvPicPr>
          <p:nvPr/>
        </p:nvPicPr>
        <p:blipFill>
          <a:blip r:embed="rId4"/>
          <a:stretch>
            <a:fillRect/>
          </a:stretch>
        </p:blipFill>
        <p:spPr>
          <a:xfrm>
            <a:off x="4297153" y="2500296"/>
            <a:ext cx="6508044" cy="3856054"/>
          </a:xfrm>
          <a:prstGeom prst="rect">
            <a:avLst/>
          </a:prstGeom>
        </p:spPr>
      </p:pic>
    </p:spTree>
    <p:extLst>
      <p:ext uri="{BB962C8B-B14F-4D97-AF65-F5344CB8AC3E}">
        <p14:creationId xmlns:p14="http://schemas.microsoft.com/office/powerpoint/2010/main" val="294689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E3C76D4-F9FF-65D2-5D6D-54FE6E67DA13}"/>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7AD84699-B87F-3314-18FC-743E413C5D3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a:extLst>
              <a:ext uri="{FF2B5EF4-FFF2-40B4-BE49-F238E27FC236}">
                <a16:creationId xmlns:a16="http://schemas.microsoft.com/office/drawing/2014/main" id="{3433BCA8-15E9-65A2-0F99-2092F11667E2}"/>
              </a:ext>
            </a:extLst>
          </p:cNvPr>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Balanced Random Forest Classifier </a:t>
            </a:r>
            <a:r>
              <a:rPr lang="en-US" sz="2400" dirty="0" err="1"/>
              <a:t>alogorithm</a:t>
            </a:r>
            <a:r>
              <a:rPr lang="en-US" sz="2400" dirty="0"/>
              <a:t> is employed to predict MOS and below are the results</a:t>
            </a:r>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31D8C339-11ED-4612-ECFB-50F4765B8656}"/>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46C6A4BF-AFB2-E862-A584-54D6B13BC75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01503C3F-2E0D-47CE-AAB6-EA36E62A942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pic>
        <p:nvPicPr>
          <p:cNvPr id="6" name="Picture 5">
            <a:extLst>
              <a:ext uri="{FF2B5EF4-FFF2-40B4-BE49-F238E27FC236}">
                <a16:creationId xmlns:a16="http://schemas.microsoft.com/office/drawing/2014/main" id="{59BB1665-8CA7-DCBB-1EF8-933F9EB78FE9}"/>
              </a:ext>
            </a:extLst>
          </p:cNvPr>
          <p:cNvPicPr>
            <a:picLocks noChangeAspect="1"/>
          </p:cNvPicPr>
          <p:nvPr/>
        </p:nvPicPr>
        <p:blipFill>
          <a:blip r:embed="rId4"/>
          <a:stretch>
            <a:fillRect/>
          </a:stretch>
        </p:blipFill>
        <p:spPr>
          <a:xfrm>
            <a:off x="2815315" y="2904377"/>
            <a:ext cx="5715798" cy="2419688"/>
          </a:xfrm>
          <a:prstGeom prst="rect">
            <a:avLst/>
          </a:prstGeom>
        </p:spPr>
      </p:pic>
    </p:spTree>
    <p:extLst>
      <p:ext uri="{BB962C8B-B14F-4D97-AF65-F5344CB8AC3E}">
        <p14:creationId xmlns:p14="http://schemas.microsoft.com/office/powerpoint/2010/main" val="35371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FA641F-0144-4F04-AB96-F476E0E42FE4}"/>
              </a:ext>
            </a:extLst>
          </p:cNvPr>
          <p:cNvSpPr>
            <a:spLocks noGrp="1"/>
          </p:cNvSpPr>
          <p:nvPr>
            <p:ph type="ftr" idx="11"/>
          </p:nvPr>
        </p:nvSpPr>
        <p:spPr/>
        <p:txBody>
          <a:bodyPr/>
          <a:lstStyle/>
          <a:p>
            <a:r>
              <a:rPr lang="en-US"/>
              <a:t>Indian Institute of Information Technology, Kottayam</a:t>
            </a:r>
          </a:p>
        </p:txBody>
      </p:sp>
      <p:sp>
        <p:nvSpPr>
          <p:cNvPr id="3" name="Slide Number Placeholder 2">
            <a:extLst>
              <a:ext uri="{FF2B5EF4-FFF2-40B4-BE49-F238E27FC236}">
                <a16:creationId xmlns:a16="http://schemas.microsoft.com/office/drawing/2014/main" id="{0E8E918C-E0B6-44D3-D912-FD9E883CE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4" name="TextBox 3">
            <a:extLst>
              <a:ext uri="{FF2B5EF4-FFF2-40B4-BE49-F238E27FC236}">
                <a16:creationId xmlns:a16="http://schemas.microsoft.com/office/drawing/2014/main" id="{D6FB7D7D-6973-5714-E047-F1E225CA990E}"/>
              </a:ext>
            </a:extLst>
          </p:cNvPr>
          <p:cNvSpPr txBox="1"/>
          <p:nvPr/>
        </p:nvSpPr>
        <p:spPr>
          <a:xfrm>
            <a:off x="641555" y="-1"/>
            <a:ext cx="5778910" cy="5047536"/>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Table of Contents :</a:t>
            </a:r>
          </a:p>
          <a:p>
            <a:endParaRPr lang="en-US" sz="2200" b="1" dirty="0">
              <a:latin typeface="Calibri" panose="020F0502020204030204" pitchFamily="34" charset="0"/>
              <a:cs typeface="Calibri" panose="020F0502020204030204" pitchFamily="34" charset="0"/>
            </a:endParaRPr>
          </a:p>
          <a:p>
            <a:pPr marL="342900" indent="-342900">
              <a:buAutoNum type="arabicPeriod"/>
            </a:pPr>
            <a:r>
              <a:rPr lang="en-US" sz="2200" dirty="0">
                <a:latin typeface="Calibri" panose="020F0502020204030204" pitchFamily="34" charset="0"/>
                <a:cs typeface="Calibri" panose="020F0502020204030204" pitchFamily="34" charset="0"/>
              </a:rPr>
              <a:t>Introduction</a:t>
            </a:r>
          </a:p>
          <a:p>
            <a:pPr marL="342900" indent="-342900">
              <a:buAutoNum type="arabicPeriod"/>
            </a:pPr>
            <a:r>
              <a:rPr lang="en-US" sz="2200" dirty="0">
                <a:latin typeface="Calibri" panose="020F0502020204030204" pitchFamily="34" charset="0"/>
                <a:cs typeface="Calibri" panose="020F0502020204030204" pitchFamily="34" charset="0"/>
              </a:rPr>
              <a:t>Phase I Summary</a:t>
            </a:r>
          </a:p>
          <a:p>
            <a:pPr marL="342900" indent="-342900">
              <a:buAutoNum type="arabicPeriod"/>
            </a:pPr>
            <a:r>
              <a:rPr lang="en-US" sz="2200" dirty="0">
                <a:latin typeface="Calibri" panose="020F0502020204030204" pitchFamily="34" charset="0"/>
                <a:cs typeface="Calibri" panose="020F0502020204030204" pitchFamily="34" charset="0"/>
              </a:rPr>
              <a:t>Literature Review</a:t>
            </a:r>
          </a:p>
          <a:p>
            <a:pPr marL="342900" indent="-342900">
              <a:buAutoNum type="arabicPeriod"/>
            </a:pPr>
            <a:r>
              <a:rPr lang="en-US" sz="2200" dirty="0">
                <a:latin typeface="Calibri" panose="020F0502020204030204" pitchFamily="34" charset="0"/>
                <a:cs typeface="Calibri" panose="020F0502020204030204" pitchFamily="34" charset="0"/>
              </a:rPr>
              <a:t>Problem Statement</a:t>
            </a:r>
          </a:p>
          <a:p>
            <a:pPr marL="342900" indent="-342900">
              <a:buAutoNum type="arabicPeriod"/>
            </a:pPr>
            <a:r>
              <a:rPr lang="en-US" sz="2200" dirty="0">
                <a:latin typeface="Calibri" panose="020F0502020204030204" pitchFamily="34" charset="0"/>
                <a:cs typeface="Calibri" panose="020F0502020204030204" pitchFamily="34" charset="0"/>
              </a:rPr>
              <a:t>Objective</a:t>
            </a:r>
          </a:p>
          <a:p>
            <a:pPr marL="342900" indent="-342900">
              <a:buAutoNum type="arabicPeriod"/>
            </a:pPr>
            <a:r>
              <a:rPr lang="en-US" sz="2200" dirty="0">
                <a:latin typeface="Calibri" panose="020F0502020204030204" pitchFamily="34" charset="0"/>
                <a:cs typeface="Calibri" panose="020F0502020204030204" pitchFamily="34" charset="0"/>
              </a:rPr>
              <a:t>Proposed Methodology</a:t>
            </a:r>
          </a:p>
          <a:p>
            <a:pPr marL="342900" indent="-342900">
              <a:buAutoNum type="arabicPeriod"/>
            </a:pPr>
            <a:r>
              <a:rPr lang="en-US" sz="2200" dirty="0">
                <a:latin typeface="Calibri" panose="020F0502020204030204" pitchFamily="34" charset="0"/>
                <a:cs typeface="Calibri" panose="020F0502020204030204" pitchFamily="34" charset="0"/>
              </a:rPr>
              <a:t>Architecture</a:t>
            </a:r>
          </a:p>
          <a:p>
            <a:pPr marL="342900" indent="-342900">
              <a:buAutoNum type="arabicPeriod"/>
            </a:pPr>
            <a:r>
              <a:rPr lang="en-US" sz="2200" dirty="0">
                <a:latin typeface="Calibri" panose="020F0502020204030204" pitchFamily="34" charset="0"/>
                <a:cs typeface="Calibri" panose="020F0502020204030204" pitchFamily="34" charset="0"/>
              </a:rPr>
              <a:t>Experimental Results</a:t>
            </a:r>
          </a:p>
          <a:p>
            <a:pPr marL="342900" indent="-342900">
              <a:buAutoNum type="arabicPeriod"/>
            </a:pPr>
            <a:r>
              <a:rPr lang="en-US" sz="2200" dirty="0">
                <a:latin typeface="Calibri" panose="020F0502020204030204" pitchFamily="34" charset="0"/>
                <a:cs typeface="Calibri" panose="020F0502020204030204" pitchFamily="34" charset="0"/>
              </a:rPr>
              <a:t>Conclusion</a:t>
            </a:r>
          </a:p>
          <a:p>
            <a:pPr marL="342900" indent="-342900">
              <a:buAutoNum type="arabicPeriod"/>
            </a:pPr>
            <a:r>
              <a:rPr lang="en-US" sz="2200" dirty="0">
                <a:latin typeface="Calibri" panose="020F0502020204030204" pitchFamily="34" charset="0"/>
                <a:cs typeface="Calibri" panose="020F0502020204030204" pitchFamily="34" charset="0"/>
              </a:rPr>
              <a:t> References</a:t>
            </a:r>
          </a:p>
          <a:p>
            <a:pPr marL="342900" indent="-342900">
              <a:buAutoNum type="arabicPeriod"/>
            </a:pPr>
            <a:endParaRPr lang="en-US" sz="2200" dirty="0">
              <a:latin typeface="Calibri" panose="020F0502020204030204" pitchFamily="34" charset="0"/>
              <a:cs typeface="Calibri" panose="020F0502020204030204" pitchFamily="34" charset="0"/>
            </a:endParaRPr>
          </a:p>
          <a:p>
            <a:pPr marL="342900" indent="-342900">
              <a:buAutoNum type="arabicPeriod"/>
            </a:pPr>
            <a:endParaRPr lang="en-US" dirty="0"/>
          </a:p>
        </p:txBody>
      </p:sp>
      <p:pic>
        <p:nvPicPr>
          <p:cNvPr id="5" name="Google Shape;101;p2">
            <a:extLst>
              <a:ext uri="{FF2B5EF4-FFF2-40B4-BE49-F238E27FC236}">
                <a16:creationId xmlns:a16="http://schemas.microsoft.com/office/drawing/2014/main" id="{3D48F267-3DB2-311B-6E2B-5711D20AF9B3}"/>
              </a:ext>
            </a:extLst>
          </p:cNvPr>
          <p:cNvPicPr preferRelativeResize="0"/>
          <p:nvPr/>
        </p:nvPicPr>
        <p:blipFill rotWithShape="1">
          <a:blip r:embed="rId2">
            <a:alphaModFix/>
          </a:blip>
          <a:srcRect/>
          <a:stretch/>
        </p:blipFill>
        <p:spPr>
          <a:xfrm>
            <a:off x="9602421" y="17815"/>
            <a:ext cx="1751379" cy="815788"/>
          </a:xfrm>
          <a:prstGeom prst="rect">
            <a:avLst/>
          </a:prstGeom>
          <a:noFill/>
          <a:ln>
            <a:noFill/>
          </a:ln>
        </p:spPr>
      </p:pic>
    </p:spTree>
    <p:extLst>
      <p:ext uri="{BB962C8B-B14F-4D97-AF65-F5344CB8AC3E}">
        <p14:creationId xmlns:p14="http://schemas.microsoft.com/office/powerpoint/2010/main" val="36371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1042219" y="2252662"/>
            <a:ext cx="8416413" cy="365402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pic>
        <p:nvPicPr>
          <p:cNvPr id="1026" name="Picture 2">
            <a:extLst>
              <a:ext uri="{FF2B5EF4-FFF2-40B4-BE49-F238E27FC236}">
                <a16:creationId xmlns:a16="http://schemas.microsoft.com/office/drawing/2014/main" id="{148AC028-7548-88E5-29C5-CBB718570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584" y="1494043"/>
            <a:ext cx="6439963" cy="411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7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II (Predicting </a:t>
            </a:r>
            <a:r>
              <a:rPr lang="en-US" sz="2400" dirty="0" err="1"/>
              <a:t>AvgVideoBitRate</a:t>
            </a:r>
            <a:r>
              <a:rPr lang="en-US" sz="2400" dirty="0"/>
              <a:t>)</a:t>
            </a:r>
          </a:p>
          <a:p>
            <a:pPr marL="177800" indent="0" algn="just">
              <a:spcBef>
                <a:spcPts val="0"/>
              </a:spcBef>
              <a:buSzPts val="2800"/>
              <a:buNone/>
            </a:pPr>
            <a:endParaRPr lang="en-US" sz="2400" dirty="0"/>
          </a:p>
          <a:p>
            <a:pPr marL="177800" indent="0" algn="just">
              <a:spcBef>
                <a:spcPts val="0"/>
              </a:spcBef>
              <a:buSzPts val="2800"/>
              <a:buNone/>
            </a:pPr>
            <a:r>
              <a:rPr lang="en-US" sz="2400" dirty="0"/>
              <a:t>Architecture</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a Sequential model, meaning it consists of a linear stack of layers where each layer has exactly one input tensor and one output tensor.</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Conv1D layer is added with 64 filters, a kernel size of 3,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ReLU</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MaxPooling1D layer is added with a pooling size of 2, reducing the spatial dimensions of the representation.</a:t>
            </a:r>
          </a:p>
          <a:p>
            <a:pPr marL="520700" algn="just">
              <a:spcBef>
                <a:spcPts val="0"/>
              </a:spcBef>
              <a:buSzPts val="2800"/>
            </a:pPr>
            <a:r>
              <a:rPr lang="en-US" sz="2400" dirty="0"/>
              <a:t>Flatten layer is added to transform the output from the convolutional and pooling layers into a flat 1D array, which can be fed into the fully connected layers.</a:t>
            </a:r>
          </a:p>
          <a:p>
            <a:pPr marL="520700" algn="just">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Two dense layers are added with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The first dense layer has 64 neurons and other layer has single neuron</a:t>
            </a:r>
          </a:p>
          <a:p>
            <a:pPr marL="520700" algn="just">
              <a:spcBef>
                <a:spcPts val="0"/>
              </a:spcBef>
              <a:buSzPts val="2800"/>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spTree>
    <p:extLst>
      <p:ext uri="{BB962C8B-B14F-4D97-AF65-F5344CB8AC3E}">
        <p14:creationId xmlns:p14="http://schemas.microsoft.com/office/powerpoint/2010/main" val="310991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6"/>
            <a:ext cx="10655710" cy="546772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177800" indent="0" algn="just">
              <a:spcBef>
                <a:spcPts val="0"/>
              </a:spcBef>
              <a:buSzPts val="2800"/>
              <a:buNone/>
            </a:pPr>
            <a:r>
              <a:rPr lang="en-US" sz="2400" dirty="0"/>
              <a:t>Test MAE: </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69</a:t>
            </a:r>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547.96</a:t>
            </a: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pic>
        <p:nvPicPr>
          <p:cNvPr id="3" name="Picture 2">
            <a:extLst>
              <a:ext uri="{FF2B5EF4-FFF2-40B4-BE49-F238E27FC236}">
                <a16:creationId xmlns:a16="http://schemas.microsoft.com/office/drawing/2014/main" id="{8C47FC0F-EDE8-696C-3E66-7C0BE50F561C}"/>
              </a:ext>
            </a:extLst>
          </p:cNvPr>
          <p:cNvPicPr>
            <a:picLocks noChangeAspect="1"/>
          </p:cNvPicPr>
          <p:nvPr/>
        </p:nvPicPr>
        <p:blipFill>
          <a:blip r:embed="rId4"/>
          <a:stretch>
            <a:fillRect/>
          </a:stretch>
        </p:blipFill>
        <p:spPr>
          <a:xfrm>
            <a:off x="3368627" y="2649399"/>
            <a:ext cx="5454745" cy="3706951"/>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pic>
        <p:nvPicPr>
          <p:cNvPr id="5" name="Picture 4">
            <a:extLst>
              <a:ext uri="{FF2B5EF4-FFF2-40B4-BE49-F238E27FC236}">
                <a16:creationId xmlns:a16="http://schemas.microsoft.com/office/drawing/2014/main" id="{4116D2AF-4C88-4AA7-3D7C-C327D3805F19}"/>
              </a:ext>
            </a:extLst>
          </p:cNvPr>
          <p:cNvPicPr>
            <a:picLocks noChangeAspect="1"/>
          </p:cNvPicPr>
          <p:nvPr/>
        </p:nvPicPr>
        <p:blipFill>
          <a:blip r:embed="rId4"/>
          <a:stretch>
            <a:fillRect/>
          </a:stretch>
        </p:blipFill>
        <p:spPr>
          <a:xfrm>
            <a:off x="4915395" y="1318839"/>
            <a:ext cx="2567687" cy="4744473"/>
          </a:xfrm>
          <a:prstGeom prst="rect">
            <a:avLst/>
          </a:prstGeom>
        </p:spPr>
      </p:pic>
    </p:spTree>
    <p:extLst>
      <p:ext uri="{BB962C8B-B14F-4D97-AF65-F5344CB8AC3E}">
        <p14:creationId xmlns:p14="http://schemas.microsoft.com/office/powerpoint/2010/main" val="182779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pic>
        <p:nvPicPr>
          <p:cNvPr id="3" name="Picture 2">
            <a:extLst>
              <a:ext uri="{FF2B5EF4-FFF2-40B4-BE49-F238E27FC236}">
                <a16:creationId xmlns:a16="http://schemas.microsoft.com/office/drawing/2014/main" id="{D0368DE7-72B6-AC94-6B96-030EC0E7D88A}"/>
              </a:ext>
            </a:extLst>
          </p:cNvPr>
          <p:cNvPicPr>
            <a:picLocks noChangeAspect="1"/>
          </p:cNvPicPr>
          <p:nvPr/>
        </p:nvPicPr>
        <p:blipFill>
          <a:blip r:embed="rId4"/>
          <a:stretch>
            <a:fillRect/>
          </a:stretch>
        </p:blipFill>
        <p:spPr>
          <a:xfrm>
            <a:off x="353872" y="1385887"/>
            <a:ext cx="5496322" cy="3459693"/>
          </a:xfrm>
          <a:prstGeom prst="rect">
            <a:avLst/>
          </a:prstGeom>
        </p:spPr>
      </p:pic>
      <p:pic>
        <p:nvPicPr>
          <p:cNvPr id="5" name="Picture 4">
            <a:extLst>
              <a:ext uri="{FF2B5EF4-FFF2-40B4-BE49-F238E27FC236}">
                <a16:creationId xmlns:a16="http://schemas.microsoft.com/office/drawing/2014/main" id="{7D8A3074-BDE6-3CF2-6153-2207BAE27848}"/>
              </a:ext>
            </a:extLst>
          </p:cNvPr>
          <p:cNvPicPr>
            <a:picLocks noChangeAspect="1"/>
          </p:cNvPicPr>
          <p:nvPr/>
        </p:nvPicPr>
        <p:blipFill>
          <a:blip r:embed="rId5"/>
          <a:stretch>
            <a:fillRect/>
          </a:stretch>
        </p:blipFill>
        <p:spPr>
          <a:xfrm>
            <a:off x="6025945" y="2711449"/>
            <a:ext cx="5709934" cy="3571363"/>
          </a:xfrm>
          <a:prstGeom prst="rect">
            <a:avLst/>
          </a:prstGeom>
        </p:spPr>
      </p:pic>
    </p:spTree>
    <p:extLst>
      <p:ext uri="{BB962C8B-B14F-4D97-AF65-F5344CB8AC3E}">
        <p14:creationId xmlns:p14="http://schemas.microsoft.com/office/powerpoint/2010/main" val="3382291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dirty="0"/>
              <a:t> scores</a:t>
            </a:r>
          </a:p>
          <a:p>
            <a:pPr marL="635000" indent="-457200">
              <a:spcBef>
                <a:spcPts val="0"/>
              </a:spcBef>
              <a:buSzPts val="2800"/>
            </a:pPr>
            <a:r>
              <a:rPr lang="en-US" dirty="0"/>
              <a:t>Sessions 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635000" indent="-457200">
              <a:spcBef>
                <a:spcPts val="0"/>
              </a:spcBef>
              <a:buSzPts val="2800"/>
            </a:pPr>
            <a:r>
              <a:rPr lang="en-US" dirty="0"/>
              <a:t>In general, it is difficult to obtain the “ground truth” about the </a:t>
            </a:r>
            <a:r>
              <a:rPr lang="en-US" dirty="0" err="1"/>
              <a:t>QoE</a:t>
            </a:r>
            <a:r>
              <a:rPr lang="en-US" dirty="0"/>
              <a:t>. </a:t>
            </a:r>
          </a:p>
          <a:p>
            <a:pPr marL="177800" indent="0">
              <a:spcBef>
                <a:spcPts val="0"/>
              </a:spcBef>
              <a:buSzPts val="2800"/>
              <a:buNone/>
            </a:pPr>
            <a:endParaRPr lang="en-US" dirty="0"/>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a:p>
        </p:txBody>
      </p:sp>
    </p:spTree>
    <p:extLst>
      <p:ext uri="{BB962C8B-B14F-4D97-AF65-F5344CB8AC3E}">
        <p14:creationId xmlns:p14="http://schemas.microsoft.com/office/powerpoint/2010/main" val="1491780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28</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1D22B7E-A5EA-863C-146C-274E52558E77}"/>
            </a:ext>
          </a:extLst>
        </p:cNvPr>
        <p:cNvGrpSpPr/>
        <p:nvPr/>
      </p:nvGrpSpPr>
      <p:grpSpPr>
        <a:xfrm>
          <a:off x="0" y="0"/>
          <a:ext cx="0" cy="0"/>
          <a:chOff x="0" y="0"/>
          <a:chExt cx="0" cy="0"/>
        </a:xfrm>
      </p:grpSpPr>
      <p:sp>
        <p:nvSpPr>
          <p:cNvPr id="99" name="Google Shape;99;p2">
            <a:extLst>
              <a:ext uri="{FF2B5EF4-FFF2-40B4-BE49-F238E27FC236}">
                <a16:creationId xmlns:a16="http://schemas.microsoft.com/office/drawing/2014/main" id="{772EE7EE-58C2-3448-2FA1-84D4E5585853}"/>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Phase I Summary</a:t>
            </a:r>
            <a:endParaRPr dirty="0"/>
          </a:p>
        </p:txBody>
      </p:sp>
      <p:sp>
        <p:nvSpPr>
          <p:cNvPr id="100" name="Google Shape;100;p2">
            <a:extLst>
              <a:ext uri="{FF2B5EF4-FFF2-40B4-BE49-F238E27FC236}">
                <a16:creationId xmlns:a16="http://schemas.microsoft.com/office/drawing/2014/main" id="{0C4D9B85-3A7E-7B17-E297-B5B76EF3F47B}"/>
              </a:ext>
            </a:extLst>
          </p:cNvPr>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0" indent="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b="0" i="0" dirty="0">
                <a:solidFill>
                  <a:schemeClr val="tx1"/>
                </a:solidFill>
                <a:effectLst/>
                <a:latin typeface="Söhne"/>
              </a:rPr>
              <a:t>In Phase I, our project emphasized Quality of Experience (</a:t>
            </a:r>
            <a:r>
              <a:rPr lang="en-US" b="0" i="0" dirty="0" err="1">
                <a:solidFill>
                  <a:schemeClr val="tx1"/>
                </a:solidFill>
                <a:effectLst/>
                <a:latin typeface="Söhne"/>
              </a:rPr>
              <a:t>QoE</a:t>
            </a:r>
            <a:r>
              <a:rPr lang="en-US" b="0" i="0" dirty="0">
                <a:solidFill>
                  <a:schemeClr val="tx1"/>
                </a:solidFill>
                <a:effectLst/>
                <a:latin typeface="Söhne"/>
              </a:rPr>
              <a:t>) prediction by leveraging the power of Deep Learning and incorporating User-Centric Preferences</a:t>
            </a:r>
          </a:p>
          <a:p>
            <a:pPr marL="635000" indent="-457200" algn="just">
              <a:buSzPct val="100000"/>
            </a:pPr>
            <a:r>
              <a:rPr lang="en-US" dirty="0">
                <a:solidFill>
                  <a:schemeClr val="tx1"/>
                </a:solidFill>
                <a:latin typeface="Söhne"/>
              </a:rPr>
              <a:t>The primary goal is to elevate user satisfaction in digital experiences.</a:t>
            </a:r>
          </a:p>
          <a:p>
            <a:pPr marL="635000" indent="-457200" algn="just">
              <a:buSzPct val="100000"/>
            </a:pPr>
            <a:r>
              <a:rPr lang="en-US" b="0" i="0" dirty="0">
                <a:solidFill>
                  <a:schemeClr val="tx1"/>
                </a:solidFill>
                <a:effectLst/>
                <a:latin typeface="Söhne"/>
              </a:rPr>
              <a:t>Successfully conducted a comprehensive literature review on </a:t>
            </a:r>
            <a:r>
              <a:rPr lang="en-US" b="0" i="0" dirty="0" err="1">
                <a:solidFill>
                  <a:schemeClr val="tx1"/>
                </a:solidFill>
                <a:effectLst/>
                <a:latin typeface="Söhne"/>
              </a:rPr>
              <a:t>QoE</a:t>
            </a:r>
            <a:r>
              <a:rPr lang="en-US" b="0" i="0" dirty="0">
                <a:solidFill>
                  <a:schemeClr val="tx1"/>
                </a:solidFill>
                <a:effectLst/>
                <a:latin typeface="Söhne"/>
              </a:rPr>
              <a:t> prediction models.</a:t>
            </a:r>
          </a:p>
          <a:p>
            <a:pPr marL="635000" indent="-457200" algn="just">
              <a:buSzPct val="100000"/>
            </a:pPr>
            <a:r>
              <a:rPr lang="en-US" dirty="0">
                <a:solidFill>
                  <a:schemeClr val="tx1"/>
                </a:solidFill>
                <a:latin typeface="Söhne"/>
              </a:rPr>
              <a:t>Successfully conducted a comprehensive review on different ML and DL Algorithms, Feature Selection Techniques</a:t>
            </a:r>
          </a:p>
          <a:p>
            <a:pPr marL="635000" indent="-457200" algn="just">
              <a:buSzPct val="100000"/>
            </a:pPr>
            <a:r>
              <a:rPr lang="en-US" b="0" i="0" dirty="0">
                <a:solidFill>
                  <a:schemeClr val="tx1"/>
                </a:solidFill>
                <a:effectLst/>
                <a:latin typeface="Söhne"/>
              </a:rPr>
              <a:t>Designed a preliminar</a:t>
            </a:r>
            <a:r>
              <a:rPr lang="en-US" dirty="0">
                <a:solidFill>
                  <a:schemeClr val="tx1"/>
                </a:solidFill>
                <a:latin typeface="Söhne"/>
              </a:rPr>
              <a:t>y architecture for the project.</a:t>
            </a:r>
            <a:endParaRPr lang="en-US" b="0" i="0" dirty="0">
              <a:solidFill>
                <a:schemeClr val="tx1"/>
              </a:solidFill>
              <a:effectLst/>
              <a:latin typeface="Söhne"/>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a:extLst>
              <a:ext uri="{FF2B5EF4-FFF2-40B4-BE49-F238E27FC236}">
                <a16:creationId xmlns:a16="http://schemas.microsoft.com/office/drawing/2014/main" id="{02A2DB1C-D668-A7B9-DD47-D5D8D897D9AF}"/>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a:extLst>
              <a:ext uri="{FF2B5EF4-FFF2-40B4-BE49-F238E27FC236}">
                <a16:creationId xmlns:a16="http://schemas.microsoft.com/office/drawing/2014/main" id="{357EFE24-CAC9-7841-C5E6-9F50596F817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a:extLst>
              <a:ext uri="{FF2B5EF4-FFF2-40B4-BE49-F238E27FC236}">
                <a16:creationId xmlns:a16="http://schemas.microsoft.com/office/drawing/2014/main" id="{90991E90-25DC-6A07-5A3D-E57572BB5DD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extLst>
      <p:ext uri="{BB962C8B-B14F-4D97-AF65-F5344CB8AC3E}">
        <p14:creationId xmlns:p14="http://schemas.microsoft.com/office/powerpoint/2010/main" val="23910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1636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0023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4046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2452083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2132</TotalTime>
  <Words>2666</Words>
  <Application>Microsoft Office PowerPoint</Application>
  <PresentationFormat>Widescreen</PresentationFormat>
  <Paragraphs>271</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Söhne</vt:lpstr>
      <vt:lpstr>Office Theme</vt:lpstr>
      <vt:lpstr>Enhancing QoE Prediction with Deep Learning and User-Centric Preferences</vt:lpstr>
      <vt:lpstr>PowerPoint Presentation</vt:lpstr>
      <vt:lpstr>Introduction</vt:lpstr>
      <vt:lpstr>Phase I Summary</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29</cp:revision>
  <dcterms:created xsi:type="dcterms:W3CDTF">2021-08-20T07:15:07Z</dcterms:created>
  <dcterms:modified xsi:type="dcterms:W3CDTF">2024-03-31T19:19:31Z</dcterms:modified>
</cp:coreProperties>
</file>