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96" r:id="rId3"/>
    <p:sldId id="257" r:id="rId4"/>
    <p:sldId id="290" r:id="rId5"/>
    <p:sldId id="258" r:id="rId6"/>
    <p:sldId id="264" r:id="rId7"/>
    <p:sldId id="265" r:id="rId8"/>
    <p:sldId id="267" r:id="rId9"/>
    <p:sldId id="268" r:id="rId10"/>
    <p:sldId id="269" r:id="rId11"/>
    <p:sldId id="260" r:id="rId12"/>
    <p:sldId id="271" r:id="rId13"/>
    <p:sldId id="275" r:id="rId14"/>
    <p:sldId id="276" r:id="rId15"/>
    <p:sldId id="261" r:id="rId16"/>
    <p:sldId id="295" r:id="rId17"/>
    <p:sldId id="278" r:id="rId18"/>
    <p:sldId id="288" r:id="rId19"/>
    <p:sldId id="285" r:id="rId20"/>
    <p:sldId id="291" r:id="rId21"/>
    <p:sldId id="293" r:id="rId22"/>
    <p:sldId id="280" r:id="rId23"/>
    <p:sldId id="289" r:id="rId24"/>
    <p:sldId id="292" r:id="rId25"/>
    <p:sldId id="294" r:id="rId26"/>
    <p:sldId id="262" r:id="rId27"/>
    <p:sldId id="277" r:id="rId28"/>
    <p:sldId id="263" r:id="rId29"/>
    <p:sldId id="272"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uxAGAFeK385ws0wbPmROt43K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297311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3190910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2201059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264117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9B239C2A-8BE3-83CB-77ED-9884EB117808}"/>
            </a:ext>
          </a:extLst>
        </p:cNvPr>
        <p:cNvGrpSpPr/>
        <p:nvPr/>
      </p:nvGrpSpPr>
      <p:grpSpPr>
        <a:xfrm>
          <a:off x="0" y="0"/>
          <a:ext cx="0" cy="0"/>
          <a:chOff x="0" y="0"/>
          <a:chExt cx="0" cy="0"/>
        </a:xfrm>
      </p:grpSpPr>
      <p:sp>
        <p:nvSpPr>
          <p:cNvPr id="125" name="Google Shape;125;p5:notes">
            <a:extLst>
              <a:ext uri="{FF2B5EF4-FFF2-40B4-BE49-F238E27FC236}">
                <a16:creationId xmlns:a16="http://schemas.microsoft.com/office/drawing/2014/main" id="{A7ACA5A1-E193-B48F-EC1A-6D88EA9D90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a:extLst>
              <a:ext uri="{FF2B5EF4-FFF2-40B4-BE49-F238E27FC236}">
                <a16:creationId xmlns:a16="http://schemas.microsoft.com/office/drawing/2014/main" id="{C078C0E1-C1B4-75F6-3F5C-2AC6E8E2C92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a:extLst>
              <a:ext uri="{FF2B5EF4-FFF2-40B4-BE49-F238E27FC236}">
                <a16:creationId xmlns:a16="http://schemas.microsoft.com/office/drawing/2014/main" id="{E3A14D25-D489-623B-28E4-123675D4281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1772996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880018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478073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2512692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213385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extLst>
      <p:ext uri="{BB962C8B-B14F-4D97-AF65-F5344CB8AC3E}">
        <p14:creationId xmlns:p14="http://schemas.microsoft.com/office/powerpoint/2010/main" val="2905247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2277723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26</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87663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29</a:t>
            </a:fld>
            <a:endParaRPr/>
          </a:p>
        </p:txBody>
      </p:sp>
    </p:spTree>
    <p:extLst>
      <p:ext uri="{BB962C8B-B14F-4D97-AF65-F5344CB8AC3E}">
        <p14:creationId xmlns:p14="http://schemas.microsoft.com/office/powerpoint/2010/main" val="350008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C08248B-BB16-F515-30AC-1AB464809D0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8F6045B8-E433-8C2B-F1F6-60DBE7718E7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a:extLst>
              <a:ext uri="{FF2B5EF4-FFF2-40B4-BE49-F238E27FC236}">
                <a16:creationId xmlns:a16="http://schemas.microsoft.com/office/drawing/2014/main" id="{D5E1ABBB-AC96-7937-7441-6C09004212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a:extLst>
              <a:ext uri="{FF2B5EF4-FFF2-40B4-BE49-F238E27FC236}">
                <a16:creationId xmlns:a16="http://schemas.microsoft.com/office/drawing/2014/main" id="{8F0BCA79-D817-1329-C96E-2EFDAD00CE3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23227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193362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1486857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121484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Indian Institute of Information Technology, Kottayam</a:t>
            </a:r>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n-US/docs/Web/Media/DASH_Adaptive_Streaming_for_HTML_5_Vide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753874"/>
            <a:ext cx="9144000" cy="2387600"/>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US" b="0" i="0" dirty="0">
                <a:solidFill>
                  <a:schemeClr val="tx1"/>
                </a:solidFill>
                <a:effectLst/>
                <a:latin typeface="Söhne"/>
              </a:rPr>
              <a:t>Enhancing </a:t>
            </a:r>
            <a:r>
              <a:rPr lang="en-US" b="0" i="0" dirty="0" err="1">
                <a:solidFill>
                  <a:schemeClr val="tx1"/>
                </a:solidFill>
                <a:effectLst/>
                <a:latin typeface="Söhne"/>
              </a:rPr>
              <a:t>QoE</a:t>
            </a:r>
            <a:r>
              <a:rPr lang="en-US" b="0" i="0" dirty="0">
                <a:solidFill>
                  <a:schemeClr val="tx1"/>
                </a:solidFill>
                <a:effectLst/>
                <a:latin typeface="Söhne"/>
              </a:rPr>
              <a:t> Prediction with Deep Learning and User-Centric Preferences</a:t>
            </a:r>
            <a:endParaRPr dirty="0">
              <a:solidFill>
                <a:schemeClr val="tx1"/>
              </a:solidFill>
            </a:endParaRPr>
          </a:p>
        </p:txBody>
      </p:sp>
      <p:sp>
        <p:nvSpPr>
          <p:cNvPr id="90" name="Google Shape;90;p1"/>
          <p:cNvSpPr txBox="1">
            <a:spLocks noGrp="1"/>
          </p:cNvSpPr>
          <p:nvPr>
            <p:ph type="subTitle" idx="1"/>
          </p:nvPr>
        </p:nvSpPr>
        <p:spPr>
          <a:xfrm>
            <a:off x="1425677" y="3141474"/>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1330"/>
              <a:buNone/>
            </a:pPr>
            <a:r>
              <a:rPr lang="en-IN" sz="1530" dirty="0"/>
              <a:t>BY</a:t>
            </a:r>
            <a:endParaRPr sz="1340" dirty="0"/>
          </a:p>
          <a:p>
            <a:pPr marL="0" lvl="0" indent="0" rtl="0">
              <a:lnSpc>
                <a:spcPct val="70000"/>
              </a:lnSpc>
              <a:spcBef>
                <a:spcPts val="1000"/>
              </a:spcBef>
              <a:spcAft>
                <a:spcPts val="0"/>
              </a:spcAft>
              <a:buClr>
                <a:schemeClr val="dk1"/>
              </a:buClr>
              <a:buSzPts val="1330"/>
              <a:buNone/>
            </a:pPr>
            <a:r>
              <a:rPr lang="en-IN" sz="1700" i="1" dirty="0"/>
              <a:t>Tharun Vemula    2020bcs0066</a:t>
            </a:r>
          </a:p>
          <a:p>
            <a:pPr marL="0" lvl="0" indent="0" rtl="0">
              <a:lnSpc>
                <a:spcPct val="70000"/>
              </a:lnSpc>
              <a:spcBef>
                <a:spcPts val="1000"/>
              </a:spcBef>
              <a:spcAft>
                <a:spcPts val="0"/>
              </a:spcAft>
              <a:buClr>
                <a:schemeClr val="dk1"/>
              </a:buClr>
              <a:buSzPts val="1330"/>
              <a:buNone/>
            </a:pPr>
            <a:r>
              <a:rPr lang="en-IN" sz="1700" i="1" dirty="0" err="1"/>
              <a:t>Harisankar</a:t>
            </a:r>
            <a:r>
              <a:rPr lang="en-IN" sz="1700" i="1" dirty="0"/>
              <a:t> S         2020bcs0102</a:t>
            </a:r>
            <a:endParaRPr sz="1700" i="1" dirty="0"/>
          </a:p>
          <a:p>
            <a:pPr marL="0" lvl="0" indent="0" rtl="0">
              <a:lnSpc>
                <a:spcPct val="70000"/>
              </a:lnSpc>
              <a:spcBef>
                <a:spcPts val="1000"/>
              </a:spcBef>
              <a:spcAft>
                <a:spcPts val="0"/>
              </a:spcAft>
              <a:buClr>
                <a:schemeClr val="dk1"/>
              </a:buClr>
              <a:buSzPts val="1330"/>
              <a:buNone/>
            </a:pPr>
            <a:r>
              <a:rPr lang="en-IN" sz="1700" i="1" dirty="0" err="1"/>
              <a:t>Desale</a:t>
            </a:r>
            <a:r>
              <a:rPr lang="en-IN" sz="1700" i="1" dirty="0"/>
              <a:t> Kaustubh </a:t>
            </a:r>
            <a:r>
              <a:rPr lang="en-IN" sz="1700" i="1" dirty="0" err="1"/>
              <a:t>Suvalal</a:t>
            </a:r>
            <a:r>
              <a:rPr lang="en-IN" sz="1700" i="1" dirty="0"/>
              <a:t>    2020bcs0169</a:t>
            </a:r>
            <a:endParaRPr sz="1700" i="1" dirty="0"/>
          </a:p>
          <a:p>
            <a:pPr marL="0" lvl="0" indent="0" rtl="0">
              <a:lnSpc>
                <a:spcPct val="70000"/>
              </a:lnSpc>
              <a:spcBef>
                <a:spcPts val="1000"/>
              </a:spcBef>
              <a:spcAft>
                <a:spcPts val="0"/>
              </a:spcAft>
              <a:buClr>
                <a:schemeClr val="dk1"/>
              </a:buClr>
              <a:buSzPts val="1330"/>
              <a:buNone/>
            </a:pPr>
            <a:r>
              <a:rPr lang="en-IN" sz="1700" i="1" dirty="0" err="1"/>
              <a:t>Maloth</a:t>
            </a:r>
            <a:r>
              <a:rPr lang="en-IN" sz="1700" i="1" dirty="0"/>
              <a:t> Sai Ram Naik     2020bcs0064</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r>
              <a:rPr lang="en-IN" sz="1700" i="1" dirty="0"/>
              <a:t>Department of Computer Science and Engineering</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endParaRPr sz="1700" i="1" dirty="0"/>
          </a:p>
          <a:p>
            <a:pPr marL="0" lvl="0" indent="0" algn="ctr" rtl="0">
              <a:lnSpc>
                <a:spcPct val="70000"/>
              </a:lnSpc>
              <a:spcBef>
                <a:spcPts val="1000"/>
              </a:spcBef>
              <a:spcAft>
                <a:spcPts val="0"/>
              </a:spcAft>
              <a:buClr>
                <a:schemeClr val="dk1"/>
              </a:buClr>
              <a:buSzPts val="1140"/>
              <a:buNone/>
            </a:pPr>
            <a:endParaRPr sz="1340" dirty="0"/>
          </a:p>
        </p:txBody>
      </p:sp>
      <p:pic>
        <p:nvPicPr>
          <p:cNvPr id="91" name="Google Shape;91;p1"/>
          <p:cNvPicPr preferRelativeResize="0"/>
          <p:nvPr/>
        </p:nvPicPr>
        <p:blipFill rotWithShape="1">
          <a:blip r:embed="rId3">
            <a:alphaModFix/>
          </a:blip>
          <a:srcRect/>
          <a:stretch/>
        </p:blipFill>
        <p:spPr>
          <a:xfrm>
            <a:off x="9602421" y="23813"/>
            <a:ext cx="1751379" cy="815788"/>
          </a:xfrm>
          <a:prstGeom prst="rect">
            <a:avLst/>
          </a:prstGeom>
          <a:noFill/>
          <a:ln>
            <a:noFill/>
          </a:ln>
        </p:spPr>
      </p:pic>
      <p:sp>
        <p:nvSpPr>
          <p:cNvPr id="92" name="Google Shape;9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93" name="Google Shape;93;p1"/>
          <p:cNvSpPr txBox="1"/>
          <p:nvPr/>
        </p:nvSpPr>
        <p:spPr>
          <a:xfrm>
            <a:off x="7865175" y="5443347"/>
            <a:ext cx="3474492" cy="102910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Guided By,</a:t>
            </a:r>
            <a:endParaRPr/>
          </a:p>
          <a:p>
            <a:pPr marL="0" marR="0" lvl="0" indent="0" algn="ctr" rtl="0">
              <a:lnSpc>
                <a:spcPct val="90000"/>
              </a:lnSpc>
              <a:spcBef>
                <a:spcPts val="1000"/>
              </a:spcBef>
              <a:spcAft>
                <a:spcPts val="0"/>
              </a:spcAft>
              <a:buClr>
                <a:schemeClr val="dk1"/>
              </a:buClr>
              <a:buSzPts val="2400"/>
              <a:buFont typeface="Arial"/>
              <a:buNone/>
            </a:pPr>
            <a:r>
              <a:rPr lang="en-IN" sz="2400" i="1">
                <a:solidFill>
                  <a:schemeClr val="dk1"/>
                </a:solidFill>
                <a:latin typeface="Calibri"/>
                <a:ea typeface="Calibri"/>
                <a:cs typeface="Calibri"/>
                <a:sym typeface="Calibri"/>
              </a:rPr>
              <a:t>Dr. Cinu C Kiliroor</a:t>
            </a:r>
            <a:endParaRPr sz="2400" b="0" i="1" u="none" strike="noStrike" cap="none">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2A8BFAA-C7FB-A15E-7992-76AA77572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6/6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253331"/>
            <a:ext cx="10515600" cy="5344114"/>
          </a:xfrm>
        </p:spPr>
        <p:txBody>
          <a:bodyPr>
            <a:normAutofit/>
          </a:bodyPr>
          <a:lstStyle/>
          <a:p>
            <a:pPr marL="114300" indent="0">
              <a:buNone/>
            </a:pPr>
            <a:r>
              <a:rPr lang="en-IN" sz="2600" b="1" dirty="0"/>
              <a:t>A Survey on Multimedia Services </a:t>
            </a:r>
            <a:r>
              <a:rPr lang="en-IN" sz="2600" b="1" dirty="0" err="1"/>
              <a:t>QoE</a:t>
            </a:r>
            <a:r>
              <a:rPr lang="en-IN" sz="2600" b="1" dirty="0"/>
              <a:t> Assessment </a:t>
            </a:r>
            <a:r>
              <a:rPr lang="en-IN" sz="1800" dirty="0"/>
              <a:t>[1] [IEEE Access, 2022]</a:t>
            </a:r>
            <a:endParaRPr lang="en-US" sz="1800" dirty="0"/>
          </a:p>
          <a:p>
            <a:pPr algn="just"/>
            <a:r>
              <a:rPr lang="en-US" sz="1900" dirty="0"/>
              <a:t>The paper offers a comprehensive survey of Quality of Experience (</a:t>
            </a:r>
            <a:r>
              <a:rPr lang="en-US" sz="1900" dirty="0" err="1"/>
              <a:t>QoE</a:t>
            </a:r>
            <a:r>
              <a:rPr lang="en-US" sz="1900" dirty="0"/>
              <a:t>) Assessment, with a strong emphasis on defining </a:t>
            </a:r>
            <a:r>
              <a:rPr lang="en-US" sz="1900" dirty="0" err="1"/>
              <a:t>QoE</a:t>
            </a:r>
            <a:r>
              <a:rPr lang="en-US" sz="1900" dirty="0"/>
              <a:t> and providing methods for its quantification.</a:t>
            </a:r>
          </a:p>
          <a:p>
            <a:pPr algn="just"/>
            <a:r>
              <a:rPr lang="en-US" sz="1900" dirty="0"/>
              <a:t> A methodology for assessing </a:t>
            </a:r>
            <a:r>
              <a:rPr lang="en-US" sz="1900" dirty="0" err="1"/>
              <a:t>QoE</a:t>
            </a:r>
            <a:r>
              <a:rPr lang="en-US" sz="1900" dirty="0"/>
              <a:t> metrics is detailed in the paper, helping to establish a structured approach to </a:t>
            </a:r>
            <a:r>
              <a:rPr lang="en-US" sz="1900" dirty="0" err="1"/>
              <a:t>QoE</a:t>
            </a:r>
            <a:r>
              <a:rPr lang="en-US" sz="1900" dirty="0"/>
              <a:t> evaluation.</a:t>
            </a:r>
          </a:p>
          <a:p>
            <a:pPr algn="just"/>
            <a:r>
              <a:rPr lang="en-US" sz="1900" dirty="0"/>
              <a:t>The paper introduces the concept of </a:t>
            </a:r>
            <a:r>
              <a:rPr lang="en-US" sz="1900" dirty="0" err="1"/>
              <a:t>QoE</a:t>
            </a:r>
            <a:r>
              <a:rPr lang="en-US" sz="1900" dirty="0"/>
              <a:t> Influencing Factors (IFs), which are defined as the actual conditions or adjustments of various aspects related to users, systems, services, applications, or contexts. These IFs have the potential to impact a user's perceived quality of experience.</a:t>
            </a:r>
          </a:p>
          <a:p>
            <a:pPr algn="just"/>
            <a:r>
              <a:rPr lang="en-US" sz="1900" dirty="0"/>
              <a:t>These </a:t>
            </a:r>
            <a:r>
              <a:rPr lang="en-US" sz="1900" dirty="0" err="1"/>
              <a:t>QoE</a:t>
            </a:r>
            <a:r>
              <a:rPr lang="en-US" sz="1900" dirty="0"/>
              <a:t> IFs are categorized into three broad classes:</a:t>
            </a:r>
          </a:p>
          <a:p>
            <a:pPr algn="just"/>
            <a:r>
              <a:rPr lang="en-US" sz="1900" b="1" dirty="0"/>
              <a:t>Human-related</a:t>
            </a:r>
            <a:r>
              <a:rPr lang="en-US" sz="1900" dirty="0"/>
              <a:t>,  </a:t>
            </a:r>
            <a:r>
              <a:rPr lang="en-US" sz="1900" b="1" dirty="0"/>
              <a:t>System-related</a:t>
            </a:r>
            <a:r>
              <a:rPr lang="en-US" sz="1900" dirty="0"/>
              <a:t>, </a:t>
            </a:r>
            <a:r>
              <a:rPr lang="en-US" sz="1900" b="1" dirty="0"/>
              <a:t>Context-related</a:t>
            </a:r>
          </a:p>
          <a:p>
            <a:pPr algn="just"/>
            <a:r>
              <a:rPr lang="en-US" sz="1900" dirty="0"/>
              <a:t>By considering and analyzing these three classes of </a:t>
            </a:r>
            <a:r>
              <a:rPr lang="en-US" sz="1900" b="1" dirty="0" err="1"/>
              <a:t>QoE</a:t>
            </a:r>
            <a:r>
              <a:rPr lang="en-US" sz="1900" dirty="0"/>
              <a:t> Influencing Factors, a more comprehensive understanding of the factors affecting user experience can be gained, leading to improved </a:t>
            </a:r>
            <a:r>
              <a:rPr lang="en-US" sz="1900" dirty="0" err="1"/>
              <a:t>QoE</a:t>
            </a:r>
            <a:r>
              <a:rPr lang="en-US" sz="1900" dirty="0"/>
              <a:t> assessment and management.</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C9CCB22-5E07-42D0-4666-BF03C25F36F2}"/>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EEFC553D-1DC8-C4E7-4257-929BBB4AF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Tree>
    <p:extLst>
      <p:ext uri="{BB962C8B-B14F-4D97-AF65-F5344CB8AC3E}">
        <p14:creationId xmlns:p14="http://schemas.microsoft.com/office/powerpoint/2010/main" val="240170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Problem Statement</a:t>
            </a:r>
            <a:endParaRPr/>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520700" algn="just">
              <a:spcBef>
                <a:spcPts val="0"/>
              </a:spcBef>
              <a:buSzPts val="2800"/>
            </a:pPr>
            <a:r>
              <a:rPr lang="en-US" sz="2400" dirty="0"/>
              <a:t>In the realm of multimedia services like video streaming, online gaming, and cloud-based applications, achieving End User </a:t>
            </a:r>
            <a:r>
              <a:rPr lang="en-US" sz="2400" b="1" dirty="0"/>
              <a:t>Quality of Experience </a:t>
            </a:r>
            <a:r>
              <a:rPr lang="en-US" sz="2400" dirty="0"/>
              <a:t>(</a:t>
            </a:r>
            <a:r>
              <a:rPr lang="en-US" sz="2400" dirty="0" err="1"/>
              <a:t>QoE</a:t>
            </a:r>
            <a:r>
              <a:rPr lang="en-US" sz="2400" dirty="0"/>
              <a:t>) is of utmost importance. However, conventional </a:t>
            </a:r>
            <a:r>
              <a:rPr lang="en-US" sz="2400" b="1" dirty="0" err="1"/>
              <a:t>QoE</a:t>
            </a:r>
            <a:r>
              <a:rPr lang="en-US" sz="2400" dirty="0"/>
              <a:t> prediction models typically fall short in accommodating individual user preferences, resulting in subpar service quality. Therefore, an urgent demand exists for an innovative </a:t>
            </a:r>
            <a:r>
              <a:rPr lang="en-US" sz="2400" b="1" dirty="0" err="1"/>
              <a:t>QoE</a:t>
            </a:r>
            <a:r>
              <a:rPr lang="en-US" sz="2400" dirty="0"/>
              <a:t> prediction framework that harnesses advanced deep learning techniques while integrating user preferences to improve service quality. </a:t>
            </a:r>
            <a:endParaRPr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11</a:t>
            </a:fld>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Objective</a:t>
            </a:r>
            <a:endParaRPr dirty="0"/>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177800" indent="0" algn="just">
              <a:spcBef>
                <a:spcPts val="0"/>
              </a:spcBef>
              <a:buSzPts val="2800"/>
              <a:buNone/>
            </a:pPr>
            <a:endParaRPr sz="2400" dirty="0"/>
          </a:p>
          <a:p>
            <a:pPr marL="342900" algn="just">
              <a:buSzPts val="2800"/>
            </a:pPr>
            <a:r>
              <a:rPr lang="en-IN" sz="2400" dirty="0"/>
              <a:t>T</a:t>
            </a:r>
            <a:r>
              <a:rPr lang="en-US" sz="2400" dirty="0"/>
              <a:t>o predict the user perceived </a:t>
            </a:r>
            <a:r>
              <a:rPr lang="en-US" sz="2400" b="1" dirty="0" err="1"/>
              <a:t>QoE</a:t>
            </a:r>
            <a:r>
              <a:rPr lang="en-IN" sz="2400" dirty="0"/>
              <a:t>, by applying state-of-the-art deep learning techniques, and </a:t>
            </a:r>
            <a:r>
              <a:rPr lang="en-US" sz="2400" dirty="0"/>
              <a:t>train the model based on collected network measurements and user feedback</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12</a:t>
            </a:fld>
            <a:endParaRPr sz="1600"/>
          </a:p>
        </p:txBody>
      </p:sp>
    </p:spTree>
    <p:extLst>
      <p:ext uri="{BB962C8B-B14F-4D97-AF65-F5344CB8AC3E}">
        <p14:creationId xmlns:p14="http://schemas.microsoft.com/office/powerpoint/2010/main" val="28018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6"/>
            <a:ext cx="10515600" cy="473030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The proposed methodology includes 2 prediction models. </a:t>
            </a:r>
          </a:p>
          <a:p>
            <a:pPr marL="520700" algn="just">
              <a:spcBef>
                <a:spcPts val="0"/>
              </a:spcBef>
              <a:buSzPts val="2800"/>
            </a:pPr>
            <a:r>
              <a:rPr lang="en-US" sz="2400" dirty="0"/>
              <a:t>Each one of the model is used to predict one of the target variables. </a:t>
            </a:r>
          </a:p>
          <a:p>
            <a:pPr marL="520700" algn="just">
              <a:spcBef>
                <a:spcPts val="0"/>
              </a:spcBef>
              <a:buSzPts val="2800"/>
            </a:pPr>
            <a:r>
              <a:rPr lang="en-US" sz="2400" dirty="0"/>
              <a:t>MOS, </a:t>
            </a:r>
            <a:r>
              <a:rPr lang="en-US" sz="2400" dirty="0" err="1"/>
              <a:t>AvgVideoBitRate</a:t>
            </a:r>
            <a:r>
              <a:rPr lang="en-US" sz="2400" dirty="0"/>
              <a:t> are the target variables</a:t>
            </a:r>
          </a:p>
          <a:p>
            <a:pPr marL="520700" algn="just">
              <a:spcBef>
                <a:spcPts val="0"/>
              </a:spcBef>
              <a:buSzPts val="2800"/>
            </a:pPr>
            <a:r>
              <a:rPr lang="en-US" sz="2400" dirty="0"/>
              <a:t>Neural Network has been employed to predict the target variable.</a:t>
            </a:r>
          </a:p>
          <a:p>
            <a:pPr marL="520700" algn="just">
              <a:spcBef>
                <a:spcPts val="0"/>
              </a:spcBef>
              <a:buSzPts val="2800"/>
            </a:pPr>
            <a:r>
              <a:rPr lang="en-US" sz="2400" dirty="0"/>
              <a:t>A </a:t>
            </a:r>
            <a:r>
              <a:rPr lang="en-US" sz="2400" dirty="0" err="1"/>
              <a:t>QoE</a:t>
            </a:r>
            <a:r>
              <a:rPr lang="en-US" sz="2400" dirty="0"/>
              <a:t> tracker can be implemented at the client side that sends QoS data along with MOS to the server. </a:t>
            </a:r>
          </a:p>
          <a:p>
            <a:pPr marL="520700" algn="just">
              <a:spcBef>
                <a:spcPts val="0"/>
              </a:spcBef>
              <a:buSzPts val="2800"/>
            </a:pPr>
            <a:r>
              <a:rPr lang="en-US" sz="2400" dirty="0"/>
              <a:t>The </a:t>
            </a:r>
            <a:r>
              <a:rPr lang="en-US" sz="2400" dirty="0" err="1"/>
              <a:t>QoE</a:t>
            </a:r>
            <a:r>
              <a:rPr lang="en-US" sz="2400" dirty="0"/>
              <a:t> tracker follows a client-server architecture. </a:t>
            </a:r>
          </a:p>
          <a:p>
            <a:pPr marL="520700" algn="just">
              <a:spcBef>
                <a:spcPts val="0"/>
              </a:spcBef>
              <a:buSzPts val="2800"/>
            </a:pPr>
            <a:r>
              <a:rPr lang="en-US" sz="2400" dirty="0"/>
              <a:t>It runs on the user’s device, monitoring the network in the background and analyzing logs generated by the user's video stream while the user performs certain tasks. </a:t>
            </a:r>
          </a:p>
          <a:p>
            <a:pPr marL="520700" algn="just">
              <a:spcBef>
                <a:spcPts val="0"/>
              </a:spcBef>
              <a:buSzPts val="2800"/>
            </a:pPr>
            <a:r>
              <a:rPr lang="en-US" sz="2400" dirty="0"/>
              <a:t>At the end of the video  session users evaluate the session by giving the score (of the MOS scale)</a:t>
            </a:r>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13</a:t>
            </a:fld>
            <a:endParaRPr sz="1600"/>
          </a:p>
        </p:txBody>
      </p:sp>
    </p:spTree>
    <p:extLst>
      <p:ext uri="{BB962C8B-B14F-4D97-AF65-F5344CB8AC3E}">
        <p14:creationId xmlns:p14="http://schemas.microsoft.com/office/powerpoint/2010/main" val="197790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7"/>
            <a:ext cx="10515600" cy="4690974"/>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All the metrics collected is sent to the server.</a:t>
            </a:r>
          </a:p>
          <a:p>
            <a:pPr marL="520700" algn="just">
              <a:spcBef>
                <a:spcPts val="0"/>
              </a:spcBef>
              <a:buSzPts val="2800"/>
            </a:pPr>
            <a:r>
              <a:rPr lang="en-US" sz="2400" dirty="0"/>
              <a:t>Server consolidates all the data</a:t>
            </a:r>
          </a:p>
          <a:p>
            <a:pPr marL="520700" algn="just">
              <a:spcBef>
                <a:spcPts val="0"/>
              </a:spcBef>
              <a:buSzPts val="2800"/>
            </a:pPr>
            <a:r>
              <a:rPr lang="en-US" sz="2400" dirty="0"/>
              <a:t>Two models are trained based on the collected data.</a:t>
            </a:r>
          </a:p>
          <a:p>
            <a:pPr marL="520700" algn="just">
              <a:spcBef>
                <a:spcPts val="0"/>
              </a:spcBef>
              <a:buSzPts val="2800"/>
            </a:pPr>
            <a:r>
              <a:rPr lang="en-US" sz="2400" dirty="0"/>
              <a:t>Once the model has been deployed, MOS for each session can be calculated and necessary improvements can be done accordingly </a:t>
            </a:r>
          </a:p>
          <a:p>
            <a:pPr marL="520700" algn="just">
              <a:spcBef>
                <a:spcPts val="0"/>
              </a:spcBef>
              <a:buSzPts val="2800"/>
            </a:pPr>
            <a:r>
              <a:rPr lang="en-US" sz="2400" dirty="0"/>
              <a:t>If the predicted MOS is greater than or equal to the threshold, then no modifications are needed</a:t>
            </a:r>
          </a:p>
          <a:p>
            <a:pPr marL="520700" algn="just">
              <a:spcBef>
                <a:spcPts val="0"/>
              </a:spcBef>
              <a:buSzPts val="2800"/>
            </a:pPr>
            <a:r>
              <a:rPr lang="en-US" sz="2400" dirty="0"/>
              <a:t>If the predicted MOS is less than the threshold (in our case, 3), then an DL model is triggered that predicts </a:t>
            </a:r>
            <a:r>
              <a:rPr lang="en-US" sz="2400" dirty="0" err="1"/>
              <a:t>AvgVideoBitRate</a:t>
            </a:r>
            <a:r>
              <a:rPr lang="en-US" sz="2400" dirty="0"/>
              <a:t> for that session</a:t>
            </a:r>
          </a:p>
          <a:p>
            <a:pPr marL="520700" algn="just">
              <a:spcBef>
                <a:spcPts val="0"/>
              </a:spcBef>
              <a:buSzPts val="2800"/>
            </a:pPr>
            <a:r>
              <a:rPr lang="en-US" sz="2400" dirty="0"/>
              <a:t>Video can then be fragmented and sent accordingly</a:t>
            </a:r>
          </a:p>
          <a:p>
            <a:pPr marL="520700" algn="just">
              <a:spcBef>
                <a:spcPts val="0"/>
              </a:spcBef>
              <a:buSzPts val="2800"/>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14</a:t>
            </a:fld>
            <a:endParaRPr sz="1600"/>
          </a:p>
        </p:txBody>
      </p:sp>
    </p:spTree>
    <p:extLst>
      <p:ext uri="{BB962C8B-B14F-4D97-AF65-F5344CB8AC3E}">
        <p14:creationId xmlns:p14="http://schemas.microsoft.com/office/powerpoint/2010/main" val="63342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Architecture</a:t>
            </a:r>
            <a:endParaRPr dirty="0"/>
          </a:p>
        </p:txBody>
      </p:sp>
      <p:sp>
        <p:nvSpPr>
          <p:cNvPr id="140" name="Google Shape;140;p6"/>
          <p:cNvSpPr txBox="1">
            <a:spLocks noGrp="1"/>
          </p:cNvSpPr>
          <p:nvPr>
            <p:ph type="body" idx="1"/>
          </p:nvPr>
        </p:nvSpPr>
        <p:spPr>
          <a:xfrm>
            <a:off x="838200" y="1825625"/>
            <a:ext cx="10515600" cy="411553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41" name="Google Shape;141;p6"/>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42" name="Google Shape;1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43" name="Google Shape;1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15</a:t>
            </a:fld>
            <a:endParaRPr sz="1600"/>
          </a:p>
        </p:txBody>
      </p:sp>
      <p:pic>
        <p:nvPicPr>
          <p:cNvPr id="3" name="Picture 2">
            <a:extLst>
              <a:ext uri="{FF2B5EF4-FFF2-40B4-BE49-F238E27FC236}">
                <a16:creationId xmlns:a16="http://schemas.microsoft.com/office/drawing/2014/main" id="{3A4FDC74-248B-D8AF-6AF7-BFEAE48442E1}"/>
              </a:ext>
            </a:extLst>
          </p:cNvPr>
          <p:cNvPicPr>
            <a:picLocks noChangeAspect="1"/>
          </p:cNvPicPr>
          <p:nvPr/>
        </p:nvPicPr>
        <p:blipFill>
          <a:blip r:embed="rId4"/>
          <a:stretch>
            <a:fillRect/>
          </a:stretch>
        </p:blipFill>
        <p:spPr>
          <a:xfrm>
            <a:off x="2759041" y="1073048"/>
            <a:ext cx="6994560" cy="53872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Flowchart</a:t>
            </a:r>
            <a:endParaRPr dirty="0"/>
          </a:p>
        </p:txBody>
      </p:sp>
      <p:sp>
        <p:nvSpPr>
          <p:cNvPr id="140" name="Google Shape;140;p6"/>
          <p:cNvSpPr txBox="1">
            <a:spLocks noGrp="1"/>
          </p:cNvSpPr>
          <p:nvPr>
            <p:ph type="body" idx="1"/>
          </p:nvPr>
        </p:nvSpPr>
        <p:spPr>
          <a:xfrm>
            <a:off x="838200" y="1825625"/>
            <a:ext cx="10515600" cy="411553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41" name="Google Shape;141;p6"/>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42" name="Google Shape;1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43" name="Google Shape;1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16</a:t>
            </a:fld>
            <a:endParaRPr sz="1600"/>
          </a:p>
        </p:txBody>
      </p:sp>
      <p:pic>
        <p:nvPicPr>
          <p:cNvPr id="4" name="Picture 3">
            <a:extLst>
              <a:ext uri="{FF2B5EF4-FFF2-40B4-BE49-F238E27FC236}">
                <a16:creationId xmlns:a16="http://schemas.microsoft.com/office/drawing/2014/main" id="{392C8779-8984-CE94-1661-7A000B59162A}"/>
              </a:ext>
            </a:extLst>
          </p:cNvPr>
          <p:cNvPicPr>
            <a:picLocks noChangeAspect="1"/>
          </p:cNvPicPr>
          <p:nvPr/>
        </p:nvPicPr>
        <p:blipFill>
          <a:blip r:embed="rId4"/>
          <a:stretch>
            <a:fillRect/>
          </a:stretch>
        </p:blipFill>
        <p:spPr>
          <a:xfrm>
            <a:off x="137652" y="2062069"/>
            <a:ext cx="11582400" cy="2410357"/>
          </a:xfrm>
          <a:prstGeom prst="rect">
            <a:avLst/>
          </a:prstGeom>
        </p:spPr>
      </p:pic>
    </p:spTree>
    <p:extLst>
      <p:ext uri="{BB962C8B-B14F-4D97-AF65-F5344CB8AC3E}">
        <p14:creationId xmlns:p14="http://schemas.microsoft.com/office/powerpoint/2010/main" val="2565517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 (Predicting MOS)</a:t>
            </a:r>
          </a:p>
          <a:p>
            <a:pPr marL="177800" indent="0" algn="just">
              <a:spcBef>
                <a:spcPts val="0"/>
              </a:spcBef>
              <a:buSzPts val="2800"/>
              <a:buNone/>
            </a:pPr>
            <a:endParaRPr lang="en-US" sz="2400" dirty="0"/>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Each variable in the dataset belongs to a category of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Influence Factors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IFs) that consists:</a:t>
            </a:r>
          </a:p>
          <a:p>
            <a:pPr marL="177800" indent="0" algn="just">
              <a:spcBef>
                <a:spcPts val="0"/>
              </a:spcBef>
              <a:buSzPts val="2800"/>
              <a:buNone/>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Network parameters (QoS)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Video content analysis results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VLC player indicators </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Device characteristics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QoD</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MOS score</a:t>
            </a:r>
          </a:p>
          <a:p>
            <a:pPr marL="977900" lvl="1" algn="just">
              <a:spcBef>
                <a:spcPts val="0"/>
              </a:spcBef>
              <a:buSzPts val="2800"/>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17</a:t>
            </a:fld>
            <a:endParaRPr sz="1600"/>
          </a:p>
        </p:txBody>
      </p:sp>
    </p:spTree>
    <p:extLst>
      <p:ext uri="{BB962C8B-B14F-4D97-AF65-F5344CB8AC3E}">
        <p14:creationId xmlns:p14="http://schemas.microsoft.com/office/powerpoint/2010/main" val="8583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The data is loaded from a CSV file and split into features (X) and the target variable (y).</a:t>
            </a:r>
          </a:p>
          <a:p>
            <a:pPr marL="520700" algn="just">
              <a:spcBef>
                <a:spcPts val="0"/>
              </a:spcBef>
              <a:buSzPts val="2800"/>
            </a:pPr>
            <a:r>
              <a:rPr lang="en-US" sz="2400" dirty="0"/>
              <a:t>The given data has no null values</a:t>
            </a:r>
          </a:p>
          <a:p>
            <a:pPr marL="520700" algn="just">
              <a:spcBef>
                <a:spcPts val="0"/>
              </a:spcBef>
              <a:buSzPts val="2800"/>
            </a:pPr>
            <a:r>
              <a:rPr lang="en-US" sz="2400" dirty="0"/>
              <a:t>Ordinal Encoding is used for categorical data </a:t>
            </a:r>
          </a:p>
          <a:p>
            <a:pPr marL="520700" algn="just">
              <a:spcBef>
                <a:spcPts val="0"/>
              </a:spcBef>
              <a:buSzPts val="2800"/>
            </a:pPr>
            <a:r>
              <a:rPr lang="en-US" sz="2400" dirty="0"/>
              <a:t>Standardization is applied to the features using </a:t>
            </a:r>
            <a:r>
              <a:rPr lang="en-US" sz="2400" dirty="0" err="1"/>
              <a:t>StandardScaler</a:t>
            </a:r>
            <a:r>
              <a:rPr lang="en-US" sz="2400" dirty="0"/>
              <a:t>. Standardization ensures that each feature has a mean of 0 and a standard deviation of 1, which can help the model converge faster.</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18</a:t>
            </a:fld>
            <a:endParaRPr sz="1600"/>
          </a:p>
        </p:txBody>
      </p:sp>
    </p:spTree>
    <p:extLst>
      <p:ext uri="{BB962C8B-B14F-4D97-AF65-F5344CB8AC3E}">
        <p14:creationId xmlns:p14="http://schemas.microsoft.com/office/powerpoint/2010/main" val="2027460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i="0" dirty="0">
                <a:effectLst/>
                <a:latin typeface="Calibri" panose="020F0502020204030204" pitchFamily="34" charset="0"/>
                <a:ea typeface="Calibri" panose="020F0502020204030204" pitchFamily="34" charset="0"/>
                <a:cs typeface="Calibri" panose="020F0502020204030204" pitchFamily="34" charset="0"/>
              </a:rPr>
              <a:t>The Fisher Score algorithm is used for feature selection. </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algorithm returns the ranks of the variables based on the fisher’s score in descending order.</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7800" indent="0" algn="just">
              <a:spcBef>
                <a:spcPts val="0"/>
              </a:spcBef>
              <a:buSzPts val="2800"/>
              <a:buNone/>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19</a:t>
            </a:fld>
            <a:endParaRPr sz="1600"/>
          </a:p>
        </p:txBody>
      </p:sp>
      <p:pic>
        <p:nvPicPr>
          <p:cNvPr id="3" name="Picture 2">
            <a:extLst>
              <a:ext uri="{FF2B5EF4-FFF2-40B4-BE49-F238E27FC236}">
                <a16:creationId xmlns:a16="http://schemas.microsoft.com/office/drawing/2014/main" id="{5B4E02A5-55A8-70C7-B95F-B5DF4E177F06}"/>
              </a:ext>
            </a:extLst>
          </p:cNvPr>
          <p:cNvPicPr>
            <a:picLocks noChangeAspect="1"/>
          </p:cNvPicPr>
          <p:nvPr/>
        </p:nvPicPr>
        <p:blipFill>
          <a:blip r:embed="rId4"/>
          <a:stretch>
            <a:fillRect/>
          </a:stretch>
        </p:blipFill>
        <p:spPr>
          <a:xfrm>
            <a:off x="4306986" y="2612874"/>
            <a:ext cx="6508044" cy="3856054"/>
          </a:xfrm>
          <a:prstGeom prst="rect">
            <a:avLst/>
          </a:prstGeom>
        </p:spPr>
      </p:pic>
    </p:spTree>
    <p:extLst>
      <p:ext uri="{BB962C8B-B14F-4D97-AF65-F5344CB8AC3E}">
        <p14:creationId xmlns:p14="http://schemas.microsoft.com/office/powerpoint/2010/main" val="294689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Table of Contents</a:t>
            </a:r>
            <a:endParaRPr dirty="0"/>
          </a:p>
        </p:txBody>
      </p:sp>
      <p:sp>
        <p:nvSpPr>
          <p:cNvPr id="100" name="Google Shape;100;p2"/>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lnSpcReduction="10000"/>
          </a:bodyPr>
          <a:lstStyle/>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Introduction</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Phase I Summary</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Literature Review</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Problem Statement</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Objective</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Proposed Methodology</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Architecture</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Experimental Results</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Conclusion</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References</a:t>
            </a:r>
          </a:p>
          <a:p>
            <a:pPr marL="635000" indent="-457200">
              <a:buSzPct val="100000"/>
            </a:pPr>
            <a:endParaRPr lang="en-IN" dirty="0">
              <a:latin typeface="Calibri" panose="020F0502020204030204" pitchFamily="34" charset="0"/>
              <a:ea typeface="Calibri" panose="020F0502020204030204" pitchFamily="34" charset="0"/>
              <a:cs typeface="Calibri" panose="020F0502020204030204" pitchFamily="34" charset="0"/>
            </a:endParaRPr>
          </a:p>
          <a:p>
            <a:pPr marL="635000" indent="-457200">
              <a:buSzPct val="100000"/>
            </a:pPr>
            <a:endParaRPr lang="en-IN" dirty="0">
              <a:latin typeface="Calibri" panose="020F0502020204030204" pitchFamily="34" charset="0"/>
              <a:ea typeface="Calibri" panose="020F0502020204030204" pitchFamily="34" charset="0"/>
              <a:cs typeface="Calibri" panose="020F0502020204030204" pitchFamily="34" charset="0"/>
            </a:endParaRPr>
          </a:p>
          <a:p>
            <a:pPr marL="635000" indent="-457200">
              <a:buSzPct val="100000"/>
            </a:pPr>
            <a:endParaRPr lang="en-IN" dirty="0">
              <a:latin typeface="Calibri" panose="020F0502020204030204" pitchFamily="34" charset="0"/>
              <a:ea typeface="Calibri" panose="020F0502020204030204" pitchFamily="34" charset="0"/>
              <a:cs typeface="Calibri" panose="020F0502020204030204" pitchFamily="34" charset="0"/>
            </a:endParaRPr>
          </a:p>
          <a:p>
            <a:pPr marL="635000" indent="-457200">
              <a:buSzPct val="100000"/>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a:t>
            </a:fld>
            <a:endParaRPr sz="1600"/>
          </a:p>
        </p:txBody>
      </p:sp>
    </p:spTree>
    <p:extLst>
      <p:ext uri="{BB962C8B-B14F-4D97-AF65-F5344CB8AC3E}">
        <p14:creationId xmlns:p14="http://schemas.microsoft.com/office/powerpoint/2010/main" val="2839532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EE3C76D4-F9FF-65D2-5D6D-54FE6E67DA13}"/>
            </a:ext>
          </a:extLst>
        </p:cNvPr>
        <p:cNvGrpSpPr/>
        <p:nvPr/>
      </p:nvGrpSpPr>
      <p:grpSpPr>
        <a:xfrm>
          <a:off x="0" y="0"/>
          <a:ext cx="0" cy="0"/>
          <a:chOff x="0" y="0"/>
          <a:chExt cx="0" cy="0"/>
        </a:xfrm>
      </p:grpSpPr>
      <p:sp>
        <p:nvSpPr>
          <p:cNvPr id="129" name="Google Shape;129;p5">
            <a:extLst>
              <a:ext uri="{FF2B5EF4-FFF2-40B4-BE49-F238E27FC236}">
                <a16:creationId xmlns:a16="http://schemas.microsoft.com/office/drawing/2014/main" id="{7AD84699-B87F-3314-18FC-743E413C5D3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a:extLst>
              <a:ext uri="{FF2B5EF4-FFF2-40B4-BE49-F238E27FC236}">
                <a16:creationId xmlns:a16="http://schemas.microsoft.com/office/drawing/2014/main" id="{3433BCA8-15E9-65A2-0F99-2092F11667E2}"/>
              </a:ext>
            </a:extLst>
          </p:cNvPr>
          <p:cNvSpPr txBox="1">
            <a:spLocks noGrp="1"/>
          </p:cNvSpPr>
          <p:nvPr>
            <p:ph type="body" idx="1"/>
          </p:nvPr>
        </p:nvSpPr>
        <p:spPr>
          <a:xfrm>
            <a:off x="768145" y="974446"/>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Initially Random Forest Classifier is used but results are not satisfactory. Instead, Balanced Random Forest Classifier algorithm is us to predict MOS and results are improved. Below is the comparison between the two models.</a:t>
            </a:r>
          </a:p>
          <a:p>
            <a:pPr marL="177800" indent="0" algn="just">
              <a:spcBef>
                <a:spcPts val="0"/>
              </a:spcBef>
              <a:buSzPts val="2800"/>
              <a:buNone/>
            </a:pPr>
            <a:endParaRPr lang="en-US" sz="2400" dirty="0"/>
          </a:p>
        </p:txBody>
      </p:sp>
      <p:pic>
        <p:nvPicPr>
          <p:cNvPr id="131" name="Google Shape;131;p5">
            <a:extLst>
              <a:ext uri="{FF2B5EF4-FFF2-40B4-BE49-F238E27FC236}">
                <a16:creationId xmlns:a16="http://schemas.microsoft.com/office/drawing/2014/main" id="{31D8C339-11ED-4612-ECFB-50F4765B8656}"/>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a:extLst>
              <a:ext uri="{FF2B5EF4-FFF2-40B4-BE49-F238E27FC236}">
                <a16:creationId xmlns:a16="http://schemas.microsoft.com/office/drawing/2014/main" id="{46C6A4BF-AFB2-E862-A584-54D6B13BC75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a:extLst>
              <a:ext uri="{FF2B5EF4-FFF2-40B4-BE49-F238E27FC236}">
                <a16:creationId xmlns:a16="http://schemas.microsoft.com/office/drawing/2014/main" id="{01503C3F-2E0D-47CE-AAB6-EA36E62A942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20</a:t>
            </a:fld>
            <a:endParaRPr sz="1600"/>
          </a:p>
        </p:txBody>
      </p:sp>
      <p:pic>
        <p:nvPicPr>
          <p:cNvPr id="6" name="Picture 5">
            <a:extLst>
              <a:ext uri="{FF2B5EF4-FFF2-40B4-BE49-F238E27FC236}">
                <a16:creationId xmlns:a16="http://schemas.microsoft.com/office/drawing/2014/main" id="{59BB1665-8CA7-DCBB-1EF8-933F9EB78FE9}"/>
              </a:ext>
            </a:extLst>
          </p:cNvPr>
          <p:cNvPicPr>
            <a:picLocks noChangeAspect="1"/>
          </p:cNvPicPr>
          <p:nvPr/>
        </p:nvPicPr>
        <p:blipFill>
          <a:blip r:embed="rId4"/>
          <a:stretch>
            <a:fillRect/>
          </a:stretch>
        </p:blipFill>
        <p:spPr>
          <a:xfrm>
            <a:off x="6096000" y="3150183"/>
            <a:ext cx="5715798" cy="2419688"/>
          </a:xfrm>
          <a:prstGeom prst="rect">
            <a:avLst/>
          </a:prstGeom>
        </p:spPr>
      </p:pic>
      <p:pic>
        <p:nvPicPr>
          <p:cNvPr id="3" name="Picture 2">
            <a:extLst>
              <a:ext uri="{FF2B5EF4-FFF2-40B4-BE49-F238E27FC236}">
                <a16:creationId xmlns:a16="http://schemas.microsoft.com/office/drawing/2014/main" id="{F8E7F5AE-FA6D-043A-BB94-30594C3888F8}"/>
              </a:ext>
            </a:extLst>
          </p:cNvPr>
          <p:cNvPicPr>
            <a:picLocks noChangeAspect="1"/>
          </p:cNvPicPr>
          <p:nvPr/>
        </p:nvPicPr>
        <p:blipFill>
          <a:blip r:embed="rId5"/>
          <a:stretch>
            <a:fillRect/>
          </a:stretch>
        </p:blipFill>
        <p:spPr>
          <a:xfrm>
            <a:off x="380202" y="3144738"/>
            <a:ext cx="5360362" cy="2419688"/>
          </a:xfrm>
          <a:prstGeom prst="rect">
            <a:avLst/>
          </a:prstGeom>
        </p:spPr>
      </p:pic>
      <p:sp>
        <p:nvSpPr>
          <p:cNvPr id="2" name="TextBox 1">
            <a:extLst>
              <a:ext uri="{FF2B5EF4-FFF2-40B4-BE49-F238E27FC236}">
                <a16:creationId xmlns:a16="http://schemas.microsoft.com/office/drawing/2014/main" id="{1339DBB7-B2FB-E44E-849C-B7DA2E5ABD77}"/>
              </a:ext>
            </a:extLst>
          </p:cNvPr>
          <p:cNvSpPr txBox="1"/>
          <p:nvPr/>
        </p:nvSpPr>
        <p:spPr>
          <a:xfrm>
            <a:off x="1327355" y="5695989"/>
            <a:ext cx="3834580"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Random Forest Classifier </a:t>
            </a:r>
          </a:p>
        </p:txBody>
      </p:sp>
      <p:sp>
        <p:nvSpPr>
          <p:cNvPr id="5" name="TextBox 4">
            <a:extLst>
              <a:ext uri="{FF2B5EF4-FFF2-40B4-BE49-F238E27FC236}">
                <a16:creationId xmlns:a16="http://schemas.microsoft.com/office/drawing/2014/main" id="{EF2EC133-CECF-78A1-908F-20BF83233B8F}"/>
              </a:ext>
            </a:extLst>
          </p:cNvPr>
          <p:cNvSpPr txBox="1"/>
          <p:nvPr/>
        </p:nvSpPr>
        <p:spPr>
          <a:xfrm>
            <a:off x="7011415" y="5693981"/>
            <a:ext cx="4606412"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Balanced Random Forest Classifier </a:t>
            </a:r>
          </a:p>
        </p:txBody>
      </p:sp>
    </p:spTree>
    <p:extLst>
      <p:ext uri="{BB962C8B-B14F-4D97-AF65-F5344CB8AC3E}">
        <p14:creationId xmlns:p14="http://schemas.microsoft.com/office/powerpoint/2010/main" val="3537112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1042219" y="2252662"/>
            <a:ext cx="8416413" cy="3654027"/>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21</a:t>
            </a:fld>
            <a:endParaRPr sz="1600"/>
          </a:p>
        </p:txBody>
      </p:sp>
      <p:pic>
        <p:nvPicPr>
          <p:cNvPr id="1026" name="Picture 2">
            <a:extLst>
              <a:ext uri="{FF2B5EF4-FFF2-40B4-BE49-F238E27FC236}">
                <a16:creationId xmlns:a16="http://schemas.microsoft.com/office/drawing/2014/main" id="{148AC028-7548-88E5-29C5-CBB718570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584" y="1494043"/>
            <a:ext cx="6439963" cy="411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698090" y="1385887"/>
            <a:ext cx="10655710" cy="4773817"/>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II (Predicting </a:t>
            </a:r>
            <a:r>
              <a:rPr lang="en-US" sz="2400" dirty="0" err="1"/>
              <a:t>AvgVideoBitRate</a:t>
            </a:r>
            <a:r>
              <a:rPr lang="en-US" sz="2400" dirty="0"/>
              <a:t>)</a:t>
            </a:r>
          </a:p>
          <a:p>
            <a:pPr marL="177800" indent="0" algn="just">
              <a:spcBef>
                <a:spcPts val="0"/>
              </a:spcBef>
              <a:buSzPts val="2800"/>
              <a:buNone/>
            </a:pPr>
            <a:endParaRPr lang="en-US" sz="2400" dirty="0"/>
          </a:p>
          <a:p>
            <a:pPr marL="177800" indent="0" algn="just">
              <a:spcBef>
                <a:spcPts val="0"/>
              </a:spcBef>
              <a:buSzPts val="2800"/>
              <a:buNone/>
            </a:pPr>
            <a:r>
              <a:rPr lang="en-US" sz="2400" dirty="0"/>
              <a:t>Architecture</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model is a Sequential model, meaning it consists of a linear stack of layers where each layer has exactly one input tensor and one output tensor.</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Conv1D layer is added with 64 filters, a kernel size of 3, and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ReLU</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activation.</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MaxPooling1D layer is added with a pooling size of 2, reducing the spatial dimensions of the representation.</a:t>
            </a:r>
          </a:p>
          <a:p>
            <a:pPr marL="520700" algn="just">
              <a:spcBef>
                <a:spcPts val="0"/>
              </a:spcBef>
              <a:buSzPts val="2800"/>
            </a:pPr>
            <a:r>
              <a:rPr lang="en-US" sz="2400" dirty="0"/>
              <a:t>Flatten layer is added to transform the output from the convolutional and pooling layers into a flat 1D array, which can be fed into the fully connected layers.</a:t>
            </a:r>
          </a:p>
          <a:p>
            <a:pPr marL="520700" algn="just">
              <a:spcBef>
                <a:spcPts val="0"/>
              </a:spcBef>
              <a:buSzPts val="2800"/>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Two dense layers are added with </a:t>
            </a:r>
            <a:r>
              <a:rPr lang="en-US"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ReLU</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activation. The first dense layer has 64 neurons and other layer has single neuron</a:t>
            </a:r>
          </a:p>
          <a:p>
            <a:pPr marL="520700" algn="just">
              <a:spcBef>
                <a:spcPts val="0"/>
              </a:spcBef>
              <a:buSzPts val="2800"/>
            </a:pPr>
            <a:endParaRPr lang="en-US" sz="2400" dirty="0"/>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22</a:t>
            </a:fld>
            <a:endParaRPr sz="1600"/>
          </a:p>
        </p:txBody>
      </p:sp>
    </p:spTree>
    <p:extLst>
      <p:ext uri="{BB962C8B-B14F-4D97-AF65-F5344CB8AC3E}">
        <p14:creationId xmlns:p14="http://schemas.microsoft.com/office/powerpoint/2010/main" val="310991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6"/>
            <a:ext cx="10655710" cy="546772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Architecture</a:t>
            </a:r>
          </a:p>
          <a:p>
            <a:pPr marL="177800" indent="0" algn="just">
              <a:spcBef>
                <a:spcPts val="0"/>
              </a:spcBef>
              <a:buSzPts val="2800"/>
              <a:buNone/>
            </a:pPr>
            <a:endParaRPr lang="en-US" sz="2400" dirty="0"/>
          </a:p>
          <a:p>
            <a:pPr marL="177800" indent="0" algn="just">
              <a:spcBef>
                <a:spcPts val="0"/>
              </a:spcBef>
              <a:buSzPts val="2800"/>
              <a:buNone/>
            </a:pPr>
            <a:r>
              <a:rPr lang="en-US" sz="2400" dirty="0"/>
              <a:t>Test MAE: </a:t>
            </a:r>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69</a:t>
            </a:r>
            <a:r>
              <a:rPr lang="en-IN"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547.96</a:t>
            </a:r>
            <a:endPar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23</a:t>
            </a:fld>
            <a:endParaRPr sz="1600"/>
          </a:p>
        </p:txBody>
      </p:sp>
      <p:pic>
        <p:nvPicPr>
          <p:cNvPr id="3" name="Picture 2">
            <a:extLst>
              <a:ext uri="{FF2B5EF4-FFF2-40B4-BE49-F238E27FC236}">
                <a16:creationId xmlns:a16="http://schemas.microsoft.com/office/drawing/2014/main" id="{8C47FC0F-EDE8-696C-3E66-7C0BE50F561C}"/>
              </a:ext>
            </a:extLst>
          </p:cNvPr>
          <p:cNvPicPr>
            <a:picLocks noChangeAspect="1"/>
          </p:cNvPicPr>
          <p:nvPr/>
        </p:nvPicPr>
        <p:blipFill>
          <a:blip r:embed="rId4"/>
          <a:stretch>
            <a:fillRect/>
          </a:stretch>
        </p:blipFill>
        <p:spPr>
          <a:xfrm>
            <a:off x="3368627" y="2649399"/>
            <a:ext cx="5454745" cy="3706951"/>
          </a:xfrm>
          <a:prstGeom prst="rect">
            <a:avLst/>
          </a:prstGeom>
        </p:spPr>
      </p:pic>
    </p:spTree>
    <p:extLst>
      <p:ext uri="{BB962C8B-B14F-4D97-AF65-F5344CB8AC3E}">
        <p14:creationId xmlns:p14="http://schemas.microsoft.com/office/powerpoint/2010/main" val="2697341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24</a:t>
            </a:fld>
            <a:endParaRPr sz="1600"/>
          </a:p>
        </p:txBody>
      </p:sp>
      <p:pic>
        <p:nvPicPr>
          <p:cNvPr id="5" name="Picture 4">
            <a:extLst>
              <a:ext uri="{FF2B5EF4-FFF2-40B4-BE49-F238E27FC236}">
                <a16:creationId xmlns:a16="http://schemas.microsoft.com/office/drawing/2014/main" id="{4116D2AF-4C88-4AA7-3D7C-C327D3805F19}"/>
              </a:ext>
            </a:extLst>
          </p:cNvPr>
          <p:cNvPicPr>
            <a:picLocks noChangeAspect="1"/>
          </p:cNvPicPr>
          <p:nvPr/>
        </p:nvPicPr>
        <p:blipFill>
          <a:blip r:embed="rId4"/>
          <a:stretch>
            <a:fillRect/>
          </a:stretch>
        </p:blipFill>
        <p:spPr>
          <a:xfrm>
            <a:off x="4915395" y="1318839"/>
            <a:ext cx="2567687" cy="4744473"/>
          </a:xfrm>
          <a:prstGeom prst="rect">
            <a:avLst/>
          </a:prstGeom>
        </p:spPr>
      </p:pic>
    </p:spTree>
    <p:extLst>
      <p:ext uri="{BB962C8B-B14F-4D97-AF65-F5344CB8AC3E}">
        <p14:creationId xmlns:p14="http://schemas.microsoft.com/office/powerpoint/2010/main" val="1827796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698090" y="1385887"/>
            <a:ext cx="10655710" cy="4773817"/>
          </a:xfrm>
          <a:prstGeom prst="rect">
            <a:avLst/>
          </a:prstGeom>
          <a:noFill/>
          <a:ln>
            <a:noFill/>
          </a:ln>
        </p:spPr>
        <p:txBody>
          <a:bodyPr spcFirstLastPara="1" wrap="square" lIns="91425" tIns="45700" rIns="91425" bIns="45700" anchor="t" anchorCtr="0">
            <a:normAutofit/>
          </a:bodyPr>
          <a:lstStyle/>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25</a:t>
            </a:fld>
            <a:endParaRPr sz="1600"/>
          </a:p>
        </p:txBody>
      </p:sp>
      <p:pic>
        <p:nvPicPr>
          <p:cNvPr id="3" name="Picture 2">
            <a:extLst>
              <a:ext uri="{FF2B5EF4-FFF2-40B4-BE49-F238E27FC236}">
                <a16:creationId xmlns:a16="http://schemas.microsoft.com/office/drawing/2014/main" id="{D0368DE7-72B6-AC94-6B96-030EC0E7D88A}"/>
              </a:ext>
            </a:extLst>
          </p:cNvPr>
          <p:cNvPicPr>
            <a:picLocks noChangeAspect="1"/>
          </p:cNvPicPr>
          <p:nvPr/>
        </p:nvPicPr>
        <p:blipFill>
          <a:blip r:embed="rId4"/>
          <a:stretch>
            <a:fillRect/>
          </a:stretch>
        </p:blipFill>
        <p:spPr>
          <a:xfrm>
            <a:off x="353872" y="1385887"/>
            <a:ext cx="5496322" cy="3459693"/>
          </a:xfrm>
          <a:prstGeom prst="rect">
            <a:avLst/>
          </a:prstGeom>
        </p:spPr>
      </p:pic>
      <p:pic>
        <p:nvPicPr>
          <p:cNvPr id="5" name="Picture 4">
            <a:extLst>
              <a:ext uri="{FF2B5EF4-FFF2-40B4-BE49-F238E27FC236}">
                <a16:creationId xmlns:a16="http://schemas.microsoft.com/office/drawing/2014/main" id="{7D8A3074-BDE6-3CF2-6153-2207BAE27848}"/>
              </a:ext>
            </a:extLst>
          </p:cNvPr>
          <p:cNvPicPr>
            <a:picLocks noChangeAspect="1"/>
          </p:cNvPicPr>
          <p:nvPr/>
        </p:nvPicPr>
        <p:blipFill>
          <a:blip r:embed="rId5"/>
          <a:stretch>
            <a:fillRect/>
          </a:stretch>
        </p:blipFill>
        <p:spPr>
          <a:xfrm>
            <a:off x="6025945" y="2711449"/>
            <a:ext cx="5709934" cy="3571363"/>
          </a:xfrm>
          <a:prstGeom prst="rect">
            <a:avLst/>
          </a:prstGeom>
        </p:spPr>
      </p:pic>
    </p:spTree>
    <p:extLst>
      <p:ext uri="{BB962C8B-B14F-4D97-AF65-F5344CB8AC3E}">
        <p14:creationId xmlns:p14="http://schemas.microsoft.com/office/powerpoint/2010/main" val="3382291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The startup delay and buffering ratio affect the </a:t>
            </a:r>
            <a:r>
              <a:rPr lang="en-US" dirty="0" err="1"/>
              <a:t>QoE</a:t>
            </a:r>
            <a:r>
              <a:rPr lang="en-US" dirty="0"/>
              <a:t> significantly.</a:t>
            </a:r>
          </a:p>
          <a:p>
            <a:pPr marL="635000" indent="-457200">
              <a:spcBef>
                <a:spcPts val="0"/>
              </a:spcBef>
              <a:buSzPts val="2800"/>
            </a:pPr>
            <a:r>
              <a:rPr lang="en-US" dirty="0"/>
              <a:t>Sessions with startup delay higher than 10 sec obtain lower </a:t>
            </a:r>
            <a:r>
              <a:rPr lang="en-US" dirty="0" err="1"/>
              <a:t>QoE</a:t>
            </a:r>
            <a:r>
              <a:rPr lang="en-US" dirty="0"/>
              <a:t> scores</a:t>
            </a:r>
          </a:p>
          <a:p>
            <a:pPr marL="635000" indent="-457200">
              <a:spcBef>
                <a:spcPts val="0"/>
              </a:spcBef>
              <a:buSzPts val="2800"/>
            </a:pPr>
            <a:r>
              <a:rPr lang="en-US" dirty="0"/>
              <a:t>Sessions with poor network performance during the last 15 sec are likely to be terminate with poor connectivity. </a:t>
            </a:r>
          </a:p>
          <a:p>
            <a:pPr marL="635000" indent="-457200">
              <a:spcBef>
                <a:spcPts val="0"/>
              </a:spcBef>
              <a:buSzPts val="2800"/>
            </a:pPr>
            <a:r>
              <a:rPr lang="en-US" dirty="0"/>
              <a:t>In several sessions, we observed that a rate adaptation could reduce the buffering ratio and improve the </a:t>
            </a:r>
            <a:r>
              <a:rPr lang="en-US" dirty="0" err="1"/>
              <a:t>QoE</a:t>
            </a:r>
            <a:r>
              <a:rPr lang="en-US" dirty="0"/>
              <a:t>. </a:t>
            </a:r>
          </a:p>
          <a:p>
            <a:pPr marL="635000" indent="-457200">
              <a:spcBef>
                <a:spcPts val="0"/>
              </a:spcBef>
              <a:buSzPts val="2800"/>
            </a:pPr>
            <a:r>
              <a:rPr lang="en-US" dirty="0"/>
              <a:t>In general, it is difficult to obtain the “ground truth” about the </a:t>
            </a:r>
            <a:r>
              <a:rPr lang="en-US" dirty="0" err="1"/>
              <a:t>QoE</a:t>
            </a:r>
            <a:r>
              <a:rPr lang="en-US" dirty="0"/>
              <a:t>. </a:t>
            </a:r>
          </a:p>
          <a:p>
            <a:pPr marL="177800" indent="0">
              <a:spcBef>
                <a:spcPts val="0"/>
              </a:spcBef>
              <a:buSzPts val="2800"/>
              <a:buNone/>
            </a:pPr>
            <a:endParaRPr lang="en-US" dirty="0"/>
          </a:p>
          <a:p>
            <a:pPr marL="177800" indent="0">
              <a:spcBef>
                <a:spcPts val="0"/>
              </a:spcBef>
              <a:buSzPts val="2800"/>
              <a:buNone/>
            </a:pPr>
            <a:endParaRPr lang="en-US" dirty="0"/>
          </a:p>
          <a:p>
            <a:pPr marL="635000" indent="-457200">
              <a:spcBef>
                <a:spcPts val="0"/>
              </a:spcBef>
              <a:buSzPts val="2800"/>
            </a:pPr>
            <a:endParaRPr lang="en-US"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26</a:t>
            </a:fld>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Through the </a:t>
            </a:r>
            <a:r>
              <a:rPr lang="en-US" dirty="0" err="1"/>
              <a:t>QoE</a:t>
            </a:r>
            <a:r>
              <a:rPr lang="en-US" dirty="0"/>
              <a:t> tracker and proposed algorithms, the provider can learn more about its customers (e.g., their traffic, usage pattern, end-to-end network performance, </a:t>
            </a:r>
            <a:r>
              <a:rPr lang="en-US" dirty="0" err="1"/>
              <a:t>QoE</a:t>
            </a:r>
            <a:r>
              <a:rPr lang="en-US" dirty="0"/>
              <a:t> profile), infrastructure and service performance. </a:t>
            </a:r>
          </a:p>
          <a:p>
            <a:pPr marL="635000" indent="-457200">
              <a:spcBef>
                <a:spcPts val="0"/>
              </a:spcBef>
              <a:buSzPts val="2800"/>
            </a:pPr>
            <a:r>
              <a:rPr lang="en-US" dirty="0"/>
              <a:t>This can enable the provider to improve the adaptation mechanisms, provide better customer service, assess its agreements with infrastructure/network providers, and potentially perform better pricing.</a:t>
            </a: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27</a:t>
            </a:fld>
            <a:endParaRPr sz="1600"/>
          </a:p>
        </p:txBody>
      </p:sp>
    </p:spTree>
    <p:extLst>
      <p:ext uri="{BB962C8B-B14F-4D97-AF65-F5344CB8AC3E}">
        <p14:creationId xmlns:p14="http://schemas.microsoft.com/office/powerpoint/2010/main" val="149178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References</a:t>
            </a:r>
            <a:endParaRPr dirty="0"/>
          </a:p>
        </p:txBody>
      </p:sp>
      <p:sp>
        <p:nvSpPr>
          <p:cNvPr id="160" name="Google Shape;160;p8"/>
          <p:cNvSpPr txBox="1">
            <a:spLocks noGrp="1"/>
          </p:cNvSpPr>
          <p:nvPr>
            <p:ph type="body" idx="1"/>
          </p:nvPr>
        </p:nvSpPr>
        <p:spPr>
          <a:xfrm>
            <a:off x="838200" y="646587"/>
            <a:ext cx="10515600" cy="5564825"/>
          </a:xfrm>
          <a:prstGeom prst="rect">
            <a:avLst/>
          </a:prstGeom>
          <a:noFill/>
          <a:ln>
            <a:noFill/>
          </a:ln>
        </p:spPr>
        <p:txBody>
          <a:bodyPr spcFirstLastPara="1" wrap="square" lIns="91425" tIns="45700" rIns="91425" bIns="45700" anchor="t" anchorCtr="0">
            <a:normAutofit lnSpcReduction="10000"/>
          </a:bodyPr>
          <a:lstStyle/>
          <a:p>
            <a:pPr marL="0" indent="0" algn="just">
              <a:buSzPts val="2800"/>
              <a:buNone/>
            </a:pPr>
            <a:endParaRPr lang="en-IN" dirty="0"/>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Kougioumtzidis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Poulkov</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Zaharis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Z.D. and Lazaridis, P.I., 2022. A survey on multimedia services</a:t>
            </a:r>
            <a:r>
              <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and machine learning-based prediction.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Access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10</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pp.19507-19538.</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Amour, L., Mushtaq, M.S.,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Souihi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S.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Mellouk</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 2017, October.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-based framework to   optimize user perceived video quality.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2017 IEEE 42nd conference on local computer networks (LCN)</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599-602). IEEE.</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Liu, X.,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Chuai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Wang, X., Xu, Z. and Gao, W., 2021.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model based on continuous deep learning for video in wireless networks.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[4]</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Zhu, Y., Sun, T., Li, Q., Lu, L., Duan, X. and Li, W., 2020, October. Machine learning based user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evaluation for video streaming over Mobile network.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2020 IEEE International Conference on Smart Data Services (SMDS)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18-25). IEEE.</a:t>
            </a:r>
            <a:endPar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[5]</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Charonyktakis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Plakia</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Tsamardinos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Papadopouli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2015. On user-centric modular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prediction for VoIP based on machine-learning algorithms.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15</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 pp.1443-1456.</a:t>
            </a:r>
          </a:p>
          <a:p>
            <a:pPr marL="0" indent="0" algn="just">
              <a:buSzPts val="2800"/>
              <a:buNone/>
            </a:pPr>
            <a:r>
              <a:rPr lang="en-US"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Vasilev</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Leguay</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J., Paris, S., Maggi, L. and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Debbah</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2018, May. Predicting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factors with machine learning. In </a:t>
            </a:r>
            <a:r>
              <a:rPr lang="en-US"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2018 IEEE International Conference on Communications (ICC)</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1-6). IEEE.</a:t>
            </a:r>
            <a:endParaRPr lang="en-IN" sz="19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800"/>
              <a:buNone/>
            </a:pPr>
            <a:r>
              <a:rPr lang="en-IN" sz="1900" dirty="0">
                <a:hlinkClick r:id="rId3"/>
              </a:rPr>
              <a:t>[7] DASH HTTP Video</a:t>
            </a:r>
            <a:r>
              <a:rPr lang="en-IN" sz="1900" dirty="0"/>
              <a:t> – MDN Documentation</a:t>
            </a:r>
            <a:endParaRPr sz="1900" dirty="0"/>
          </a:p>
        </p:txBody>
      </p:sp>
      <p:pic>
        <p:nvPicPr>
          <p:cNvPr id="161" name="Google Shape;161;p8"/>
          <p:cNvPicPr preferRelativeResize="0"/>
          <p:nvPr/>
        </p:nvPicPr>
        <p:blipFill rotWithShape="1">
          <a:blip r:embed="rId4">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28</a:t>
            </a:fld>
            <a:endParaRPr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dirty="0"/>
          </a:p>
        </p:txBody>
      </p:sp>
      <p:sp>
        <p:nvSpPr>
          <p:cNvPr id="160" name="Google Shape;160;p8"/>
          <p:cNvSpPr txBox="1">
            <a:spLocks noGrp="1"/>
          </p:cNvSpPr>
          <p:nvPr>
            <p:ph type="body" idx="1"/>
          </p:nvPr>
        </p:nvSpPr>
        <p:spPr>
          <a:xfrm>
            <a:off x="769374" y="2819515"/>
            <a:ext cx="10515600" cy="5564825"/>
          </a:xfrm>
          <a:prstGeom prst="rect">
            <a:avLst/>
          </a:prstGeom>
          <a:noFill/>
          <a:ln>
            <a:noFill/>
          </a:ln>
        </p:spPr>
        <p:txBody>
          <a:bodyPr spcFirstLastPara="1" wrap="square" lIns="91425" tIns="45700" rIns="91425" bIns="45700" anchor="t" anchorCtr="0">
            <a:normAutofit/>
          </a:bodyPr>
          <a:lstStyle/>
          <a:p>
            <a:pPr marL="0" indent="0" algn="ctr">
              <a:buSzPts val="2800"/>
              <a:buNone/>
            </a:pPr>
            <a:r>
              <a:rPr lang="en-IN" sz="5400" b="1" dirty="0"/>
              <a:t>THANK YOU</a:t>
            </a:r>
            <a:endParaRPr sz="5400" b="1" dirty="0"/>
          </a:p>
        </p:txBody>
      </p:sp>
      <p:pic>
        <p:nvPicPr>
          <p:cNvPr id="161" name="Google Shape;161;p8"/>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29</a:t>
            </a:fld>
            <a:endParaRPr sz="1600" dirty="0"/>
          </a:p>
        </p:txBody>
      </p:sp>
    </p:spTree>
    <p:extLst>
      <p:ext uri="{BB962C8B-B14F-4D97-AF65-F5344CB8AC3E}">
        <p14:creationId xmlns:p14="http://schemas.microsoft.com/office/powerpoint/2010/main" val="223160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Introduction</a:t>
            </a:r>
            <a:endParaRPr dirty="0"/>
          </a:p>
        </p:txBody>
      </p:sp>
      <p:sp>
        <p:nvSpPr>
          <p:cNvPr id="100" name="Google Shape;100;p2"/>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fontScale="77500" lnSpcReduction="20000"/>
          </a:bodyPr>
          <a:lstStyle/>
          <a:p>
            <a:pPr marL="0" indent="0">
              <a:buNone/>
            </a:pPr>
            <a:endParaRPr dirty="0">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Rising demand for network resources, driven by over-the-top media services and complex mobile multimedia services like video gaming and ultra-high definition video.</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Necessity to enhance end-users' perceived Quality of Experience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due to these trends.</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Increasing preference for a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aware network planning approach.</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Emerging design challenges, including how to quantify and measure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effectively.</a:t>
            </a:r>
          </a:p>
          <a:p>
            <a:pPr marL="635000" indent="-457200" algn="just">
              <a:buSzPct val="100000"/>
            </a:pP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defined as the user's degree of delight or annoyance with an application or service, considering their expectations, utility, enjoyment, personality, and current state.</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Assessing and predicting end-user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is crucial for optimizing mobile streaming service delivery and efficient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management.</a:t>
            </a:r>
          </a:p>
          <a:p>
            <a:pPr marL="635000" indent="-457200" algn="just">
              <a:buSzPct val="100000"/>
            </a:pPr>
            <a:r>
              <a:rPr lang="en-US" dirty="0"/>
              <a:t>Internet Service Providers (ISP)</a:t>
            </a:r>
            <a:r>
              <a:rPr lang="en-US" b="1" dirty="0"/>
              <a:t> </a:t>
            </a:r>
            <a:r>
              <a:rPr lang="en-US" dirty="0"/>
              <a:t>are therefore calling for new methods for handling network resources in order to maximize the perceived quality in video services, which directly reflects the opinion customers have on the network infrastructure</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3</a:t>
            </a:fld>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61D22B7E-A5EA-863C-146C-274E52558E77}"/>
            </a:ext>
          </a:extLst>
        </p:cNvPr>
        <p:cNvGrpSpPr/>
        <p:nvPr/>
      </p:nvGrpSpPr>
      <p:grpSpPr>
        <a:xfrm>
          <a:off x="0" y="0"/>
          <a:ext cx="0" cy="0"/>
          <a:chOff x="0" y="0"/>
          <a:chExt cx="0" cy="0"/>
        </a:xfrm>
      </p:grpSpPr>
      <p:sp>
        <p:nvSpPr>
          <p:cNvPr id="99" name="Google Shape;99;p2">
            <a:extLst>
              <a:ext uri="{FF2B5EF4-FFF2-40B4-BE49-F238E27FC236}">
                <a16:creationId xmlns:a16="http://schemas.microsoft.com/office/drawing/2014/main" id="{772EE7EE-58C2-3448-2FA1-84D4E5585853}"/>
              </a:ext>
            </a:extLst>
          </p:cNvPr>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Phase I Summary</a:t>
            </a:r>
            <a:endParaRPr dirty="0"/>
          </a:p>
        </p:txBody>
      </p:sp>
      <p:sp>
        <p:nvSpPr>
          <p:cNvPr id="100" name="Google Shape;100;p2">
            <a:extLst>
              <a:ext uri="{FF2B5EF4-FFF2-40B4-BE49-F238E27FC236}">
                <a16:creationId xmlns:a16="http://schemas.microsoft.com/office/drawing/2014/main" id="{0C4D9B85-3A7E-7B17-E297-B5B76EF3F47B}"/>
              </a:ext>
            </a:extLst>
          </p:cNvPr>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lnSpcReduction="10000"/>
          </a:bodyPr>
          <a:lstStyle/>
          <a:p>
            <a:pPr marL="0" indent="0">
              <a:buNone/>
            </a:pP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b="0" i="0" dirty="0">
                <a:solidFill>
                  <a:schemeClr val="tx1"/>
                </a:solidFill>
                <a:effectLst/>
                <a:latin typeface="Söhne"/>
              </a:rPr>
              <a:t>In Phase I, our project emphasized Quality of Experience (</a:t>
            </a:r>
            <a:r>
              <a:rPr lang="en-US" b="0" i="0" dirty="0" err="1">
                <a:solidFill>
                  <a:schemeClr val="tx1"/>
                </a:solidFill>
                <a:effectLst/>
                <a:latin typeface="Söhne"/>
              </a:rPr>
              <a:t>QoE</a:t>
            </a:r>
            <a:r>
              <a:rPr lang="en-US" b="0" i="0" dirty="0">
                <a:solidFill>
                  <a:schemeClr val="tx1"/>
                </a:solidFill>
                <a:effectLst/>
                <a:latin typeface="Söhne"/>
              </a:rPr>
              <a:t>) prediction by leveraging the power of Deep Learning and incorporating User-Centric Preferences</a:t>
            </a:r>
          </a:p>
          <a:p>
            <a:pPr marL="635000" indent="-457200" algn="just">
              <a:buSzPct val="100000"/>
            </a:pPr>
            <a:r>
              <a:rPr lang="en-US" dirty="0">
                <a:solidFill>
                  <a:schemeClr val="tx1"/>
                </a:solidFill>
                <a:latin typeface="Söhne"/>
              </a:rPr>
              <a:t>The primary goal is to elevate user satisfaction in digital experiences.</a:t>
            </a:r>
          </a:p>
          <a:p>
            <a:pPr marL="635000" indent="-457200" algn="just">
              <a:buSzPct val="100000"/>
            </a:pPr>
            <a:r>
              <a:rPr lang="en-US" b="0" i="0" dirty="0">
                <a:solidFill>
                  <a:schemeClr val="tx1"/>
                </a:solidFill>
                <a:effectLst/>
                <a:latin typeface="Söhne"/>
              </a:rPr>
              <a:t>Successfully conducted a comprehensive literature review on </a:t>
            </a:r>
            <a:r>
              <a:rPr lang="en-US" b="0" i="0" dirty="0" err="1">
                <a:solidFill>
                  <a:schemeClr val="tx1"/>
                </a:solidFill>
                <a:effectLst/>
                <a:latin typeface="Söhne"/>
              </a:rPr>
              <a:t>QoE</a:t>
            </a:r>
            <a:r>
              <a:rPr lang="en-US" b="0" i="0" dirty="0">
                <a:solidFill>
                  <a:schemeClr val="tx1"/>
                </a:solidFill>
                <a:effectLst/>
                <a:latin typeface="Söhne"/>
              </a:rPr>
              <a:t> prediction models.</a:t>
            </a:r>
          </a:p>
          <a:p>
            <a:pPr marL="635000" indent="-457200" algn="just">
              <a:buSzPct val="100000"/>
            </a:pPr>
            <a:r>
              <a:rPr lang="en-US" dirty="0">
                <a:solidFill>
                  <a:schemeClr val="tx1"/>
                </a:solidFill>
                <a:latin typeface="Söhne"/>
              </a:rPr>
              <a:t>Successfully conducted a comprehensive review on different ML and DL Algorithms, Feature Selection Techniques</a:t>
            </a:r>
          </a:p>
          <a:p>
            <a:pPr marL="635000" indent="-457200" algn="just">
              <a:buSzPct val="100000"/>
            </a:pPr>
            <a:r>
              <a:rPr lang="en-US" b="0" i="0" dirty="0">
                <a:solidFill>
                  <a:schemeClr val="tx1"/>
                </a:solidFill>
                <a:effectLst/>
                <a:latin typeface="Söhne"/>
              </a:rPr>
              <a:t>Designed a preliminar</a:t>
            </a:r>
            <a:r>
              <a:rPr lang="en-US" dirty="0">
                <a:solidFill>
                  <a:schemeClr val="tx1"/>
                </a:solidFill>
                <a:latin typeface="Söhne"/>
              </a:rPr>
              <a:t>y architecture for the project.</a:t>
            </a:r>
            <a:endParaRPr lang="en-US" b="0" i="0" dirty="0">
              <a:solidFill>
                <a:schemeClr val="tx1"/>
              </a:solidFill>
              <a:effectLst/>
              <a:latin typeface="Söhne"/>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a:extLst>
              <a:ext uri="{FF2B5EF4-FFF2-40B4-BE49-F238E27FC236}">
                <a16:creationId xmlns:a16="http://schemas.microsoft.com/office/drawing/2014/main" id="{02A2DB1C-D668-A7B9-DD47-D5D8D897D9AF}"/>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a:extLst>
              <a:ext uri="{FF2B5EF4-FFF2-40B4-BE49-F238E27FC236}">
                <a16:creationId xmlns:a16="http://schemas.microsoft.com/office/drawing/2014/main" id="{357EFE24-CAC9-7841-C5E6-9F50596F8178}"/>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a:extLst>
              <a:ext uri="{FF2B5EF4-FFF2-40B4-BE49-F238E27FC236}">
                <a16:creationId xmlns:a16="http://schemas.microsoft.com/office/drawing/2014/main" id="{90991E90-25DC-6A07-5A3D-E57572BB5DDA}"/>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4</a:t>
            </a:fld>
            <a:endParaRPr sz="1600"/>
          </a:p>
        </p:txBody>
      </p:sp>
    </p:spTree>
    <p:extLst>
      <p:ext uri="{BB962C8B-B14F-4D97-AF65-F5344CB8AC3E}">
        <p14:creationId xmlns:p14="http://schemas.microsoft.com/office/powerpoint/2010/main" val="239100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Literature Review </a:t>
            </a:r>
            <a:r>
              <a:rPr lang="en-IN" sz="2000" dirty="0"/>
              <a:t>1/6</a:t>
            </a:r>
            <a:endParaRPr dirty="0"/>
          </a:p>
        </p:txBody>
      </p:sp>
      <p:sp>
        <p:nvSpPr>
          <p:cNvPr id="110" name="Google Shape;110;p3"/>
          <p:cNvSpPr txBox="1">
            <a:spLocks noGrp="1"/>
          </p:cNvSpPr>
          <p:nvPr>
            <p:ph type="body" idx="1"/>
          </p:nvPr>
        </p:nvSpPr>
        <p:spPr>
          <a:xfrm>
            <a:off x="838200" y="1238865"/>
            <a:ext cx="10515600" cy="5534268"/>
          </a:xfrm>
          <a:prstGeom prst="rect">
            <a:avLst/>
          </a:prstGeom>
          <a:noFill/>
          <a:ln>
            <a:noFill/>
          </a:ln>
        </p:spPr>
        <p:txBody>
          <a:bodyPr spcFirstLastPara="1" wrap="square" lIns="91425" tIns="45700" rIns="91425" bIns="45700" anchor="t" anchorCtr="0">
            <a:normAutofit/>
          </a:bodyPr>
          <a:lstStyle/>
          <a:p>
            <a:pPr marL="114300" indent="0" rtl="0" fontAlgn="base">
              <a:spcBef>
                <a:spcPts val="0"/>
              </a:spcBef>
              <a:spcAft>
                <a:spcPts val="1600"/>
              </a:spcAft>
              <a:buNone/>
            </a:pPr>
            <a:r>
              <a:rPr lang="en-US" sz="22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Dynamic Adaptive Streaming over  HTTP (DASH) Video</a:t>
            </a:r>
            <a:r>
              <a:rPr lang="en-US" sz="1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 [Current Implementation]</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(Dynamic Adaptive Streaming over HTTP) is a technology for adaptive bitrate streaming, dividing multimedia files into segments delivered via HTTP.</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is not tied to specific audio/video codecs, offering multiple representations of files with varying resolutions and bit rates.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It allows adaptive streaming by dynamically selecting representations based on factors like network conditions, device capabilities, and user preferences to ensure </a:t>
            </a:r>
            <a:r>
              <a:rPr lang="en-US" sz="2000" b="1" dirty="0" err="1">
                <a:solidFill>
                  <a:srgbClr val="202122"/>
                </a:solidFill>
                <a:latin typeface="Calibri" panose="020F0502020204030204" pitchFamily="34" charset="0"/>
                <a:ea typeface="Calibri" panose="020F0502020204030204" pitchFamily="34" charset="0"/>
                <a:cs typeface="Calibri" panose="020F0502020204030204" pitchFamily="34" charset="0"/>
              </a:rPr>
              <a:t>QoE</a:t>
            </a: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 fairness.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doesn't dictate the specific adaptive bitrate streaming logic, and it is compatible with various application layer protocols.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The agnostic nature makes DASH a versatile choice for adaptive streaming across different devices and network scenarios.</a:t>
            </a:r>
          </a:p>
          <a:p>
            <a:pPr marL="114300" indent="0" algn="just">
              <a:spcBef>
                <a:spcPts val="0"/>
              </a:spcBef>
              <a:spcAft>
                <a:spcPts val="1600"/>
              </a:spcAft>
              <a:buNone/>
            </a:pPr>
            <a:r>
              <a:rPr lang="en-IN" sz="1900" dirty="0">
                <a:latin typeface="Calibri" panose="020F0502020204030204" pitchFamily="34" charset="0"/>
                <a:ea typeface="Calibri" panose="020F0502020204030204" pitchFamily="34" charset="0"/>
                <a:cs typeface="Calibri" panose="020F0502020204030204" pitchFamily="34" charset="0"/>
              </a:rPr>
              <a:t>Challenges:</a:t>
            </a:r>
          </a:p>
          <a:p>
            <a:pPr algn="just">
              <a:spcBef>
                <a:spcPts val="0"/>
              </a:spcBef>
              <a:spcAft>
                <a:spcPts val="1600"/>
              </a:spcAft>
            </a:pPr>
            <a:r>
              <a:rPr lang="en-IN" sz="1900" dirty="0">
                <a:latin typeface="Calibri" panose="020F0502020204030204" pitchFamily="34" charset="0"/>
                <a:ea typeface="Calibri" panose="020F0502020204030204" pitchFamily="34" charset="0"/>
                <a:cs typeface="Calibri" panose="020F0502020204030204" pitchFamily="34" charset="0"/>
              </a:rPr>
              <a:t>Limited Support &amp; High CPU Usage</a:t>
            </a:r>
          </a:p>
          <a:p>
            <a:pPr marL="114300" indent="0" algn="just">
              <a:spcBef>
                <a:spcPts val="0"/>
              </a:spcBef>
              <a:spcAft>
                <a:spcPts val="1600"/>
              </a:spcAft>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3"/>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12" name="Google Shape;11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13" name="Google Shape;11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5</a:t>
            </a:fld>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86667"/>
            <a:ext cx="10515600" cy="1325563"/>
          </a:xfrm>
        </p:spPr>
        <p:txBody>
          <a:bodyPr/>
          <a:lstStyle/>
          <a:p>
            <a:r>
              <a:rPr lang="en-IN" dirty="0"/>
              <a:t>Literature Review </a:t>
            </a:r>
            <a:r>
              <a:rPr lang="en-IN" sz="2200" dirty="0"/>
              <a:t>2/6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20213" y="1101488"/>
            <a:ext cx="10515600" cy="5254862"/>
          </a:xfrm>
        </p:spPr>
        <p:txBody>
          <a:bodyPr>
            <a:normAutofit/>
          </a:bodyPr>
          <a:lstStyle/>
          <a:p>
            <a:pPr marL="114300" indent="0">
              <a:buNone/>
            </a:pPr>
            <a:r>
              <a:rPr lang="en-IN" sz="2600" b="1" dirty="0"/>
              <a:t>Optimised Quality of DASH </a:t>
            </a:r>
            <a:r>
              <a:rPr lang="en-IN" sz="1800" dirty="0"/>
              <a:t>[2][IEEE Conference, 2017 ]</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Optimized Quality of DASH (</a:t>
            </a:r>
            <a:r>
              <a:rPr lang="en-US" sz="1900" b="1"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is a framework designed to select video quality based on predicted user Mean Opinion Score (MOS).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 consists of three main components: a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prediction system,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variation monitoring, and a Reinforcement Learning (RL) based controller.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The results indicate that OQD-ABR outperforms the Greedy method in several crucial metrics: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Zero re-buffering instances in OQD-ABR.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53% improvement in video rate compared to Greedy.</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minimum 4-second reduction in start-up delay with OQD-ABR.</a:t>
            </a:r>
            <a:br>
              <a:rPr lang="en-US" sz="1900" dirty="0"/>
            </a:b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Few Metrics</a:t>
            </a:r>
          </a:p>
          <a:p>
            <a:pPr marL="114300" indent="0" algn="just">
              <a:buNone/>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Challenges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Including factors like screen parameters, delay</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Pre Selection of factors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User Profile</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E03E7025-C783-9A0F-8B09-91D2B9038D7C}"/>
              </a:ext>
            </a:extLst>
          </p:cNvPr>
          <p:cNvSpPr>
            <a:spLocks noGrp="1"/>
          </p:cNvSpPr>
          <p:nvPr>
            <p:ph type="ftr" idx="11"/>
          </p:nvPr>
        </p:nvSpPr>
        <p:spPr/>
        <p:txBody>
          <a:bodyPr/>
          <a:lstStyle/>
          <a:p>
            <a:r>
              <a:rPr lang="en-US"/>
              <a:t>Indian Institute of Information Technology, Kottayam</a:t>
            </a:r>
            <a:endParaRPr lang="en-IN"/>
          </a:p>
        </p:txBody>
      </p:sp>
      <p:sp>
        <p:nvSpPr>
          <p:cNvPr id="6" name="Slide Number Placeholder 5">
            <a:extLst>
              <a:ext uri="{FF2B5EF4-FFF2-40B4-BE49-F238E27FC236}">
                <a16:creationId xmlns:a16="http://schemas.microsoft.com/office/drawing/2014/main" id="{F6EB33F2-4801-6279-01B2-4D35AFAB0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extLst>
      <p:ext uri="{BB962C8B-B14F-4D97-AF65-F5344CB8AC3E}">
        <p14:creationId xmlns:p14="http://schemas.microsoft.com/office/powerpoint/2010/main" val="116364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3/6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10380" y="1079008"/>
            <a:ext cx="10515600" cy="5277341"/>
          </a:xfrm>
        </p:spPr>
        <p:txBody>
          <a:bodyPr>
            <a:normAutofit/>
          </a:bodyPr>
          <a:lstStyle/>
          <a:p>
            <a:pPr marL="114300" indent="0">
              <a:buNone/>
            </a:pPr>
            <a:r>
              <a:rPr lang="en-IN" sz="2600" b="1" dirty="0"/>
              <a:t>CLN &amp; RLN Model  </a:t>
            </a:r>
            <a:r>
              <a:rPr lang="en-IN" sz="1900" dirty="0"/>
              <a:t>[3] [IEEE Transactions, 2022]</a:t>
            </a:r>
          </a:p>
          <a:p>
            <a:pPr algn="just"/>
            <a:r>
              <a:rPr lang="en-US" sz="1900" dirty="0"/>
              <a:t>Existing learning-based models for </a:t>
            </a:r>
            <a:r>
              <a:rPr lang="en-US" sz="1900" b="1" dirty="0" err="1"/>
              <a:t>QoE</a:t>
            </a:r>
            <a:r>
              <a:rPr lang="en-US" sz="1900" dirty="0"/>
              <a:t> and </a:t>
            </a:r>
            <a:r>
              <a:rPr lang="en-US" sz="1900" b="1" dirty="0"/>
              <a:t>QoS</a:t>
            </a:r>
            <a:r>
              <a:rPr lang="en-US" sz="1900" dirty="0"/>
              <a:t> mapping suffer from high regression errors (RMSE) exceeding 10%, which is unacceptable for Mobile Network Operators (MNOs) requiring accurate user </a:t>
            </a:r>
            <a:r>
              <a:rPr lang="en-US" sz="1900" dirty="0" err="1"/>
              <a:t>QoE</a:t>
            </a:r>
            <a:r>
              <a:rPr lang="en-US" sz="1900" dirty="0"/>
              <a:t> information.</a:t>
            </a:r>
          </a:p>
          <a:p>
            <a:pPr algn="just"/>
            <a:r>
              <a:rPr lang="en-US" sz="1900" dirty="0"/>
              <a:t>Deep Neural Networks (DNNs) are chosen due to their ability to handle high-dimensional input data effectively, both for classification and regression tasks.</a:t>
            </a:r>
          </a:p>
          <a:p>
            <a:pPr algn="just"/>
            <a:r>
              <a:rPr lang="en-US" sz="1900" dirty="0"/>
              <a:t>A novel deep network architecture called CLN-RLN, comprising two cascaded DNNs, is introduced. The first-level DNN classifies the dataset into subsets with similar characteristics, while the second-level DNN subnets are dynamically constructed for each subset, reducing training errors.</a:t>
            </a:r>
          </a:p>
          <a:p>
            <a:pPr algn="just"/>
            <a:r>
              <a:rPr lang="en-US" sz="1900" dirty="0"/>
              <a:t>Reasonable data partitioning and subnetwork selection significantly reduce regression errors in </a:t>
            </a:r>
            <a:r>
              <a:rPr lang="en-US" sz="1900" dirty="0" err="1"/>
              <a:t>QoE</a:t>
            </a:r>
            <a:r>
              <a:rPr lang="en-US" sz="1900" dirty="0"/>
              <a:t>/QoS mapping.</a:t>
            </a:r>
          </a:p>
          <a:p>
            <a:pPr algn="just"/>
            <a:r>
              <a:rPr lang="en-US" sz="1900" dirty="0"/>
              <a:t>The proposed model is evaluated using datasets from a simulator, with separate training for data from different </a:t>
            </a:r>
            <a:r>
              <a:rPr lang="en-US" sz="1900" dirty="0" err="1"/>
              <a:t>eNodeBs</a:t>
            </a:r>
            <a:r>
              <a:rPr lang="en-US" sz="1900" dirty="0"/>
              <a:t>, leveraging the power of DNNs for improved results.</a:t>
            </a:r>
          </a:p>
          <a:p>
            <a:pPr marL="114300" indent="0" algn="just">
              <a:buNone/>
            </a:pPr>
            <a:r>
              <a:rPr lang="en-US" sz="1900" dirty="0"/>
              <a:t>Challenges:</a:t>
            </a:r>
          </a:p>
          <a:p>
            <a:pPr algn="just"/>
            <a:r>
              <a:rPr lang="en-IN" sz="1900" dirty="0"/>
              <a:t>Adjusting the network parameters</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FEAFE796-A2EE-44D8-B212-1345C400CA7B}"/>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529F9196-1F54-43D1-CD4F-373C46485A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300235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4/6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49710" y="1115679"/>
            <a:ext cx="10515600" cy="5344114"/>
          </a:xfrm>
        </p:spPr>
        <p:txBody>
          <a:bodyPr>
            <a:normAutofit fontScale="70000" lnSpcReduction="20000"/>
          </a:bodyPr>
          <a:lstStyle/>
          <a:p>
            <a:pPr marL="114300" indent="0">
              <a:buNone/>
            </a:pPr>
            <a:r>
              <a:rPr lang="en-IN" sz="3700" b="1" dirty="0"/>
              <a:t>Bayesian</a:t>
            </a:r>
            <a:r>
              <a:rPr lang="en-IN" sz="2200" b="1" dirty="0"/>
              <a:t> </a:t>
            </a:r>
            <a:r>
              <a:rPr lang="en-IN" sz="3700" b="1" dirty="0"/>
              <a:t>Network Model </a:t>
            </a:r>
            <a:r>
              <a:rPr lang="en-IN" sz="2600" dirty="0"/>
              <a:t>[6][IEEE Conference, 2020]</a:t>
            </a:r>
            <a:endParaRPr lang="en-US" sz="2600" dirty="0"/>
          </a:p>
          <a:p>
            <a:pPr algn="just"/>
            <a:r>
              <a:rPr lang="en-US" sz="3100" dirty="0"/>
              <a:t>The user experience in multimedia streaming depends on two critical factors: </a:t>
            </a:r>
          </a:p>
          <a:p>
            <a:pPr marL="114300" indent="0" algn="just">
              <a:buNone/>
            </a:pPr>
            <a:r>
              <a:rPr lang="en-US" sz="3100" dirty="0"/>
              <a:t>       (</a:t>
            </a:r>
            <a:r>
              <a:rPr lang="en-US" sz="3100" dirty="0" err="1"/>
              <a:t>i</a:t>
            </a:r>
            <a:r>
              <a:rPr lang="en-US" sz="3100" dirty="0"/>
              <a:t>) Visual quality and its variations  (ii) Frequency and duration of re-buffering events </a:t>
            </a:r>
          </a:p>
          <a:p>
            <a:pPr algn="just"/>
            <a:r>
              <a:rPr lang="en-US" sz="3100" dirty="0"/>
              <a:t>Re-buffering events and start-up delay cannot be directly measured but must be predicted from traditional Quality of Service (QoS) metrics, allowing the inference of Quality of Experience (</a:t>
            </a:r>
            <a:r>
              <a:rPr lang="en-US" sz="3100" dirty="0" err="1"/>
              <a:t>QoE</a:t>
            </a:r>
            <a:r>
              <a:rPr lang="en-US" sz="3100" dirty="0"/>
              <a:t>) factors using legacy QoS monitoring systems.</a:t>
            </a:r>
          </a:p>
          <a:p>
            <a:pPr algn="just"/>
            <a:r>
              <a:rPr lang="en-US" sz="3100" dirty="0"/>
              <a:t>The paper proposes a Bayesian Network (BN) model to predict the re-buffering ratio, providing a valuable tool for estimating and managing re-buffering events.</a:t>
            </a:r>
          </a:p>
          <a:p>
            <a:pPr algn="just"/>
            <a:r>
              <a:rPr lang="en-US" sz="3100" dirty="0"/>
              <a:t>The focus then shifts to hidden variables, which are metrics not directly measurable but can still be inferred from QoS metrics. Using these predicted hidden variables as features can enhance the accuracy of predicting re-buffering events, further improving </a:t>
            </a:r>
            <a:r>
              <a:rPr lang="en-US" sz="3100" dirty="0" err="1"/>
              <a:t>QoE</a:t>
            </a:r>
            <a:r>
              <a:rPr lang="en-US" sz="3100" dirty="0"/>
              <a:t>.</a:t>
            </a:r>
          </a:p>
          <a:p>
            <a:pPr algn="just"/>
            <a:r>
              <a:rPr lang="en-US" sz="3100" dirty="0"/>
              <a:t>Additionally, the paper emphasizes the importance of incorporating information about networks and devices.</a:t>
            </a:r>
          </a:p>
          <a:p>
            <a:pPr marL="114300" indent="0" algn="just">
              <a:buNone/>
            </a:pPr>
            <a:r>
              <a:rPr lang="en-US" sz="3100" dirty="0"/>
              <a:t>Challenges:</a:t>
            </a:r>
          </a:p>
          <a:p>
            <a:pPr algn="just"/>
            <a:r>
              <a:rPr lang="en-US" sz="3100" dirty="0"/>
              <a:t>Few metrics and No Video Profiling</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38815AA-6F84-4547-A7EE-12AB6CB44003}"/>
              </a:ext>
            </a:extLst>
          </p:cNvPr>
          <p:cNvSpPr>
            <a:spLocks noGrp="1"/>
          </p:cNvSpPr>
          <p:nvPr>
            <p:ph type="ftr" idx="11"/>
          </p:nvPr>
        </p:nvSpPr>
        <p:spPr/>
        <p:txBody>
          <a:bodyPr/>
          <a:lstStyle/>
          <a:p>
            <a:r>
              <a:rPr lang="en-US"/>
              <a:t>Indian Institute of Information Technology, Kottayam</a:t>
            </a:r>
          </a:p>
        </p:txBody>
      </p:sp>
      <p:sp>
        <p:nvSpPr>
          <p:cNvPr id="7" name="Slide Number Placeholder 6">
            <a:extLst>
              <a:ext uri="{FF2B5EF4-FFF2-40B4-BE49-F238E27FC236}">
                <a16:creationId xmlns:a16="http://schemas.microsoft.com/office/drawing/2014/main" id="{9E063841-BD4F-7D63-CEC2-AF47EB5CDF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404610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5/6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135344"/>
            <a:ext cx="10515600" cy="5103020"/>
          </a:xfrm>
        </p:spPr>
        <p:txBody>
          <a:bodyPr>
            <a:normAutofit fontScale="55000" lnSpcReduction="20000"/>
          </a:bodyPr>
          <a:lstStyle/>
          <a:p>
            <a:pPr marL="114300" indent="0">
              <a:buNone/>
            </a:pPr>
            <a:r>
              <a:rPr lang="en-IN" sz="4200" b="1" dirty="0" err="1"/>
              <a:t>QoE</a:t>
            </a:r>
            <a:r>
              <a:rPr lang="en-IN" sz="6500" b="1" dirty="0"/>
              <a:t> </a:t>
            </a:r>
            <a:r>
              <a:rPr lang="en-IN" sz="4200" b="1" dirty="0"/>
              <a:t>Evaluation </a:t>
            </a:r>
            <a:r>
              <a:rPr lang="en-IN" sz="3300" dirty="0"/>
              <a:t>[4][IEEE Conference, 2020]</a:t>
            </a:r>
          </a:p>
          <a:p>
            <a:pPr algn="just"/>
            <a:r>
              <a:rPr lang="en-US" sz="3500" dirty="0"/>
              <a:t>The framework focuses on evaluating Quality of Experience (</a:t>
            </a:r>
            <a:r>
              <a:rPr lang="en-US" sz="3500" dirty="0" err="1"/>
              <a:t>QoE</a:t>
            </a:r>
            <a:r>
              <a:rPr lang="en-US" sz="3500" dirty="0"/>
              <a:t>) by utilizing both network Quality of Service (QoS) Key Performance Indicators (KPIs) and user </a:t>
            </a:r>
            <a:r>
              <a:rPr lang="en-US" sz="3500" dirty="0" err="1"/>
              <a:t>QoE</a:t>
            </a:r>
            <a:r>
              <a:rPr lang="en-US" sz="3500" dirty="0"/>
              <a:t> Key Quality Indicators (KQIs).</a:t>
            </a:r>
          </a:p>
          <a:p>
            <a:pPr algn="just"/>
            <a:r>
              <a:rPr lang="en-US" sz="3500" dirty="0"/>
              <a:t>The central idea of the framework is to provide an end-to-end solution that covers real-time data collection and user </a:t>
            </a:r>
            <a:r>
              <a:rPr lang="en-US" sz="3500" dirty="0" err="1"/>
              <a:t>QoE</a:t>
            </a:r>
            <a:r>
              <a:rPr lang="en-US" sz="3500" dirty="0"/>
              <a:t> prediction.</a:t>
            </a:r>
          </a:p>
          <a:p>
            <a:pPr algn="just"/>
            <a:r>
              <a:rPr lang="en-US" sz="3500" dirty="0"/>
              <a:t>The QoS metrics from the network are collected and stored in a cloud database.</a:t>
            </a:r>
          </a:p>
          <a:p>
            <a:pPr algn="just"/>
            <a:r>
              <a:rPr lang="en-US" sz="3500" dirty="0"/>
              <a:t>A KPI selection module is employed to choose relevant KPI features for analysis.</a:t>
            </a:r>
          </a:p>
          <a:p>
            <a:pPr algn="just"/>
            <a:r>
              <a:rPr lang="en-US" sz="3500" dirty="0"/>
              <a:t>In the machine learning model training phase, the QoS KPIs and </a:t>
            </a:r>
            <a:r>
              <a:rPr lang="en-US" sz="3500" dirty="0" err="1"/>
              <a:t>QoE</a:t>
            </a:r>
            <a:r>
              <a:rPr lang="en-US" sz="3500" dirty="0"/>
              <a:t> KQIs are aligned, and the dataset is split into training and test sets.</a:t>
            </a:r>
          </a:p>
          <a:p>
            <a:pPr algn="just"/>
            <a:r>
              <a:rPr lang="en-US" sz="3500" dirty="0"/>
              <a:t>An Extra-Trees classifier is used as the machine learning model due to its efficiency in various tasks, such as image classification, and competitive performance compared to state-of-the-art systems.</a:t>
            </a:r>
          </a:p>
          <a:p>
            <a:pPr algn="just"/>
            <a:r>
              <a:rPr lang="en-US" sz="3500" dirty="0"/>
              <a:t>The trained model is deployed in the prediction module, where it takes either the test dataset or incoming QoS KPIs as input and generates predicted </a:t>
            </a:r>
            <a:r>
              <a:rPr lang="en-US" sz="3500" dirty="0" err="1"/>
              <a:t>QoE</a:t>
            </a:r>
            <a:r>
              <a:rPr lang="en-US" sz="3500" dirty="0"/>
              <a:t> KQIs.</a:t>
            </a:r>
          </a:p>
          <a:p>
            <a:pPr algn="just"/>
            <a:r>
              <a:rPr lang="en-US" sz="3500" dirty="0"/>
              <a:t>The results, including </a:t>
            </a:r>
            <a:r>
              <a:rPr lang="en-US" sz="3500" dirty="0" err="1"/>
              <a:t>QoE</a:t>
            </a:r>
            <a:r>
              <a:rPr lang="en-US" sz="3500" dirty="0"/>
              <a:t> states, are then fed into the Network Management engine.</a:t>
            </a:r>
          </a:p>
          <a:p>
            <a:pPr algn="just"/>
            <a:r>
              <a:rPr lang="en-US" sz="3500" dirty="0"/>
              <a:t>The Network Management engine initiates remedial actions aimed at improving the network's </a:t>
            </a:r>
            <a:r>
              <a:rPr lang="en-US" sz="3500" dirty="0" err="1"/>
              <a:t>QoE</a:t>
            </a:r>
            <a:r>
              <a:rPr lang="en-US" sz="3500" dirty="0"/>
              <a:t> state, moving it from a lower to a higher </a:t>
            </a:r>
            <a:r>
              <a:rPr lang="en-US" sz="3500" dirty="0" err="1"/>
              <a:t>QoE</a:t>
            </a:r>
            <a:r>
              <a:rPr lang="en-US" sz="3500" dirty="0"/>
              <a:t> state based on the predictions made by the framework</a:t>
            </a:r>
            <a:r>
              <a:rPr lang="en-US" sz="3500" b="1" dirty="0"/>
              <a:t>.</a:t>
            </a:r>
            <a:endParaRPr lang="en-IN" sz="3500" b="1" dirty="0"/>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1E5772B4-8D53-4C57-96B7-739B7EA24F37}"/>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A3833B04-2DC3-E3AE-9505-54C62E4AE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22452083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2178</TotalTime>
  <Words>2705</Words>
  <Application>Microsoft Office PowerPoint</Application>
  <PresentationFormat>Widescreen</PresentationFormat>
  <Paragraphs>279</Paragraphs>
  <Slides>29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Söhne</vt:lpstr>
      <vt:lpstr>Calibri</vt:lpstr>
      <vt:lpstr>Office Theme</vt:lpstr>
      <vt:lpstr>Enhancing QoE Prediction with Deep Learning and User-Centric Preferences</vt:lpstr>
      <vt:lpstr>Table of Contents</vt:lpstr>
      <vt:lpstr>Introduction</vt:lpstr>
      <vt:lpstr>Phase I Summary</vt:lpstr>
      <vt:lpstr>Literature Review 1/6</vt:lpstr>
      <vt:lpstr>Literature Review 2/6</vt:lpstr>
      <vt:lpstr>Literature Review 3/6</vt:lpstr>
      <vt:lpstr>Literature Review 4/6</vt:lpstr>
      <vt:lpstr>Literature Review 5/6</vt:lpstr>
      <vt:lpstr>Literature Review 6/6</vt:lpstr>
      <vt:lpstr>Problem Statement</vt:lpstr>
      <vt:lpstr>Objective</vt:lpstr>
      <vt:lpstr>Proposed Methodology</vt:lpstr>
      <vt:lpstr>Proposed Methodology</vt:lpstr>
      <vt:lpstr>Architecture</vt:lpstr>
      <vt:lpstr>Flowchart</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Based - QoE Assessment using Machine Learning</dc:title>
  <dc:creator>Arun Cyril</dc:creator>
  <cp:lastModifiedBy>Tharun Vemula</cp:lastModifiedBy>
  <cp:revision>31</cp:revision>
  <dcterms:created xsi:type="dcterms:W3CDTF">2021-08-20T07:15:07Z</dcterms:created>
  <dcterms:modified xsi:type="dcterms:W3CDTF">2024-04-02T19:03:28Z</dcterms:modified>
</cp:coreProperties>
</file>