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tharu\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[employee_data.csv]Employee DataSet!PivotTable1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'Employee DataSet'!$B$3:$B$4</c:f>
              <c:strCache>
                <c:ptCount val="1"/>
                <c:pt idx="0">
                  <c:v>HIGH</c:v>
                </c:pt>
              </c:strCache>
            </c:strRef>
          </c:tx>
          <c:spPr>
            <a:solidFill>
              <a:schemeClr val="accent1"/>
            </a:solidFill>
            <a:ln>
              <a:noFill/>
            </a:ln>
            <a:effectLst/>
          </c:spPr>
          <c:invertIfNegative val="0"/>
          <c:cat>
            <c:strRef>
              <c:f>'Employee DataSet'!$A$5:$A$15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DataSet'!$B$5:$B$15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16D-45AD-8D06-D9AB04C4C299}"/>
            </c:ext>
          </c:extLst>
        </c:ser>
        <c:ser>
          <c:idx val="1"/>
          <c:order val="1"/>
          <c:tx>
            <c:strRef>
              <c:f>'Employee DataSet'!$C$3:$C$4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'Employee DataSet'!$A$5:$A$15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DataSet'!$C$5:$C$15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716D-45AD-8D06-D9AB04C4C299}"/>
            </c:ext>
          </c:extLst>
        </c:ser>
        <c:ser>
          <c:idx val="2"/>
          <c:order val="2"/>
          <c:tx>
            <c:strRef>
              <c:f>'Employee DataSet'!$D$3:$D$4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 DataSet'!$A$5:$A$15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DataSet'!$D$5:$D$15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716D-45AD-8D06-D9AB04C4C299}"/>
            </c:ext>
          </c:extLst>
        </c:ser>
        <c:ser>
          <c:idx val="3"/>
          <c:order val="3"/>
          <c:tx>
            <c:strRef>
              <c:f>'Employee DataSet'!$E$3:$E$4</c:f>
              <c:strCache>
                <c:ptCount val="1"/>
                <c:pt idx="0">
                  <c:v>VERY HIGH</c:v>
                </c:pt>
              </c:strCache>
            </c:strRef>
          </c:tx>
          <c:spPr>
            <a:solidFill>
              <a:schemeClr val="accent4"/>
            </a:solidFill>
            <a:ln>
              <a:noFill/>
            </a:ln>
            <a:effectLst/>
          </c:spPr>
          <c:invertIfNegative val="0"/>
          <c:cat>
            <c:strRef>
              <c:f>'Employee DataSet'!$A$5:$A$15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DataSet'!$E$5:$E$15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716D-45AD-8D06-D9AB04C4C299}"/>
            </c:ext>
          </c:extLst>
        </c:ser>
        <c:dLbls>
          <c:showLegendKey val="0"/>
          <c:showVal val="0"/>
          <c:showCatName val="0"/>
          <c:showSerName val="0"/>
          <c:showPercent val="0"/>
          <c:showBubbleSize val="0"/>
        </c:dLbls>
        <c:gapWidth val="219"/>
        <c:overlap val="-27"/>
        <c:axId val="669193232"/>
        <c:axId val="669189392"/>
      </c:barChart>
      <c:catAx>
        <c:axId val="669193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9189392"/>
        <c:crosses val="autoZero"/>
        <c:auto val="1"/>
        <c:lblAlgn val="ctr"/>
        <c:lblOffset val="100"/>
        <c:noMultiLvlLbl val="0"/>
      </c:catAx>
      <c:valAx>
        <c:axId val="669189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91932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502128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1600" y="3034433"/>
            <a:ext cx="8610600"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STUDENT NAME: THARUN KUMAR .N</a:t>
            </a:r>
          </a:p>
          <a:p>
            <a:r>
              <a:rPr lang="en-US" sz="2000" dirty="0">
                <a:latin typeface="Times New Roman" panose="02020603050405020304" pitchFamily="18" charset="0"/>
                <a:cs typeface="Times New Roman" panose="02020603050405020304" pitchFamily="18" charset="0"/>
              </a:rPr>
              <a:t>REGISTER NO: 312212133 (</a:t>
            </a:r>
            <a:r>
              <a:rPr lang="en-IN" sz="2000" b="1" i="0" dirty="0">
                <a:solidFill>
                  <a:srgbClr val="222222"/>
                </a:solidFill>
                <a:effectLst/>
                <a:highlight>
                  <a:srgbClr val="FFFFFF"/>
                </a:highlight>
                <a:latin typeface="Times New Roman" panose="02020603050405020304" pitchFamily="18" charset="0"/>
                <a:cs typeface="Times New Roman" panose="02020603050405020304" pitchFamily="18" charset="0"/>
              </a:rPr>
              <a:t>asunm1437bcom22sii64)</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DEPARTMENT: BCOM GENERAL</a:t>
            </a:r>
          </a:p>
          <a:p>
            <a:r>
              <a:rPr lang="en-US" sz="2000" dirty="0">
                <a:latin typeface="Times New Roman" panose="02020603050405020304" pitchFamily="18" charset="0"/>
                <a:cs typeface="Times New Roman" panose="02020603050405020304" pitchFamily="18" charset="0"/>
              </a:rPr>
              <a:t>COLLEGE: MAR GREGORIOS COLLEGE OF ARTS AND SCIENCE</a:t>
            </a:r>
          </a:p>
          <a:p>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itle 9">
            <a:extLst>
              <a:ext uri="{FF2B5EF4-FFF2-40B4-BE49-F238E27FC236}">
                <a16:creationId xmlns:a16="http://schemas.microsoft.com/office/drawing/2014/main" id="{DD25AA36-4663-B82E-C226-6D2F386D83AA}"/>
              </a:ext>
            </a:extLst>
          </p:cNvPr>
          <p:cNvSpPr>
            <a:spLocks noGrp="1"/>
          </p:cNvSpPr>
          <p:nvPr>
            <p:ph type="ctrTitle"/>
          </p:nvPr>
        </p:nvSpPr>
        <p:spPr>
          <a:xfrm>
            <a:off x="739776" y="381000"/>
            <a:ext cx="3451224" cy="615553"/>
          </a:xfrm>
        </p:spPr>
        <p:txBody>
          <a:bodyPr/>
          <a:lstStyle/>
          <a:p>
            <a:r>
              <a:rPr lang="en-IN" sz="4000" b="1" spc="15" dirty="0">
                <a:solidFill>
                  <a:schemeClr val="accent5">
                    <a:lumMod val="50000"/>
                  </a:schemeClr>
                </a:solidFill>
                <a:latin typeface="Times New Roman" panose="02020603050405020304" pitchFamily="18" charset="0"/>
                <a:cs typeface="Times New Roman" panose="02020603050405020304" pitchFamily="18" charset="0"/>
              </a:rPr>
              <a:t>M</a:t>
            </a:r>
            <a:r>
              <a:rPr lang="en-IN" sz="4000" b="1" dirty="0">
                <a:solidFill>
                  <a:schemeClr val="accent5">
                    <a:lumMod val="50000"/>
                  </a:schemeClr>
                </a:solidFill>
                <a:latin typeface="Times New Roman" panose="02020603050405020304" pitchFamily="18" charset="0"/>
                <a:cs typeface="Times New Roman" panose="02020603050405020304" pitchFamily="18" charset="0"/>
              </a:rPr>
              <a:t>O</a:t>
            </a:r>
            <a:r>
              <a:rPr lang="en-IN" sz="4000" b="1" spc="-15" dirty="0">
                <a:solidFill>
                  <a:schemeClr val="accent5">
                    <a:lumMod val="50000"/>
                  </a:schemeClr>
                </a:solidFill>
                <a:latin typeface="Times New Roman" panose="02020603050405020304" pitchFamily="18" charset="0"/>
                <a:cs typeface="Times New Roman" panose="02020603050405020304" pitchFamily="18" charset="0"/>
              </a:rPr>
              <a:t>D</a:t>
            </a:r>
            <a:r>
              <a:rPr lang="en-IN" sz="4000" b="1" spc="-35" dirty="0">
                <a:solidFill>
                  <a:schemeClr val="accent5">
                    <a:lumMod val="50000"/>
                  </a:schemeClr>
                </a:solidFill>
                <a:latin typeface="Times New Roman" panose="02020603050405020304" pitchFamily="18" charset="0"/>
                <a:cs typeface="Times New Roman" panose="02020603050405020304" pitchFamily="18" charset="0"/>
              </a:rPr>
              <a:t>E</a:t>
            </a:r>
            <a:r>
              <a:rPr lang="en-IN" sz="4000" b="1" spc="-30" dirty="0">
                <a:solidFill>
                  <a:schemeClr val="accent5">
                    <a:lumMod val="50000"/>
                  </a:schemeClr>
                </a:solidFill>
                <a:latin typeface="Times New Roman" panose="02020603050405020304" pitchFamily="18" charset="0"/>
                <a:cs typeface="Times New Roman" panose="02020603050405020304" pitchFamily="18" charset="0"/>
              </a:rPr>
              <a:t>LL</a:t>
            </a:r>
            <a:r>
              <a:rPr lang="en-IN" sz="4000" b="1" spc="-5" dirty="0">
                <a:solidFill>
                  <a:schemeClr val="accent5">
                    <a:lumMod val="50000"/>
                  </a:schemeClr>
                </a:solidFill>
                <a:latin typeface="Times New Roman" panose="02020603050405020304" pitchFamily="18" charset="0"/>
                <a:cs typeface="Times New Roman" panose="02020603050405020304" pitchFamily="18" charset="0"/>
              </a:rPr>
              <a:t>I</a:t>
            </a:r>
            <a:r>
              <a:rPr lang="en-IN" sz="4000" b="1" spc="30" dirty="0">
                <a:solidFill>
                  <a:schemeClr val="accent5">
                    <a:lumMod val="50000"/>
                  </a:schemeClr>
                </a:solidFill>
                <a:latin typeface="Times New Roman" panose="02020603050405020304" pitchFamily="18" charset="0"/>
                <a:cs typeface="Times New Roman" panose="02020603050405020304" pitchFamily="18" charset="0"/>
              </a:rPr>
              <a:t>N</a:t>
            </a:r>
            <a:r>
              <a:rPr lang="en-IN" sz="4000" b="1" spc="5" dirty="0">
                <a:solidFill>
                  <a:schemeClr val="accent5">
                    <a:lumMod val="50000"/>
                  </a:schemeClr>
                </a:solidFill>
                <a:latin typeface="Times New Roman" panose="02020603050405020304" pitchFamily="18" charset="0"/>
                <a:cs typeface="Times New Roman" panose="02020603050405020304" pitchFamily="18" charset="0"/>
              </a:rPr>
              <a:t>G</a:t>
            </a:r>
            <a:endParaRPr lang="en-IN" sz="4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1" name="Subtitle 10">
            <a:extLst>
              <a:ext uri="{FF2B5EF4-FFF2-40B4-BE49-F238E27FC236}">
                <a16:creationId xmlns:a16="http://schemas.microsoft.com/office/drawing/2014/main" id="{9C541BB8-6FF8-4A90-AE4D-58E16D1F6118}"/>
              </a:ext>
            </a:extLst>
          </p:cNvPr>
          <p:cNvSpPr>
            <a:spLocks noGrp="1"/>
          </p:cNvSpPr>
          <p:nvPr>
            <p:ph type="subTitle" idx="4"/>
          </p:nvPr>
        </p:nvSpPr>
        <p:spPr>
          <a:xfrm>
            <a:off x="739776" y="1219200"/>
            <a:ext cx="8480424" cy="5262979"/>
          </a:xfrm>
        </p:spPr>
        <p:txBody>
          <a:bodyPr/>
          <a:lstStyle/>
          <a:p>
            <a:pPr marL="342900" indent="-342900">
              <a:buFont typeface="+mj-lt"/>
              <a:buAutoNum type="arabicPeriod"/>
            </a:pPr>
            <a:r>
              <a:rPr lang="en-IN" dirty="0"/>
              <a:t>Data Collection </a:t>
            </a:r>
          </a:p>
          <a:p>
            <a:pPr marL="800100" lvl="1" indent="-342900">
              <a:buFont typeface="Arial" panose="020B0604020202020204" pitchFamily="34" charset="0"/>
              <a:buChar char="•"/>
            </a:pPr>
            <a:r>
              <a:rPr lang="en-IN" dirty="0"/>
              <a:t>Kaggle </a:t>
            </a:r>
          </a:p>
          <a:p>
            <a:pPr marL="800100" lvl="1" indent="-342900">
              <a:buFont typeface="Arial" panose="020B0604020202020204" pitchFamily="34" charset="0"/>
              <a:buChar char="•"/>
            </a:pPr>
            <a:r>
              <a:rPr lang="en-IN" dirty="0"/>
              <a:t>Dataset</a:t>
            </a:r>
          </a:p>
          <a:p>
            <a:pPr marL="342900" indent="-342900">
              <a:buFont typeface="+mj-lt"/>
              <a:buAutoNum type="arabicPeriod"/>
            </a:pPr>
            <a:r>
              <a:rPr lang="en-IN" dirty="0"/>
              <a:t>Feature collection </a:t>
            </a:r>
          </a:p>
          <a:p>
            <a:pPr marL="800100" lvl="1" indent="-342900">
              <a:buFont typeface="Arial" panose="020B0604020202020204" pitchFamily="34" charset="0"/>
              <a:buChar char="•"/>
            </a:pPr>
            <a:r>
              <a:rPr lang="en-IN" dirty="0"/>
              <a:t>MS Excel</a:t>
            </a:r>
          </a:p>
          <a:p>
            <a:pPr marL="800100" lvl="1" indent="-342900">
              <a:buFont typeface="Arial" panose="020B0604020202020204" pitchFamily="34" charset="0"/>
              <a:buChar char="•"/>
            </a:pPr>
            <a:r>
              <a:rPr lang="en-IN" dirty="0"/>
              <a:t>Home</a:t>
            </a:r>
          </a:p>
          <a:p>
            <a:pPr marL="800100" lvl="1" indent="-342900">
              <a:buFont typeface="Arial" panose="020B0604020202020204" pitchFamily="34" charset="0"/>
              <a:buChar char="•"/>
            </a:pPr>
            <a:r>
              <a:rPr lang="en-IN" dirty="0"/>
              <a:t>Insert </a:t>
            </a:r>
          </a:p>
          <a:p>
            <a:pPr marL="342900" indent="-342900">
              <a:buFont typeface="+mj-lt"/>
              <a:buAutoNum type="arabicPeriod"/>
            </a:pPr>
            <a:r>
              <a:rPr lang="en-IN" dirty="0"/>
              <a:t>Performance Level</a:t>
            </a:r>
          </a:p>
          <a:p>
            <a:pPr marL="800100" lvl="1" indent="-342900">
              <a:buFont typeface="Arial" panose="020B0604020202020204" pitchFamily="34" charset="0"/>
              <a:buChar char="•"/>
            </a:pPr>
            <a:r>
              <a:rPr lang="en-IN" dirty="0"/>
              <a:t>Filter</a:t>
            </a:r>
          </a:p>
          <a:p>
            <a:pPr marL="800100" lvl="1" indent="-342900">
              <a:buFont typeface="Arial" panose="020B0604020202020204" pitchFamily="34" charset="0"/>
              <a:buChar char="•"/>
            </a:pPr>
            <a:r>
              <a:rPr lang="en-IN" dirty="0"/>
              <a:t>IFS Formula</a:t>
            </a:r>
          </a:p>
          <a:p>
            <a:pPr marL="800100" lvl="1" indent="-342900">
              <a:buFont typeface="Arial" panose="020B0604020202020204" pitchFamily="34" charset="0"/>
              <a:buChar char="•"/>
            </a:pPr>
            <a:r>
              <a:rPr lang="en-IN" dirty="0"/>
              <a:t>Employee Type</a:t>
            </a:r>
          </a:p>
          <a:p>
            <a:pPr marL="800100" lvl="1" indent="-342900">
              <a:buFont typeface="Arial" panose="020B0604020202020204" pitchFamily="34" charset="0"/>
              <a:buChar char="•"/>
            </a:pPr>
            <a:r>
              <a:rPr lang="en-IN" dirty="0"/>
              <a:t>Pivot Table</a:t>
            </a:r>
          </a:p>
          <a:p>
            <a:pPr marL="342900" indent="-342900">
              <a:buFont typeface="+mj-lt"/>
              <a:buAutoNum type="arabicPeriod"/>
            </a:pPr>
            <a:r>
              <a:rPr lang="en-IN" dirty="0"/>
              <a:t>Summary</a:t>
            </a:r>
          </a:p>
          <a:p>
            <a:pPr marL="800100" lvl="1" indent="-342900">
              <a:buFont typeface="Arial" panose="020B0604020202020204" pitchFamily="34" charset="0"/>
              <a:buChar char="•"/>
            </a:pPr>
            <a:r>
              <a:rPr lang="en-IN" dirty="0"/>
              <a:t>Graph</a:t>
            </a:r>
          </a:p>
          <a:p>
            <a:pPr marL="800100" lvl="1" indent="-342900">
              <a:buFont typeface="Arial" panose="020B0604020202020204" pitchFamily="34" charset="0"/>
              <a:buChar char="•"/>
            </a:pPr>
            <a:r>
              <a:rPr lang="en-IN" dirty="0"/>
              <a:t>Trend line</a:t>
            </a:r>
          </a:p>
          <a:p>
            <a:pPr marL="800100" lvl="1" indent="-342900">
              <a:buFont typeface="Arial" panose="020B0604020202020204" pitchFamily="34" charset="0"/>
              <a:buChar char="•"/>
            </a:pPr>
            <a:r>
              <a:rPr lang="en-IN" dirty="0"/>
              <a:t>Sort</a:t>
            </a:r>
          </a:p>
          <a:p>
            <a:pPr marL="342900" indent="-342900">
              <a:buFont typeface="+mj-lt"/>
              <a:buAutoNum type="arabicPeriod"/>
            </a:pPr>
            <a:r>
              <a:rPr lang="en-IN" dirty="0"/>
              <a:t>Visualisation</a:t>
            </a:r>
          </a:p>
          <a:p>
            <a:pPr marL="800100" lvl="1" indent="-342900">
              <a:buFont typeface="Arial" panose="020B0604020202020204" pitchFamily="34" charset="0"/>
              <a:buChar char="•"/>
            </a:pPr>
            <a:r>
              <a:rPr lang="en-IN" dirty="0"/>
              <a:t>Graph</a:t>
            </a:r>
          </a:p>
          <a:p>
            <a:pPr marL="800100" lvl="1" indent="-342900">
              <a:buFont typeface="Arial" panose="020B0604020202020204" pitchFamily="34" charset="0"/>
              <a:buChar char="•"/>
            </a:pPr>
            <a:r>
              <a:rPr lang="en-IN" dirty="0"/>
              <a:t>Trend line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983932" y="385444"/>
            <a:ext cx="3054668"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5">
                    <a:lumMod val="50000"/>
                  </a:schemeClr>
                </a:solidFill>
                <a:latin typeface="Times New Roman" panose="02020603050405020304" pitchFamily="18" charset="0"/>
                <a:cs typeface="Times New Roman" panose="02020603050405020304" pitchFamily="18" charset="0"/>
              </a:rPr>
              <a:t>R</a:t>
            </a:r>
            <a:r>
              <a:rPr sz="4000" spc="-40" dirty="0">
                <a:solidFill>
                  <a:schemeClr val="accent5">
                    <a:lumMod val="50000"/>
                  </a:schemeClr>
                </a:solidFill>
                <a:latin typeface="Times New Roman" panose="02020603050405020304" pitchFamily="18" charset="0"/>
                <a:cs typeface="Times New Roman" panose="02020603050405020304" pitchFamily="18" charset="0"/>
              </a:rPr>
              <a:t>E</a:t>
            </a:r>
            <a:r>
              <a:rPr sz="4000" spc="15" dirty="0">
                <a:solidFill>
                  <a:schemeClr val="accent5">
                    <a:lumMod val="50000"/>
                  </a:schemeClr>
                </a:solidFill>
                <a:latin typeface="Times New Roman" panose="02020603050405020304" pitchFamily="18" charset="0"/>
                <a:cs typeface="Times New Roman" panose="02020603050405020304" pitchFamily="18" charset="0"/>
              </a:rPr>
              <a:t>S</a:t>
            </a:r>
            <a:r>
              <a:rPr sz="4000" spc="-30" dirty="0">
                <a:solidFill>
                  <a:schemeClr val="accent5">
                    <a:lumMod val="50000"/>
                  </a:schemeClr>
                </a:solidFill>
                <a:latin typeface="Times New Roman" panose="02020603050405020304" pitchFamily="18" charset="0"/>
                <a:cs typeface="Times New Roman" panose="02020603050405020304" pitchFamily="18" charset="0"/>
              </a:rPr>
              <a:t>U</a:t>
            </a:r>
            <a:r>
              <a:rPr sz="4000" spc="-405" dirty="0">
                <a:solidFill>
                  <a:schemeClr val="accent5">
                    <a:lumMod val="50000"/>
                  </a:schemeClr>
                </a:solidFill>
                <a:latin typeface="Times New Roman" panose="02020603050405020304" pitchFamily="18" charset="0"/>
                <a:cs typeface="Times New Roman" panose="02020603050405020304" pitchFamily="18" charset="0"/>
              </a:rPr>
              <a:t>L</a:t>
            </a:r>
            <a:r>
              <a:rPr sz="4000" dirty="0">
                <a:solidFill>
                  <a:schemeClr val="accent5">
                    <a:lumMod val="50000"/>
                  </a:schemeClr>
                </a:solidFill>
                <a:latin typeface="Times New Roman" panose="02020603050405020304" pitchFamily="18" charset="0"/>
                <a:cs typeface="Times New Roman" panose="02020603050405020304" pitchFamily="18" charset="0"/>
              </a:rPr>
              <a:t>TS</a:t>
            </a:r>
            <a:endParaRPr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081F3A94-70D4-3C6A-13B2-CEB351F0C22D}"/>
              </a:ext>
            </a:extLst>
          </p:cNvPr>
          <p:cNvGraphicFramePr>
            <a:graphicFrameLocks/>
          </p:cNvGraphicFramePr>
          <p:nvPr>
            <p:extLst>
              <p:ext uri="{D42A27DB-BD31-4B8C-83A1-F6EECF244321}">
                <p14:modId xmlns:p14="http://schemas.microsoft.com/office/powerpoint/2010/main" val="2663010282"/>
              </p:ext>
            </p:extLst>
          </p:nvPr>
        </p:nvGraphicFramePr>
        <p:xfrm>
          <a:off x="914400" y="1600200"/>
          <a:ext cx="6448426" cy="382428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ctrTitle"/>
          </p:nvPr>
        </p:nvSpPr>
        <p:spPr>
          <a:xfrm>
            <a:off x="914400" y="1158240"/>
            <a:ext cx="5800851" cy="518160"/>
          </a:xfrm>
        </p:spPr>
        <p:txBody>
          <a:bodyPr/>
          <a:lstStyle/>
          <a:p>
            <a:r>
              <a:rPr lang="en-US" sz="4000" dirty="0">
                <a:solidFill>
                  <a:schemeClr val="accent5">
                    <a:lumMod val="50000"/>
                  </a:schemeClr>
                </a:solidFill>
                <a:latin typeface="Times New Roman" panose="02020603050405020304" pitchFamily="18" charset="0"/>
                <a:cs typeface="Times New Roman" panose="02020603050405020304" pitchFamily="18" charset="0"/>
              </a:rPr>
              <a:t>Conclusion</a:t>
            </a:r>
            <a:endParaRPr lang="en-IN" sz="4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69E0A77-BCF0-4924-1831-7A5BFA667B59}"/>
              </a:ext>
            </a:extLst>
          </p:cNvPr>
          <p:cNvSpPr>
            <a:spLocks noGrp="1"/>
          </p:cNvSpPr>
          <p:nvPr>
            <p:ph type="subTitle" idx="4"/>
          </p:nvPr>
        </p:nvSpPr>
        <p:spPr>
          <a:xfrm>
            <a:off x="990600" y="2743200"/>
            <a:ext cx="8534400" cy="2954655"/>
          </a:xfrm>
        </p:spPr>
        <p:txBody>
          <a:bodyPr/>
          <a:lstStyle/>
          <a:p>
            <a:r>
              <a:rPr lang="en-IN" sz="2400" dirty="0"/>
              <a:t>From the above study we could conclude that the aggregate performance level of employee is highest in the level of Med followed by low which depicts the lower efficiency of the employees.</a:t>
            </a:r>
          </a:p>
          <a:p>
            <a:r>
              <a:rPr lang="en-IN" sz="2400" dirty="0"/>
              <a:t>Employees in the High and Very High level is low which need to be improved by the management, through Activities and training to boost the overall performance of the employees.</a:t>
            </a:r>
          </a:p>
          <a:p>
            <a:r>
              <a:rPr lang="en-IN" sz="2400"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29"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219200" y="1600200"/>
            <a:ext cx="5029200" cy="570669"/>
          </a:xfrm>
          <a:prstGeom prst="rect">
            <a:avLst/>
          </a:prstGeom>
        </p:spPr>
        <p:txBody>
          <a:bodyPr vert="horz" wrap="square" lIns="0" tIns="16510" rIns="0" bIns="0" rtlCol="0">
            <a:spAutoFit/>
          </a:bodyPr>
          <a:lstStyle/>
          <a:p>
            <a:pPr marL="12700">
              <a:lnSpc>
                <a:spcPct val="100000"/>
              </a:lnSpc>
              <a:spcBef>
                <a:spcPts val="130"/>
              </a:spcBef>
            </a:pPr>
            <a:r>
              <a:rPr sz="3200" spc="5" dirty="0">
                <a:solidFill>
                  <a:schemeClr val="accent5">
                    <a:lumMod val="50000"/>
                  </a:schemeClr>
                </a:solidFill>
                <a:latin typeface="Times New Roman" panose="02020603050405020304" pitchFamily="18" charset="0"/>
                <a:cs typeface="Times New Roman" panose="02020603050405020304" pitchFamily="18" charset="0"/>
              </a:rPr>
              <a:t>PROJECT</a:t>
            </a:r>
            <a:r>
              <a:rPr sz="3600" spc="-85" dirty="0">
                <a:solidFill>
                  <a:schemeClr val="accent5">
                    <a:lumMod val="50000"/>
                  </a:schemeClr>
                </a:solidFill>
                <a:latin typeface="Times New Roman" panose="02020603050405020304" pitchFamily="18" charset="0"/>
                <a:cs typeface="Times New Roman" panose="02020603050405020304" pitchFamily="18" charset="0"/>
              </a:rPr>
              <a:t> </a:t>
            </a:r>
            <a:r>
              <a:rPr sz="3200" spc="25" dirty="0">
                <a:solidFill>
                  <a:schemeClr val="accent5">
                    <a:lumMod val="50000"/>
                  </a:schemeClr>
                </a:solidFill>
                <a:latin typeface="Times New Roman" panose="02020603050405020304" pitchFamily="18" charset="0"/>
                <a:cs typeface="Times New Roman" panose="02020603050405020304" pitchFamily="18" charset="0"/>
              </a:rPr>
              <a:t>TITLE</a:t>
            </a:r>
            <a:endParaRPr sz="3600" dirty="0">
              <a:solidFill>
                <a:schemeClr val="accent5">
                  <a:lumMod val="50000"/>
                </a:schemeClr>
              </a:solidFill>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143000" y="2912003"/>
            <a:ext cx="809521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Employee Performance Analysis using Excel</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071880" y="865692"/>
            <a:ext cx="2357120" cy="505908"/>
          </a:xfrm>
          <a:prstGeom prst="rect">
            <a:avLst/>
          </a:prstGeom>
        </p:spPr>
        <p:txBody>
          <a:bodyPr vert="horz" wrap="square" lIns="0" tIns="13335" rIns="0" bIns="0" rtlCol="0">
            <a:spAutoFit/>
          </a:bodyPr>
          <a:lstStyle/>
          <a:p>
            <a:pPr marL="12700">
              <a:lnSpc>
                <a:spcPct val="100000"/>
              </a:lnSpc>
              <a:spcBef>
                <a:spcPts val="105"/>
              </a:spcBef>
            </a:pPr>
            <a:r>
              <a:rPr sz="3200" spc="25" dirty="0">
                <a:solidFill>
                  <a:schemeClr val="accent5">
                    <a:lumMod val="50000"/>
                  </a:schemeClr>
                </a:solidFill>
                <a:latin typeface="Times New Roman" panose="02020603050405020304" pitchFamily="18" charset="0"/>
                <a:cs typeface="Times New Roman" panose="02020603050405020304" pitchFamily="18" charset="0"/>
              </a:rPr>
              <a:t>A</a:t>
            </a:r>
            <a:r>
              <a:rPr sz="3200" spc="-5" dirty="0">
                <a:solidFill>
                  <a:schemeClr val="accent5">
                    <a:lumMod val="50000"/>
                  </a:schemeClr>
                </a:solidFill>
                <a:latin typeface="Times New Roman" panose="02020603050405020304" pitchFamily="18" charset="0"/>
                <a:cs typeface="Times New Roman" panose="02020603050405020304" pitchFamily="18" charset="0"/>
              </a:rPr>
              <a:t>G</a:t>
            </a:r>
            <a:r>
              <a:rPr sz="3200" spc="-35" dirty="0">
                <a:solidFill>
                  <a:schemeClr val="accent5">
                    <a:lumMod val="50000"/>
                  </a:schemeClr>
                </a:solidFill>
                <a:latin typeface="Times New Roman" panose="02020603050405020304" pitchFamily="18" charset="0"/>
                <a:cs typeface="Times New Roman" panose="02020603050405020304" pitchFamily="18" charset="0"/>
              </a:rPr>
              <a:t>E</a:t>
            </a:r>
            <a:r>
              <a:rPr sz="3200" spc="15" dirty="0">
                <a:solidFill>
                  <a:schemeClr val="accent5">
                    <a:lumMod val="50000"/>
                  </a:schemeClr>
                </a:solidFill>
                <a:latin typeface="Times New Roman" panose="02020603050405020304" pitchFamily="18" charset="0"/>
                <a:cs typeface="Times New Roman" panose="02020603050405020304" pitchFamily="18" charset="0"/>
              </a:rPr>
              <a:t>N</a:t>
            </a:r>
            <a:r>
              <a:rPr sz="3200" dirty="0">
                <a:solidFill>
                  <a:schemeClr val="accent5">
                    <a:lumMod val="50000"/>
                  </a:schemeClr>
                </a:solidFill>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286000" y="1600200"/>
            <a:ext cx="5029200" cy="378565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Dataset Description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Results and </a:t>
            </a:r>
            <a:r>
              <a:rPr lang="en-US" sz="2400" dirty="0">
                <a:solidFill>
                  <a:srgbClr val="0D0D0D"/>
                </a:solidFill>
                <a:latin typeface="Times New Roman" panose="02020603050405020304" pitchFamily="18" charset="0"/>
                <a:cs typeface="Times New Roman" panose="02020603050405020304" pitchFamily="18" charset="0"/>
              </a:rPr>
              <a:t>Discussion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1838777" y="2067305"/>
            <a:ext cx="7300071"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solidFill>
                  <a:schemeClr val="accent5">
                    <a:lumMod val="50000"/>
                  </a:schemeClr>
                </a:solidFill>
                <a:latin typeface="Times New Roman" panose="02020603050405020304" pitchFamily="18" charset="0"/>
                <a:cs typeface="Times New Roman" panose="02020603050405020304" pitchFamily="18" charset="0"/>
              </a:rPr>
              <a:t>P</a:t>
            </a:r>
            <a:r>
              <a:rPr sz="4000" spc="15" dirty="0">
                <a:solidFill>
                  <a:schemeClr val="accent5">
                    <a:lumMod val="50000"/>
                  </a:schemeClr>
                </a:solidFill>
                <a:latin typeface="Times New Roman" panose="02020603050405020304" pitchFamily="18" charset="0"/>
                <a:cs typeface="Times New Roman" panose="02020603050405020304" pitchFamily="18" charset="0"/>
              </a:rPr>
              <a:t>ROB</a:t>
            </a:r>
            <a:r>
              <a:rPr sz="4000" spc="55" dirty="0">
                <a:solidFill>
                  <a:schemeClr val="accent5">
                    <a:lumMod val="50000"/>
                  </a:schemeClr>
                </a:solidFill>
                <a:latin typeface="Times New Roman" panose="02020603050405020304" pitchFamily="18" charset="0"/>
                <a:cs typeface="Times New Roman" panose="02020603050405020304" pitchFamily="18" charset="0"/>
              </a:rPr>
              <a:t>L</a:t>
            </a:r>
            <a:r>
              <a:rPr sz="4000" spc="-20" dirty="0">
                <a:solidFill>
                  <a:schemeClr val="accent5">
                    <a:lumMod val="50000"/>
                  </a:schemeClr>
                </a:solidFill>
                <a:latin typeface="Times New Roman" panose="02020603050405020304" pitchFamily="18" charset="0"/>
                <a:cs typeface="Times New Roman" panose="02020603050405020304" pitchFamily="18" charset="0"/>
              </a:rPr>
              <a:t>E</a:t>
            </a:r>
            <a:r>
              <a:rPr lang="en-IN" sz="4000" spc="20" dirty="0">
                <a:solidFill>
                  <a:schemeClr val="accent5">
                    <a:lumMod val="50000"/>
                  </a:schemeClr>
                </a:solidFill>
                <a:latin typeface="Times New Roman" panose="02020603050405020304" pitchFamily="18" charset="0"/>
                <a:cs typeface="Times New Roman" panose="02020603050405020304" pitchFamily="18" charset="0"/>
              </a:rPr>
              <a:t>M </a:t>
            </a:r>
            <a:r>
              <a:rPr sz="4000" spc="10" dirty="0">
                <a:solidFill>
                  <a:schemeClr val="accent5">
                    <a:lumMod val="50000"/>
                  </a:schemeClr>
                </a:solidFill>
                <a:latin typeface="Times New Roman" panose="02020603050405020304" pitchFamily="18" charset="0"/>
                <a:cs typeface="Times New Roman" panose="02020603050405020304" pitchFamily="18" charset="0"/>
              </a:rPr>
              <a:t>S</a:t>
            </a:r>
            <a:r>
              <a:rPr sz="4000" spc="-370" dirty="0">
                <a:solidFill>
                  <a:schemeClr val="accent5">
                    <a:lumMod val="50000"/>
                  </a:schemeClr>
                </a:solidFill>
                <a:latin typeface="Times New Roman" panose="02020603050405020304" pitchFamily="18" charset="0"/>
                <a:cs typeface="Times New Roman" panose="02020603050405020304" pitchFamily="18" charset="0"/>
              </a:rPr>
              <a:t>T</a:t>
            </a:r>
            <a:r>
              <a:rPr sz="4000" spc="-375" dirty="0">
                <a:solidFill>
                  <a:schemeClr val="accent5">
                    <a:lumMod val="50000"/>
                  </a:schemeClr>
                </a:solidFill>
                <a:latin typeface="Times New Roman" panose="02020603050405020304" pitchFamily="18" charset="0"/>
                <a:cs typeface="Times New Roman" panose="02020603050405020304" pitchFamily="18" charset="0"/>
              </a:rPr>
              <a:t>A</a:t>
            </a:r>
            <a:r>
              <a:rPr sz="4000" spc="15" dirty="0">
                <a:solidFill>
                  <a:schemeClr val="accent5">
                    <a:lumMod val="50000"/>
                  </a:schemeClr>
                </a:solidFill>
                <a:latin typeface="Times New Roman" panose="02020603050405020304" pitchFamily="18" charset="0"/>
                <a:cs typeface="Times New Roman" panose="02020603050405020304" pitchFamily="18" charset="0"/>
              </a:rPr>
              <a:t>T</a:t>
            </a:r>
            <a:r>
              <a:rPr sz="4000" spc="-10" dirty="0">
                <a:solidFill>
                  <a:schemeClr val="accent5">
                    <a:lumMod val="50000"/>
                  </a:schemeClr>
                </a:solidFill>
                <a:latin typeface="Times New Roman" panose="02020603050405020304" pitchFamily="18" charset="0"/>
                <a:cs typeface="Times New Roman" panose="02020603050405020304" pitchFamily="18" charset="0"/>
              </a:rPr>
              <a:t>E</a:t>
            </a:r>
            <a:r>
              <a:rPr sz="4000" spc="-20" dirty="0">
                <a:solidFill>
                  <a:schemeClr val="accent5">
                    <a:lumMod val="50000"/>
                  </a:schemeClr>
                </a:solidFill>
                <a:latin typeface="Times New Roman" panose="02020603050405020304" pitchFamily="18" charset="0"/>
                <a:cs typeface="Times New Roman" panose="02020603050405020304" pitchFamily="18" charset="0"/>
              </a:rPr>
              <a:t>ME</a:t>
            </a:r>
            <a:r>
              <a:rPr sz="4000" spc="10" dirty="0">
                <a:solidFill>
                  <a:schemeClr val="accent5">
                    <a:lumMod val="50000"/>
                  </a:schemeClr>
                </a:solidFill>
                <a:latin typeface="Times New Roman" panose="02020603050405020304" pitchFamily="18" charset="0"/>
                <a:cs typeface="Times New Roman" panose="02020603050405020304" pitchFamily="18" charset="0"/>
              </a:rPr>
              <a:t>NT</a:t>
            </a:r>
            <a:endParaRPr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9" name="Subtitle 8">
            <a:extLst>
              <a:ext uri="{FF2B5EF4-FFF2-40B4-BE49-F238E27FC236}">
                <a16:creationId xmlns:a16="http://schemas.microsoft.com/office/drawing/2014/main" id="{DB6423D6-3FC5-8648-CA6B-DE43227B025E}"/>
              </a:ext>
            </a:extLst>
          </p:cNvPr>
          <p:cNvSpPr>
            <a:spLocks noGrp="1"/>
          </p:cNvSpPr>
          <p:nvPr>
            <p:ph type="subTitle" idx="4"/>
          </p:nvPr>
        </p:nvSpPr>
        <p:spPr>
          <a:xfrm>
            <a:off x="1219200" y="3048000"/>
            <a:ext cx="6324600" cy="2154436"/>
          </a:xfrm>
        </p:spPr>
        <p:txBody>
          <a:bodyPr/>
          <a:lstStyle/>
          <a:p>
            <a:r>
              <a:rPr lang="en-IN" sz="2800" dirty="0"/>
              <a:t>This project depicts the significance of the importance of the employee data analysis for the usage of the management of a company to track records of employees’ output and performance.</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1676400" y="990600"/>
            <a:ext cx="5800851"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5">
                    <a:lumMod val="50000"/>
                  </a:schemeClr>
                </a:solidFill>
                <a:latin typeface="Times New Roman" panose="02020603050405020304" pitchFamily="18" charset="0"/>
                <a:cs typeface="Times New Roman" panose="02020603050405020304" pitchFamily="18" charset="0"/>
              </a:rPr>
              <a:t>PROJECT</a:t>
            </a:r>
            <a:r>
              <a:rPr sz="4250" spc="5" dirty="0">
                <a:solidFill>
                  <a:schemeClr val="accent5">
                    <a:lumMod val="50000"/>
                  </a:schemeClr>
                </a:solidFill>
                <a:latin typeface="Times New Roman" panose="02020603050405020304" pitchFamily="18" charset="0"/>
                <a:cs typeface="Times New Roman" panose="02020603050405020304" pitchFamily="18" charset="0"/>
              </a:rPr>
              <a:t>	</a:t>
            </a:r>
            <a:r>
              <a:rPr sz="4250" spc="-20" dirty="0">
                <a:solidFill>
                  <a:schemeClr val="accent5">
                    <a:lumMod val="50000"/>
                  </a:schemeClr>
                </a:solidFill>
                <a:latin typeface="Times New Roman" panose="02020603050405020304" pitchFamily="18" charset="0"/>
                <a:cs typeface="Times New Roman" panose="02020603050405020304" pitchFamily="18" charset="0"/>
              </a:rPr>
              <a:t>OVERVIEW</a:t>
            </a:r>
            <a:endParaRPr sz="425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9" name="Subtitle 8">
            <a:extLst>
              <a:ext uri="{FF2B5EF4-FFF2-40B4-BE49-F238E27FC236}">
                <a16:creationId xmlns:a16="http://schemas.microsoft.com/office/drawing/2014/main" id="{FA6FE4A7-83BB-E955-FB27-8B14BDD49F48}"/>
              </a:ext>
            </a:extLst>
          </p:cNvPr>
          <p:cNvSpPr>
            <a:spLocks noGrp="1"/>
          </p:cNvSpPr>
          <p:nvPr>
            <p:ph type="subTitle" idx="4"/>
          </p:nvPr>
        </p:nvSpPr>
        <p:spPr>
          <a:xfrm>
            <a:off x="1447800" y="2362200"/>
            <a:ext cx="7058025" cy="3447098"/>
          </a:xfrm>
        </p:spPr>
        <p:txBody>
          <a:bodyPr/>
          <a:lstStyle/>
          <a:p>
            <a:r>
              <a:rPr lang="en-IN" sz="2800" dirty="0">
                <a:cs typeface="Times New Roman" panose="02020603050405020304" pitchFamily="18" charset="0"/>
              </a:rPr>
              <a:t>This project analyses the employee performance through the data given like Gender, Salary, Experience, Work type, etc using features of Excel which includes Conditional formatting, Pivot table, Filter, Splicing, Graph, Trendline, etc. </a:t>
            </a:r>
          </a:p>
          <a:p>
            <a:r>
              <a:rPr lang="en-IN" sz="2800" dirty="0">
                <a:cs typeface="Times New Roman" panose="02020603050405020304" pitchFamily="18" charset="0"/>
              </a:rPr>
              <a:t>This chart summarises the given dataset for further study and analysis of the employee regarding their characteristics and aggregates.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1219200" y="967976"/>
            <a:ext cx="7396226" cy="632224"/>
          </a:xfrm>
          <a:prstGeom prst="rect">
            <a:avLst/>
          </a:prstGeom>
        </p:spPr>
        <p:txBody>
          <a:bodyPr vert="horz" wrap="square" lIns="0" tIns="16510" rIns="0" bIns="0" rtlCol="0">
            <a:spAutoFit/>
          </a:bodyPr>
          <a:lstStyle/>
          <a:p>
            <a:pPr marL="12700">
              <a:lnSpc>
                <a:spcPct val="100000"/>
              </a:lnSpc>
              <a:spcBef>
                <a:spcPts val="130"/>
              </a:spcBef>
            </a:pPr>
            <a:r>
              <a:rPr sz="4000" spc="25" dirty="0">
                <a:solidFill>
                  <a:schemeClr val="accent5">
                    <a:lumMod val="50000"/>
                  </a:schemeClr>
                </a:solidFill>
                <a:latin typeface="Times New Roman" panose="02020603050405020304" pitchFamily="18" charset="0"/>
                <a:cs typeface="Times New Roman" panose="02020603050405020304" pitchFamily="18" charset="0"/>
              </a:rPr>
              <a:t>W</a:t>
            </a:r>
            <a:r>
              <a:rPr sz="4000" spc="-20" dirty="0">
                <a:solidFill>
                  <a:schemeClr val="accent5">
                    <a:lumMod val="50000"/>
                  </a:schemeClr>
                </a:solidFill>
                <a:latin typeface="Times New Roman" panose="02020603050405020304" pitchFamily="18" charset="0"/>
                <a:cs typeface="Times New Roman" panose="02020603050405020304" pitchFamily="18" charset="0"/>
              </a:rPr>
              <a:t>H</a:t>
            </a:r>
            <a:r>
              <a:rPr sz="4000" spc="20" dirty="0">
                <a:solidFill>
                  <a:schemeClr val="accent5">
                    <a:lumMod val="50000"/>
                  </a:schemeClr>
                </a:solidFill>
                <a:latin typeface="Times New Roman" panose="02020603050405020304" pitchFamily="18" charset="0"/>
                <a:cs typeface="Times New Roman" panose="02020603050405020304" pitchFamily="18" charset="0"/>
              </a:rPr>
              <a:t>O</a:t>
            </a:r>
            <a:r>
              <a:rPr sz="4000" spc="-235" dirty="0">
                <a:solidFill>
                  <a:schemeClr val="accent5">
                    <a:lumMod val="50000"/>
                  </a:schemeClr>
                </a:solidFill>
                <a:latin typeface="Times New Roman" panose="02020603050405020304" pitchFamily="18" charset="0"/>
                <a:cs typeface="Times New Roman" panose="02020603050405020304" pitchFamily="18" charset="0"/>
              </a:rPr>
              <a:t> </a:t>
            </a:r>
            <a:r>
              <a:rPr sz="4000" spc="-10" dirty="0">
                <a:solidFill>
                  <a:schemeClr val="accent5">
                    <a:lumMod val="50000"/>
                  </a:schemeClr>
                </a:solidFill>
                <a:latin typeface="Times New Roman" panose="02020603050405020304" pitchFamily="18" charset="0"/>
                <a:cs typeface="Times New Roman" panose="02020603050405020304" pitchFamily="18" charset="0"/>
              </a:rPr>
              <a:t>AR</a:t>
            </a:r>
            <a:r>
              <a:rPr sz="4000" spc="15" dirty="0">
                <a:solidFill>
                  <a:schemeClr val="accent5">
                    <a:lumMod val="50000"/>
                  </a:schemeClr>
                </a:solidFill>
                <a:latin typeface="Times New Roman" panose="02020603050405020304" pitchFamily="18" charset="0"/>
                <a:cs typeface="Times New Roman" panose="02020603050405020304" pitchFamily="18" charset="0"/>
              </a:rPr>
              <a:t>E</a:t>
            </a:r>
            <a:r>
              <a:rPr sz="4000" spc="-35" dirty="0">
                <a:solidFill>
                  <a:schemeClr val="accent5">
                    <a:lumMod val="50000"/>
                  </a:schemeClr>
                </a:solidFill>
                <a:latin typeface="Times New Roman" panose="02020603050405020304" pitchFamily="18" charset="0"/>
                <a:cs typeface="Times New Roman" panose="02020603050405020304" pitchFamily="18" charset="0"/>
              </a:rPr>
              <a:t> </a:t>
            </a:r>
            <a:r>
              <a:rPr sz="4000" spc="-10" dirty="0">
                <a:solidFill>
                  <a:schemeClr val="accent5">
                    <a:lumMod val="50000"/>
                  </a:schemeClr>
                </a:solidFill>
                <a:latin typeface="Times New Roman" panose="02020603050405020304" pitchFamily="18" charset="0"/>
                <a:cs typeface="Times New Roman" panose="02020603050405020304" pitchFamily="18" charset="0"/>
              </a:rPr>
              <a:t>T</a:t>
            </a:r>
            <a:r>
              <a:rPr sz="4000" spc="-15" dirty="0">
                <a:solidFill>
                  <a:schemeClr val="accent5">
                    <a:lumMod val="50000"/>
                  </a:schemeClr>
                </a:solidFill>
                <a:latin typeface="Times New Roman" panose="02020603050405020304" pitchFamily="18" charset="0"/>
                <a:cs typeface="Times New Roman" panose="02020603050405020304" pitchFamily="18" charset="0"/>
              </a:rPr>
              <a:t>H</a:t>
            </a:r>
            <a:r>
              <a:rPr sz="4000" spc="15" dirty="0">
                <a:solidFill>
                  <a:schemeClr val="accent5">
                    <a:lumMod val="50000"/>
                  </a:schemeClr>
                </a:solidFill>
                <a:latin typeface="Times New Roman" panose="02020603050405020304" pitchFamily="18" charset="0"/>
                <a:cs typeface="Times New Roman" panose="02020603050405020304" pitchFamily="18" charset="0"/>
              </a:rPr>
              <a:t>E</a:t>
            </a:r>
            <a:r>
              <a:rPr sz="4000" spc="-35" dirty="0">
                <a:solidFill>
                  <a:schemeClr val="accent5">
                    <a:lumMod val="50000"/>
                  </a:schemeClr>
                </a:solidFill>
                <a:latin typeface="Times New Roman" panose="02020603050405020304" pitchFamily="18" charset="0"/>
                <a:cs typeface="Times New Roman" panose="02020603050405020304" pitchFamily="18" charset="0"/>
              </a:rPr>
              <a:t> </a:t>
            </a:r>
            <a:r>
              <a:rPr sz="4000" spc="-20" dirty="0">
                <a:solidFill>
                  <a:schemeClr val="accent5">
                    <a:lumMod val="50000"/>
                  </a:schemeClr>
                </a:solidFill>
                <a:latin typeface="Times New Roman" panose="02020603050405020304" pitchFamily="18" charset="0"/>
                <a:cs typeface="Times New Roman" panose="02020603050405020304" pitchFamily="18" charset="0"/>
              </a:rPr>
              <a:t>E</a:t>
            </a:r>
            <a:r>
              <a:rPr sz="4000" spc="30" dirty="0">
                <a:solidFill>
                  <a:schemeClr val="accent5">
                    <a:lumMod val="50000"/>
                  </a:schemeClr>
                </a:solidFill>
                <a:latin typeface="Times New Roman" panose="02020603050405020304" pitchFamily="18" charset="0"/>
                <a:cs typeface="Times New Roman" panose="02020603050405020304" pitchFamily="18" charset="0"/>
              </a:rPr>
              <a:t>N</a:t>
            </a:r>
            <a:r>
              <a:rPr sz="4000" spc="15" dirty="0">
                <a:solidFill>
                  <a:schemeClr val="accent5">
                    <a:lumMod val="50000"/>
                  </a:schemeClr>
                </a:solidFill>
                <a:latin typeface="Times New Roman" panose="02020603050405020304" pitchFamily="18" charset="0"/>
                <a:cs typeface="Times New Roman" panose="02020603050405020304" pitchFamily="18" charset="0"/>
              </a:rPr>
              <a:t>D</a:t>
            </a:r>
            <a:r>
              <a:rPr sz="4000" spc="-45" dirty="0">
                <a:solidFill>
                  <a:schemeClr val="accent5">
                    <a:lumMod val="50000"/>
                  </a:schemeClr>
                </a:solidFill>
                <a:latin typeface="Times New Roman" panose="02020603050405020304" pitchFamily="18" charset="0"/>
                <a:cs typeface="Times New Roman" panose="02020603050405020304" pitchFamily="18" charset="0"/>
              </a:rPr>
              <a:t> </a:t>
            </a:r>
            <a:r>
              <a:rPr sz="4000" dirty="0">
                <a:solidFill>
                  <a:schemeClr val="accent5">
                    <a:lumMod val="50000"/>
                  </a:schemeClr>
                </a:solidFill>
                <a:latin typeface="Times New Roman" panose="02020603050405020304" pitchFamily="18" charset="0"/>
                <a:cs typeface="Times New Roman" panose="02020603050405020304" pitchFamily="18" charset="0"/>
              </a:rPr>
              <a:t>U</a:t>
            </a:r>
            <a:r>
              <a:rPr sz="4000" spc="10" dirty="0">
                <a:solidFill>
                  <a:schemeClr val="accent5">
                    <a:lumMod val="50000"/>
                  </a:schemeClr>
                </a:solidFill>
                <a:latin typeface="Times New Roman" panose="02020603050405020304" pitchFamily="18" charset="0"/>
                <a:cs typeface="Times New Roman" panose="02020603050405020304" pitchFamily="18" charset="0"/>
              </a:rPr>
              <a:t>S</a:t>
            </a:r>
            <a:r>
              <a:rPr sz="4000" spc="-25" dirty="0">
                <a:solidFill>
                  <a:schemeClr val="accent5">
                    <a:lumMod val="50000"/>
                  </a:schemeClr>
                </a:solidFill>
                <a:latin typeface="Times New Roman" panose="02020603050405020304" pitchFamily="18" charset="0"/>
                <a:cs typeface="Times New Roman" panose="02020603050405020304" pitchFamily="18" charset="0"/>
              </a:rPr>
              <a:t>E</a:t>
            </a:r>
            <a:r>
              <a:rPr sz="4000" spc="-10" dirty="0">
                <a:solidFill>
                  <a:schemeClr val="accent5">
                    <a:lumMod val="50000"/>
                  </a:schemeClr>
                </a:solidFill>
                <a:latin typeface="Times New Roman" panose="02020603050405020304" pitchFamily="18" charset="0"/>
                <a:cs typeface="Times New Roman" panose="02020603050405020304" pitchFamily="18" charset="0"/>
              </a:rPr>
              <a:t>R</a:t>
            </a:r>
            <a:r>
              <a:rPr sz="4000" spc="5" dirty="0">
                <a:solidFill>
                  <a:schemeClr val="accent5">
                    <a:lumMod val="50000"/>
                  </a:schemeClr>
                </a:solidFill>
                <a:latin typeface="Times New Roman" panose="02020603050405020304" pitchFamily="18" charset="0"/>
                <a:cs typeface="Times New Roman" panose="02020603050405020304" pitchFamily="18" charset="0"/>
              </a:rPr>
              <a:t>S?</a:t>
            </a:r>
            <a:endParaRPr sz="4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5113C3CB-AC7F-B2DF-935F-24518D7DD751}"/>
              </a:ext>
            </a:extLst>
          </p:cNvPr>
          <p:cNvSpPr>
            <a:spLocks noGrp="1"/>
          </p:cNvSpPr>
          <p:nvPr>
            <p:ph type="subTitle" idx="4"/>
          </p:nvPr>
        </p:nvSpPr>
        <p:spPr>
          <a:xfrm>
            <a:off x="1066800" y="2114014"/>
            <a:ext cx="8534400" cy="4001095"/>
          </a:xfrm>
        </p:spPr>
        <p:txBody>
          <a:bodyPr/>
          <a:lstStyle/>
          <a:p>
            <a:pPr algn="l"/>
            <a:endParaRPr lang="en-IN" sz="2000" b="0" i="0" dirty="0">
              <a:solidFill>
                <a:schemeClr val="tx1"/>
              </a:solidFill>
              <a:effectLst/>
              <a:highlight>
                <a:srgbClr val="FFFFFF"/>
              </a:highlight>
            </a:endParaRPr>
          </a:p>
          <a:p>
            <a:pPr algn="l">
              <a:buFont typeface="+mj-lt"/>
              <a:buAutoNum type="arabicPeriod"/>
            </a:pPr>
            <a:r>
              <a:rPr lang="en-IN" sz="2000" b="0" i="0" dirty="0">
                <a:solidFill>
                  <a:schemeClr val="tx1"/>
                </a:solidFill>
                <a:effectLst/>
                <a:highlight>
                  <a:srgbClr val="FFFFFF"/>
                </a:highlight>
              </a:rPr>
              <a:t>Chief Executive Officer</a:t>
            </a:r>
          </a:p>
          <a:p>
            <a:pPr algn="l">
              <a:buFont typeface="+mj-lt"/>
              <a:buAutoNum type="arabicPeriod"/>
            </a:pPr>
            <a:r>
              <a:rPr lang="en-IN" sz="2000" b="0" i="0" dirty="0">
                <a:solidFill>
                  <a:schemeClr val="tx1"/>
                </a:solidFill>
                <a:effectLst/>
                <a:highlight>
                  <a:srgbClr val="FFFFFF"/>
                </a:highlight>
              </a:rPr>
              <a:t>Chief Marketing Officer (CMO) </a:t>
            </a:r>
          </a:p>
          <a:p>
            <a:pPr algn="l">
              <a:buFont typeface="+mj-lt"/>
              <a:buAutoNum type="arabicPeriod"/>
            </a:pPr>
            <a:r>
              <a:rPr lang="en-IN" sz="2000" b="0" i="0" dirty="0">
                <a:solidFill>
                  <a:schemeClr val="tx1"/>
                </a:solidFill>
                <a:effectLst/>
                <a:highlight>
                  <a:srgbClr val="FFFFFF"/>
                </a:highlight>
              </a:rPr>
              <a:t>Chief Human Resources Officer (CHRO)</a:t>
            </a:r>
          </a:p>
          <a:p>
            <a:pPr algn="l">
              <a:buFont typeface="+mj-lt"/>
              <a:buAutoNum type="arabicPeriod"/>
            </a:pPr>
            <a:r>
              <a:rPr lang="en-IN" sz="2000" b="0" i="0" dirty="0">
                <a:solidFill>
                  <a:schemeClr val="tx1"/>
                </a:solidFill>
                <a:effectLst/>
                <a:highlight>
                  <a:srgbClr val="FFFFFF"/>
                </a:highlight>
              </a:rPr>
              <a:t>Chief Financial Officer (CFO)</a:t>
            </a:r>
          </a:p>
          <a:p>
            <a:pPr algn="l">
              <a:buFont typeface="+mj-lt"/>
              <a:buAutoNum type="arabicPeriod"/>
            </a:pPr>
            <a:r>
              <a:rPr lang="en-IN" sz="2000" dirty="0">
                <a:solidFill>
                  <a:schemeClr val="tx1"/>
                </a:solidFill>
                <a:highlight>
                  <a:srgbClr val="FFFFFF"/>
                </a:highlight>
              </a:rPr>
              <a:t>Vice President</a:t>
            </a:r>
            <a:endParaRPr lang="en-IN" sz="2000" b="0" i="0" dirty="0">
              <a:solidFill>
                <a:schemeClr val="tx1"/>
              </a:solidFill>
              <a:effectLst/>
              <a:highlight>
                <a:srgbClr val="FFFFFF"/>
              </a:highlight>
            </a:endParaRPr>
          </a:p>
          <a:p>
            <a:pPr algn="l">
              <a:buFont typeface="+mj-lt"/>
              <a:buAutoNum type="arabicPeriod"/>
            </a:pPr>
            <a:r>
              <a:rPr lang="en-IN" sz="2000" b="0" i="0" dirty="0">
                <a:solidFill>
                  <a:schemeClr val="tx1"/>
                </a:solidFill>
                <a:effectLst/>
                <a:highlight>
                  <a:srgbClr val="FFFFFF"/>
                </a:highlight>
              </a:rPr>
              <a:t>Assistant Vice President (AVP)</a:t>
            </a:r>
          </a:p>
          <a:p>
            <a:pPr algn="l">
              <a:buFont typeface="+mj-lt"/>
              <a:buAutoNum type="arabicPeriod"/>
            </a:pPr>
            <a:r>
              <a:rPr lang="en-IN" sz="2000" b="0" i="0" dirty="0">
                <a:solidFill>
                  <a:schemeClr val="tx1"/>
                </a:solidFill>
                <a:effectLst/>
                <a:highlight>
                  <a:srgbClr val="FFFFFF"/>
                </a:highlight>
              </a:rPr>
              <a:t>Senior Manager</a:t>
            </a:r>
          </a:p>
          <a:p>
            <a:pPr algn="l">
              <a:buFont typeface="+mj-lt"/>
              <a:buAutoNum type="arabicPeriod"/>
            </a:pPr>
            <a:r>
              <a:rPr lang="en-IN" sz="2000" b="0" i="0" dirty="0">
                <a:solidFill>
                  <a:schemeClr val="tx1"/>
                </a:solidFill>
                <a:effectLst/>
                <a:highlight>
                  <a:srgbClr val="FFFFFF"/>
                </a:highlight>
              </a:rPr>
              <a:t>Manager</a:t>
            </a:r>
          </a:p>
          <a:p>
            <a:pPr algn="l">
              <a:buFont typeface="+mj-lt"/>
              <a:buAutoNum type="arabicPeriod"/>
            </a:pPr>
            <a:r>
              <a:rPr lang="en-IN" sz="2000" dirty="0">
                <a:solidFill>
                  <a:schemeClr val="tx1"/>
                </a:solidFill>
                <a:highlight>
                  <a:srgbClr val="FFFFFF"/>
                </a:highlight>
              </a:rPr>
              <a:t>Assistant Manager</a:t>
            </a:r>
            <a:endParaRPr lang="en-IN" sz="2000" b="0" i="0" dirty="0">
              <a:solidFill>
                <a:schemeClr val="tx1"/>
              </a:solidFill>
              <a:effectLst/>
              <a:highlight>
                <a:srgbClr val="FFFFFF"/>
              </a:highlight>
            </a:endParaRPr>
          </a:p>
          <a:p>
            <a:pPr algn="l">
              <a:buFont typeface="+mj-lt"/>
              <a:buAutoNum type="arabicPeriod"/>
            </a:pPr>
            <a:r>
              <a:rPr lang="en-IN" sz="2000" b="0" i="0" dirty="0">
                <a:solidFill>
                  <a:schemeClr val="tx1"/>
                </a:solidFill>
                <a:effectLst/>
                <a:highlight>
                  <a:srgbClr val="FFFFFF"/>
                </a:highlight>
              </a:rPr>
              <a:t>Associate / Executive</a:t>
            </a:r>
          </a:p>
          <a:p>
            <a:pPr algn="l">
              <a:buFont typeface="+mj-lt"/>
              <a:buAutoNum type="arabicPeriod"/>
            </a:pPr>
            <a:r>
              <a:rPr lang="en-IN" sz="2000" b="0" i="0" dirty="0">
                <a:solidFill>
                  <a:schemeClr val="tx1"/>
                </a:solidFill>
                <a:effectLst/>
                <a:highlight>
                  <a:srgbClr val="FFFFFF"/>
                </a:highlight>
              </a:rPr>
              <a:t>Interns / Trainees</a:t>
            </a:r>
          </a:p>
          <a:p>
            <a:endParaRPr lang="en-IN" sz="2000" dirty="0">
              <a:solidFill>
                <a:schemeClr val="tx1"/>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ctrTitle"/>
          </p:nvPr>
        </p:nvSpPr>
        <p:spPr>
          <a:xfrm>
            <a:off x="457200" y="651737"/>
            <a:ext cx="11582400" cy="567463"/>
          </a:xfrm>
          <a:prstGeom prst="rect">
            <a:avLst/>
          </a:prstGeom>
        </p:spPr>
        <p:txBody>
          <a:bodyPr vert="horz" wrap="square" lIns="0" tIns="13335" rIns="0" bIns="0" rtlCol="0">
            <a:spAutoFit/>
          </a:bodyPr>
          <a:lstStyle/>
          <a:p>
            <a:pPr marL="12700">
              <a:lnSpc>
                <a:spcPct val="100000"/>
              </a:lnSpc>
              <a:spcBef>
                <a:spcPts val="105"/>
              </a:spcBef>
            </a:pPr>
            <a:r>
              <a:rPr sz="3600" spc="10" dirty="0">
                <a:solidFill>
                  <a:schemeClr val="accent5">
                    <a:lumMod val="50000"/>
                  </a:schemeClr>
                </a:solidFill>
                <a:latin typeface="Times New Roman" panose="02020603050405020304" pitchFamily="18" charset="0"/>
                <a:cs typeface="Times New Roman" panose="02020603050405020304" pitchFamily="18" charset="0"/>
              </a:rPr>
              <a:t>O</a:t>
            </a:r>
            <a:r>
              <a:rPr sz="3600" spc="25" dirty="0">
                <a:solidFill>
                  <a:schemeClr val="accent5">
                    <a:lumMod val="50000"/>
                  </a:schemeClr>
                </a:solidFill>
                <a:latin typeface="Times New Roman" panose="02020603050405020304" pitchFamily="18" charset="0"/>
                <a:cs typeface="Times New Roman" panose="02020603050405020304" pitchFamily="18" charset="0"/>
              </a:rPr>
              <a:t>U</a:t>
            </a:r>
            <a:r>
              <a:rPr sz="3600" dirty="0">
                <a:solidFill>
                  <a:schemeClr val="accent5">
                    <a:lumMod val="50000"/>
                  </a:schemeClr>
                </a:solidFill>
                <a:latin typeface="Times New Roman" panose="02020603050405020304" pitchFamily="18" charset="0"/>
                <a:cs typeface="Times New Roman" panose="02020603050405020304" pitchFamily="18" charset="0"/>
              </a:rPr>
              <a:t>R</a:t>
            </a:r>
            <a:r>
              <a:rPr sz="3600" spc="5" dirty="0">
                <a:solidFill>
                  <a:schemeClr val="accent5">
                    <a:lumMod val="50000"/>
                  </a:schemeClr>
                </a:solidFill>
                <a:latin typeface="Times New Roman" panose="02020603050405020304" pitchFamily="18" charset="0"/>
                <a:cs typeface="Times New Roman" panose="02020603050405020304" pitchFamily="18" charset="0"/>
              </a:rPr>
              <a:t> </a:t>
            </a:r>
            <a:r>
              <a:rPr sz="3600" spc="25" dirty="0">
                <a:solidFill>
                  <a:schemeClr val="accent5">
                    <a:lumMod val="50000"/>
                  </a:schemeClr>
                </a:solidFill>
                <a:latin typeface="Times New Roman" panose="02020603050405020304" pitchFamily="18" charset="0"/>
                <a:cs typeface="Times New Roman" panose="02020603050405020304" pitchFamily="18" charset="0"/>
              </a:rPr>
              <a:t>S</a:t>
            </a:r>
            <a:r>
              <a:rPr sz="3600" spc="10" dirty="0">
                <a:solidFill>
                  <a:schemeClr val="accent5">
                    <a:lumMod val="50000"/>
                  </a:schemeClr>
                </a:solidFill>
                <a:latin typeface="Times New Roman" panose="02020603050405020304" pitchFamily="18" charset="0"/>
                <a:cs typeface="Times New Roman" panose="02020603050405020304" pitchFamily="18" charset="0"/>
              </a:rPr>
              <a:t>O</a:t>
            </a:r>
            <a:r>
              <a:rPr sz="3600" spc="25" dirty="0">
                <a:solidFill>
                  <a:schemeClr val="accent5">
                    <a:lumMod val="50000"/>
                  </a:schemeClr>
                </a:solidFill>
                <a:latin typeface="Times New Roman" panose="02020603050405020304" pitchFamily="18" charset="0"/>
                <a:cs typeface="Times New Roman" panose="02020603050405020304" pitchFamily="18" charset="0"/>
              </a:rPr>
              <a:t>LU</a:t>
            </a:r>
            <a:r>
              <a:rPr sz="3600" spc="-35" dirty="0">
                <a:solidFill>
                  <a:schemeClr val="accent5">
                    <a:lumMod val="50000"/>
                  </a:schemeClr>
                </a:solidFill>
                <a:latin typeface="Times New Roman" panose="02020603050405020304" pitchFamily="18" charset="0"/>
                <a:cs typeface="Times New Roman" panose="02020603050405020304" pitchFamily="18" charset="0"/>
              </a:rPr>
              <a:t>T</a:t>
            </a:r>
            <a:r>
              <a:rPr sz="3600" spc="-30" dirty="0">
                <a:solidFill>
                  <a:schemeClr val="accent5">
                    <a:lumMod val="50000"/>
                  </a:schemeClr>
                </a:solidFill>
                <a:latin typeface="Times New Roman" panose="02020603050405020304" pitchFamily="18" charset="0"/>
                <a:cs typeface="Times New Roman" panose="02020603050405020304" pitchFamily="18" charset="0"/>
              </a:rPr>
              <a:t>I</a:t>
            </a:r>
            <a:r>
              <a:rPr sz="3600" spc="10" dirty="0">
                <a:solidFill>
                  <a:schemeClr val="accent5">
                    <a:lumMod val="50000"/>
                  </a:schemeClr>
                </a:solidFill>
                <a:latin typeface="Times New Roman" panose="02020603050405020304" pitchFamily="18" charset="0"/>
                <a:cs typeface="Times New Roman" panose="02020603050405020304" pitchFamily="18" charset="0"/>
              </a:rPr>
              <a:t>O</a:t>
            </a:r>
            <a:r>
              <a:rPr sz="3600" dirty="0">
                <a:solidFill>
                  <a:schemeClr val="accent5">
                    <a:lumMod val="50000"/>
                  </a:schemeClr>
                </a:solidFill>
                <a:latin typeface="Times New Roman" panose="02020603050405020304" pitchFamily="18" charset="0"/>
                <a:cs typeface="Times New Roman" panose="02020603050405020304" pitchFamily="18" charset="0"/>
              </a:rPr>
              <a:t>N</a:t>
            </a:r>
            <a:r>
              <a:rPr sz="3600" spc="-345" dirty="0">
                <a:solidFill>
                  <a:schemeClr val="accent5">
                    <a:lumMod val="50000"/>
                  </a:schemeClr>
                </a:solidFill>
                <a:latin typeface="Times New Roman" panose="02020603050405020304" pitchFamily="18" charset="0"/>
                <a:cs typeface="Times New Roman" panose="02020603050405020304" pitchFamily="18" charset="0"/>
              </a:rPr>
              <a:t> </a:t>
            </a:r>
            <a:r>
              <a:rPr sz="3600" spc="-35" dirty="0">
                <a:solidFill>
                  <a:schemeClr val="accent5">
                    <a:lumMod val="50000"/>
                  </a:schemeClr>
                </a:solidFill>
                <a:latin typeface="Times New Roman" panose="02020603050405020304" pitchFamily="18" charset="0"/>
                <a:cs typeface="Times New Roman" panose="02020603050405020304" pitchFamily="18" charset="0"/>
              </a:rPr>
              <a:t>A</a:t>
            </a:r>
            <a:r>
              <a:rPr sz="3600" spc="-5" dirty="0">
                <a:solidFill>
                  <a:schemeClr val="accent5">
                    <a:lumMod val="50000"/>
                  </a:schemeClr>
                </a:solidFill>
                <a:latin typeface="Times New Roman" panose="02020603050405020304" pitchFamily="18" charset="0"/>
                <a:cs typeface="Times New Roman" panose="02020603050405020304" pitchFamily="18" charset="0"/>
              </a:rPr>
              <a:t>N</a:t>
            </a:r>
            <a:r>
              <a:rPr sz="3600" dirty="0">
                <a:solidFill>
                  <a:schemeClr val="accent5">
                    <a:lumMod val="50000"/>
                  </a:schemeClr>
                </a:solidFill>
                <a:latin typeface="Times New Roman" panose="02020603050405020304" pitchFamily="18" charset="0"/>
                <a:cs typeface="Times New Roman" panose="02020603050405020304" pitchFamily="18" charset="0"/>
              </a:rPr>
              <a:t>D</a:t>
            </a:r>
            <a:r>
              <a:rPr sz="3600" spc="35" dirty="0">
                <a:solidFill>
                  <a:schemeClr val="accent5">
                    <a:lumMod val="50000"/>
                  </a:schemeClr>
                </a:solidFill>
                <a:latin typeface="Times New Roman" panose="02020603050405020304" pitchFamily="18" charset="0"/>
                <a:cs typeface="Times New Roman" panose="02020603050405020304" pitchFamily="18" charset="0"/>
              </a:rPr>
              <a:t> </a:t>
            </a:r>
            <a:r>
              <a:rPr sz="3600" spc="-30" dirty="0">
                <a:solidFill>
                  <a:schemeClr val="accent5">
                    <a:lumMod val="50000"/>
                  </a:schemeClr>
                </a:solidFill>
                <a:latin typeface="Times New Roman" panose="02020603050405020304" pitchFamily="18" charset="0"/>
                <a:cs typeface="Times New Roman" panose="02020603050405020304" pitchFamily="18" charset="0"/>
              </a:rPr>
              <a:t>I</a:t>
            </a:r>
            <a:r>
              <a:rPr sz="3600" spc="-35" dirty="0">
                <a:solidFill>
                  <a:schemeClr val="accent5">
                    <a:lumMod val="50000"/>
                  </a:schemeClr>
                </a:solidFill>
                <a:latin typeface="Times New Roman" panose="02020603050405020304" pitchFamily="18" charset="0"/>
                <a:cs typeface="Times New Roman" panose="02020603050405020304" pitchFamily="18" charset="0"/>
              </a:rPr>
              <a:t>T</a:t>
            </a:r>
            <a:r>
              <a:rPr sz="3600" dirty="0">
                <a:solidFill>
                  <a:schemeClr val="accent5">
                    <a:lumMod val="50000"/>
                  </a:schemeClr>
                </a:solidFill>
                <a:latin typeface="Times New Roman" panose="02020603050405020304" pitchFamily="18" charset="0"/>
                <a:cs typeface="Times New Roman" panose="02020603050405020304" pitchFamily="18" charset="0"/>
              </a:rPr>
              <a:t>S</a:t>
            </a:r>
            <a:r>
              <a:rPr sz="3600" spc="60" dirty="0">
                <a:solidFill>
                  <a:schemeClr val="accent5">
                    <a:lumMod val="50000"/>
                  </a:schemeClr>
                </a:solidFill>
                <a:latin typeface="Times New Roman" panose="02020603050405020304" pitchFamily="18" charset="0"/>
                <a:cs typeface="Times New Roman" panose="02020603050405020304" pitchFamily="18" charset="0"/>
              </a:rPr>
              <a:t> </a:t>
            </a:r>
            <a:r>
              <a:rPr sz="3600" spc="-295" dirty="0">
                <a:solidFill>
                  <a:schemeClr val="accent5">
                    <a:lumMod val="50000"/>
                  </a:schemeClr>
                </a:solidFill>
                <a:latin typeface="Times New Roman" panose="02020603050405020304" pitchFamily="18" charset="0"/>
                <a:cs typeface="Times New Roman" panose="02020603050405020304" pitchFamily="18" charset="0"/>
              </a:rPr>
              <a:t>V</a:t>
            </a:r>
            <a:r>
              <a:rPr sz="3600" spc="-35" dirty="0">
                <a:solidFill>
                  <a:schemeClr val="accent5">
                    <a:lumMod val="50000"/>
                  </a:schemeClr>
                </a:solidFill>
                <a:latin typeface="Times New Roman" panose="02020603050405020304" pitchFamily="18" charset="0"/>
                <a:cs typeface="Times New Roman" panose="02020603050405020304" pitchFamily="18" charset="0"/>
              </a:rPr>
              <a:t>A</a:t>
            </a:r>
            <a:r>
              <a:rPr sz="3600" spc="25" dirty="0">
                <a:solidFill>
                  <a:schemeClr val="accent5">
                    <a:lumMod val="50000"/>
                  </a:schemeClr>
                </a:solidFill>
                <a:latin typeface="Times New Roman" panose="02020603050405020304" pitchFamily="18" charset="0"/>
                <a:cs typeface="Times New Roman" panose="02020603050405020304" pitchFamily="18" charset="0"/>
              </a:rPr>
              <a:t>LU</a:t>
            </a:r>
            <a:r>
              <a:rPr sz="3600" dirty="0">
                <a:solidFill>
                  <a:schemeClr val="accent5">
                    <a:lumMod val="50000"/>
                  </a:schemeClr>
                </a:solidFill>
                <a:latin typeface="Times New Roman" panose="02020603050405020304" pitchFamily="18" charset="0"/>
                <a:cs typeface="Times New Roman" panose="02020603050405020304" pitchFamily="18" charset="0"/>
              </a:rPr>
              <a:t>E</a:t>
            </a:r>
            <a:r>
              <a:rPr sz="3600" spc="-65" dirty="0">
                <a:solidFill>
                  <a:schemeClr val="accent5">
                    <a:lumMod val="50000"/>
                  </a:schemeClr>
                </a:solidFill>
                <a:latin typeface="Times New Roman" panose="02020603050405020304" pitchFamily="18" charset="0"/>
                <a:cs typeface="Times New Roman" panose="02020603050405020304" pitchFamily="18" charset="0"/>
              </a:rPr>
              <a:t> </a:t>
            </a:r>
            <a:r>
              <a:rPr sz="3600" spc="-15" dirty="0">
                <a:solidFill>
                  <a:schemeClr val="accent5">
                    <a:lumMod val="50000"/>
                  </a:schemeClr>
                </a:solidFill>
                <a:latin typeface="Times New Roman" panose="02020603050405020304" pitchFamily="18" charset="0"/>
                <a:cs typeface="Times New Roman" panose="02020603050405020304" pitchFamily="18" charset="0"/>
              </a:rPr>
              <a:t>P</a:t>
            </a:r>
            <a:r>
              <a:rPr sz="3600" spc="-30" dirty="0">
                <a:solidFill>
                  <a:schemeClr val="accent5">
                    <a:lumMod val="50000"/>
                  </a:schemeClr>
                </a:solidFill>
                <a:latin typeface="Times New Roman" panose="02020603050405020304" pitchFamily="18" charset="0"/>
                <a:cs typeface="Times New Roman" panose="02020603050405020304" pitchFamily="18" charset="0"/>
              </a:rPr>
              <a:t>R</a:t>
            </a:r>
            <a:r>
              <a:rPr sz="3600" spc="10" dirty="0">
                <a:solidFill>
                  <a:schemeClr val="accent5">
                    <a:lumMod val="50000"/>
                  </a:schemeClr>
                </a:solidFill>
                <a:latin typeface="Times New Roman" panose="02020603050405020304" pitchFamily="18" charset="0"/>
                <a:cs typeface="Times New Roman" panose="02020603050405020304" pitchFamily="18" charset="0"/>
              </a:rPr>
              <a:t>O</a:t>
            </a:r>
            <a:r>
              <a:rPr sz="3600" spc="-15" dirty="0">
                <a:solidFill>
                  <a:schemeClr val="accent5">
                    <a:lumMod val="50000"/>
                  </a:schemeClr>
                </a:solidFill>
                <a:latin typeface="Times New Roman" panose="02020603050405020304" pitchFamily="18" charset="0"/>
                <a:cs typeface="Times New Roman" panose="02020603050405020304" pitchFamily="18" charset="0"/>
              </a:rPr>
              <a:t>P</a:t>
            </a:r>
            <a:r>
              <a:rPr sz="3600" spc="10" dirty="0">
                <a:solidFill>
                  <a:schemeClr val="accent5">
                    <a:lumMod val="50000"/>
                  </a:schemeClr>
                </a:solidFill>
                <a:latin typeface="Times New Roman" panose="02020603050405020304" pitchFamily="18" charset="0"/>
                <a:cs typeface="Times New Roman" panose="02020603050405020304" pitchFamily="18" charset="0"/>
              </a:rPr>
              <a:t>O</a:t>
            </a:r>
            <a:r>
              <a:rPr sz="3600" spc="25" dirty="0">
                <a:solidFill>
                  <a:schemeClr val="accent5">
                    <a:lumMod val="50000"/>
                  </a:schemeClr>
                </a:solidFill>
                <a:latin typeface="Times New Roman" panose="02020603050405020304" pitchFamily="18" charset="0"/>
                <a:cs typeface="Times New Roman" panose="02020603050405020304" pitchFamily="18" charset="0"/>
              </a:rPr>
              <a:t>S</a:t>
            </a:r>
            <a:r>
              <a:rPr sz="3600" spc="-30" dirty="0">
                <a:solidFill>
                  <a:schemeClr val="accent5">
                    <a:lumMod val="50000"/>
                  </a:schemeClr>
                </a:solidFill>
                <a:latin typeface="Times New Roman" panose="02020603050405020304" pitchFamily="18" charset="0"/>
                <a:cs typeface="Times New Roman" panose="02020603050405020304" pitchFamily="18" charset="0"/>
              </a:rPr>
              <a:t>I</a:t>
            </a:r>
            <a:r>
              <a:rPr sz="3600" spc="-35" dirty="0">
                <a:solidFill>
                  <a:schemeClr val="accent5">
                    <a:lumMod val="50000"/>
                  </a:schemeClr>
                </a:solidFill>
                <a:latin typeface="Times New Roman" panose="02020603050405020304" pitchFamily="18" charset="0"/>
                <a:cs typeface="Times New Roman" panose="02020603050405020304" pitchFamily="18" charset="0"/>
              </a:rPr>
              <a:t>T</a:t>
            </a:r>
            <a:r>
              <a:rPr sz="3600" spc="-30" dirty="0">
                <a:solidFill>
                  <a:schemeClr val="accent5">
                    <a:lumMod val="50000"/>
                  </a:schemeClr>
                </a:solidFill>
                <a:latin typeface="Times New Roman" panose="02020603050405020304" pitchFamily="18" charset="0"/>
                <a:cs typeface="Times New Roman" panose="02020603050405020304" pitchFamily="18" charset="0"/>
              </a:rPr>
              <a:t>I</a:t>
            </a:r>
            <a:r>
              <a:rPr sz="3600" spc="10" dirty="0">
                <a:solidFill>
                  <a:schemeClr val="accent5">
                    <a:lumMod val="50000"/>
                  </a:schemeClr>
                </a:solidFill>
                <a:latin typeface="Times New Roman" panose="02020603050405020304" pitchFamily="18" charset="0"/>
                <a:cs typeface="Times New Roman" panose="02020603050405020304" pitchFamily="18" charset="0"/>
              </a:rPr>
              <a:t>O</a:t>
            </a:r>
            <a:r>
              <a:rPr sz="3600" dirty="0">
                <a:solidFill>
                  <a:schemeClr val="accent5">
                    <a:lumMod val="50000"/>
                  </a:schemeClr>
                </a:solidFill>
                <a:latin typeface="Times New Roman" panose="02020603050405020304" pitchFamily="18" charset="0"/>
                <a:cs typeface="Times New Roman" panose="02020603050405020304" pitchFamily="18" charset="0"/>
              </a:rPr>
              <a:t>N</a:t>
            </a:r>
          </a:p>
        </p:txBody>
      </p:sp>
      <p:sp>
        <p:nvSpPr>
          <p:cNvPr id="8" name="Subtitle 7">
            <a:extLst>
              <a:ext uri="{FF2B5EF4-FFF2-40B4-BE49-F238E27FC236}">
                <a16:creationId xmlns:a16="http://schemas.microsoft.com/office/drawing/2014/main" id="{36F1295A-6012-7969-33B0-264723F4ED4B}"/>
              </a:ext>
            </a:extLst>
          </p:cNvPr>
          <p:cNvSpPr>
            <a:spLocks noGrp="1"/>
          </p:cNvSpPr>
          <p:nvPr>
            <p:ph type="subTitle" idx="4"/>
          </p:nvPr>
        </p:nvSpPr>
        <p:spPr>
          <a:xfrm>
            <a:off x="2819400" y="2133600"/>
            <a:ext cx="5105400" cy="2215991"/>
          </a:xfrm>
        </p:spPr>
        <p:txBody>
          <a:bodyPr/>
          <a:lstStyle/>
          <a:p>
            <a:pPr marL="342900" indent="-342900">
              <a:buFont typeface="+mj-lt"/>
              <a:buAutoNum type="arabicPeriod"/>
            </a:pPr>
            <a:r>
              <a:rPr lang="en-IN" sz="2400" dirty="0"/>
              <a:t>Conditional Formatting - Missing</a:t>
            </a:r>
          </a:p>
          <a:p>
            <a:pPr marL="342900" indent="-342900">
              <a:buFont typeface="+mj-lt"/>
              <a:buAutoNum type="arabicPeriod"/>
            </a:pPr>
            <a:r>
              <a:rPr lang="en-IN" sz="2400" dirty="0"/>
              <a:t>Filter - Remove</a:t>
            </a:r>
          </a:p>
          <a:p>
            <a:pPr marL="342900" indent="-342900">
              <a:buFont typeface="+mj-lt"/>
              <a:buAutoNum type="arabicPeriod"/>
            </a:pPr>
            <a:r>
              <a:rPr lang="en-IN" sz="2400" dirty="0"/>
              <a:t>Formula - Performance</a:t>
            </a:r>
          </a:p>
          <a:p>
            <a:pPr marL="342900" indent="-342900">
              <a:buFont typeface="+mj-lt"/>
              <a:buAutoNum type="arabicPeriod"/>
            </a:pPr>
            <a:r>
              <a:rPr lang="en-IN" sz="2400" dirty="0"/>
              <a:t>Pivot - Summary</a:t>
            </a:r>
          </a:p>
          <a:p>
            <a:pPr marL="342900" indent="-342900">
              <a:buFont typeface="+mj-lt"/>
              <a:buAutoNum type="arabicPeriod"/>
            </a:pPr>
            <a:r>
              <a:rPr lang="en-IN" sz="2400" dirty="0"/>
              <a:t>Graph - Data visualisation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ctrTitle"/>
          </p:nvPr>
        </p:nvSpPr>
        <p:spPr>
          <a:xfrm>
            <a:off x="762000" y="685800"/>
            <a:ext cx="5800851" cy="615553"/>
          </a:xfrm>
        </p:spPr>
        <p:txBody>
          <a:bodyPr/>
          <a:lstStyle/>
          <a:p>
            <a:r>
              <a:rPr lang="en-IN" sz="4000" dirty="0">
                <a:solidFill>
                  <a:schemeClr val="accent5">
                    <a:lumMod val="50000"/>
                  </a:schemeClr>
                </a:solidFill>
                <a:latin typeface="Times New Roman" panose="02020603050405020304" pitchFamily="18" charset="0"/>
                <a:cs typeface="Times New Roman" panose="02020603050405020304" pitchFamily="18" charset="0"/>
              </a:rPr>
              <a:t>Dataset Description</a:t>
            </a:r>
          </a:p>
        </p:txBody>
      </p:sp>
      <p:sp>
        <p:nvSpPr>
          <p:cNvPr id="3" name="Subtitle 2">
            <a:extLst>
              <a:ext uri="{FF2B5EF4-FFF2-40B4-BE49-F238E27FC236}">
                <a16:creationId xmlns:a16="http://schemas.microsoft.com/office/drawing/2014/main" id="{4AA60D05-BFC9-FF55-6FFF-5A5F7CEE7B3B}"/>
              </a:ext>
            </a:extLst>
          </p:cNvPr>
          <p:cNvSpPr>
            <a:spLocks noGrp="1"/>
          </p:cNvSpPr>
          <p:nvPr>
            <p:ph type="subTitle" idx="4"/>
          </p:nvPr>
        </p:nvSpPr>
        <p:spPr>
          <a:xfrm>
            <a:off x="762000" y="1752600"/>
            <a:ext cx="8534400" cy="4431983"/>
          </a:xfrm>
        </p:spPr>
        <p:txBody>
          <a:bodyPr/>
          <a:lstStyle/>
          <a:p>
            <a:r>
              <a:rPr lang="en-IN" sz="2400" dirty="0"/>
              <a:t>Employee Dataset – Kaggle</a:t>
            </a:r>
          </a:p>
          <a:p>
            <a:r>
              <a:rPr lang="en-IN" sz="2400" dirty="0"/>
              <a:t>Features available – 26 </a:t>
            </a:r>
          </a:p>
          <a:p>
            <a:r>
              <a:rPr lang="en-IN" sz="2400" dirty="0"/>
              <a:t>Used Features – 9</a:t>
            </a:r>
          </a:p>
          <a:p>
            <a:r>
              <a:rPr lang="en-IN" sz="2400" dirty="0"/>
              <a:t>Employee ID – Number</a:t>
            </a:r>
          </a:p>
          <a:p>
            <a:r>
              <a:rPr lang="en-IN" sz="2400" dirty="0"/>
              <a:t>Name – Text</a:t>
            </a:r>
          </a:p>
          <a:p>
            <a:r>
              <a:rPr lang="en-IN" sz="2400" dirty="0"/>
              <a:t>Employee – Type</a:t>
            </a:r>
          </a:p>
          <a:p>
            <a:r>
              <a:rPr lang="en-IN" sz="2400" dirty="0"/>
              <a:t>Performance – Level</a:t>
            </a:r>
          </a:p>
          <a:p>
            <a:r>
              <a:rPr lang="en-IN" sz="2400" dirty="0"/>
              <a:t>Gender – Male and Female</a:t>
            </a:r>
          </a:p>
          <a:p>
            <a:r>
              <a:rPr lang="en-IN" sz="2400" dirty="0"/>
              <a:t>Employee Rating – Number</a:t>
            </a:r>
          </a:p>
          <a:p>
            <a:endParaRPr lang="en-IN" sz="2400" dirty="0"/>
          </a:p>
          <a:p>
            <a:endParaRPr lang="en-IN" sz="2400" dirty="0"/>
          </a:p>
          <a:p>
            <a:endParaRPr lang="en-IN"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ctrTitle"/>
          </p:nvPr>
        </p:nvSpPr>
        <p:spPr>
          <a:xfrm>
            <a:off x="762000" y="838200"/>
            <a:ext cx="8158225" cy="632224"/>
          </a:xfrm>
          <a:prstGeom prst="rect">
            <a:avLst/>
          </a:prstGeom>
        </p:spPr>
        <p:txBody>
          <a:bodyPr vert="horz" wrap="square" lIns="0" tIns="16510" rIns="0" bIns="0" rtlCol="0">
            <a:spAutoFit/>
          </a:bodyPr>
          <a:lstStyle/>
          <a:p>
            <a:pPr marL="12700">
              <a:lnSpc>
                <a:spcPct val="100000"/>
              </a:lnSpc>
              <a:spcBef>
                <a:spcPts val="130"/>
              </a:spcBef>
            </a:pPr>
            <a:r>
              <a:rPr sz="4000" spc="15" dirty="0">
                <a:solidFill>
                  <a:schemeClr val="accent5">
                    <a:lumMod val="50000"/>
                  </a:schemeClr>
                </a:solidFill>
                <a:latin typeface="Times New Roman" panose="02020603050405020304" pitchFamily="18" charset="0"/>
                <a:cs typeface="Times New Roman" panose="02020603050405020304" pitchFamily="18" charset="0"/>
              </a:rPr>
              <a:t>THE</a:t>
            </a:r>
            <a:r>
              <a:rPr sz="4000" spc="20" dirty="0">
                <a:solidFill>
                  <a:schemeClr val="accent5">
                    <a:lumMod val="50000"/>
                  </a:schemeClr>
                </a:solidFill>
                <a:latin typeface="Times New Roman" panose="02020603050405020304" pitchFamily="18" charset="0"/>
                <a:cs typeface="Times New Roman" panose="02020603050405020304" pitchFamily="18" charset="0"/>
              </a:rPr>
              <a:t> </a:t>
            </a:r>
            <a:r>
              <a:rPr lang="en-US" sz="4000" spc="20" dirty="0">
                <a:solidFill>
                  <a:schemeClr val="accent5">
                    <a:lumMod val="50000"/>
                  </a:schemeClr>
                </a:solidFill>
                <a:latin typeface="Times New Roman" panose="02020603050405020304" pitchFamily="18" charset="0"/>
                <a:cs typeface="Times New Roman" panose="02020603050405020304" pitchFamily="18" charset="0"/>
              </a:rPr>
              <a:t>"</a:t>
            </a:r>
            <a:r>
              <a:rPr sz="4000" spc="10" dirty="0">
                <a:solidFill>
                  <a:schemeClr val="accent5">
                    <a:lumMod val="50000"/>
                  </a:schemeClr>
                </a:solidFill>
                <a:latin typeface="Times New Roman" panose="02020603050405020304" pitchFamily="18" charset="0"/>
                <a:cs typeface="Times New Roman" panose="02020603050405020304" pitchFamily="18" charset="0"/>
              </a:rPr>
              <a:t>WOW</a:t>
            </a:r>
            <a:r>
              <a:rPr lang="en-US" sz="4000" spc="10" dirty="0">
                <a:solidFill>
                  <a:schemeClr val="accent5">
                    <a:lumMod val="50000"/>
                  </a:schemeClr>
                </a:solidFill>
                <a:latin typeface="Times New Roman" panose="02020603050405020304" pitchFamily="18" charset="0"/>
                <a:cs typeface="Times New Roman" panose="02020603050405020304" pitchFamily="18" charset="0"/>
              </a:rPr>
              <a:t>"</a:t>
            </a:r>
            <a:r>
              <a:rPr sz="4000" spc="85" dirty="0">
                <a:solidFill>
                  <a:schemeClr val="accent5">
                    <a:lumMod val="50000"/>
                  </a:schemeClr>
                </a:solidFill>
                <a:latin typeface="Times New Roman" panose="02020603050405020304" pitchFamily="18" charset="0"/>
                <a:cs typeface="Times New Roman" panose="02020603050405020304" pitchFamily="18" charset="0"/>
              </a:rPr>
              <a:t> </a:t>
            </a:r>
            <a:r>
              <a:rPr sz="4000" spc="10" dirty="0">
                <a:solidFill>
                  <a:schemeClr val="accent5">
                    <a:lumMod val="50000"/>
                  </a:schemeClr>
                </a:solidFill>
                <a:latin typeface="Times New Roman" panose="02020603050405020304" pitchFamily="18" charset="0"/>
                <a:cs typeface="Times New Roman" panose="02020603050405020304" pitchFamily="18" charset="0"/>
              </a:rPr>
              <a:t>IN</a:t>
            </a:r>
            <a:r>
              <a:rPr sz="4000" spc="-5" dirty="0">
                <a:solidFill>
                  <a:schemeClr val="accent5">
                    <a:lumMod val="50000"/>
                  </a:schemeClr>
                </a:solidFill>
                <a:latin typeface="Times New Roman" panose="02020603050405020304" pitchFamily="18" charset="0"/>
                <a:cs typeface="Times New Roman" panose="02020603050405020304" pitchFamily="18" charset="0"/>
              </a:rPr>
              <a:t> </a:t>
            </a:r>
            <a:r>
              <a:rPr sz="4000" spc="15" dirty="0">
                <a:solidFill>
                  <a:schemeClr val="accent5">
                    <a:lumMod val="50000"/>
                  </a:schemeClr>
                </a:solidFill>
                <a:latin typeface="Times New Roman" panose="02020603050405020304" pitchFamily="18" charset="0"/>
                <a:cs typeface="Times New Roman" panose="02020603050405020304" pitchFamily="18" charset="0"/>
              </a:rPr>
              <a:t>OUR</a:t>
            </a:r>
            <a:r>
              <a:rPr sz="4000" spc="-10" dirty="0">
                <a:solidFill>
                  <a:schemeClr val="accent5">
                    <a:lumMod val="50000"/>
                  </a:schemeClr>
                </a:solidFill>
                <a:latin typeface="Times New Roman" panose="02020603050405020304" pitchFamily="18" charset="0"/>
                <a:cs typeface="Times New Roman" panose="02020603050405020304" pitchFamily="18" charset="0"/>
              </a:rPr>
              <a:t> </a:t>
            </a:r>
            <a:r>
              <a:rPr sz="4000" spc="20" dirty="0">
                <a:solidFill>
                  <a:schemeClr val="accent5">
                    <a:lumMod val="50000"/>
                  </a:schemeClr>
                </a:solidFill>
                <a:latin typeface="Times New Roman" panose="02020603050405020304" pitchFamily="18" charset="0"/>
                <a:cs typeface="Times New Roman" panose="02020603050405020304" pitchFamily="18" charset="0"/>
              </a:rPr>
              <a:t>SOLUTION</a:t>
            </a:r>
            <a:endParaRPr sz="4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Subtitle 9">
            <a:extLst>
              <a:ext uri="{FF2B5EF4-FFF2-40B4-BE49-F238E27FC236}">
                <a16:creationId xmlns:a16="http://schemas.microsoft.com/office/drawing/2014/main" id="{C2C0B446-AE6D-9810-91AC-6116FC351E91}"/>
              </a:ext>
            </a:extLst>
          </p:cNvPr>
          <p:cNvSpPr>
            <a:spLocks noGrp="1"/>
          </p:cNvSpPr>
          <p:nvPr>
            <p:ph type="subTitle" idx="4"/>
          </p:nvPr>
        </p:nvSpPr>
        <p:spPr>
          <a:xfrm>
            <a:off x="2526030" y="2019300"/>
            <a:ext cx="7008495" cy="2462213"/>
          </a:xfrm>
        </p:spPr>
        <p:txBody>
          <a:bodyPr/>
          <a:lstStyle/>
          <a:p>
            <a:r>
              <a:rPr lang="en-IN" sz="3200" dirty="0"/>
              <a:t>The Pivot table and Graph provides a better view on the data of the employee performance which makes it easy for the users to understand the given data in a lesser time than usual.</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TotalTime>
  <Words>427</Words>
  <Application>Microsoft Office PowerPoint</Application>
  <PresentationFormat>Widescreen</PresentationFormat>
  <Paragraphs>95</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Tharun Kumar</cp:lastModifiedBy>
  <cp:revision>13</cp:revision>
  <dcterms:created xsi:type="dcterms:W3CDTF">2024-03-29T15:07:22Z</dcterms:created>
  <dcterms:modified xsi:type="dcterms:W3CDTF">2024-08-31T10:30:22Z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