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p:scale>
          <a:sx n="81" d="100"/>
          <a:sy n="81" d="100"/>
        </p:scale>
        <p:origin x="658" y="91"/>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9/26/2025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9/26/2025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9/26/2025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9/26/2025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9/26/2025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297251" y="3655499"/>
            <a:ext cx="7485445" cy="1321450"/>
          </a:xfrm>
        </p:spPr>
        <p:txBody>
          <a:bodyPr>
            <a:normAutofit/>
          </a:bodyPr>
          <a:lstStyle/>
          <a:p>
            <a:pPr algn="ctr"/>
            <a:r>
              <a:rPr lang="en-US" dirty="0">
                <a:solidFill>
                  <a:schemeClr val="tx1"/>
                </a:solidFill>
              </a:rPr>
              <a:t>Badavath Tharun</a:t>
            </a:r>
          </a:p>
          <a:p>
            <a:pPr algn="r"/>
            <a:r>
              <a:rPr lang="en-US" b="0" dirty="0">
                <a:solidFill>
                  <a:schemeClr val="tx1"/>
                </a:solidFill>
              </a:rPr>
              <a:t> [</a:t>
            </a:r>
            <a:r>
              <a:rPr lang="en-US" dirty="0">
                <a:solidFill>
                  <a:schemeClr val="tx1"/>
                </a:solidFill>
              </a:rPr>
              <a:t>AICTE Internship ID</a:t>
            </a:r>
            <a:r>
              <a:rPr lang="en-US" b="0" dirty="0">
                <a:solidFill>
                  <a:schemeClr val="tx1"/>
                </a:solidFill>
              </a:rPr>
              <a:t>:INTERNSHIP_17546440516895be537820f ]</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771695" y="1972553"/>
            <a:ext cx="5415709" cy="743448"/>
          </a:xfrm>
        </p:spPr>
        <p:txBody>
          <a:bodyPr>
            <a:normAutofit fontScale="90000"/>
          </a:bodyPr>
          <a:lstStyle/>
          <a:p>
            <a:r>
              <a:rPr lang="en-GB" sz="3200" b="1" dirty="0"/>
              <a:t>AIRBNB Hotel Booking Analysis </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1ED5D18B-5D9D-5704-0D2D-C9655CBF3AD5}"/>
              </a:ext>
            </a:extLst>
          </p:cNvPr>
          <p:cNvPicPr>
            <a:picLocks noChangeAspect="1"/>
          </p:cNvPicPr>
          <p:nvPr/>
        </p:nvPicPr>
        <p:blipFill>
          <a:blip r:embed="rId3"/>
          <a:stretch>
            <a:fillRect/>
          </a:stretch>
        </p:blipFill>
        <p:spPr>
          <a:xfrm>
            <a:off x="675957" y="1275370"/>
            <a:ext cx="7296857" cy="5212041"/>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FE3FE9CC-7307-2EEB-D4D4-11800A112B86}"/>
              </a:ext>
            </a:extLst>
          </p:cNvPr>
          <p:cNvPicPr>
            <a:picLocks noChangeAspect="1"/>
          </p:cNvPicPr>
          <p:nvPr/>
        </p:nvPicPr>
        <p:blipFill>
          <a:blip r:embed="rId3"/>
          <a:stretch>
            <a:fillRect/>
          </a:stretch>
        </p:blipFill>
        <p:spPr>
          <a:xfrm>
            <a:off x="495002" y="1183154"/>
            <a:ext cx="7474174" cy="5095726"/>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1046480" y="1875556"/>
            <a:ext cx="6431280" cy="3607987"/>
          </a:xfrm>
        </p:spPr>
        <p:txBody>
          <a:bodyPr>
            <a:normAutofit fontScale="70000" lnSpcReduction="20000"/>
          </a:bodyPr>
          <a:lstStyle/>
          <a:p>
            <a:pPr>
              <a:lnSpc>
                <a:spcPct val="150000"/>
              </a:lnSpc>
            </a:pPr>
            <a:r>
              <a:rPr lang="en-US" sz="2800" dirty="0"/>
              <a:t>Airbnb is a popular platform where property owners rent out their homes or apartments to travelers. One of the biggest challenges for hosts is deciding the right price for their listings, since prices vary depending on several factors such as the number of bedrooms, number of bathrooms, cleanliness, accuracy of descriptions, and communication quality with guests.</a:t>
            </a: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1084470" y="685944"/>
            <a:ext cx="6959600" cy="4853465"/>
          </a:xfrm>
        </p:spPr>
        <p:txBody>
          <a:bodyPr>
            <a:normAutofit/>
          </a:bodyPr>
          <a:lstStyle/>
          <a:p>
            <a:r>
              <a:rPr lang="en-GB" dirty="0"/>
              <a:t>Project Description</a:t>
            </a:r>
            <a:br>
              <a:rPr lang="en-GB" dirty="0"/>
            </a:br>
            <a:br>
              <a:rPr lang="en-GB" dirty="0"/>
            </a:br>
            <a:r>
              <a:rPr lang="en-US" sz="2000" dirty="0"/>
              <a:t>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a:t>
            </a:r>
            <a:br>
              <a:rPr lang="en-GB" sz="2000" dirty="0"/>
            </a:br>
            <a:endParaRPr lang="en-IN" sz="2000"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721359" y="1991360"/>
            <a:ext cx="7904481" cy="3990023"/>
          </a:xfrm>
        </p:spPr>
        <p:txBody>
          <a:bodyPr>
            <a:normAutofit fontScale="47500" lnSpcReduction="20000"/>
          </a:bodyPr>
          <a:lstStyle/>
          <a:p>
            <a:pPr algn="just">
              <a:lnSpc>
                <a:spcPct val="150000"/>
              </a:lnSpc>
            </a:pPr>
            <a:r>
              <a:rPr lang="en-US" sz="3600" b="1" dirty="0"/>
              <a:t>Airbnb Hosts</a:t>
            </a:r>
          </a:p>
          <a:p>
            <a:pPr algn="just">
              <a:lnSpc>
                <a:spcPct val="150000"/>
              </a:lnSpc>
            </a:pPr>
            <a:r>
              <a:rPr lang="en-US" sz="3600" dirty="0"/>
              <a:t>To optimize pricing of their listings based on property features and guest reviews.</a:t>
            </a:r>
          </a:p>
          <a:p>
            <a:pPr algn="just">
              <a:lnSpc>
                <a:spcPct val="150000"/>
              </a:lnSpc>
            </a:pPr>
            <a:r>
              <a:rPr lang="en-US" sz="3600" b="1" dirty="0"/>
              <a:t>Travelers</a:t>
            </a:r>
          </a:p>
          <a:p>
            <a:pPr algn="just">
              <a:lnSpc>
                <a:spcPct val="150000"/>
              </a:lnSpc>
            </a:pPr>
            <a:r>
              <a:rPr lang="en-US" sz="3600" dirty="0"/>
              <a:t>To evaluate whether a listing is overpriced or reasonably priced.</a:t>
            </a:r>
          </a:p>
          <a:p>
            <a:pPr algn="just">
              <a:lnSpc>
                <a:spcPct val="150000"/>
              </a:lnSpc>
            </a:pPr>
            <a:r>
              <a:rPr lang="en-US" sz="3600" b="1" dirty="0"/>
              <a:t>Airbnb Platform Analysts</a:t>
            </a:r>
          </a:p>
          <a:p>
            <a:pPr algn="just">
              <a:lnSpc>
                <a:spcPct val="150000"/>
              </a:lnSpc>
            </a:pPr>
            <a:r>
              <a:rPr lang="en-US" sz="3600" dirty="0"/>
              <a:t>To improve automated pricing suggestions and increase platform trust</a:t>
            </a:r>
          </a:p>
          <a:p>
            <a:pPr algn="just">
              <a:lnSpc>
                <a:spcPct val="150000"/>
              </a:lnSpc>
            </a:pPr>
            <a:r>
              <a:rPr lang="en-US" sz="3600" b="1" dirty="0"/>
              <a:t>.Researchers/Students</a:t>
            </a:r>
          </a:p>
          <a:p>
            <a:pPr algn="just">
              <a:lnSpc>
                <a:spcPct val="150000"/>
              </a:lnSpc>
            </a:pPr>
            <a:r>
              <a:rPr lang="en-US" sz="3600" dirty="0"/>
              <a:t>To study the impact of property features and reviews on rental pricing.</a:t>
            </a: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053226" y="1315059"/>
            <a:ext cx="9027702" cy="5243448"/>
          </a:xfrm>
        </p:spPr>
        <p:txBody>
          <a:bodyPr/>
          <a:lstStyle/>
          <a:p>
            <a:pPr lvl="1">
              <a:lnSpc>
                <a:spcPct val="150000"/>
              </a:lnSpc>
            </a:pPr>
            <a:r>
              <a:rPr lang="en-IN" b="1" dirty="0"/>
              <a:t>Python</a:t>
            </a:r>
            <a:r>
              <a:rPr lang="en-IN" dirty="0"/>
              <a:t> - Core programming language</a:t>
            </a:r>
          </a:p>
          <a:p>
            <a:pPr lvl="1">
              <a:lnSpc>
                <a:spcPct val="150000"/>
              </a:lnSpc>
            </a:pPr>
            <a:r>
              <a:rPr lang="en-IN" b="1" dirty="0"/>
              <a:t>Pandas &amp; NumPy </a:t>
            </a:r>
            <a:r>
              <a:rPr lang="en-IN" dirty="0"/>
              <a:t>- Data cleaning and preprocessing</a:t>
            </a:r>
          </a:p>
          <a:p>
            <a:pPr lvl="1">
              <a:lnSpc>
                <a:spcPct val="150000"/>
              </a:lnSpc>
            </a:pPr>
            <a:r>
              <a:rPr lang="en-IN" b="1" dirty="0"/>
              <a:t>Scikit-learn</a:t>
            </a:r>
            <a:r>
              <a:rPr lang="en-IN" dirty="0"/>
              <a:t> - Machine learning (model training, regression, evaluation)</a:t>
            </a:r>
          </a:p>
          <a:p>
            <a:pPr lvl="1">
              <a:lnSpc>
                <a:spcPct val="150000"/>
              </a:lnSpc>
            </a:pPr>
            <a:r>
              <a:rPr lang="en-IN" b="1" dirty="0"/>
              <a:t>Matplotlib/Seaborn</a:t>
            </a:r>
            <a:r>
              <a:rPr lang="en-IN" dirty="0"/>
              <a:t>- Data visualization and feature importance</a:t>
            </a:r>
          </a:p>
          <a:p>
            <a:pPr lvl="1">
              <a:lnSpc>
                <a:spcPct val="150000"/>
              </a:lnSpc>
            </a:pPr>
            <a:r>
              <a:rPr lang="en-IN" b="1" dirty="0"/>
              <a:t>Google Colab </a:t>
            </a:r>
            <a:r>
              <a:rPr lang="en-IN" dirty="0"/>
              <a:t>- Cloud-based environment for running the project</a:t>
            </a:r>
          </a:p>
          <a:p>
            <a:pPr lvl="1">
              <a:lnSpc>
                <a:spcPct val="150000"/>
              </a:lnSpc>
            </a:pPr>
            <a:r>
              <a:rPr lang="en-IN" b="1" dirty="0"/>
              <a:t>File handling libraries</a:t>
            </a:r>
            <a:r>
              <a:rPr lang="en-IN" dirty="0"/>
              <a:t> - openpyxl (for Excel) and built-in CSV handling</a:t>
            </a:r>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xEl>
                                              <p:pRg st="3" end="3"/>
                                            </p:txEl>
                                          </p:spTgt>
                                        </p:tgtEl>
                                        <p:attrNameLst>
                                          <p:attrName>style.visibility</p:attrName>
                                        </p:attrNameLst>
                                      </p:cBhvr>
                                      <p:to>
                                        <p:strVal val="visible"/>
                                      </p:to>
                                    </p:set>
                                    <p:animEffect transition="in" filter="fade">
                                      <p:cBhvr>
                                        <p:cTn id="35" dur="1000"/>
                                        <p:tgtEl>
                                          <p:spTgt spid="7">
                                            <p:txEl>
                                              <p:pRg st="3" end="3"/>
                                            </p:txEl>
                                          </p:spTgt>
                                        </p:tgtEl>
                                      </p:cBhvr>
                                    </p:animEffect>
                                    <p:anim calcmode="lin" valueType="num">
                                      <p:cBhvr>
                                        <p:cTn id="36"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7">
                                            <p:txEl>
                                              <p:pRg st="4" end="4"/>
                                            </p:txEl>
                                          </p:spTgt>
                                        </p:tgtEl>
                                        <p:attrNameLst>
                                          <p:attrName>style.visibility</p:attrName>
                                        </p:attrNameLst>
                                      </p:cBhvr>
                                      <p:to>
                                        <p:strVal val="visible"/>
                                      </p:to>
                                    </p:set>
                                    <p:animEffect transition="in" filter="fade">
                                      <p:cBhvr>
                                        <p:cTn id="42" dur="1000"/>
                                        <p:tgtEl>
                                          <p:spTgt spid="7">
                                            <p:txEl>
                                              <p:pRg st="4" end="4"/>
                                            </p:txEl>
                                          </p:spTgt>
                                        </p:tgtEl>
                                      </p:cBhvr>
                                    </p:animEffect>
                                    <p:anim calcmode="lin" valueType="num">
                                      <p:cBhvr>
                                        <p:cTn id="43"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Effect transition="in" filter="fade">
                                      <p:cBhvr>
                                        <p:cTn id="49" dur="1000"/>
                                        <p:tgtEl>
                                          <p:spTgt spid="7">
                                            <p:txEl>
                                              <p:pRg st="5" end="5"/>
                                            </p:txEl>
                                          </p:spTgt>
                                        </p:tgtEl>
                                      </p:cBhvr>
                                    </p:animEffect>
                                    <p:anim calcmode="lin" valueType="num">
                                      <p:cBhvr>
                                        <p:cTn id="5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3" y="1431692"/>
            <a:ext cx="5527375" cy="1997308"/>
          </a:xfrm>
        </p:spPr>
        <p:txBody>
          <a:bodyPr>
            <a:normAutofit/>
          </a:bodyPr>
          <a:lstStyle/>
          <a:p>
            <a:pPr marL="0" indent="0">
              <a:buNone/>
            </a:pPr>
            <a:endParaRPr lang="en-IN" dirty="0"/>
          </a:p>
        </p:txBody>
      </p:sp>
      <p:pic>
        <p:nvPicPr>
          <p:cNvPr id="13" name="Picture 12">
            <a:extLst>
              <a:ext uri="{FF2B5EF4-FFF2-40B4-BE49-F238E27FC236}">
                <a16:creationId xmlns:a16="http://schemas.microsoft.com/office/drawing/2014/main" id="{C3286429-9A5A-247F-D741-B58556603159}"/>
              </a:ext>
            </a:extLst>
          </p:cNvPr>
          <p:cNvPicPr>
            <a:picLocks noChangeAspect="1"/>
          </p:cNvPicPr>
          <p:nvPr/>
        </p:nvPicPr>
        <p:blipFill>
          <a:blip r:embed="rId2"/>
          <a:stretch>
            <a:fillRect/>
          </a:stretch>
        </p:blipFill>
        <p:spPr>
          <a:xfrm>
            <a:off x="422959" y="1350823"/>
            <a:ext cx="7871339" cy="4231806"/>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91963C39-9433-02BA-5A2B-62380BFD21C5}"/>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FD0F141E-EC16-5B84-BA60-08B568A92A0E}"/>
              </a:ext>
            </a:extLst>
          </p:cNvPr>
          <p:cNvPicPr>
            <a:picLocks noChangeAspect="1"/>
          </p:cNvPicPr>
          <p:nvPr/>
        </p:nvPicPr>
        <p:blipFill>
          <a:blip r:embed="rId4"/>
          <a:stretch>
            <a:fillRect/>
          </a:stretch>
        </p:blipFill>
        <p:spPr>
          <a:xfrm>
            <a:off x="731729" y="1094886"/>
            <a:ext cx="7571582" cy="4762990"/>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 name="Picture 2">
            <a:extLst>
              <a:ext uri="{FF2B5EF4-FFF2-40B4-BE49-F238E27FC236}">
                <a16:creationId xmlns:a16="http://schemas.microsoft.com/office/drawing/2014/main" id="{3AA35553-8BE6-E8EE-0FE1-F38274DC5690}"/>
              </a:ext>
            </a:extLst>
          </p:cNvPr>
          <p:cNvPicPr>
            <a:picLocks noChangeAspect="1"/>
          </p:cNvPicPr>
          <p:nvPr/>
        </p:nvPicPr>
        <p:blipFill>
          <a:blip r:embed="rId4"/>
          <a:stretch>
            <a:fillRect/>
          </a:stretch>
        </p:blipFill>
        <p:spPr>
          <a:xfrm>
            <a:off x="621720" y="1275371"/>
            <a:ext cx="7447947" cy="4750320"/>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915987" y="2449788"/>
            <a:ext cx="5180013" cy="1707433"/>
          </a:xfrm>
        </p:spPr>
        <p:txBody>
          <a:bodyPr vert="horz" lIns="91440" tIns="45720" rIns="91440" bIns="45720" rtlCol="0" anchor="t">
            <a:normAutofit/>
          </a:bodyPr>
          <a:lstStyle/>
          <a:p>
            <a:pPr marL="0" indent="0">
              <a:buNone/>
            </a:pPr>
            <a:r>
              <a:rPr lang="en-US" dirty="0"/>
              <a:t>https://github.com/tharun1503/VOIS_AICTE_Oct2025_BadavathTharun.git</a:t>
            </a:r>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592</TotalTime>
  <Words>371</Words>
  <Application>Microsoft Office PowerPoint</Application>
  <PresentationFormat>Widescreen</PresentationFormat>
  <Paragraphs>40</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AIRBNB Hotel Booking Analysis </vt:lpstr>
      <vt:lpstr>PROBLEM  STATEMENT</vt:lpstr>
      <vt:lpstr>Project Description  This project focuses on building a machine learning model to predict the price of Airbnb listings. Pricing an Airbnb property correctly is crucial for both hosts and travelers: hosts want to maximize occupancy and earnings, while travelers want fair and competitive prices. Using historical Airbnb data, the project develops a regression model that learns relationships between listing attributes (such as number of bedrooms, bathrooms, and guest ratings) and the price charged.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Badavath Tharun</cp:lastModifiedBy>
  <cp:revision>106</cp:revision>
  <dcterms:created xsi:type="dcterms:W3CDTF">2021-07-11T13:13:15Z</dcterms:created>
  <dcterms:modified xsi:type="dcterms:W3CDTF">2025-09-26T17:23:18Z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