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8" r:id="rId4"/>
    <p:sldId id="284" r:id="rId5"/>
    <p:sldId id="285" r:id="rId6"/>
    <p:sldId id="286" r:id="rId7"/>
    <p:sldId id="287" r:id="rId8"/>
    <p:sldId id="281" r:id="rId9"/>
    <p:sldId id="283" r:id="rId10"/>
    <p:sldId id="288" r:id="rId11"/>
    <p:sldId id="289" r:id="rId12"/>
    <p:sldId id="290" r:id="rId13"/>
    <p:sldId id="291" r:id="rId14"/>
    <p:sldId id="293" r:id="rId15"/>
    <p:sldId id="294" r:id="rId16"/>
    <p:sldId id="296" r:id="rId17"/>
    <p:sldId id="300" r:id="rId18"/>
    <p:sldId id="297" r:id="rId19"/>
    <p:sldId id="299" r:id="rId20"/>
    <p:sldId id="301" r:id="rId21"/>
    <p:sldId id="302" r:id="rId22"/>
    <p:sldId id="258" r:id="rId23"/>
    <p:sldId id="259" r:id="rId24"/>
    <p:sldId id="260" r:id="rId25"/>
    <p:sldId id="261" r:id="rId26"/>
    <p:sldId id="262" r:id="rId27"/>
    <p:sldId id="263" r:id="rId28"/>
    <p:sldId id="264" r:id="rId29"/>
    <p:sldId id="265" r:id="rId30"/>
    <p:sldId id="266" r:id="rId31"/>
    <p:sldId id="267" r:id="rId32"/>
    <p:sldId id="272" r:id="rId33"/>
    <p:sldId id="273" r:id="rId34"/>
    <p:sldId id="274" r:id="rId35"/>
    <p:sldId id="276" r:id="rId36"/>
    <p:sldId id="268" r:id="rId37"/>
    <p:sldId id="269" r:id="rId38"/>
    <p:sldId id="270" r:id="rId39"/>
    <p:sldId id="277" r:id="rId40"/>
    <p:sldId id="303" r:id="rId41"/>
    <p:sldId id="2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0A042-962D-7C40-381B-9C6DFE4943C4}" v="5" dt="2023-10-15T16:18:18.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F5C0A1-B06A-4392-8E17-92D65532FC4C}"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AC430C0-765E-4B12-A236-BE7088F6DE99}">
      <dgm:prSet/>
      <dgm:spPr/>
      <dgm:t>
        <a:bodyPr/>
        <a:lstStyle/>
        <a:p>
          <a:r>
            <a:rPr lang="en-GB" b="1"/>
            <a:t>TEAM MEMBERS : </a:t>
          </a:r>
          <a:endParaRPr lang="en-US"/>
        </a:p>
      </dgm:t>
    </dgm:pt>
    <dgm:pt modelId="{F0C6EDC3-028A-4386-9B7B-FA2714AA4B09}" type="parTrans" cxnId="{AE77DC33-710D-4836-BA44-FD1B313EF1EE}">
      <dgm:prSet/>
      <dgm:spPr/>
      <dgm:t>
        <a:bodyPr/>
        <a:lstStyle/>
        <a:p>
          <a:endParaRPr lang="en-US"/>
        </a:p>
      </dgm:t>
    </dgm:pt>
    <dgm:pt modelId="{63CDDF48-7993-4012-B70D-ED4983C75772}" type="sibTrans" cxnId="{AE77DC33-710D-4836-BA44-FD1B313EF1EE}">
      <dgm:prSet/>
      <dgm:spPr/>
      <dgm:t>
        <a:bodyPr/>
        <a:lstStyle/>
        <a:p>
          <a:endParaRPr lang="en-US"/>
        </a:p>
      </dgm:t>
    </dgm:pt>
    <dgm:pt modelId="{9CE14D32-15B0-4109-8CFF-912808E09467}">
      <dgm:prSet/>
      <dgm:spPr/>
      <dgm:t>
        <a:bodyPr/>
        <a:lstStyle/>
        <a:p>
          <a:r>
            <a:rPr lang="en-GB" b="1"/>
            <a:t>D.THARUN </a:t>
          </a:r>
          <a:endParaRPr lang="en-US"/>
        </a:p>
      </dgm:t>
    </dgm:pt>
    <dgm:pt modelId="{259BB0DB-42F1-481A-93AB-38A0DEC3AE9D}" type="parTrans" cxnId="{3F49EB15-3F50-4DAB-9343-72E633DBECF8}">
      <dgm:prSet/>
      <dgm:spPr/>
      <dgm:t>
        <a:bodyPr/>
        <a:lstStyle/>
        <a:p>
          <a:endParaRPr lang="en-US"/>
        </a:p>
      </dgm:t>
    </dgm:pt>
    <dgm:pt modelId="{E39852F9-3219-45CA-ACC6-3ACD90936D95}" type="sibTrans" cxnId="{3F49EB15-3F50-4DAB-9343-72E633DBECF8}">
      <dgm:prSet/>
      <dgm:spPr/>
      <dgm:t>
        <a:bodyPr/>
        <a:lstStyle/>
        <a:p>
          <a:endParaRPr lang="en-US"/>
        </a:p>
      </dgm:t>
    </dgm:pt>
    <dgm:pt modelId="{6E1B7966-0B7C-4A3B-B7B3-A548ED5A99D7}">
      <dgm:prSet/>
      <dgm:spPr/>
      <dgm:t>
        <a:bodyPr/>
        <a:lstStyle/>
        <a:p>
          <a:r>
            <a:rPr lang="en-GB" b="1"/>
            <a:t>CHANDAN B.M</a:t>
          </a:r>
          <a:endParaRPr lang="en-US"/>
        </a:p>
      </dgm:t>
    </dgm:pt>
    <dgm:pt modelId="{73A2DCBA-662A-443A-BEBD-A188F8991AEE}" type="parTrans" cxnId="{4A242DE7-EB6A-41B2-8888-BF500B4B70C9}">
      <dgm:prSet/>
      <dgm:spPr/>
      <dgm:t>
        <a:bodyPr/>
        <a:lstStyle/>
        <a:p>
          <a:endParaRPr lang="en-US"/>
        </a:p>
      </dgm:t>
    </dgm:pt>
    <dgm:pt modelId="{EB01F05D-9136-4B00-B7A9-676BC80BA1F4}" type="sibTrans" cxnId="{4A242DE7-EB6A-41B2-8888-BF500B4B70C9}">
      <dgm:prSet/>
      <dgm:spPr/>
      <dgm:t>
        <a:bodyPr/>
        <a:lstStyle/>
        <a:p>
          <a:endParaRPr lang="en-US"/>
        </a:p>
      </dgm:t>
    </dgm:pt>
    <dgm:pt modelId="{D3F79837-3B17-4EFC-9B4F-F965ED2D5574}">
      <dgm:prSet/>
      <dgm:spPr/>
      <dgm:t>
        <a:bodyPr/>
        <a:lstStyle/>
        <a:p>
          <a:r>
            <a:rPr lang="en-GB" b="1"/>
            <a:t>DHANUSH.R</a:t>
          </a:r>
          <a:endParaRPr lang="en-US"/>
        </a:p>
      </dgm:t>
    </dgm:pt>
    <dgm:pt modelId="{B707F11F-21A0-4E83-A88F-208719C75C4E}" type="parTrans" cxnId="{2B7A7FF8-276B-477F-B070-0DCA7C2987B0}">
      <dgm:prSet/>
      <dgm:spPr/>
      <dgm:t>
        <a:bodyPr/>
        <a:lstStyle/>
        <a:p>
          <a:endParaRPr lang="en-US"/>
        </a:p>
      </dgm:t>
    </dgm:pt>
    <dgm:pt modelId="{3EC4BEFB-86C5-4281-80C6-A3B2B4104765}" type="sibTrans" cxnId="{2B7A7FF8-276B-477F-B070-0DCA7C2987B0}">
      <dgm:prSet/>
      <dgm:spPr/>
      <dgm:t>
        <a:bodyPr/>
        <a:lstStyle/>
        <a:p>
          <a:endParaRPr lang="en-US"/>
        </a:p>
      </dgm:t>
    </dgm:pt>
    <dgm:pt modelId="{6AA7FB67-C677-49FA-A991-610EFD50BBF4}">
      <dgm:prSet/>
      <dgm:spPr/>
      <dgm:t>
        <a:bodyPr/>
        <a:lstStyle/>
        <a:p>
          <a:r>
            <a:rPr lang="en-GB" b="1"/>
            <a:t>SHASHANK Y.C</a:t>
          </a:r>
          <a:endParaRPr lang="en-US"/>
        </a:p>
      </dgm:t>
    </dgm:pt>
    <dgm:pt modelId="{6EBE5AE6-8CC4-4B1C-8781-C3C79D56CCE2}" type="parTrans" cxnId="{65A7035B-6411-4311-889C-2DF6482F566C}">
      <dgm:prSet/>
      <dgm:spPr/>
      <dgm:t>
        <a:bodyPr/>
        <a:lstStyle/>
        <a:p>
          <a:endParaRPr lang="en-US"/>
        </a:p>
      </dgm:t>
    </dgm:pt>
    <dgm:pt modelId="{ABC802A7-D4F5-45DB-B870-F703BFF580F0}" type="sibTrans" cxnId="{65A7035B-6411-4311-889C-2DF6482F566C}">
      <dgm:prSet/>
      <dgm:spPr/>
      <dgm:t>
        <a:bodyPr/>
        <a:lstStyle/>
        <a:p>
          <a:endParaRPr lang="en-US"/>
        </a:p>
      </dgm:t>
    </dgm:pt>
    <dgm:pt modelId="{522569AE-D9E9-45A5-92DA-167FAAC08326}" type="pres">
      <dgm:prSet presAssocID="{0CF5C0A1-B06A-4392-8E17-92D65532FC4C}" presName="linear" presStyleCnt="0">
        <dgm:presLayoutVars>
          <dgm:dir/>
          <dgm:animLvl val="lvl"/>
          <dgm:resizeHandles val="exact"/>
        </dgm:presLayoutVars>
      </dgm:prSet>
      <dgm:spPr/>
    </dgm:pt>
    <dgm:pt modelId="{DD714B88-ABF8-4739-8DD2-2BA76332B94A}" type="pres">
      <dgm:prSet presAssocID="{AAC430C0-765E-4B12-A236-BE7088F6DE99}" presName="parentLin" presStyleCnt="0"/>
      <dgm:spPr/>
    </dgm:pt>
    <dgm:pt modelId="{4F18BA83-E9B4-410D-A334-874EDFB331DE}" type="pres">
      <dgm:prSet presAssocID="{AAC430C0-765E-4B12-A236-BE7088F6DE99}" presName="parentLeftMargin" presStyleLbl="node1" presStyleIdx="0" presStyleCnt="1"/>
      <dgm:spPr/>
    </dgm:pt>
    <dgm:pt modelId="{FB6A959E-6FEE-422A-9C15-EE768BD032AD}" type="pres">
      <dgm:prSet presAssocID="{AAC430C0-765E-4B12-A236-BE7088F6DE99}" presName="parentText" presStyleLbl="node1" presStyleIdx="0" presStyleCnt="1">
        <dgm:presLayoutVars>
          <dgm:chMax val="0"/>
          <dgm:bulletEnabled val="1"/>
        </dgm:presLayoutVars>
      </dgm:prSet>
      <dgm:spPr/>
    </dgm:pt>
    <dgm:pt modelId="{80570545-F731-4CA7-83ED-73ECB391CB9E}" type="pres">
      <dgm:prSet presAssocID="{AAC430C0-765E-4B12-A236-BE7088F6DE99}" presName="negativeSpace" presStyleCnt="0"/>
      <dgm:spPr/>
    </dgm:pt>
    <dgm:pt modelId="{7BD1CA59-2E0B-4CA0-9348-637859952FB9}" type="pres">
      <dgm:prSet presAssocID="{AAC430C0-765E-4B12-A236-BE7088F6DE99}" presName="childText" presStyleLbl="conFgAcc1" presStyleIdx="0" presStyleCnt="1">
        <dgm:presLayoutVars>
          <dgm:bulletEnabled val="1"/>
        </dgm:presLayoutVars>
      </dgm:prSet>
      <dgm:spPr/>
    </dgm:pt>
  </dgm:ptLst>
  <dgm:cxnLst>
    <dgm:cxn modelId="{3F49EB15-3F50-4DAB-9343-72E633DBECF8}" srcId="{AAC430C0-765E-4B12-A236-BE7088F6DE99}" destId="{9CE14D32-15B0-4109-8CFF-912808E09467}" srcOrd="0" destOrd="0" parTransId="{259BB0DB-42F1-481A-93AB-38A0DEC3AE9D}" sibTransId="{E39852F9-3219-45CA-ACC6-3ACD90936D95}"/>
    <dgm:cxn modelId="{AE77DC33-710D-4836-BA44-FD1B313EF1EE}" srcId="{0CF5C0A1-B06A-4392-8E17-92D65532FC4C}" destId="{AAC430C0-765E-4B12-A236-BE7088F6DE99}" srcOrd="0" destOrd="0" parTransId="{F0C6EDC3-028A-4386-9B7B-FA2714AA4B09}" sibTransId="{63CDDF48-7993-4012-B70D-ED4983C75772}"/>
    <dgm:cxn modelId="{65A7035B-6411-4311-889C-2DF6482F566C}" srcId="{AAC430C0-765E-4B12-A236-BE7088F6DE99}" destId="{6AA7FB67-C677-49FA-A991-610EFD50BBF4}" srcOrd="3" destOrd="0" parTransId="{6EBE5AE6-8CC4-4B1C-8781-C3C79D56CCE2}" sibTransId="{ABC802A7-D4F5-45DB-B870-F703BFF580F0}"/>
    <dgm:cxn modelId="{642E9C45-EA4F-499A-B6F6-BD595531C337}" type="presOf" srcId="{6AA7FB67-C677-49FA-A991-610EFD50BBF4}" destId="{7BD1CA59-2E0B-4CA0-9348-637859952FB9}" srcOrd="0" destOrd="3" presId="urn:microsoft.com/office/officeart/2005/8/layout/list1"/>
    <dgm:cxn modelId="{85D35D68-3502-412F-92CD-AD0F6847FFA6}" type="presOf" srcId="{AAC430C0-765E-4B12-A236-BE7088F6DE99}" destId="{FB6A959E-6FEE-422A-9C15-EE768BD032AD}" srcOrd="1" destOrd="0" presId="urn:microsoft.com/office/officeart/2005/8/layout/list1"/>
    <dgm:cxn modelId="{A5258353-24EE-4081-94F0-43544064ED6C}" type="presOf" srcId="{D3F79837-3B17-4EFC-9B4F-F965ED2D5574}" destId="{7BD1CA59-2E0B-4CA0-9348-637859952FB9}" srcOrd="0" destOrd="2" presId="urn:microsoft.com/office/officeart/2005/8/layout/list1"/>
    <dgm:cxn modelId="{465AD059-FD5B-4EAD-B503-B55A4BC3CEA3}" type="presOf" srcId="{0CF5C0A1-B06A-4392-8E17-92D65532FC4C}" destId="{522569AE-D9E9-45A5-92DA-167FAAC08326}" srcOrd="0" destOrd="0" presId="urn:microsoft.com/office/officeart/2005/8/layout/list1"/>
    <dgm:cxn modelId="{168749BB-2923-4C09-ACC1-C59B9CD54483}" type="presOf" srcId="{9CE14D32-15B0-4109-8CFF-912808E09467}" destId="{7BD1CA59-2E0B-4CA0-9348-637859952FB9}" srcOrd="0" destOrd="0" presId="urn:microsoft.com/office/officeart/2005/8/layout/list1"/>
    <dgm:cxn modelId="{85D41CC8-DEC4-467E-B0D6-0784086A498E}" type="presOf" srcId="{AAC430C0-765E-4B12-A236-BE7088F6DE99}" destId="{4F18BA83-E9B4-410D-A334-874EDFB331DE}" srcOrd="0" destOrd="0" presId="urn:microsoft.com/office/officeart/2005/8/layout/list1"/>
    <dgm:cxn modelId="{4A242DE7-EB6A-41B2-8888-BF500B4B70C9}" srcId="{AAC430C0-765E-4B12-A236-BE7088F6DE99}" destId="{6E1B7966-0B7C-4A3B-B7B3-A548ED5A99D7}" srcOrd="1" destOrd="0" parTransId="{73A2DCBA-662A-443A-BEBD-A188F8991AEE}" sibTransId="{EB01F05D-9136-4B00-B7A9-676BC80BA1F4}"/>
    <dgm:cxn modelId="{95C612F3-A6C3-4FCF-B15B-966C08BDF86A}" type="presOf" srcId="{6E1B7966-0B7C-4A3B-B7B3-A548ED5A99D7}" destId="{7BD1CA59-2E0B-4CA0-9348-637859952FB9}" srcOrd="0" destOrd="1" presId="urn:microsoft.com/office/officeart/2005/8/layout/list1"/>
    <dgm:cxn modelId="{2B7A7FF8-276B-477F-B070-0DCA7C2987B0}" srcId="{AAC430C0-765E-4B12-A236-BE7088F6DE99}" destId="{D3F79837-3B17-4EFC-9B4F-F965ED2D5574}" srcOrd="2" destOrd="0" parTransId="{B707F11F-21A0-4E83-A88F-208719C75C4E}" sibTransId="{3EC4BEFB-86C5-4281-80C6-A3B2B4104765}"/>
    <dgm:cxn modelId="{C8B7C4A4-C74C-4468-887F-48F5CE7CA228}" type="presParOf" srcId="{522569AE-D9E9-45A5-92DA-167FAAC08326}" destId="{DD714B88-ABF8-4739-8DD2-2BA76332B94A}" srcOrd="0" destOrd="0" presId="urn:microsoft.com/office/officeart/2005/8/layout/list1"/>
    <dgm:cxn modelId="{77BA8A04-2CE1-4CE3-B40F-A6ECDD367AF7}" type="presParOf" srcId="{DD714B88-ABF8-4739-8DD2-2BA76332B94A}" destId="{4F18BA83-E9B4-410D-A334-874EDFB331DE}" srcOrd="0" destOrd="0" presId="urn:microsoft.com/office/officeart/2005/8/layout/list1"/>
    <dgm:cxn modelId="{F6912B0D-CA6E-4383-9FDF-7A7974582827}" type="presParOf" srcId="{DD714B88-ABF8-4739-8DD2-2BA76332B94A}" destId="{FB6A959E-6FEE-422A-9C15-EE768BD032AD}" srcOrd="1" destOrd="0" presId="urn:microsoft.com/office/officeart/2005/8/layout/list1"/>
    <dgm:cxn modelId="{B71E50BC-00B0-410C-BE01-B8616A74B2B1}" type="presParOf" srcId="{522569AE-D9E9-45A5-92DA-167FAAC08326}" destId="{80570545-F731-4CA7-83ED-73ECB391CB9E}" srcOrd="1" destOrd="0" presId="urn:microsoft.com/office/officeart/2005/8/layout/list1"/>
    <dgm:cxn modelId="{9829A455-AB28-428A-BB97-7364ED2DF8FC}" type="presParOf" srcId="{522569AE-D9E9-45A5-92DA-167FAAC08326}" destId="{7BD1CA59-2E0B-4CA0-9348-637859952FB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CA59-2E0B-4CA0-9348-637859952FB9}">
      <dsp:nvSpPr>
        <dsp:cNvPr id="0" name=""/>
        <dsp:cNvSpPr/>
      </dsp:nvSpPr>
      <dsp:spPr>
        <a:xfrm>
          <a:off x="0" y="736411"/>
          <a:ext cx="10770607" cy="43989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5919" tIns="1020572" rIns="835919" bIns="348488" numCol="1" spcCol="1270" anchor="t" anchorCtr="0">
          <a:noAutofit/>
        </a:bodyPr>
        <a:lstStyle/>
        <a:p>
          <a:pPr marL="285750" lvl="1" indent="-285750" algn="l" defTabSz="2178050">
            <a:lnSpc>
              <a:spcPct val="90000"/>
            </a:lnSpc>
            <a:spcBef>
              <a:spcPct val="0"/>
            </a:spcBef>
            <a:spcAft>
              <a:spcPct val="15000"/>
            </a:spcAft>
            <a:buChar char="•"/>
          </a:pPr>
          <a:r>
            <a:rPr lang="en-GB" sz="4900" b="1" kern="1200"/>
            <a:t>D.THARUN </a:t>
          </a:r>
          <a:endParaRPr lang="en-US" sz="4900" kern="1200"/>
        </a:p>
        <a:p>
          <a:pPr marL="285750" lvl="1" indent="-285750" algn="l" defTabSz="2178050">
            <a:lnSpc>
              <a:spcPct val="90000"/>
            </a:lnSpc>
            <a:spcBef>
              <a:spcPct val="0"/>
            </a:spcBef>
            <a:spcAft>
              <a:spcPct val="15000"/>
            </a:spcAft>
            <a:buChar char="•"/>
          </a:pPr>
          <a:r>
            <a:rPr lang="en-GB" sz="4900" b="1" kern="1200"/>
            <a:t>CHANDAN B.M</a:t>
          </a:r>
          <a:endParaRPr lang="en-US" sz="4900" kern="1200"/>
        </a:p>
        <a:p>
          <a:pPr marL="285750" lvl="1" indent="-285750" algn="l" defTabSz="2178050">
            <a:lnSpc>
              <a:spcPct val="90000"/>
            </a:lnSpc>
            <a:spcBef>
              <a:spcPct val="0"/>
            </a:spcBef>
            <a:spcAft>
              <a:spcPct val="15000"/>
            </a:spcAft>
            <a:buChar char="•"/>
          </a:pPr>
          <a:r>
            <a:rPr lang="en-GB" sz="4900" b="1" kern="1200"/>
            <a:t>DHANUSH.R</a:t>
          </a:r>
          <a:endParaRPr lang="en-US" sz="4900" kern="1200"/>
        </a:p>
        <a:p>
          <a:pPr marL="285750" lvl="1" indent="-285750" algn="l" defTabSz="2178050">
            <a:lnSpc>
              <a:spcPct val="90000"/>
            </a:lnSpc>
            <a:spcBef>
              <a:spcPct val="0"/>
            </a:spcBef>
            <a:spcAft>
              <a:spcPct val="15000"/>
            </a:spcAft>
            <a:buChar char="•"/>
          </a:pPr>
          <a:r>
            <a:rPr lang="en-GB" sz="4900" b="1" kern="1200"/>
            <a:t>SHASHANK Y.C</a:t>
          </a:r>
          <a:endParaRPr lang="en-US" sz="4900" kern="1200"/>
        </a:p>
      </dsp:txBody>
      <dsp:txXfrm>
        <a:off x="0" y="736411"/>
        <a:ext cx="10770607" cy="4398975"/>
      </dsp:txXfrm>
    </dsp:sp>
    <dsp:sp modelId="{FB6A959E-6FEE-422A-9C15-EE768BD032AD}">
      <dsp:nvSpPr>
        <dsp:cNvPr id="0" name=""/>
        <dsp:cNvSpPr/>
      </dsp:nvSpPr>
      <dsp:spPr>
        <a:xfrm>
          <a:off x="538530" y="13171"/>
          <a:ext cx="7539424" cy="14464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4972" tIns="0" rIns="284972" bIns="0" numCol="1" spcCol="1270" anchor="ctr" anchorCtr="0">
          <a:noAutofit/>
        </a:bodyPr>
        <a:lstStyle/>
        <a:p>
          <a:pPr marL="0" lvl="0" indent="0" algn="l" defTabSz="2178050">
            <a:lnSpc>
              <a:spcPct val="90000"/>
            </a:lnSpc>
            <a:spcBef>
              <a:spcPct val="0"/>
            </a:spcBef>
            <a:spcAft>
              <a:spcPct val="35000"/>
            </a:spcAft>
            <a:buNone/>
          </a:pPr>
          <a:r>
            <a:rPr lang="en-GB" sz="4900" b="1" kern="1200"/>
            <a:t>TEAM MEMBERS : </a:t>
          </a:r>
          <a:endParaRPr lang="en-US" sz="4900" kern="1200"/>
        </a:p>
      </dsp:txBody>
      <dsp:txXfrm>
        <a:off x="609141" y="83782"/>
        <a:ext cx="7398202" cy="13052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871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284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2010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661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04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10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752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46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2460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539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277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5586B75A-687E-405C-8A0B-8D00578BA2C3}" type="datetimeFigureOut">
              <a:rPr lang="en-US" smtClean="0"/>
              <a:pPr/>
              <a:t>1/14/2024</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4FAB73BC-B049-4115-A692-8D63A059BFB8}" type="slidenum">
              <a:rPr lang="en-US" smtClean="0"/>
              <a:pPr/>
              <a:t>‹#›</a:t>
            </a:fld>
            <a:endParaRPr lang="en-US"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6521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4824" y="735106"/>
            <a:ext cx="10053763" cy="2928470"/>
          </a:xfrm>
        </p:spPr>
        <p:txBody>
          <a:bodyPr anchor="b">
            <a:normAutofit/>
          </a:bodyPr>
          <a:lstStyle/>
          <a:p>
            <a:pPr algn="l"/>
            <a:r>
              <a:rPr lang="en-GB" sz="4800" b="1">
                <a:solidFill>
                  <a:srgbClr val="FFFFFF"/>
                </a:solidFill>
                <a:cs typeface="Calibri Light"/>
              </a:rPr>
              <a:t>HOSPITAL FINDER APP</a:t>
            </a:r>
          </a:p>
        </p:txBody>
      </p:sp>
      <p:sp>
        <p:nvSpPr>
          <p:cNvPr id="3" name="Subtitle 2"/>
          <p:cNvSpPr>
            <a:spLocks noGrp="1"/>
          </p:cNvSpPr>
          <p:nvPr>
            <p:ph type="subTitle" idx="1"/>
          </p:nvPr>
        </p:nvSpPr>
        <p:spPr>
          <a:xfrm>
            <a:off x="659876" y="952107"/>
            <a:ext cx="10696757" cy="5376975"/>
          </a:xfrm>
        </p:spPr>
        <p:txBody>
          <a:bodyPr anchor="ctr">
            <a:normAutofit fontScale="85000" lnSpcReduction="20000"/>
          </a:bodyPr>
          <a:lstStyle/>
          <a:p>
            <a:pPr algn="l"/>
            <a:r>
              <a:rPr lang="en-GB" sz="3600" dirty="0"/>
              <a:t>		 HOSPITAL FINDER APP  </a:t>
            </a:r>
          </a:p>
          <a:p>
            <a:pPr algn="l"/>
            <a:endParaRPr lang="en-GB" sz="3600" dirty="0"/>
          </a:p>
          <a:p>
            <a:pPr algn="l"/>
            <a:endParaRPr lang="en-GB" sz="3600" dirty="0"/>
          </a:p>
          <a:p>
            <a:pPr algn="l"/>
            <a:r>
              <a:rPr lang="en-GB" sz="2400" dirty="0"/>
              <a:t>BATCH NUMBER:  CSE-G97</a:t>
            </a:r>
          </a:p>
          <a:p>
            <a:pPr algn="l"/>
            <a:r>
              <a:rPr lang="en-GB" sz="2400" dirty="0"/>
              <a:t>ROLL NUMBER : 20201CSE0552</a:t>
            </a:r>
          </a:p>
          <a:p>
            <a:pPr algn="l"/>
            <a:r>
              <a:rPr lang="en-GB" sz="2400" dirty="0"/>
              <a:t>STUDENT NAME : D.THARUN </a:t>
            </a:r>
          </a:p>
          <a:p>
            <a:pPr algn="l"/>
            <a:endParaRPr lang="en-GB" sz="2400" dirty="0"/>
          </a:p>
          <a:p>
            <a:pPr algn="l"/>
            <a:endParaRPr lang="en-GB" sz="2400" dirty="0"/>
          </a:p>
          <a:p>
            <a:pPr algn="l"/>
            <a:endParaRPr lang="en-GB" sz="2400" dirty="0"/>
          </a:p>
          <a:p>
            <a:pPr algn="l"/>
            <a:endParaRPr lang="en-GB" sz="2400" dirty="0"/>
          </a:p>
          <a:p>
            <a:pPr algn="l"/>
            <a:endParaRPr lang="en-GB" sz="2400" dirty="0"/>
          </a:p>
          <a:p>
            <a:pPr algn="l"/>
            <a:r>
              <a:rPr lang="en-GB" sz="1800" dirty="0"/>
              <a:t>                                                                              	              UNDER THE SUPERVISION OF,</a:t>
            </a:r>
          </a:p>
          <a:p>
            <a:pPr algn="l"/>
            <a:r>
              <a:rPr lang="en-GB" sz="1800" dirty="0"/>
              <a:t>                                                                                                        </a:t>
            </a:r>
            <a:r>
              <a:rPr lang="en-GB" sz="1800" dirty="0" err="1"/>
              <a:t>Ms.RAKHEEBA</a:t>
            </a:r>
            <a:r>
              <a:rPr lang="en-GB" sz="1800" dirty="0"/>
              <a:t> TASEEN </a:t>
            </a:r>
          </a:p>
          <a:p>
            <a:pPr algn="l"/>
            <a:r>
              <a:rPr lang="en-GB" sz="1800" dirty="0"/>
              <a:t> 						        </a:t>
            </a:r>
            <a:r>
              <a:rPr lang="en-GB" sz="1500" dirty="0"/>
              <a:t>School of computer science and engineering </a:t>
            </a:r>
          </a:p>
          <a:p>
            <a:pPr algn="l"/>
            <a:r>
              <a:rPr lang="en-GB" sz="1400" dirty="0"/>
              <a:t>																	              </a:t>
            </a:r>
            <a:r>
              <a:rPr lang="en-GB" sz="2200" dirty="0"/>
              <a:t>PRESIDENCY UNIVERSITY</a:t>
            </a:r>
          </a:p>
          <a:p>
            <a:pPr algn="l"/>
            <a:endParaRPr lang="en-GB" sz="3600" dirty="0"/>
          </a:p>
          <a:p>
            <a:pPr algn="l"/>
            <a:endParaRPr lang="en-GB" sz="3600" dirty="0"/>
          </a:p>
          <a:p>
            <a:pPr algn="l"/>
            <a:endParaRPr lang="en-GB" sz="36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189C0-83D5-CD20-2D32-24726BB80534}"/>
              </a:ext>
            </a:extLst>
          </p:cNvPr>
          <p:cNvSpPr>
            <a:spLocks noGrp="1"/>
          </p:cNvSpPr>
          <p:nvPr>
            <p:ph idx="1"/>
          </p:nvPr>
        </p:nvSpPr>
        <p:spPr/>
        <p:txBody>
          <a:bodyPr/>
          <a:lstStyle/>
          <a:p>
            <a:r>
              <a:rPr lang="en-US" dirty="0">
                <a:effectLst/>
                <a:latin typeface="Times New Roman" panose="02020603050405020304" pitchFamily="18" charset="0"/>
                <a:ea typeface="Times New Roman" panose="02020603050405020304" pitchFamily="18" charset="0"/>
              </a:rPr>
              <a:t>Collaboration: The SDLC fosters teamwork by providing participants with a common application structure and language for communication. This collaboration</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5825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08DB-B099-76FE-D5AA-B370D10B1D35}"/>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F84584F6-03EF-5EB9-D363-FEFE6558B736}"/>
              </a:ext>
            </a:extLst>
          </p:cNvPr>
          <p:cNvSpPr>
            <a:spLocks noGrp="1"/>
          </p:cNvSpPr>
          <p:nvPr>
            <p:ph idx="1"/>
          </p:nvPr>
        </p:nvSpPr>
        <p:spPr/>
        <p:txBody>
          <a:bodyPr>
            <a:noAutofit/>
          </a:bodyPr>
          <a:lstStyle/>
          <a:p>
            <a:pPr marL="342900" lvl="0" indent="-342900" algn="just">
              <a:lnSpc>
                <a:spcPct val="150000"/>
              </a:lnSpc>
              <a:buFont typeface="Symbol" panose="05050102010706020507" pitchFamily="18" charset="2"/>
              <a:buChar char=""/>
              <a:tabLst>
                <a:tab pos="619125" algn="l"/>
              </a:tabLst>
            </a:pPr>
            <a:r>
              <a:rPr lang="en-US" dirty="0">
                <a:effectLst/>
                <a:latin typeface="Times New Roman" panose="02020603050405020304" pitchFamily="18" charset="0"/>
                <a:ea typeface="Times New Roman" panose="02020603050405020304" pitchFamily="18" charset="0"/>
              </a:rPr>
              <a:t>Time-consuming: The SDLC may take a long time if the development process is complex. If this causes a delay in software delivery, clients can grow irate.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619125" algn="l"/>
              </a:tabLst>
            </a:pPr>
            <a:r>
              <a:rPr lang="en-US" dirty="0">
                <a:effectLst/>
                <a:latin typeface="Times New Roman" panose="02020603050405020304" pitchFamily="18" charset="0"/>
                <a:ea typeface="Times New Roman" panose="02020603050405020304" pitchFamily="18" charset="0"/>
              </a:rPr>
              <a:t>Lack of flexibility: If requirements change while the project is being created, the SDLC might not be able to be adjusted. This inflexibility could result in a finished product that isn't up to the client's standards.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619125" algn="l"/>
              </a:tabLst>
            </a:pPr>
            <a:r>
              <a:rPr lang="en-US" dirty="0">
                <a:effectLst/>
                <a:latin typeface="Times New Roman" panose="02020603050405020304" pitchFamily="18" charset="0"/>
                <a:ea typeface="Times New Roman" panose="02020603050405020304" pitchFamily="18" charset="0"/>
              </a:rPr>
              <a:t>High Upfront Cost: The SDLC requires a significant initial time, money, and resource investment. Sometimes fixing bugs in code takes a long time, and if there are a lot of them, deadlines may be missed</a:t>
            </a:r>
            <a:endParaRPr lang="en-IN" dirty="0"/>
          </a:p>
        </p:txBody>
      </p:sp>
    </p:spTree>
    <p:extLst>
      <p:ext uri="{BB962C8B-B14F-4D97-AF65-F5344CB8AC3E}">
        <p14:creationId xmlns:p14="http://schemas.microsoft.com/office/powerpoint/2010/main" val="95521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4C61-3AD2-F640-FDE7-880E3B35F92A}"/>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RESEARCH GAPS OF EXISTING METHODS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00197F9-C6A7-9D86-2D84-A62C4AE67DA9}"/>
              </a:ext>
            </a:extLst>
          </p:cNvPr>
          <p:cNvSpPr>
            <a:spLocks noGrp="1"/>
          </p:cNvSpPr>
          <p:nvPr>
            <p:ph idx="1"/>
          </p:nvPr>
        </p:nvSpPr>
        <p:spPr/>
        <p:txBody>
          <a:bodyPr>
            <a:normAutofit lnSpcReduction="10000"/>
          </a:bodyPr>
          <a:lstStyle/>
          <a:p>
            <a:pPr algn="just">
              <a:lnSpc>
                <a:spcPct val="150000"/>
              </a:lnSpc>
            </a:pPr>
            <a:r>
              <a:rPr lang="en-US" b="1" dirty="0">
                <a:effectLst/>
                <a:latin typeface="Times New Roman" panose="02020603050405020304" pitchFamily="18" charset="0"/>
                <a:ea typeface="Times New Roman" panose="02020603050405020304" pitchFamily="18" charset="0"/>
              </a:rPr>
              <a:t>Word of Mouth:</a:t>
            </a:r>
            <a:r>
              <a:rPr lang="en-US" dirty="0">
                <a:effectLst/>
                <a:latin typeface="Times New Roman" panose="02020603050405020304" pitchFamily="18" charset="0"/>
                <a:ea typeface="Times New Roman" panose="02020603050405020304" pitchFamily="18" charset="0"/>
              </a:rPr>
              <a:t> Traditionally, people rely on recommendations from friends, family, or neighbors when facing a medical emergency..</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rPr>
              <a:t>Internet Search Engines:</a:t>
            </a:r>
            <a:r>
              <a:rPr lang="en-US" dirty="0">
                <a:effectLst/>
                <a:latin typeface="Times New Roman" panose="02020603050405020304" pitchFamily="18" charset="0"/>
                <a:ea typeface="Times New Roman" panose="02020603050405020304" pitchFamily="18" charset="0"/>
              </a:rPr>
              <a:t> Many individuals turn to search engines to find nearby hospitals. However, the search results are often generic and may not provide detailed information on the services offered, specialist doctors available, or the availability of specific medicines or blood types. </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rPr>
              <a:t>3 Hospital Directories:</a:t>
            </a:r>
            <a:r>
              <a:rPr lang="en-US" dirty="0">
                <a:effectLst/>
                <a:latin typeface="Times New Roman" panose="02020603050405020304" pitchFamily="18" charset="0"/>
                <a:ea typeface="Times New Roman" panose="02020603050405020304" pitchFamily="18" charset="0"/>
              </a:rPr>
              <a:t> Some regions maintain directories listing hospitals and their contact information. However, these directories usually lack comprehensive details about the services and facilities provided by each hospital.</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7983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5897-9A75-787D-2607-B5BC10814F45}"/>
              </a:ext>
            </a:extLst>
          </p:cNvPr>
          <p:cNvSpPr>
            <a:spLocks noGrp="1"/>
          </p:cNvSpPr>
          <p:nvPr>
            <p:ph type="title"/>
          </p:nvPr>
        </p:nvSpPr>
        <p:spPr>
          <a:xfrm>
            <a:off x="812800" y="480766"/>
            <a:ext cx="10668000" cy="281233"/>
          </a:xfrm>
        </p:spPr>
        <p:txBody>
          <a:bodyPr/>
          <a:lstStyle/>
          <a:p>
            <a:r>
              <a:rPr lang="en-US" b="1" dirty="0">
                <a:effectLst/>
                <a:latin typeface="Times New Roman" panose="02020603050405020304" pitchFamily="18" charset="0"/>
                <a:ea typeface="Times New Roman" panose="02020603050405020304" pitchFamily="18" charset="0"/>
              </a:rPr>
              <a:t>PROPOSED METHODS</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D0F6C7-3D88-72CE-C861-54AB35768928}"/>
              </a:ext>
            </a:extLst>
          </p:cNvPr>
          <p:cNvSpPr>
            <a:spLocks noGrp="1"/>
          </p:cNvSpPr>
          <p:nvPr>
            <p:ph idx="1"/>
          </p:nvPr>
        </p:nvSpPr>
        <p:spPr/>
        <p:txBody>
          <a:bodyPr>
            <a:normAutofit/>
          </a:bodyPr>
          <a:lstStyle/>
          <a:p>
            <a:pPr algn="just"/>
            <a:r>
              <a:rPr lang="en-US" b="1" dirty="0">
                <a:effectLst/>
                <a:latin typeface="Times New Roman" panose="02020603050405020304" pitchFamily="18" charset="0"/>
                <a:ea typeface="Times New Roman" panose="02020603050405020304" pitchFamily="18" charset="0"/>
              </a:rPr>
              <a:t>Search </a:t>
            </a:r>
            <a:r>
              <a:rPr lang="en-US" b="1" dirty="0" err="1">
                <a:effectLst/>
                <a:latin typeface="Times New Roman" panose="02020603050405020304" pitchFamily="18" charset="0"/>
                <a:ea typeface="Times New Roman" panose="02020603050405020304" pitchFamily="18" charset="0"/>
              </a:rPr>
              <a:t>Filters:</a:t>
            </a:r>
            <a:r>
              <a:rPr lang="en-US" dirty="0" err="1">
                <a:effectLst/>
                <a:latin typeface="Times New Roman" panose="02020603050405020304" pitchFamily="18" charset="0"/>
                <a:ea typeface="Times New Roman" panose="02020603050405020304" pitchFamily="18" charset="0"/>
              </a:rPr>
              <a:t>Users</a:t>
            </a:r>
            <a:r>
              <a:rPr lang="en-US" dirty="0">
                <a:effectLst/>
                <a:latin typeface="Times New Roman" panose="02020603050405020304" pitchFamily="18" charset="0"/>
                <a:ea typeface="Times New Roman" panose="02020603050405020304" pitchFamily="18" charset="0"/>
              </a:rPr>
              <a:t> can filter hospitals based on the required medical treatment, ensuring that they find facilities equipped to   handle their specific health needs. Specialized search options for finding hospitals with expert doctors in various fields, making it easier for users to access the right expertise.</a:t>
            </a: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Times New Roman" panose="02020603050405020304" pitchFamily="18" charset="0"/>
                <a:ea typeface="Times New Roman" panose="02020603050405020304" pitchFamily="18" charset="0"/>
              </a:rPr>
              <a:t> Real-Time </a:t>
            </a:r>
            <a:r>
              <a:rPr lang="en-US" b="1" dirty="0" err="1">
                <a:effectLst/>
                <a:latin typeface="Times New Roman" panose="02020603050405020304" pitchFamily="18" charset="0"/>
                <a:ea typeface="Times New Roman" panose="02020603050405020304" pitchFamily="18" charset="0"/>
              </a:rPr>
              <a:t>Information:</a:t>
            </a:r>
            <a:r>
              <a:rPr lang="en-US" dirty="0" err="1">
                <a:effectLst/>
                <a:latin typeface="Times New Roman" panose="02020603050405020304" pitchFamily="18" charset="0"/>
                <a:ea typeface="Times New Roman" panose="02020603050405020304" pitchFamily="18" charset="0"/>
              </a:rPr>
              <a:t>Hospital</a:t>
            </a:r>
            <a:r>
              <a:rPr lang="en-US" dirty="0">
                <a:effectLst/>
                <a:latin typeface="Times New Roman" panose="02020603050405020304" pitchFamily="18" charset="0"/>
                <a:ea typeface="Times New Roman" panose="02020603050405020304" pitchFamily="18" charset="0"/>
              </a:rPr>
              <a:t> Finder will leverage real-time data to provide accurate and up-to-date information about each hospital. This includes current availability of medicines and blood supply.</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Times New Roman" panose="02020603050405020304" pitchFamily="18" charset="0"/>
                <a:ea typeface="Times New Roman" panose="02020603050405020304" pitchFamily="18" charset="0"/>
              </a:rPr>
              <a:t>  User Reviews and </a:t>
            </a:r>
            <a:r>
              <a:rPr lang="en-US" b="1" dirty="0" err="1">
                <a:effectLst/>
                <a:latin typeface="Times New Roman" panose="02020603050405020304" pitchFamily="18" charset="0"/>
                <a:ea typeface="Times New Roman" panose="02020603050405020304" pitchFamily="18" charset="0"/>
              </a:rPr>
              <a:t>Ratings:</a:t>
            </a:r>
            <a:r>
              <a:rPr lang="en-US" dirty="0" err="1">
                <a:effectLst/>
                <a:latin typeface="Times New Roman" panose="02020603050405020304" pitchFamily="18" charset="0"/>
                <a:ea typeface="Times New Roman" panose="02020603050405020304" pitchFamily="18" charset="0"/>
              </a:rPr>
              <a:t>Users</a:t>
            </a:r>
            <a:r>
              <a:rPr lang="en-US" dirty="0">
                <a:effectLst/>
                <a:latin typeface="Times New Roman" panose="02020603050405020304" pitchFamily="18" charset="0"/>
                <a:ea typeface="Times New Roman" panose="02020603050405020304" pitchFamily="18" charset="0"/>
              </a:rPr>
              <a:t> can contribute to the platform by leaving reviews and ratings based on their experiences. This feature helps others make informed decisions about the quality of services provided by each hospital.</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6330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4785-140D-B6B2-165A-87799F83D477}"/>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OBJECTIVES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C69D97-AA7E-2D38-D910-172C141237B3}"/>
              </a:ext>
            </a:extLst>
          </p:cNvPr>
          <p:cNvSpPr>
            <a:spLocks noGrp="1"/>
          </p:cNvSpPr>
          <p:nvPr>
            <p:ph idx="1"/>
          </p:nvPr>
        </p:nvSpPr>
        <p:spPr/>
        <p:txBody>
          <a:bodyPr>
            <a:normAutofit fontScale="92500" lnSpcReduction="20000"/>
          </a:bodyPr>
          <a:lstStyle/>
          <a:p>
            <a:pPr marL="342900" lvl="0" indent="-342900" algn="just">
              <a:buFont typeface="+mj-lt"/>
              <a:buAutoNum type="romanLcPeriod"/>
            </a:pPr>
            <a:r>
              <a:rPr lang="en-US" b="1" u="heavy" dirty="0">
                <a:effectLst/>
                <a:latin typeface="Times New Roman" panose="02020603050405020304" pitchFamily="18" charset="0"/>
                <a:ea typeface="Times New Roman" panose="02020603050405020304" pitchFamily="18" charset="0"/>
              </a:rPr>
              <a:t>Health Monitoring:</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Track and monitor users' health data such as heart rate, blood pressure, and physical activity.</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Provide real-time feedback on health metrics to assist users in managing and improving their well-being.</a:t>
            </a:r>
            <a:endParaRPr lang="en-IN" dirty="0">
              <a:effectLst/>
              <a:latin typeface="Times New Roman" panose="02020603050405020304" pitchFamily="18" charset="0"/>
              <a:ea typeface="Times New Roman" panose="02020603050405020304" pitchFamily="18" charset="0"/>
            </a:endParaRPr>
          </a:p>
          <a:p>
            <a:pPr marL="914400"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mj-lt"/>
              <a:buAutoNum type="romanLcPeriod"/>
            </a:pPr>
            <a:r>
              <a:rPr lang="en-US" b="1" u="sng" dirty="0">
                <a:effectLst/>
                <a:latin typeface="Times New Roman" panose="02020603050405020304" pitchFamily="18" charset="0"/>
                <a:ea typeface="Times New Roman" panose="02020603050405020304" pitchFamily="18" charset="0"/>
              </a:rPr>
              <a:t>Medication Management:</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Remind patients to take their medicine on time.</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Maintain a note of your medication history and dosage.</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Provide details on probable medication interactions.</a:t>
            </a:r>
          </a:p>
          <a:p>
            <a:pPr marL="342900" lvl="0" indent="-342900" algn="just">
              <a:buFont typeface="Symbol" panose="05050102010706020507" pitchFamily="18" charset="2"/>
              <a:buChar char=""/>
            </a:pPr>
            <a:endParaRPr lang="en-IN" dirty="0">
              <a:effectLst/>
              <a:latin typeface="Times New Roman" panose="02020603050405020304" pitchFamily="18" charset="0"/>
              <a:ea typeface="Times New Roman" panose="02020603050405020304" pitchFamily="18" charset="0"/>
            </a:endParaRPr>
          </a:p>
          <a:p>
            <a:pPr marL="342900" lvl="0" indent="-342900" algn="just">
              <a:buFont typeface="+mj-lt"/>
              <a:buAutoNum type="romanLcPeriod"/>
            </a:pPr>
            <a:r>
              <a:rPr lang="en-US" b="1" dirty="0">
                <a:solidFill>
                  <a:srgbClr val="000000"/>
                </a:solidFill>
                <a:effectLst/>
                <a:latin typeface="Times New Roman" panose="02020603050405020304" pitchFamily="18" charset="0"/>
                <a:ea typeface="Times New Roman" panose="02020603050405020304" pitchFamily="18" charset="0"/>
              </a:rPr>
              <a:t>Appointment Scheduling:</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Users should be able to plan and manage appointments with healthcare providers.</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Remind them about scheduled appointments.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8672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EAAF9-B6C8-CC46-BC9A-63A1C2A01422}"/>
              </a:ext>
            </a:extLst>
          </p:cNvPr>
          <p:cNvSpPr>
            <a:spLocks noGrp="1"/>
          </p:cNvSpPr>
          <p:nvPr>
            <p:ph idx="1"/>
          </p:nvPr>
        </p:nvSpPr>
        <p:spPr/>
        <p:txBody>
          <a:bodyPr>
            <a:normAutofit lnSpcReduction="10000"/>
          </a:bodyPr>
          <a:lstStyle/>
          <a:p>
            <a:pPr marL="342900" lvl="0" indent="-342900" algn="just">
              <a:buFont typeface="+mj-lt"/>
              <a:buAutoNum type="romanLcPeriod"/>
            </a:pPr>
            <a:r>
              <a:rPr lang="en-US" b="1" u="sng" dirty="0">
                <a:effectLst/>
                <a:latin typeface="Times New Roman" panose="02020603050405020304" pitchFamily="18" charset="0"/>
                <a:ea typeface="Times New Roman" panose="02020603050405020304" pitchFamily="18" charset="0"/>
              </a:rPr>
              <a:t>Telemedicine and consultation:</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Remote consultations with healthcare providers can be facilitated using video calls or chat.</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Provide a platform for consumers to obtain medical advice without having to physically visit a clinic. </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mj-lt"/>
              <a:buAutoNum type="romanLcPeriod"/>
            </a:pPr>
            <a:r>
              <a:rPr lang="en-US" b="1" u="sng" dirty="0">
                <a:effectLst/>
                <a:latin typeface="Times New Roman" panose="02020603050405020304" pitchFamily="18" charset="0"/>
                <a:ea typeface="Times New Roman" panose="02020603050405020304" pitchFamily="18" charset="0"/>
              </a:rPr>
              <a:t>Emergency Services:</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Include features for contacting emergency contacts or contacting emergency services.</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Provide location-based services for rapid response in urgent situations. </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mj-lt"/>
              <a:buAutoNum type="romanLcPeriod"/>
            </a:pPr>
            <a:r>
              <a:rPr lang="en-US" b="1" u="sng" dirty="0">
                <a:effectLst/>
                <a:latin typeface="Times New Roman" panose="02020603050405020304" pitchFamily="18" charset="0"/>
                <a:ea typeface="Times New Roman" panose="02020603050405020304" pitchFamily="18" charset="0"/>
              </a:rPr>
              <a:t>Collaboration with Healthcare Providers:</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Allow for easy communication between users and their healthcare professionals.</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Share important health information with approved medical experts.</a:t>
            </a:r>
            <a:endParaRPr lang="en-IN" dirty="0">
              <a:effectLst/>
              <a:latin typeface="Times New Roman" panose="02020603050405020304" pitchFamily="18" charset="0"/>
              <a:ea typeface="Times New Roman" panose="02020603050405020304" pitchFamily="18" charset="0"/>
            </a:endParaRPr>
          </a:p>
          <a:p>
            <a:pPr marL="100965" indent="0" algn="just">
              <a:lnSpc>
                <a:spcPct val="107000"/>
              </a:lnSpc>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924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48D5-5024-D280-87EB-D5AF3AE4BEBF}"/>
              </a:ext>
            </a:extLst>
          </p:cNvPr>
          <p:cNvSpPr>
            <a:spLocks noGrp="1"/>
          </p:cNvSpPr>
          <p:nvPr>
            <p:ph type="title"/>
          </p:nvPr>
        </p:nvSpPr>
        <p:spPr>
          <a:xfrm>
            <a:off x="762000" y="274640"/>
            <a:ext cx="10668000" cy="487362"/>
          </a:xfrm>
        </p:spPr>
        <p:txBody>
          <a:bodyPr/>
          <a:lstStyle/>
          <a:p>
            <a:r>
              <a:rPr lang="en-US" b="1" dirty="0">
                <a:effectLst/>
                <a:latin typeface="Times New Roman" panose="02020603050405020304" pitchFamily="18" charset="0"/>
                <a:ea typeface="Times New Roman" panose="02020603050405020304" pitchFamily="18" charset="0"/>
              </a:rPr>
              <a:t>SYSTEM DESIGN </a:t>
            </a:r>
            <a:endParaRPr lang="en-IN" dirty="0"/>
          </a:p>
        </p:txBody>
      </p:sp>
      <p:sp>
        <p:nvSpPr>
          <p:cNvPr id="3" name="Content Placeholder 2">
            <a:extLst>
              <a:ext uri="{FF2B5EF4-FFF2-40B4-BE49-F238E27FC236}">
                <a16:creationId xmlns:a16="http://schemas.microsoft.com/office/drawing/2014/main" id="{A38B63D9-3969-C3BF-EF86-2623CF5BF064}"/>
              </a:ext>
            </a:extLst>
          </p:cNvPr>
          <p:cNvSpPr>
            <a:spLocks noGrp="1"/>
          </p:cNvSpPr>
          <p:nvPr>
            <p:ph idx="1"/>
          </p:nvPr>
        </p:nvSpPr>
        <p:spPr/>
        <p:txBody>
          <a:bodyPr>
            <a:normAutofit fontScale="92500" lnSpcReduction="10000"/>
          </a:bodyPr>
          <a:lstStyle/>
          <a:p>
            <a:pPr marL="0" indent="0" algn="just">
              <a:lnSpc>
                <a:spcPct val="150000"/>
              </a:lnSpc>
              <a:buNone/>
            </a:pPr>
            <a:r>
              <a:rPr lang="en-US" sz="1800"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Requirements Analysis: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Identify user requirements through surveys, interviews, and feedback from potential users to understand their preferences and priorities during medical emergencies.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System Architecture:</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Adopt a client-server architecture where the client (user interface) interacts with a centralized server hosting the hospital database and search algorithms.</a:t>
            </a:r>
            <a:r>
              <a:rPr lang="en-IN"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nts</a:t>
            </a:r>
            <a:r>
              <a:rPr lang="en-US" dirty="0">
                <a:effectLst/>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 Database Design:</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Design a robust database schema to store information about hospitals, medical treatments, specialist doctors, medications, and blood supply.</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5389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5C11-2901-719E-464C-B9F3CFF0EBDE}"/>
              </a:ext>
            </a:extLst>
          </p:cNvPr>
          <p:cNvSpPr>
            <a:spLocks noGrp="1"/>
          </p:cNvSpPr>
          <p:nvPr>
            <p:ph type="title"/>
          </p:nvPr>
        </p:nvSpPr>
        <p:spPr/>
        <p:txBody>
          <a:bodyPr/>
          <a:lstStyle/>
          <a:p>
            <a:r>
              <a:rPr lang="en-IN" dirty="0"/>
              <a:t>USE CASE DIAGRAM</a:t>
            </a:r>
          </a:p>
        </p:txBody>
      </p:sp>
      <p:pic>
        <p:nvPicPr>
          <p:cNvPr id="1026" name="Picture 2" descr="Hospital Management System ">
            <a:extLst>
              <a:ext uri="{FF2B5EF4-FFF2-40B4-BE49-F238E27FC236}">
                <a16:creationId xmlns:a16="http://schemas.microsoft.com/office/drawing/2014/main" id="{465E267C-4D13-2D0A-F937-879AE291FF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5245" y="949042"/>
            <a:ext cx="4089019" cy="531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95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D26A-2503-1DAE-9827-B483896E21E0}"/>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rPr>
              <a:t>TIMELINE FOR EXECUTION OF PROJECT(GANTT CHART)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6A2B5F4-2D4F-9659-D8F2-EB446120E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410" y="954681"/>
            <a:ext cx="8795209" cy="5179141"/>
          </a:xfrm>
          <a:prstGeom prst="rect">
            <a:avLst/>
          </a:prstGeom>
        </p:spPr>
      </p:pic>
    </p:spTree>
    <p:extLst>
      <p:ext uri="{BB962C8B-B14F-4D97-AF65-F5344CB8AC3E}">
        <p14:creationId xmlns:p14="http://schemas.microsoft.com/office/powerpoint/2010/main" val="259100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A881-575F-A855-BBF1-CE9B0775CA8B}"/>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OUTCOMES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AB2106-FD1D-61FE-A741-EAEE4C53ECC8}"/>
              </a:ext>
            </a:extLst>
          </p:cNvPr>
          <p:cNvSpPr>
            <a:spLocks noGrp="1"/>
          </p:cNvSpPr>
          <p:nvPr>
            <p:ph idx="1"/>
          </p:nvPr>
        </p:nvSpPr>
        <p:spPr>
          <a:xfrm>
            <a:off x="812800" y="274639"/>
            <a:ext cx="10668000" cy="5821360"/>
          </a:xfrm>
        </p:spPr>
        <p:txBody>
          <a:bodyPr>
            <a:noAutofit/>
          </a:bodyPr>
          <a:lstStyle/>
          <a:p>
            <a:pPr marL="0" indent="0" algn="ctr">
              <a:lnSpc>
                <a:spcPct val="150000"/>
              </a:lnSpc>
              <a:buNone/>
              <a:tabLst>
                <a:tab pos="619125" algn="l"/>
              </a:tabLst>
            </a:pPr>
            <a:endParaRPr lang="en-IN" dirty="0">
              <a:effectLst/>
              <a:latin typeface="Times New Roman" panose="02020603050405020304" pitchFamily="18" charset="0"/>
              <a:ea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Through the Hospital Finder app on their smartphone, patients can view their personal health </a:t>
            </a:r>
            <a:r>
              <a:rPr lang="en-US" dirty="0" err="1">
                <a:effectLst/>
                <a:latin typeface="Times New Roman" panose="02020603050405020304" pitchFamily="18" charset="0"/>
                <a:ea typeface="Times New Roman" panose="02020603050405020304" pitchFamily="18" charset="0"/>
              </a:rPr>
              <a:t>information.Apps</a:t>
            </a:r>
            <a:r>
              <a:rPr lang="en-US" dirty="0">
                <a:effectLst/>
                <a:latin typeface="Times New Roman" panose="02020603050405020304" pitchFamily="18" charset="0"/>
                <a:ea typeface="Times New Roman" panose="02020603050405020304" pitchFamily="18" charset="0"/>
              </a:rPr>
              <a:t> can inspire users to take up healthier behaviors and make it easier for patients to find medical providers. How to maintain user engagement is a special problem for mobile apps, though. </a:t>
            </a:r>
            <a:endParaRPr lang="en-IN" dirty="0">
              <a:effectLst/>
              <a:latin typeface="Times New Roman" panose="02020603050405020304" pitchFamily="18" charset="0"/>
              <a:ea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 Health applications offer the ability to reduce costs, increase patient engagement and empowerment, and provide transparency into treatment outcomes.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Due to digital transformation, the healthcare industry is changing swiftly. This includes treatment management, remote and continuous patient monitoring, early disease </a:t>
            </a:r>
            <a:endParaRPr lang="en-IN" dirty="0"/>
          </a:p>
        </p:txBody>
      </p:sp>
    </p:spTree>
    <p:extLst>
      <p:ext uri="{BB962C8B-B14F-4D97-AF65-F5344CB8AC3E}">
        <p14:creationId xmlns:p14="http://schemas.microsoft.com/office/powerpoint/2010/main" val="336884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3CA6-F51B-5CD9-7913-551036580B4A}"/>
              </a:ext>
            </a:extLst>
          </p:cNvPr>
          <p:cNvSpPr>
            <a:spLocks noGrp="1"/>
          </p:cNvSpPr>
          <p:nvPr>
            <p:ph type="title"/>
          </p:nvPr>
        </p:nvSpPr>
        <p:spPr>
          <a:xfrm>
            <a:off x="586478" y="1683756"/>
            <a:ext cx="3115265" cy="2396359"/>
          </a:xfrm>
        </p:spPr>
        <p:txBody>
          <a:bodyPr anchor="b">
            <a:normAutofit fontScale="90000"/>
          </a:bodyPr>
          <a:lstStyle/>
          <a:p>
            <a:pPr algn="r"/>
            <a:r>
              <a:rPr lang="en-GB" sz="4000">
                <a:solidFill>
                  <a:srgbClr val="FFFFFF"/>
                </a:solidFill>
                <a:cs typeface="Calibri Light"/>
              </a:rPr>
              <a:t>PROJECT TEAM NUMBER : CSE-G97</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6F5A8837-F480-CFDF-B96C-2613BE56367A}"/>
              </a:ext>
            </a:extLst>
          </p:cNvPr>
          <p:cNvGraphicFramePr>
            <a:graphicFrameLocks noGrp="1"/>
          </p:cNvGraphicFramePr>
          <p:nvPr>
            <p:ph idx="1"/>
            <p:extLst>
              <p:ext uri="{D42A27DB-BD31-4B8C-83A1-F6EECF244321}">
                <p14:modId xmlns:p14="http://schemas.microsoft.com/office/powerpoint/2010/main" val="1419287972"/>
              </p:ext>
            </p:extLst>
          </p:nvPr>
        </p:nvGraphicFramePr>
        <p:xfrm>
          <a:off x="801278" y="1055802"/>
          <a:ext cx="10770607" cy="5148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387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DDCB-3120-CDDA-046D-AA1B2EA436C3}"/>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RESULTS AND DISCUSSIONS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E95668-70C9-69E1-8AE4-83370057ECA3}"/>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Hospital Finder is a comprehensive solution designed to assist individuals during medical emergencies by providing a user-friendly platform to locate nearby hospitals based on specific criteria. The application's interface enables users to input their medical needs, such as the type of treatment required or the specialization of doctors needed. </a:t>
            </a:r>
          </a:p>
          <a:p>
            <a:r>
              <a:rPr lang="en-US" dirty="0">
                <a:effectLst/>
                <a:latin typeface="Times New Roman" panose="02020603050405020304" pitchFamily="18" charset="0"/>
                <a:ea typeface="Times New Roman" panose="02020603050405020304" pitchFamily="18" charset="0"/>
              </a:rPr>
              <a:t>It then generates a list of nearby hospitals that meet these criteria. Additionally, the application provides real-time information on medicine and blood availability in each listed hospital.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The Hospital Finder addresses a critical issue faced by common people during medical emergencies – the difficulty in deciding which hospital to visit for necessary treatment. </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266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0AE8-7EE2-7AA8-79BD-84AD6D83EC65}"/>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rPr>
              <a:t>CONCLUSION</a:t>
            </a:r>
            <a:endParaRPr lang="en-IN" sz="2400" dirty="0"/>
          </a:p>
        </p:txBody>
      </p:sp>
      <p:sp>
        <p:nvSpPr>
          <p:cNvPr id="3" name="Content Placeholder 2">
            <a:extLst>
              <a:ext uri="{FF2B5EF4-FFF2-40B4-BE49-F238E27FC236}">
                <a16:creationId xmlns:a16="http://schemas.microsoft.com/office/drawing/2014/main" id="{28F4B529-276D-84CB-DC0B-7AC119198072}"/>
              </a:ext>
            </a:extLst>
          </p:cNvPr>
          <p:cNvSpPr>
            <a:spLocks noGrp="1"/>
          </p:cNvSpPr>
          <p:nvPr>
            <p:ph idx="1"/>
          </p:nvPr>
        </p:nvSpPr>
        <p:spPr/>
        <p:txBody>
          <a:bodyPr>
            <a:normAutofit fontScale="85000" lnSpcReduction="10000"/>
          </a:bodyPr>
          <a:lstStyle/>
          <a:p>
            <a:pPr algn="just">
              <a:lnSpc>
                <a:spcPct val="150000"/>
              </a:lnSpc>
            </a:pPr>
            <a:r>
              <a:rPr lang="en-US" dirty="0">
                <a:effectLst/>
                <a:latin typeface="Times New Roman" panose="02020603050405020304" pitchFamily="18" charset="0"/>
                <a:ea typeface="Times New Roman" panose="02020603050405020304" pitchFamily="18" charset="0"/>
              </a:rPr>
              <a:t>The hospital finder app has gained a lot of attention in the past 10 years and is a global phenomenon. In order to assist people achieve their health objectives, mobile technologies—such as smartphones, software programs, and gadgets—are combined in the rapidly developing field of mHealth. Global health service delivery could change if mobile and wireless technologies are adopted in the healthcare industry. The trend of incorporating mobile health solutions into institutional health systems, the quick development of mobile networks and applications, and increased funding, regulation, and evidence have all contributed to this change.</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Technology advancements have greatly expanded the potential of mobile health. Smartphones and tablets are transforming the way we utilize mobile devices for health management with features like a high-resolution camera, GPS, and embedded sensors that offer greater capabilities than a laptop or desktop.</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0956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C562-6554-8E88-E4D8-60577AA2EA45}"/>
              </a:ext>
            </a:extLst>
          </p:cNvPr>
          <p:cNvSpPr>
            <a:spLocks noGrp="1"/>
          </p:cNvSpPr>
          <p:nvPr>
            <p:ph type="title"/>
          </p:nvPr>
        </p:nvSpPr>
        <p:spPr>
          <a:xfrm>
            <a:off x="762000" y="518321"/>
            <a:ext cx="10668000" cy="487362"/>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Home 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4062BF7C-F85D-46EE-B1E0-82EC3150B32F}"/>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2000010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8678-84AD-3897-FAAD-CD7E20816405}"/>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App </a:t>
            </a:r>
            <a:r>
              <a:rPr lang="en-US" dirty="0" err="1">
                <a:effectLst/>
                <a:latin typeface="Calibri" panose="020F0502020204030204" pitchFamily="34" charset="0"/>
                <a:ea typeface="Calibri" panose="020F0502020204030204" pitchFamily="34" charset="0"/>
                <a:cs typeface="Times New Roman" panose="02020603050405020304" pitchFamily="18" charset="0"/>
              </a:rPr>
              <a:t>MainPage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0A20C02-A393-DA17-192D-1FF8A850852A}"/>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69309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A8A4-D3B6-BC75-3C93-F64E05EC19DB}"/>
              </a:ext>
            </a:extLst>
          </p:cNvPr>
          <p:cNvSpPr>
            <a:spLocks noGrp="1"/>
          </p:cNvSpPr>
          <p:nvPr>
            <p:ph type="title"/>
          </p:nvPr>
        </p:nvSpPr>
        <p:spPr/>
        <p:txBody>
          <a:bodyPr/>
          <a:lstStyle/>
          <a:p>
            <a:r>
              <a:rPr lang="en-US" dirty="0" err="1">
                <a:effectLst/>
                <a:latin typeface="Calibri" panose="020F0502020204030204" pitchFamily="34" charset="0"/>
                <a:ea typeface="Calibri" panose="020F0502020204030204" pitchFamily="34" charset="0"/>
                <a:cs typeface="Times New Roman" panose="02020603050405020304" pitchFamily="18" charset="0"/>
              </a:rPr>
              <a:t>NewPatientPage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2620ED5-8CD2-FAED-EE57-30113995BBB4}"/>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3349418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381A-96D2-0C3A-B146-7A0FB9B1CBA8}"/>
              </a:ext>
            </a:extLst>
          </p:cNvPr>
          <p:cNvSpPr>
            <a:spLocks noGrp="1"/>
          </p:cNvSpPr>
          <p:nvPr>
            <p:ph type="title"/>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effectLst/>
                <a:latin typeface="Calibri" panose="020F0502020204030204" pitchFamily="34" charset="0"/>
                <a:ea typeface="Calibri" panose="020F0502020204030204" pitchFamily="34" charset="0"/>
                <a:cs typeface="Times New Roman" panose="02020603050405020304" pitchFamily="18" charset="0"/>
              </a:rPr>
              <a:t>Admin Login 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17BFCAF-7FB1-E505-AB8A-1C8AA6AFAAB8}"/>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3217724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0310-156D-2955-3C1C-0755BFEA89F4}"/>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Admin View </a:t>
            </a:r>
            <a:r>
              <a:rPr lang="en-US" dirty="0" err="1">
                <a:effectLst/>
                <a:latin typeface="Calibri" panose="020F0502020204030204" pitchFamily="34" charset="0"/>
                <a:ea typeface="Calibri" panose="020F0502020204030204" pitchFamily="34" charset="0"/>
                <a:cs typeface="Times New Roman" panose="02020603050405020304" pitchFamily="18" charset="0"/>
              </a:rPr>
              <a:t>DoctorsPage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0F8B87A-E615-2B0F-E8BD-6E4DB0CD19CD}"/>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3365482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D212-DB07-76AD-C746-7851C95FBED9}"/>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Admin View Hospitals 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4683875-9DC0-F2AB-7F2E-0686C72689A3}"/>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3706948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51D2-B2B9-DE17-FD4A-413909FDBFC8}"/>
              </a:ext>
            </a:extLst>
          </p:cNvPr>
          <p:cNvSpPr>
            <a:spLocks noGrp="1"/>
          </p:cNvSpPr>
          <p:nvPr>
            <p:ph type="title"/>
          </p:nvPr>
        </p:nvSpPr>
        <p:spPr/>
        <p:txBody>
          <a:bodyPr/>
          <a:lstStyle/>
          <a:p>
            <a:r>
              <a:rPr lang="en-US" dirty="0" err="1">
                <a:effectLst/>
                <a:latin typeface="Calibri" panose="020F0502020204030204" pitchFamily="34" charset="0"/>
                <a:ea typeface="Calibri" panose="020F0502020204030204" pitchFamily="34" charset="0"/>
                <a:cs typeface="Times New Roman" panose="02020603050405020304" pitchFamily="18" charset="0"/>
              </a:rPr>
              <a:t>AdminViewPatientsPage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90E04642-FB4E-BC9A-234D-B8274CB544A1}"/>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212593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F1D1-3378-8D91-5FC9-6A0951FF6590}"/>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Admin Main Page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1D268A5-1E30-B9A3-FEA8-1858AEA020D3}"/>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69583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1871-CF85-6570-D9BE-B17E7D0A968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962C105-2958-D610-92DF-1DC54C0E7CAE}"/>
              </a:ext>
            </a:extLst>
          </p:cNvPr>
          <p:cNvSpPr>
            <a:spLocks noGrp="1"/>
          </p:cNvSpPr>
          <p:nvPr>
            <p:ph idx="1"/>
          </p:nvPr>
        </p:nvSpPr>
        <p:spPr>
          <a:xfrm>
            <a:off x="812800" y="1131216"/>
            <a:ext cx="11074400" cy="5382705"/>
          </a:xfrm>
        </p:spPr>
        <p:txBody>
          <a:bodyPr>
            <a:normAutofit lnSpcReduction="10000"/>
          </a:bodyPr>
          <a:lstStyle/>
          <a:p>
            <a:pPr marL="0" indent="0">
              <a:buNone/>
            </a:pPr>
            <a:r>
              <a:rPr lang="en-US" dirty="0">
                <a:effectLst/>
                <a:latin typeface="Times New Roman" panose="02020603050405020304" pitchFamily="18" charset="0"/>
                <a:ea typeface="Times New Roman" panose="02020603050405020304" pitchFamily="18" charset="0"/>
              </a:rPr>
              <a:t>The Hospital Finder app is a revolutionary tool designed to address the persistent challenges faced by individuals in critical medical situations. In times of emergency, one of the most daunting tasks is deciding which hospital to visit for urgent treatment. The process is often complicated by the lack of information about the available medical facilities, specialist doctors, and the availability of essential resources like medicines and blood supply. The Hospital Finder app aims to alleviate these concerns by offering a comprehensive solution that empowers users to make informed decisions during medical </a:t>
            </a:r>
            <a:r>
              <a:rPr lang="en-US" dirty="0" err="1">
                <a:effectLst/>
                <a:latin typeface="Times New Roman" panose="02020603050405020304" pitchFamily="18" charset="0"/>
                <a:ea typeface="Times New Roman" panose="02020603050405020304" pitchFamily="18" charset="0"/>
              </a:rPr>
              <a:t>emergencies.At</a:t>
            </a:r>
            <a:r>
              <a:rPr lang="en-US" dirty="0">
                <a:effectLst/>
                <a:latin typeface="Times New Roman" panose="02020603050405020304" pitchFamily="18" charset="0"/>
                <a:ea typeface="Times New Roman" panose="02020603050405020304" pitchFamily="18" charset="0"/>
              </a:rPr>
              <a:t> its core, the Hospital Finder app is a user-centric platform that simplifies the daunting task of choosing a suitable hospital. The app's functionality extends beyond a conventional directory of healthcare facilities. It provides users with the ability to search for nearby hospitals based on specific criteria, ensuring that the selected hospital aligns with their particular medical needs. This innovative approach addresses the multifaceted nature of medical emergencies, taking into account factors such as available medical treatments, specialist doctors, and the real-time availability of essential medications and blood supply</a:t>
            </a:r>
            <a:r>
              <a:rPr lang="en-US" sz="1800" dirty="0">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17083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1F86-5A8C-07D3-60FE-A0AF46E23D89}"/>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New  Doctor Page</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D24D49B6-A6D8-3DBD-F0DF-B87E3D504497}"/>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3291566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8A7B-0229-8A32-AA38-4C2E54E1E0D4}"/>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New </a:t>
            </a:r>
            <a:r>
              <a:rPr lang="en-US" dirty="0" err="1">
                <a:effectLst/>
                <a:latin typeface="Calibri" panose="020F0502020204030204" pitchFamily="34" charset="0"/>
                <a:ea typeface="Calibri" panose="020F0502020204030204" pitchFamily="34" charset="0"/>
                <a:cs typeface="Times New Roman" panose="02020603050405020304" pitchFamily="18" charset="0"/>
              </a:rPr>
              <a:t>PatientPage</a:t>
            </a:r>
            <a:endParaRPr lang="en-IN" dirty="0"/>
          </a:p>
        </p:txBody>
      </p:sp>
      <p:pic>
        <p:nvPicPr>
          <p:cNvPr id="4" name="Content Placeholder 3">
            <a:extLst>
              <a:ext uri="{FF2B5EF4-FFF2-40B4-BE49-F238E27FC236}">
                <a16:creationId xmlns:a16="http://schemas.microsoft.com/office/drawing/2014/main" id="{91E43E15-4184-6430-AB40-A0375AE47274}"/>
              </a:ext>
            </a:extLst>
          </p:cNvPr>
          <p:cNvPicPr>
            <a:picLocks noGrp="1" noChangeAspect="1"/>
          </p:cNvPicPr>
          <p:nvPr>
            <p:ph idx="1"/>
          </p:nvPr>
        </p:nvPicPr>
        <p:blipFill>
          <a:blip r:embed="rId2"/>
          <a:stretch>
            <a:fillRect/>
          </a:stretch>
        </p:blipFill>
        <p:spPr>
          <a:xfrm>
            <a:off x="1741984" y="1143000"/>
            <a:ext cx="8809632" cy="4953000"/>
          </a:xfrm>
          <a:prstGeom prst="rect">
            <a:avLst/>
          </a:prstGeom>
        </p:spPr>
      </p:pic>
    </p:spTree>
    <p:extLst>
      <p:ext uri="{BB962C8B-B14F-4D97-AF65-F5344CB8AC3E}">
        <p14:creationId xmlns:p14="http://schemas.microsoft.com/office/powerpoint/2010/main" val="3678125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7238-024A-BCBC-8FB7-70150B0603FF}"/>
              </a:ext>
            </a:extLst>
          </p:cNvPr>
          <p:cNvSpPr>
            <a:spLocks noGrp="1"/>
          </p:cNvSpPr>
          <p:nvPr>
            <p:ph type="title"/>
          </p:nvPr>
        </p:nvSpPr>
        <p:spPr/>
        <p:txBody>
          <a:bodyPr/>
          <a:lstStyle/>
          <a:p>
            <a:r>
              <a:rPr lang="en-IN" dirty="0"/>
              <a:t>HOSPITAL SEARCH PAGE</a:t>
            </a:r>
          </a:p>
        </p:txBody>
      </p:sp>
      <p:pic>
        <p:nvPicPr>
          <p:cNvPr id="5" name="Content Placeholder 4">
            <a:extLst>
              <a:ext uri="{FF2B5EF4-FFF2-40B4-BE49-F238E27FC236}">
                <a16:creationId xmlns:a16="http://schemas.microsoft.com/office/drawing/2014/main" id="{8B145546-8EC9-3D9A-1979-4E94712A427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93920" y="1203678"/>
            <a:ext cx="2899953" cy="4892322"/>
          </a:xfrm>
        </p:spPr>
      </p:pic>
    </p:spTree>
    <p:extLst>
      <p:ext uri="{BB962C8B-B14F-4D97-AF65-F5344CB8AC3E}">
        <p14:creationId xmlns:p14="http://schemas.microsoft.com/office/powerpoint/2010/main" val="413681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E5A2-DA6D-1138-2164-10587D00DB47}"/>
              </a:ext>
            </a:extLst>
          </p:cNvPr>
          <p:cNvSpPr>
            <a:spLocks noGrp="1"/>
          </p:cNvSpPr>
          <p:nvPr>
            <p:ph type="title"/>
          </p:nvPr>
        </p:nvSpPr>
        <p:spPr/>
        <p:txBody>
          <a:bodyPr/>
          <a:lstStyle/>
          <a:p>
            <a:r>
              <a:rPr lang="en-IN" dirty="0"/>
              <a:t>VEIW PATIENTS PAGE </a:t>
            </a:r>
          </a:p>
        </p:txBody>
      </p:sp>
      <p:pic>
        <p:nvPicPr>
          <p:cNvPr id="5" name="Content Placeholder 4">
            <a:extLst>
              <a:ext uri="{FF2B5EF4-FFF2-40B4-BE49-F238E27FC236}">
                <a16:creationId xmlns:a16="http://schemas.microsoft.com/office/drawing/2014/main" id="{A24191E3-9CE6-C5AA-4EB9-7BD5339A97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32375" y="1143000"/>
            <a:ext cx="2228850" cy="4953000"/>
          </a:xfrm>
        </p:spPr>
      </p:pic>
    </p:spTree>
    <p:extLst>
      <p:ext uri="{BB962C8B-B14F-4D97-AF65-F5344CB8AC3E}">
        <p14:creationId xmlns:p14="http://schemas.microsoft.com/office/powerpoint/2010/main" val="3818269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117C-5377-E599-63C5-59C90DABDB19}"/>
              </a:ext>
            </a:extLst>
          </p:cNvPr>
          <p:cNvSpPr>
            <a:spLocks noGrp="1"/>
          </p:cNvSpPr>
          <p:nvPr>
            <p:ph type="title"/>
          </p:nvPr>
        </p:nvSpPr>
        <p:spPr/>
        <p:txBody>
          <a:bodyPr/>
          <a:lstStyle/>
          <a:p>
            <a:r>
              <a:rPr lang="en-IN" dirty="0"/>
              <a:t>ADMIN VIEW ALL HOSPITALS PAGE</a:t>
            </a:r>
          </a:p>
        </p:txBody>
      </p:sp>
      <p:pic>
        <p:nvPicPr>
          <p:cNvPr id="5" name="Content Placeholder 4">
            <a:extLst>
              <a:ext uri="{FF2B5EF4-FFF2-40B4-BE49-F238E27FC236}">
                <a16:creationId xmlns:a16="http://schemas.microsoft.com/office/drawing/2014/main" id="{76ABAB2D-2D93-B65D-FC08-A8E8FD5C94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32375" y="1143000"/>
            <a:ext cx="2228850" cy="4953000"/>
          </a:xfrm>
        </p:spPr>
      </p:pic>
    </p:spTree>
    <p:extLst>
      <p:ext uri="{BB962C8B-B14F-4D97-AF65-F5344CB8AC3E}">
        <p14:creationId xmlns:p14="http://schemas.microsoft.com/office/powerpoint/2010/main" val="2480502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B55F-C25B-49FE-3B35-8794AF9BD956}"/>
              </a:ext>
            </a:extLst>
          </p:cNvPr>
          <p:cNvSpPr>
            <a:spLocks noGrp="1"/>
          </p:cNvSpPr>
          <p:nvPr>
            <p:ph type="title"/>
          </p:nvPr>
        </p:nvSpPr>
        <p:spPr/>
        <p:txBody>
          <a:bodyPr/>
          <a:lstStyle/>
          <a:p>
            <a:r>
              <a:rPr lang="en-IN" dirty="0"/>
              <a:t>HOSPITAL LISTS</a:t>
            </a:r>
          </a:p>
        </p:txBody>
      </p:sp>
      <p:pic>
        <p:nvPicPr>
          <p:cNvPr id="5" name="Content Placeholder 4">
            <a:extLst>
              <a:ext uri="{FF2B5EF4-FFF2-40B4-BE49-F238E27FC236}">
                <a16:creationId xmlns:a16="http://schemas.microsoft.com/office/drawing/2014/main" id="{D62CB159-8053-BEA3-A455-A76E5325F0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32375" y="1143000"/>
            <a:ext cx="2228850" cy="4953000"/>
          </a:xfrm>
        </p:spPr>
      </p:pic>
    </p:spTree>
    <p:extLst>
      <p:ext uri="{BB962C8B-B14F-4D97-AF65-F5344CB8AC3E}">
        <p14:creationId xmlns:p14="http://schemas.microsoft.com/office/powerpoint/2010/main" val="3355596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3331-3309-316A-3C1A-F1B6F55A43F9}"/>
              </a:ext>
            </a:extLst>
          </p:cNvPr>
          <p:cNvSpPr>
            <a:spLocks noGrp="1"/>
          </p:cNvSpPr>
          <p:nvPr>
            <p:ph type="title"/>
          </p:nvPr>
        </p:nvSpPr>
        <p:spPr/>
        <p:txBody>
          <a:bodyPr/>
          <a:lstStyle/>
          <a:p>
            <a:r>
              <a:rPr lang="en-IN" dirty="0"/>
              <a:t>CODE :</a:t>
            </a:r>
          </a:p>
        </p:txBody>
      </p:sp>
      <p:sp>
        <p:nvSpPr>
          <p:cNvPr id="3" name="Content Placeholder 2">
            <a:extLst>
              <a:ext uri="{FF2B5EF4-FFF2-40B4-BE49-F238E27FC236}">
                <a16:creationId xmlns:a16="http://schemas.microsoft.com/office/drawing/2014/main" id="{8EE92D00-F279-013C-B372-7CB23C523303}"/>
              </a:ext>
            </a:extLst>
          </p:cNvPr>
          <p:cNvSpPr>
            <a:spLocks noGrp="1"/>
          </p:cNvSpPr>
          <p:nvPr>
            <p:ph idx="1"/>
          </p:nvPr>
        </p:nvSpPr>
        <p:spPr/>
        <p:txBody>
          <a:bodyPr>
            <a:normAutofit fontScale="25000" lnSpcReduction="20000"/>
          </a:bodyPr>
          <a:lstStyle/>
          <a:p>
            <a:pPr>
              <a:lnSpc>
                <a:spcPct val="115000"/>
              </a:lnSpc>
              <a:spcAft>
                <a:spcPts val="1000"/>
              </a:spcAft>
            </a:pPr>
            <a:r>
              <a:rPr lang="en-US" sz="6200" dirty="0">
                <a:effectLst/>
                <a:latin typeface="Calibri" panose="020F0502020204030204" pitchFamily="34" charset="0"/>
                <a:ea typeface="Calibri" panose="020F0502020204030204" pitchFamily="34" charset="0"/>
                <a:cs typeface="Times New Roman" panose="02020603050405020304" pitchFamily="18" charset="0"/>
              </a:rPr>
              <a:t>MainActivity.xml</a:t>
            </a:r>
            <a:endParaRPr lang="en-IN" sz="6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IN" sz="62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xml version</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="1.0" </a:t>
            </a:r>
            <a:r>
              <a:rPr lang="en-IN" sz="62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encoding</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="utf-8"</a:t>
            </a:r>
            <a:r>
              <a:rPr lang="en-IN" sz="62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br>
              <a:rPr lang="en-IN" sz="62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IN" sz="6200" b="1" dirty="0" err="1">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RelativeLayout</a:t>
            </a:r>
            <a:r>
              <a:rPr lang="en-IN" sz="62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xmlns:</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="http://schemas.android.com/</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apk</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/res/android"</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xmlns:</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app</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="http://schemas.android.com/</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apk</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/res-auto"</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xmlns:</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tools</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="http://schemas.android.com/tools"</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:layout_width</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match_parent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:layout_height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match_parent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tools</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:context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MainActivity</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b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b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&lt;</a:t>
            </a:r>
            <a:r>
              <a:rPr lang="en-IN" sz="6200" b="1" dirty="0" err="1">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LinearLayout</a:t>
            </a:r>
            <a:br>
              <a:rPr lang="en-IN" sz="62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:layout_width</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match_parent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:layout_height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match_parent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:orientation</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="vertical"</a:t>
            </a:r>
            <a: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b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b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&lt;</a:t>
            </a:r>
            <a:r>
              <a:rPr lang="en-IN" sz="6200" b="1" dirty="0" err="1">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TextView</a:t>
            </a:r>
            <a:br>
              <a:rPr lang="en-IN" sz="62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textView</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:layout_width</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wrap_content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:layout_height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wrap_content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:layout_marginTop</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="10dp"</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:textStyle</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="bold"</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:textSize</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="45dp"</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:layout_centerHorizontal</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="true"</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:layout_gravity</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62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center_horizontal</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62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62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a:t>
            </a:r>
            <a:r>
              <a:rPr lang="en-IN" sz="6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="Hospital Finder App" </a:t>
            </a:r>
            <a: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br>
              <a:rPr lang="en-IN" sz="6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151308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4FBA-16BB-1DA5-1D4F-7469E7EC12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202362-A1C1-03F0-DFE1-FFC66A0C4FD0}"/>
              </a:ext>
            </a:extLst>
          </p:cNvPr>
          <p:cNvSpPr>
            <a:spLocks noGrp="1"/>
          </p:cNvSpPr>
          <p:nvPr>
            <p:ph idx="1"/>
          </p:nvPr>
        </p:nvSpPr>
        <p:spPr/>
        <p:txBody>
          <a:bodyPr>
            <a:normAutofit fontScale="62500" lnSpcReduction="20000"/>
          </a:bodyPr>
          <a:lstStyle/>
          <a:p>
            <a:br>
              <a:rPr lang="en-IN" sz="8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&lt;</a:t>
            </a:r>
            <a:r>
              <a:rPr lang="en-IN" sz="2400" b="1" dirty="0" err="1">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ImageView</a:t>
            </a:r>
            <a:br>
              <a:rPr lang="en-IN"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24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imageView</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:layout_width</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wrap_content</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:layout_height</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="500dp"</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app</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:srcCompat</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="@drawable/</a:t>
            </a:r>
            <a:r>
              <a:rPr lang="en-IN" sz="24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hospitalfinder</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tools</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:layout_editor_absoluteX</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="0dp"</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tools</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:layout_editor_absoluteY</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="0dp" </a:t>
            </a: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b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b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&lt;</a:t>
            </a:r>
            <a:r>
              <a:rPr lang="en-IN"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Button</a:t>
            </a:r>
            <a:br>
              <a:rPr lang="en-IN"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="@+id/button"</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:layout_width</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="300dp"</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:layout_height</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="75dp"</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:gravity</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center</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:layout_gravity</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center_vertical|center_horizontal</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:textAlignment</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center</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:textColor</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color</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/black"</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:textSize</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="40sp"</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:textStyle</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="bold"</a:t>
            </a:r>
            <a:b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660E7A"/>
                </a:solidFill>
                <a:effectLst/>
                <a:latin typeface="Courier New" panose="02070309020205020404" pitchFamily="49" charset="0"/>
                <a:ea typeface="Times New Roman" panose="02020603050405020304" pitchFamily="18" charset="0"/>
                <a:cs typeface="Times New Roman" panose="02020603050405020304" pitchFamily="18" charset="0"/>
              </a:rPr>
              <a:t>android</a:t>
            </a:r>
            <a:r>
              <a:rPr lang="en-IN" sz="2400" b="1"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:text</a:t>
            </a:r>
            <a:r>
              <a:rPr lang="en-IN" sz="24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="Click Me" </a:t>
            </a: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b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&lt;/</a:t>
            </a:r>
            <a:r>
              <a:rPr lang="en-IN" sz="2400" b="1" dirty="0" err="1">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LinearLayout</a:t>
            </a: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b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b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IN" sz="2400" b="1" dirty="0" err="1">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RelativeLayout</a:t>
            </a:r>
            <a:r>
              <a:rPr lang="en-IN" sz="2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5247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9B24-D2C5-6032-503A-2F5CBEAEB11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DF812FBA-21E0-21A4-6D5E-7DDA7773D648}"/>
              </a:ext>
            </a:extLst>
          </p:cNvPr>
          <p:cNvSpPr>
            <a:spLocks noGrp="1" noChangeArrowheads="1"/>
          </p:cNvSpPr>
          <p:nvPr>
            <p:ph idx="1"/>
          </p:nvPr>
        </p:nvSpPr>
        <p:spPr bwMode="auto">
          <a:xfrm>
            <a:off x="812800" y="1242026"/>
            <a:ext cx="6511109" cy="69711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MainActivity.java</a:t>
            </a:r>
            <a:endPar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package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com.example.hospitalfinderapp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android.content.Intent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android.support.v7.app.AppCompatActivity;</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android.os.Bundle</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android.view.View</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android.widget.Button</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public class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MainActivity</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extends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AppCompatActivity</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private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Button </a:t>
            </a:r>
            <a:r>
              <a:rPr kumimoji="0" lang="en-US" altLang="en-US" sz="16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btn</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Arial Unicode MS"/>
                <a:ea typeface="Times New Roman" panose="02020603050405020304" pitchFamily="18"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protected void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onCreate</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(Bundle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savedInstanceState</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super</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.onCreate</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savedInstanceState</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setContentView</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R.layout.</a:t>
            </a:r>
            <a:r>
              <a:rPr kumimoji="0" lang="en-US" altLang="en-US" sz="1600" b="1" i="1"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activity_main</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btn</a:t>
            </a:r>
            <a:r>
              <a:rPr kumimoji="0" lang="en-US" altLang="en-US" sz="16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Buon</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findViewById</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R.id.</a:t>
            </a:r>
            <a:r>
              <a:rPr kumimoji="0" lang="en-US" altLang="en-US" sz="1600" b="1" i="1"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button</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btn</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.setOnClickListener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View.OnClickListener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Arial Unicode MS"/>
                <a:ea typeface="Times New Roman" panose="02020603050405020304" pitchFamily="18"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public void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onClick</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(View v)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Intent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intent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Intent(</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getApplicationContext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MainAppActivity.</a:t>
            </a:r>
            <a:r>
              <a:rPr kumimoji="0" lang="en-US" altLang="en-US" sz="16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class</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startActivity</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(intent);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487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CDDF-E869-4B61-C959-E677E6223F37}"/>
              </a:ext>
            </a:extLst>
          </p:cNvPr>
          <p:cNvSpPr>
            <a:spLocks noGrp="1"/>
          </p:cNvSpPr>
          <p:nvPr>
            <p:ph type="title"/>
          </p:nvPr>
        </p:nvSpPr>
        <p:spPr/>
        <p:txBody>
          <a:bodyPr/>
          <a:lstStyle/>
          <a:p>
            <a:r>
              <a:rPr lang="en-IN" dirty="0"/>
              <a:t>REAL-TIME DATABASE </a:t>
            </a:r>
          </a:p>
        </p:txBody>
      </p:sp>
      <p:pic>
        <p:nvPicPr>
          <p:cNvPr id="5" name="Content Placeholder 4">
            <a:extLst>
              <a:ext uri="{FF2B5EF4-FFF2-40B4-BE49-F238E27FC236}">
                <a16:creationId xmlns:a16="http://schemas.microsoft.com/office/drawing/2014/main" id="{E6075AB2-4789-6506-622F-2546D6F16B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520" y="1201784"/>
            <a:ext cx="4659085" cy="4580708"/>
          </a:xfrm>
        </p:spPr>
      </p:pic>
    </p:spTree>
    <p:extLst>
      <p:ext uri="{BB962C8B-B14F-4D97-AF65-F5344CB8AC3E}">
        <p14:creationId xmlns:p14="http://schemas.microsoft.com/office/powerpoint/2010/main" val="279480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036C4-B845-90BF-5627-A06514DEE066}"/>
              </a:ext>
            </a:extLst>
          </p:cNvPr>
          <p:cNvSpPr>
            <a:spLocks noGrp="1"/>
          </p:cNvSpPr>
          <p:nvPr>
            <p:ph idx="1"/>
          </p:nvPr>
        </p:nvSpPr>
        <p:spPr>
          <a:xfrm>
            <a:off x="812800" y="1008669"/>
            <a:ext cx="10791596" cy="5087330"/>
          </a:xfrm>
        </p:spPr>
        <p:txBody>
          <a:bodyPr>
            <a:noAutofit/>
          </a:bodyPr>
          <a:lstStyle/>
          <a:p>
            <a:pPr marL="0" indent="0">
              <a:buNone/>
            </a:pPr>
            <a:r>
              <a:rPr lang="en-US" dirty="0">
                <a:effectLst/>
                <a:latin typeface="Times New Roman" panose="02020603050405020304" pitchFamily="18" charset="0"/>
                <a:ea typeface="Times New Roman" panose="02020603050405020304" pitchFamily="18" charset="0"/>
              </a:rPr>
              <a:t>Users can input their preferences, including location, required medical treatment, and specialist expertise, into an intuitive search bar. The app's algorithms then process this information to generate tailored results, presenting users with a curated list of hospitals that meet their specified criteria. This not only streamlines the decision-making process but also ensures that individuals can access the most relevant and timely healthcare </a:t>
            </a:r>
            <a:r>
              <a:rPr lang="en-US" dirty="0" err="1">
                <a:effectLst/>
                <a:latin typeface="Times New Roman" panose="02020603050405020304" pitchFamily="18" charset="0"/>
                <a:ea typeface="Times New Roman" panose="02020603050405020304" pitchFamily="18" charset="0"/>
              </a:rPr>
              <a:t>options.Medical</a:t>
            </a:r>
            <a:r>
              <a:rPr lang="en-US" dirty="0">
                <a:effectLst/>
                <a:latin typeface="Times New Roman" panose="02020603050405020304" pitchFamily="18" charset="0"/>
                <a:ea typeface="Times New Roman" panose="02020603050405020304" pitchFamily="18" charset="0"/>
              </a:rPr>
              <a:t> emergencies often necessitate specific treatments, and the Hospital Finder app recognizes this by allowing users to filter their search based on the required medical treatment. Whether it's emergency care, specialized surgeries, or routine consultations, users can refine their search to find hospitals equipped to address their specific health concerns. This feature is particularly crucial in situations where time is of the essence, as it expedites the process of identifying hospitals capable of providing the necessary medical </a:t>
            </a:r>
            <a:r>
              <a:rPr lang="en-US" dirty="0" err="1">
                <a:effectLst/>
                <a:latin typeface="Times New Roman" panose="02020603050405020304" pitchFamily="18" charset="0"/>
                <a:ea typeface="Times New Roman" panose="02020603050405020304" pitchFamily="18" charset="0"/>
              </a:rPr>
              <a:t>care.Furthermore</a:t>
            </a:r>
            <a:r>
              <a:rPr lang="en-US" dirty="0">
                <a:effectLst/>
                <a:latin typeface="Times New Roman" panose="02020603050405020304" pitchFamily="18" charset="0"/>
                <a:ea typeface="Times New Roman" panose="02020603050405020304" pitchFamily="18" charset="0"/>
              </a:rPr>
              <a:t>, the Hospital Finder app goes a step further by highlighting hospitals with specialist doctors.</a:t>
            </a:r>
            <a:endParaRPr lang="en-IN" dirty="0"/>
          </a:p>
        </p:txBody>
      </p:sp>
    </p:spTree>
    <p:extLst>
      <p:ext uri="{BB962C8B-B14F-4D97-AF65-F5344CB8AC3E}">
        <p14:creationId xmlns:p14="http://schemas.microsoft.com/office/powerpoint/2010/main" val="2221004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D18E-7A55-5FE8-73A9-3A1445AADF45}"/>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7A3B6F-B7D4-B429-531B-F580373AE187}"/>
              </a:ext>
            </a:extLst>
          </p:cNvPr>
          <p:cNvSpPr>
            <a:spLocks noGrp="1"/>
          </p:cNvSpPr>
          <p:nvPr>
            <p:ph idx="1"/>
          </p:nvPr>
        </p:nvSpPr>
        <p:spPr>
          <a:xfrm>
            <a:off x="812800" y="1008669"/>
            <a:ext cx="10668000" cy="5087330"/>
          </a:xfrm>
        </p:spPr>
        <p:txBody>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User-centric application with a Global Positioning System for regular and emergency medical car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rPr>
              <a:t>P. Sreelatha; </a:t>
            </a:r>
            <a:r>
              <a:rPr lang="en-US" sz="1800" dirty="0" err="1">
                <a:effectLst/>
                <a:latin typeface="Times New Roman" panose="02020603050405020304" pitchFamily="18" charset="0"/>
                <a:ea typeface="Times New Roman" panose="02020603050405020304" pitchFamily="18" charset="0"/>
              </a:rPr>
              <a:t>Anush</a:t>
            </a:r>
            <a:r>
              <a:rPr lang="en-US" sz="1800" dirty="0">
                <a:effectLst/>
                <a:latin typeface="Times New Roman" panose="02020603050405020304" pitchFamily="18" charset="0"/>
                <a:ea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rPr>
              <a:t>Tamilselvan</a:t>
            </a:r>
            <a:r>
              <a:rPr lang="en-US" sz="1800" dirty="0">
                <a:effectLst/>
                <a:latin typeface="Times New Roman" panose="02020603050405020304" pitchFamily="18" charset="0"/>
                <a:ea typeface="Times New Roman" panose="02020603050405020304" pitchFamily="18" charset="0"/>
              </a:rPr>
              <a:t>. A; Vijay. M</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rPr>
              <a:t>2023 Third International Conference on Advances in Electrical, Computing, Communication and Sustainable Technologies (ICAECT)</a:t>
            </a:r>
            <a:r>
              <a:rPr lang="en-US" sz="1800" dirty="0" err="1">
                <a:effectLst/>
                <a:latin typeface="Times New Roman" panose="02020603050405020304" pitchFamily="18" charset="0"/>
                <a:ea typeface="Times New Roman" panose="02020603050405020304" pitchFamily="18" charset="0"/>
              </a:rPr>
              <a:t>Shrutika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Tayade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Rutuja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Burde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Sayali</a:t>
            </a:r>
            <a:r>
              <a:rPr lang="en-US" sz="1800" dirty="0">
                <a:effectLst/>
                <a:latin typeface="Times New Roman" panose="02020603050405020304" pitchFamily="18" charset="0"/>
                <a:ea typeface="Times New Roman" panose="02020603050405020304" pitchFamily="18" charset="0"/>
              </a:rPr>
              <a:t> Patil; Gauri </a:t>
            </a:r>
            <a:r>
              <a:rPr lang="en-US" sz="1800" dirty="0" err="1">
                <a:effectLst/>
                <a:latin typeface="Times New Roman" panose="02020603050405020304" pitchFamily="18" charset="0"/>
                <a:ea typeface="Times New Roman" panose="02020603050405020304" pitchFamily="18" charset="0"/>
              </a:rPr>
              <a:t>Mungase</a:t>
            </a:r>
            <a:r>
              <a:rPr lang="en-US" sz="1800" dirty="0">
                <a:effectLst/>
                <a:latin typeface="Times New Roman" panose="02020603050405020304" pitchFamily="18" charset="0"/>
                <a:ea typeface="Times New Roman" panose="02020603050405020304" pitchFamily="18" charset="0"/>
              </a:rPr>
              <a:t>; Jayashree B. </a:t>
            </a:r>
            <a:r>
              <a:rPr lang="en-US" sz="1800" dirty="0" err="1">
                <a:effectLst/>
                <a:latin typeface="Times New Roman" panose="02020603050405020304" pitchFamily="18" charset="0"/>
                <a:ea typeface="Times New Roman" panose="02020603050405020304" pitchFamily="18" charset="0"/>
              </a:rPr>
              <a:t>Kulkarrni</a:t>
            </a:r>
            <a:r>
              <a:rPr lang="en-US" sz="1800" dirty="0">
                <a:effectLst/>
                <a:latin typeface="Times New Roman" panose="02020603050405020304" pitchFamily="18" charset="0"/>
                <a:ea typeface="Times New Roman" panose="02020603050405020304" pitchFamily="18" charset="0"/>
              </a:rPr>
              <a:t> 2018 Fourth International Conference on Computing Communication Control and Automation (ICCUBEA) Year: 2018 | Conference Paper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Mobile App to Facilitate Socially Distanced Hospital Communication During 2 COVID-19: Implementation Experience. Cite Anyanwu EC, Ward RP, Shah A, Arora V, </a:t>
            </a:r>
            <a:r>
              <a:rPr lang="en-US" sz="1800" dirty="0" err="1">
                <a:effectLst/>
                <a:latin typeface="Times New Roman" panose="02020603050405020304" pitchFamily="18" charset="0"/>
                <a:ea typeface="Times New Roman" panose="02020603050405020304" pitchFamily="18" charset="0"/>
              </a:rPr>
              <a:t>Umscheid</a:t>
            </a:r>
            <a:r>
              <a:rPr lang="en-US"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Smartphone-Based Model of Care to Support Patients With Cardiac Disease 4 Transitioning From Hospital to the Community (</a:t>
            </a:r>
            <a:r>
              <a:rPr lang="en-US" sz="1800" dirty="0" err="1">
                <a:effectLst/>
                <a:latin typeface="Times New Roman" panose="02020603050405020304" pitchFamily="18" charset="0"/>
                <a:ea typeface="Times New Roman" panose="02020603050405020304" pitchFamily="18" charset="0"/>
              </a:rPr>
              <a:t>TeleClinical</a:t>
            </a:r>
            <a:r>
              <a:rPr lang="en-US" sz="1800" dirty="0">
                <a:effectLst/>
                <a:latin typeface="Times New Roman" panose="02020603050405020304" pitchFamily="18" charset="0"/>
                <a:ea typeface="Times New Roman" panose="02020603050405020304" pitchFamily="18" charset="0"/>
              </a:rPr>
              <a:t> Care): Pilot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rPr>
              <a:t>Randomized Controlled Trial</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3496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FD6F3-9549-E390-82D6-46DB2762C02D}"/>
              </a:ext>
            </a:extLst>
          </p:cNvPr>
          <p:cNvSpPr>
            <a:spLocks noGrp="1"/>
          </p:cNvSpPr>
          <p:nvPr>
            <p:ph idx="1"/>
          </p:nvPr>
        </p:nvSpPr>
        <p:spPr>
          <a:xfrm>
            <a:off x="3091542" y="2603863"/>
            <a:ext cx="8389257" cy="3492135"/>
          </a:xfrm>
        </p:spPr>
        <p:txBody>
          <a:bodyPr/>
          <a:lstStyle/>
          <a:p>
            <a:pPr marL="0" indent="0">
              <a:buNone/>
            </a:pPr>
            <a:r>
              <a:rPr lang="en-IN" dirty="0"/>
              <a:t>    </a:t>
            </a:r>
            <a:r>
              <a:rPr lang="en-IN" sz="3600" b="1" dirty="0"/>
              <a:t>THANK YOU!</a:t>
            </a:r>
          </a:p>
        </p:txBody>
      </p:sp>
    </p:spTree>
    <p:extLst>
      <p:ext uri="{BB962C8B-B14F-4D97-AF65-F5344CB8AC3E}">
        <p14:creationId xmlns:p14="http://schemas.microsoft.com/office/powerpoint/2010/main" val="419634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94AD-CF14-D112-BE74-74692597CBD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9DD99D2-18C6-9150-6AE8-7FB6DB71F45F}"/>
              </a:ext>
            </a:extLst>
          </p:cNvPr>
          <p:cNvSpPr>
            <a:spLocks noGrp="1"/>
          </p:cNvSpPr>
          <p:nvPr>
            <p:ph idx="1"/>
          </p:nvPr>
        </p:nvSpPr>
        <p:spPr/>
        <p:txBody>
          <a:bodyPr>
            <a:normAutofit lnSpcReduction="10000"/>
          </a:bodyPr>
          <a:lstStyle/>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The goal of the Hospital Finder app project is to create a heath care portal app that enables users to look for an hospital or a physician to discuss their condition.</a:t>
            </a:r>
            <a:endParaRPr lang="en-IN"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Digital health is a broad, multidisciplinary phrase that includes ideas from the nexus of technology and health. It is often referred to as digital healthcare or digital health. The term "digital health" describes the integration of software, hardware, and services with digital transformation in the healthcare industry. Included in the category of digital health are: mHealth applications Electronic Health Records, or EHRs Electronic Medical Record, or EMR Wearable Technology Personalized Medicine in Telehealth and Telemedicine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6164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4027E-B195-FC83-2766-46E866044F88}"/>
              </a:ext>
            </a:extLst>
          </p:cNvPr>
          <p:cNvSpPr>
            <a:spLocks noGrp="1"/>
          </p:cNvSpPr>
          <p:nvPr>
            <p:ph idx="1"/>
          </p:nvPr>
        </p:nvSpPr>
        <p:spPr>
          <a:xfrm>
            <a:off x="527901" y="952107"/>
            <a:ext cx="11001080" cy="5260157"/>
          </a:xfrm>
        </p:spPr>
        <p:txBody>
          <a:bodyPr>
            <a:noAutofit/>
          </a:bodyPr>
          <a:lstStyle/>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A smartphone app that offers features including scheduling appointments, accessing medical records, and diagnosing symptoms is known as a healthcare app. Applications for healthcare might be targeted at patients as well as healthcare providers. Healthcare practitioners can benefit from using telehealth, practice management, billing, and medical coding apps, among other tools, to help them run their businesses more successfully and profitably. </a:t>
            </a:r>
            <a:endParaRPr lang="en-IN"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 As new healthcare applications communicate with patients and healthcare providers to monitor, diagnose, and cure illness, the demand for virtual health is becoming more and more urgent.</a:t>
            </a:r>
            <a:endParaRPr lang="en-IN"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endParaRPr lang="en-IN" dirty="0"/>
          </a:p>
        </p:txBody>
      </p:sp>
    </p:spTree>
    <p:extLst>
      <p:ext uri="{BB962C8B-B14F-4D97-AF65-F5344CB8AC3E}">
        <p14:creationId xmlns:p14="http://schemas.microsoft.com/office/powerpoint/2010/main" val="391440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8B78-8354-78EE-2506-7DE05C3A26D5}"/>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4E753AC1-DF3A-5BC3-AC28-B8423E075E73}"/>
              </a:ext>
            </a:extLst>
          </p:cNvPr>
          <p:cNvSpPr>
            <a:spLocks noGrp="1"/>
          </p:cNvSpPr>
          <p:nvPr>
            <p:ph idx="1"/>
          </p:nvPr>
        </p:nvSpPr>
        <p:spPr>
          <a:xfrm>
            <a:off x="812800" y="1008669"/>
            <a:ext cx="10668000" cy="5087330"/>
          </a:xfrm>
        </p:spPr>
        <p:txBody>
          <a:bodyPr>
            <a:normAutofit fontScale="92500" lnSpcReduction="10000"/>
          </a:bodyPr>
          <a:lstStyle/>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This year, the majority of funding will probably go to digital health businesses due to growing investment in the healthcare sector . In a climate where launching healthcare technology solutions is becoming easier, innovators and investors in healthcare software development expect the number of agreements and total amount invested cash to create new standards. </a:t>
            </a:r>
            <a:endParaRPr lang="en-IN"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In a climate where launching healthcare technology solutions is becoming easier, innovators and investors in healthcare software development expect the number of agreements and total amount invested cash to create new standards. With a 25% compound annual growth rate, the worldwide digital health industry is projected to be valued $660 million by 2025.</a:t>
            </a:r>
          </a:p>
          <a:p>
            <a:endParaRPr lang="en-IN" sz="2600" dirty="0"/>
          </a:p>
        </p:txBody>
      </p:sp>
    </p:spTree>
    <p:extLst>
      <p:ext uri="{BB962C8B-B14F-4D97-AF65-F5344CB8AC3E}">
        <p14:creationId xmlns:p14="http://schemas.microsoft.com/office/powerpoint/2010/main" val="246604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62A53-3B99-DAD5-2894-800787F007E5}"/>
              </a:ext>
            </a:extLst>
          </p:cNvPr>
          <p:cNvSpPr>
            <a:spLocks noGrp="1"/>
          </p:cNvSpPr>
          <p:nvPr>
            <p:ph idx="1"/>
          </p:nvPr>
        </p:nvSpPr>
        <p:spPr>
          <a:xfrm>
            <a:off x="812800" y="820133"/>
            <a:ext cx="10668000" cy="5275866"/>
          </a:xfrm>
        </p:spPr>
        <p:txBody>
          <a:bodyPr>
            <a:noAutofit/>
          </a:bodyPr>
          <a:lstStyle/>
          <a:p>
            <a:r>
              <a:rPr lang="en-US" dirty="0">
                <a:effectLst/>
                <a:latin typeface="Times New Roman" panose="02020603050405020304" pitchFamily="18" charset="0"/>
                <a:ea typeface="Times New Roman" panose="02020603050405020304" pitchFamily="18" charset="0"/>
              </a:rPr>
              <a:t>Therefore, it is not surprising that by 2020, businesses and investors in digital health would have spent over $21 billion on these initiatives. According to Statista, in the first quarter of 2022, there were about 52,565 healthcare apps on the Google Play Store and 51,370 apps on the Apple App Store. The number of healthcare app downloads has surged by 60% worldwide since the outbreak of the global pandemic COVID-19. This is an integrated evaluation of scientific studies published between 2012 and 2016. </a:t>
            </a:r>
          </a:p>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The stages of this review followed a pre-established process, with the goal of maintaining scientific and methodological rigor, namely:</a:t>
            </a:r>
            <a:endParaRPr lang="en-IN"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dirty="0">
                <a:effectLst/>
                <a:latin typeface="Times New Roman" panose="02020603050405020304" pitchFamily="18" charset="0"/>
                <a:ea typeface="Times New Roman" panose="02020603050405020304" pitchFamily="18" charset="0"/>
              </a:rPr>
              <a:t>elaboration of the research question establishment of the inclusion criteria for studies and sample selection (search or sampling) literature sampling); representation of the study chosen in table style, using on account .</a:t>
            </a:r>
            <a:endParaRPr lang="en-IN" dirty="0"/>
          </a:p>
        </p:txBody>
      </p:sp>
    </p:spTree>
    <p:extLst>
      <p:ext uri="{BB962C8B-B14F-4D97-AF65-F5344CB8AC3E}">
        <p14:creationId xmlns:p14="http://schemas.microsoft.com/office/powerpoint/2010/main" val="272091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472C-08BF-CB25-A51E-3047BCBD7221}"/>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A48078D4-F8E1-A76E-A736-B21AF323F762}"/>
              </a:ext>
            </a:extLst>
          </p:cNvPr>
          <p:cNvSpPr>
            <a:spLocks noGrp="1"/>
          </p:cNvSpPr>
          <p:nvPr>
            <p:ph idx="1"/>
          </p:nvPr>
        </p:nvSpPr>
        <p:spPr/>
        <p:txBody>
          <a:bodyPr>
            <a:normAutofit lnSpcReduction="10000"/>
          </a:bodyPr>
          <a:lstStyle/>
          <a:p>
            <a:pPr marL="342900" lvl="0" indent="-342900" algn="just">
              <a:lnSpc>
                <a:spcPct val="150000"/>
              </a:lnSpc>
              <a:buFont typeface="Symbol" panose="05050102010706020507" pitchFamily="18" charset="2"/>
              <a:buChar char=""/>
              <a:tabLst>
                <a:tab pos="619125" algn="l"/>
              </a:tabLst>
            </a:pPr>
            <a:r>
              <a:rPr lang="en-US" dirty="0">
                <a:effectLst/>
                <a:latin typeface="Times New Roman" panose="02020603050405020304" pitchFamily="18" charset="0"/>
                <a:ea typeface="Times New Roman" panose="02020603050405020304" pitchFamily="18" charset="0"/>
              </a:rPr>
              <a:t>Methodical Approach: The Software Development Life Cycle (SDLC) offers a systematic method for developing software, enabling developers to plan and arrange their tasks more effectively.</a:t>
            </a:r>
          </a:p>
          <a:p>
            <a:pPr marL="342900" lvl="0" indent="-342900" algn="just">
              <a:lnSpc>
                <a:spcPct val="150000"/>
              </a:lnSpc>
              <a:buFont typeface="Symbol" panose="05050102010706020507" pitchFamily="18" charset="2"/>
              <a:buChar char=""/>
              <a:tabLst>
                <a:tab pos="619125" algn="l"/>
              </a:tabLst>
            </a:pPr>
            <a:r>
              <a:rPr lang="en-US" dirty="0">
                <a:effectLst/>
                <a:latin typeface="Times New Roman" panose="02020603050405020304" pitchFamily="18" charset="0"/>
                <a:ea typeface="Times New Roman" panose="02020603050405020304" pitchFamily="18" charset="0"/>
              </a:rPr>
              <a:t> Risk Management: Software Development Life Cycle (SDLC) assists in recognizing and controlling risks related to software development. </a:t>
            </a:r>
          </a:p>
          <a:p>
            <a:pPr marL="342900" lvl="0" indent="-342900" algn="just">
              <a:lnSpc>
                <a:spcPct val="150000"/>
              </a:lnSpc>
              <a:buFont typeface="Symbol" panose="05050102010706020507" pitchFamily="18" charset="2"/>
              <a:buChar char=""/>
              <a:tabLst>
                <a:tab pos="619125" algn="l"/>
              </a:tabLst>
            </a:pPr>
            <a:r>
              <a:rPr lang="en-US" dirty="0">
                <a:effectLst/>
                <a:latin typeface="Times New Roman" panose="02020603050405020304" pitchFamily="18" charset="0"/>
                <a:ea typeface="Times New Roman" panose="02020603050405020304" pitchFamily="18" charset="0"/>
              </a:rPr>
              <a:t>Software Development Life Cycle (SDLC) provides a consistent framework and procedure to promote software development consistency. Moreover, consistency ensures that the final result meets the client's expectations and contributes to the improvement of software quality. </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2724749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Presentation1</Template>
  <TotalTime>235</TotalTime>
  <Words>2855</Words>
  <Application>Microsoft Office PowerPoint</Application>
  <PresentationFormat>Widescreen</PresentationFormat>
  <Paragraphs>126</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Unicode MS</vt:lpstr>
      <vt:lpstr>Bookman Old Style</vt:lpstr>
      <vt:lpstr>Calibri</vt:lpstr>
      <vt:lpstr>Calibri Light</vt:lpstr>
      <vt:lpstr>Courier New</vt:lpstr>
      <vt:lpstr>Symbol</vt:lpstr>
      <vt:lpstr>Times New Roman</vt:lpstr>
      <vt:lpstr>Verdana</vt:lpstr>
      <vt:lpstr>Bioinformatics</vt:lpstr>
      <vt:lpstr>HOSPITAL FINDER APP</vt:lpstr>
      <vt:lpstr>PROJECT TEAM NUMBER : CSE-G97</vt:lpstr>
      <vt:lpstr>ABSTRACT</vt:lpstr>
      <vt:lpstr>PowerPoint Presentation</vt:lpstr>
      <vt:lpstr>INTRODUCTION</vt:lpstr>
      <vt:lpstr>PowerPoint Presentation</vt:lpstr>
      <vt:lpstr>LITERATURE SURVEY</vt:lpstr>
      <vt:lpstr>PowerPoint Presentation</vt:lpstr>
      <vt:lpstr>ADVANTAGES:</vt:lpstr>
      <vt:lpstr>PowerPoint Presentation</vt:lpstr>
      <vt:lpstr>DISADVANTAGES</vt:lpstr>
      <vt:lpstr>RESEARCH GAPS OF EXISTING METHODS </vt:lpstr>
      <vt:lpstr>PROPOSED METHODS   </vt:lpstr>
      <vt:lpstr>OBJECTIVES </vt:lpstr>
      <vt:lpstr>PowerPoint Presentation</vt:lpstr>
      <vt:lpstr>SYSTEM DESIGN </vt:lpstr>
      <vt:lpstr>USE CASE DIAGRAM</vt:lpstr>
      <vt:lpstr>TIMELINE FOR EXECUTION OF PROJECT(GANTT CHART)  </vt:lpstr>
      <vt:lpstr>OUTCOMES </vt:lpstr>
      <vt:lpstr>RESULTS AND DISCUSSIONS </vt:lpstr>
      <vt:lpstr>CONCLUSION</vt:lpstr>
      <vt:lpstr>Home Page </vt:lpstr>
      <vt:lpstr>App MainPage </vt:lpstr>
      <vt:lpstr>NewPatientPage </vt:lpstr>
      <vt:lpstr>  Admin Login Page </vt:lpstr>
      <vt:lpstr>Admin View DoctorsPage </vt:lpstr>
      <vt:lpstr>Admin View Hospitals Page </vt:lpstr>
      <vt:lpstr>AdminViewPatientsPage </vt:lpstr>
      <vt:lpstr>Admin Main Page </vt:lpstr>
      <vt:lpstr>New  Doctor Page </vt:lpstr>
      <vt:lpstr>New PatientPage</vt:lpstr>
      <vt:lpstr>HOSPITAL SEARCH PAGE</vt:lpstr>
      <vt:lpstr>VEIW PATIENTS PAGE </vt:lpstr>
      <vt:lpstr>ADMIN VIEW ALL HOSPITALS PAGE</vt:lpstr>
      <vt:lpstr>HOSPITAL LISTS</vt:lpstr>
      <vt:lpstr>CODE :</vt:lpstr>
      <vt:lpstr>PowerPoint Presentation</vt:lpstr>
      <vt:lpstr>PowerPoint Presentation</vt:lpstr>
      <vt:lpstr>REAL-TIME DATABASE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FINDER APP</dc:title>
  <dc:creator>D THARUN</dc:creator>
  <cp:lastModifiedBy>tharun d</cp:lastModifiedBy>
  <cp:revision>8</cp:revision>
  <dcterms:created xsi:type="dcterms:W3CDTF">2023-10-15T16:43:14Z</dcterms:created>
  <dcterms:modified xsi:type="dcterms:W3CDTF">2024-01-14T07:11:37Z</dcterms:modified>
</cp:coreProperties>
</file>