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notesMasterIdLst>
    <p:notesMasterId r:id="rId14"/>
  </p:notesMasterIdLst>
  <p:sldIdLst>
    <p:sldId id="256" r:id="rId2"/>
    <p:sldId id="257" r:id="rId3"/>
    <p:sldId id="258" r:id="rId4"/>
    <p:sldId id="259" r:id="rId5"/>
    <p:sldId id="260" r:id="rId6"/>
    <p:sldId id="268" r:id="rId7"/>
    <p:sldId id="269" r:id="rId8"/>
    <p:sldId id="270" r:id="rId9"/>
    <p:sldId id="264" r:id="rId10"/>
    <p:sldId id="265" r:id="rId11"/>
    <p:sldId id="266"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36F742-FF10-4B47-8567-E60E56820362}" v="129" dt="2023-11-30T02:40:03.26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0"/>
          </a:solidFill>
        </a:fill>
      </a:tcStyle>
    </a:wholeTbl>
    <a:band2H>
      <a:tcTxStyle/>
      <a:tcStyle>
        <a:tcBdr/>
        <a:fill>
          <a:solidFill>
            <a:srgbClr val="E6EA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CCD2"/>
          </a:solidFill>
        </a:fill>
      </a:tcStyle>
    </a:wholeTbl>
    <a:band2H>
      <a:tcTxStyle/>
      <a:tcStyle>
        <a:tcBdr/>
        <a:fill>
          <a:solidFill>
            <a:srgbClr val="EEE7E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5CC"/>
          </a:solidFill>
        </a:fill>
      </a:tcStyle>
    </a:wholeTbl>
    <a:band2H>
      <a:tcTxStyle/>
      <a:tcStyle>
        <a:tcBdr/>
        <a:fill>
          <a:solidFill>
            <a:srgbClr val="FDEB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87DCCC-4AFC-4C70-99EC-39F52FD377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50C625-CC22-4768-BEDE-802A813142AD}">
      <dgm:prSet custT="1"/>
      <dgm:spPr/>
      <dgm:t>
        <a:bodyPr/>
        <a:lstStyle/>
        <a:p>
          <a:r>
            <a:rPr lang="en-US" sz="2400" dirty="0"/>
            <a:t>Yashwanth Nalamasa – 700747715 </a:t>
          </a:r>
        </a:p>
      </dgm:t>
    </dgm:pt>
    <dgm:pt modelId="{ED5DD34D-49C6-464E-B17F-2CA25B84C424}" type="parTrans" cxnId="{605C4AD5-0E41-42EC-A33F-85AEBF3818EC}">
      <dgm:prSet/>
      <dgm:spPr/>
      <dgm:t>
        <a:bodyPr/>
        <a:lstStyle/>
        <a:p>
          <a:endParaRPr lang="en-US"/>
        </a:p>
      </dgm:t>
    </dgm:pt>
    <dgm:pt modelId="{FC8A3BEF-7916-4693-90F3-292F7D376518}" type="sibTrans" cxnId="{605C4AD5-0E41-42EC-A33F-85AEBF3818EC}">
      <dgm:prSet/>
      <dgm:spPr/>
      <dgm:t>
        <a:bodyPr/>
        <a:lstStyle/>
        <a:p>
          <a:endParaRPr lang="en-US"/>
        </a:p>
      </dgm:t>
    </dgm:pt>
    <dgm:pt modelId="{763D4346-109F-44D6-8C06-7717C44EE408}">
      <dgm:prSet custT="1"/>
      <dgm:spPr/>
      <dgm:t>
        <a:bodyPr/>
        <a:lstStyle/>
        <a:p>
          <a:r>
            <a:rPr lang="en-US" sz="2400" dirty="0"/>
            <a:t>Sreeja </a:t>
          </a:r>
          <a:r>
            <a:rPr lang="en-US" sz="2400" dirty="0" err="1"/>
            <a:t>Madhagoni</a:t>
          </a:r>
          <a:r>
            <a:rPr lang="en-US" sz="2400" dirty="0"/>
            <a:t> -700755861 </a:t>
          </a:r>
        </a:p>
      </dgm:t>
    </dgm:pt>
    <dgm:pt modelId="{2354A9EB-3BBC-4C31-9184-B4AC8F94D21A}" type="parTrans" cxnId="{2ACBD637-7E6D-46B6-8050-61378B5863EA}">
      <dgm:prSet/>
      <dgm:spPr/>
      <dgm:t>
        <a:bodyPr/>
        <a:lstStyle/>
        <a:p>
          <a:endParaRPr lang="en-US"/>
        </a:p>
      </dgm:t>
    </dgm:pt>
    <dgm:pt modelId="{B43D7798-A6B9-43EF-A0A8-8F05EFEF86F6}" type="sibTrans" cxnId="{2ACBD637-7E6D-46B6-8050-61378B5863EA}">
      <dgm:prSet/>
      <dgm:spPr/>
      <dgm:t>
        <a:bodyPr/>
        <a:lstStyle/>
        <a:p>
          <a:endParaRPr lang="en-US"/>
        </a:p>
      </dgm:t>
    </dgm:pt>
    <dgm:pt modelId="{70724A2E-D20B-49CB-8D22-78CEE04B328F}">
      <dgm:prSet custT="1"/>
      <dgm:spPr/>
      <dgm:t>
        <a:bodyPr/>
        <a:lstStyle/>
        <a:p>
          <a:r>
            <a:rPr lang="en-US" sz="2400" dirty="0" err="1"/>
            <a:t>Tharun</a:t>
          </a:r>
          <a:r>
            <a:rPr lang="en-US" sz="2400" dirty="0"/>
            <a:t> </a:t>
          </a:r>
          <a:r>
            <a:rPr lang="en-US" sz="2400" dirty="0" err="1"/>
            <a:t>Bhukya</a:t>
          </a:r>
          <a:r>
            <a:rPr lang="en-US" sz="2400" dirty="0"/>
            <a:t> –700747504 </a:t>
          </a:r>
        </a:p>
      </dgm:t>
    </dgm:pt>
    <dgm:pt modelId="{84DE2EB0-1760-4A54-B06F-259A3F5D4ED2}" type="parTrans" cxnId="{D59B3A45-2A23-41F2-8395-E8EA4CE673D5}">
      <dgm:prSet/>
      <dgm:spPr/>
      <dgm:t>
        <a:bodyPr/>
        <a:lstStyle/>
        <a:p>
          <a:endParaRPr lang="en-US"/>
        </a:p>
      </dgm:t>
    </dgm:pt>
    <dgm:pt modelId="{5C000581-ED97-4A87-A1A9-AA4289A32E12}" type="sibTrans" cxnId="{D59B3A45-2A23-41F2-8395-E8EA4CE673D5}">
      <dgm:prSet/>
      <dgm:spPr/>
      <dgm:t>
        <a:bodyPr/>
        <a:lstStyle/>
        <a:p>
          <a:endParaRPr lang="en-US"/>
        </a:p>
      </dgm:t>
    </dgm:pt>
    <dgm:pt modelId="{8302E404-FFD8-41A0-9A21-826F3E02BE81}">
      <dgm:prSet custT="1"/>
      <dgm:spPr/>
      <dgm:t>
        <a:bodyPr/>
        <a:lstStyle/>
        <a:p>
          <a:r>
            <a:rPr lang="en-US" sz="2400" dirty="0"/>
            <a:t>Shravya </a:t>
          </a:r>
          <a:r>
            <a:rPr lang="en-US" sz="2400" dirty="0" err="1"/>
            <a:t>Mendu</a:t>
          </a:r>
          <a:r>
            <a:rPr lang="en-US" sz="2400" dirty="0"/>
            <a:t> –700755784 </a:t>
          </a:r>
        </a:p>
      </dgm:t>
    </dgm:pt>
    <dgm:pt modelId="{23425964-131C-49F6-9C51-8347B586D0C7}" type="parTrans" cxnId="{7FAD71E1-B330-4FDB-9F57-44BF524C52AF}">
      <dgm:prSet/>
      <dgm:spPr/>
      <dgm:t>
        <a:bodyPr/>
        <a:lstStyle/>
        <a:p>
          <a:endParaRPr lang="en-US"/>
        </a:p>
      </dgm:t>
    </dgm:pt>
    <dgm:pt modelId="{D1F259E5-EB62-4209-A270-1F664214B507}" type="sibTrans" cxnId="{7FAD71E1-B330-4FDB-9F57-44BF524C52AF}">
      <dgm:prSet/>
      <dgm:spPr/>
      <dgm:t>
        <a:bodyPr/>
        <a:lstStyle/>
        <a:p>
          <a:endParaRPr lang="en-US"/>
        </a:p>
      </dgm:t>
    </dgm:pt>
    <dgm:pt modelId="{F67DB4E4-597F-4BC1-BCB0-C673029EA938}" type="pres">
      <dgm:prSet presAssocID="{0B87DCCC-4AFC-4C70-99EC-39F52FD37709}" presName="linear" presStyleCnt="0">
        <dgm:presLayoutVars>
          <dgm:animLvl val="lvl"/>
          <dgm:resizeHandles val="exact"/>
        </dgm:presLayoutVars>
      </dgm:prSet>
      <dgm:spPr/>
    </dgm:pt>
    <dgm:pt modelId="{9349EE87-955A-44E7-A51F-3C715163FF9E}" type="pres">
      <dgm:prSet presAssocID="{A850C625-CC22-4768-BEDE-802A813142AD}" presName="parentText" presStyleLbl="node1" presStyleIdx="0" presStyleCnt="4">
        <dgm:presLayoutVars>
          <dgm:chMax val="0"/>
          <dgm:bulletEnabled val="1"/>
        </dgm:presLayoutVars>
      </dgm:prSet>
      <dgm:spPr/>
    </dgm:pt>
    <dgm:pt modelId="{8A019A15-A289-4632-A1E4-2386B9979CB1}" type="pres">
      <dgm:prSet presAssocID="{FC8A3BEF-7916-4693-90F3-292F7D376518}" presName="spacer" presStyleCnt="0"/>
      <dgm:spPr/>
    </dgm:pt>
    <dgm:pt modelId="{86029243-DEDE-4673-9611-012A85B9918A}" type="pres">
      <dgm:prSet presAssocID="{763D4346-109F-44D6-8C06-7717C44EE408}" presName="parentText" presStyleLbl="node1" presStyleIdx="1" presStyleCnt="4">
        <dgm:presLayoutVars>
          <dgm:chMax val="0"/>
          <dgm:bulletEnabled val="1"/>
        </dgm:presLayoutVars>
      </dgm:prSet>
      <dgm:spPr/>
    </dgm:pt>
    <dgm:pt modelId="{33636D38-70FC-44A5-81F0-18B1A6DAA566}" type="pres">
      <dgm:prSet presAssocID="{B43D7798-A6B9-43EF-A0A8-8F05EFEF86F6}" presName="spacer" presStyleCnt="0"/>
      <dgm:spPr/>
    </dgm:pt>
    <dgm:pt modelId="{E6DB7B6E-B8CD-4016-8095-E1C416BE907C}" type="pres">
      <dgm:prSet presAssocID="{70724A2E-D20B-49CB-8D22-78CEE04B328F}" presName="parentText" presStyleLbl="node1" presStyleIdx="2" presStyleCnt="4">
        <dgm:presLayoutVars>
          <dgm:chMax val="0"/>
          <dgm:bulletEnabled val="1"/>
        </dgm:presLayoutVars>
      </dgm:prSet>
      <dgm:spPr/>
    </dgm:pt>
    <dgm:pt modelId="{D466E806-C66B-45C7-AE99-2A267BC2AFC6}" type="pres">
      <dgm:prSet presAssocID="{5C000581-ED97-4A87-A1A9-AA4289A32E12}" presName="spacer" presStyleCnt="0"/>
      <dgm:spPr/>
    </dgm:pt>
    <dgm:pt modelId="{7C08AB9D-40A0-417D-A5C4-D8073B7C437E}" type="pres">
      <dgm:prSet presAssocID="{8302E404-FFD8-41A0-9A21-826F3E02BE81}" presName="parentText" presStyleLbl="node1" presStyleIdx="3" presStyleCnt="4">
        <dgm:presLayoutVars>
          <dgm:chMax val="0"/>
          <dgm:bulletEnabled val="1"/>
        </dgm:presLayoutVars>
      </dgm:prSet>
      <dgm:spPr/>
    </dgm:pt>
  </dgm:ptLst>
  <dgm:cxnLst>
    <dgm:cxn modelId="{E5CADC26-BBCF-43AA-80A7-3A39B87B4C18}" type="presOf" srcId="{A850C625-CC22-4768-BEDE-802A813142AD}" destId="{9349EE87-955A-44E7-A51F-3C715163FF9E}" srcOrd="0" destOrd="0" presId="urn:microsoft.com/office/officeart/2005/8/layout/vList2"/>
    <dgm:cxn modelId="{30B6C635-9FBF-4D34-A24A-AC2C4579D227}" type="presOf" srcId="{8302E404-FFD8-41A0-9A21-826F3E02BE81}" destId="{7C08AB9D-40A0-417D-A5C4-D8073B7C437E}" srcOrd="0" destOrd="0" presId="urn:microsoft.com/office/officeart/2005/8/layout/vList2"/>
    <dgm:cxn modelId="{2ACBD637-7E6D-46B6-8050-61378B5863EA}" srcId="{0B87DCCC-4AFC-4C70-99EC-39F52FD37709}" destId="{763D4346-109F-44D6-8C06-7717C44EE408}" srcOrd="1" destOrd="0" parTransId="{2354A9EB-3BBC-4C31-9184-B4AC8F94D21A}" sibTransId="{B43D7798-A6B9-43EF-A0A8-8F05EFEF86F6}"/>
    <dgm:cxn modelId="{D59B3A45-2A23-41F2-8395-E8EA4CE673D5}" srcId="{0B87DCCC-4AFC-4C70-99EC-39F52FD37709}" destId="{70724A2E-D20B-49CB-8D22-78CEE04B328F}" srcOrd="2" destOrd="0" parTransId="{84DE2EB0-1760-4A54-B06F-259A3F5D4ED2}" sibTransId="{5C000581-ED97-4A87-A1A9-AA4289A32E12}"/>
    <dgm:cxn modelId="{FFD6B46C-21E1-4930-981C-FF91BAD73F37}" type="presOf" srcId="{763D4346-109F-44D6-8C06-7717C44EE408}" destId="{86029243-DEDE-4673-9611-012A85B9918A}" srcOrd="0" destOrd="0" presId="urn:microsoft.com/office/officeart/2005/8/layout/vList2"/>
    <dgm:cxn modelId="{E09CACD2-CFAD-4593-96BD-2367A4AB4588}" type="presOf" srcId="{70724A2E-D20B-49CB-8D22-78CEE04B328F}" destId="{E6DB7B6E-B8CD-4016-8095-E1C416BE907C}" srcOrd="0" destOrd="0" presId="urn:microsoft.com/office/officeart/2005/8/layout/vList2"/>
    <dgm:cxn modelId="{605C4AD5-0E41-42EC-A33F-85AEBF3818EC}" srcId="{0B87DCCC-4AFC-4C70-99EC-39F52FD37709}" destId="{A850C625-CC22-4768-BEDE-802A813142AD}" srcOrd="0" destOrd="0" parTransId="{ED5DD34D-49C6-464E-B17F-2CA25B84C424}" sibTransId="{FC8A3BEF-7916-4693-90F3-292F7D376518}"/>
    <dgm:cxn modelId="{7FAD71E1-B330-4FDB-9F57-44BF524C52AF}" srcId="{0B87DCCC-4AFC-4C70-99EC-39F52FD37709}" destId="{8302E404-FFD8-41A0-9A21-826F3E02BE81}" srcOrd="3" destOrd="0" parTransId="{23425964-131C-49F6-9C51-8347B586D0C7}" sibTransId="{D1F259E5-EB62-4209-A270-1F664214B507}"/>
    <dgm:cxn modelId="{14A4B2F5-11D6-4B10-8D17-F1C89E9B464F}" type="presOf" srcId="{0B87DCCC-4AFC-4C70-99EC-39F52FD37709}" destId="{F67DB4E4-597F-4BC1-BCB0-C673029EA938}" srcOrd="0" destOrd="0" presId="urn:microsoft.com/office/officeart/2005/8/layout/vList2"/>
    <dgm:cxn modelId="{94D19064-8511-4F47-A779-960C93F0BD1F}" type="presParOf" srcId="{F67DB4E4-597F-4BC1-BCB0-C673029EA938}" destId="{9349EE87-955A-44E7-A51F-3C715163FF9E}" srcOrd="0" destOrd="0" presId="urn:microsoft.com/office/officeart/2005/8/layout/vList2"/>
    <dgm:cxn modelId="{1CBAA22E-8F47-4FD0-B1CF-2028B9485DA4}" type="presParOf" srcId="{F67DB4E4-597F-4BC1-BCB0-C673029EA938}" destId="{8A019A15-A289-4632-A1E4-2386B9979CB1}" srcOrd="1" destOrd="0" presId="urn:microsoft.com/office/officeart/2005/8/layout/vList2"/>
    <dgm:cxn modelId="{BCDE6DA6-521A-4F85-9C07-14F48186F55C}" type="presParOf" srcId="{F67DB4E4-597F-4BC1-BCB0-C673029EA938}" destId="{86029243-DEDE-4673-9611-012A85B9918A}" srcOrd="2" destOrd="0" presId="urn:microsoft.com/office/officeart/2005/8/layout/vList2"/>
    <dgm:cxn modelId="{B3AF15FE-84AB-4731-8209-02B0C8E89E39}" type="presParOf" srcId="{F67DB4E4-597F-4BC1-BCB0-C673029EA938}" destId="{33636D38-70FC-44A5-81F0-18B1A6DAA566}" srcOrd="3" destOrd="0" presId="urn:microsoft.com/office/officeart/2005/8/layout/vList2"/>
    <dgm:cxn modelId="{90594AB8-500D-4617-9665-F3A6E7B6E5B3}" type="presParOf" srcId="{F67DB4E4-597F-4BC1-BCB0-C673029EA938}" destId="{E6DB7B6E-B8CD-4016-8095-E1C416BE907C}" srcOrd="4" destOrd="0" presId="urn:microsoft.com/office/officeart/2005/8/layout/vList2"/>
    <dgm:cxn modelId="{C37B31C8-EA67-40D7-AFCA-709F7565CDB5}" type="presParOf" srcId="{F67DB4E4-597F-4BC1-BCB0-C673029EA938}" destId="{D466E806-C66B-45C7-AE99-2A267BC2AFC6}" srcOrd="5" destOrd="0" presId="urn:microsoft.com/office/officeart/2005/8/layout/vList2"/>
    <dgm:cxn modelId="{A884D197-FDD2-47EF-ACCB-3B33A00691E3}" type="presParOf" srcId="{F67DB4E4-597F-4BC1-BCB0-C673029EA938}" destId="{7C08AB9D-40A0-417D-A5C4-D8073B7C437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9EE87-955A-44E7-A51F-3C715163FF9E}">
      <dsp:nvSpPr>
        <dsp:cNvPr id="0" name=""/>
        <dsp:cNvSpPr/>
      </dsp:nvSpPr>
      <dsp:spPr>
        <a:xfrm>
          <a:off x="0" y="5585"/>
          <a:ext cx="6135097" cy="1104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Yashwanth Nalamasa – 700747715 </a:t>
          </a:r>
        </a:p>
      </dsp:txBody>
      <dsp:txXfrm>
        <a:off x="53916" y="59501"/>
        <a:ext cx="6027265" cy="996648"/>
      </dsp:txXfrm>
    </dsp:sp>
    <dsp:sp modelId="{86029243-DEDE-4673-9611-012A85B9918A}">
      <dsp:nvSpPr>
        <dsp:cNvPr id="0" name=""/>
        <dsp:cNvSpPr/>
      </dsp:nvSpPr>
      <dsp:spPr>
        <a:xfrm>
          <a:off x="0" y="1279985"/>
          <a:ext cx="6135097" cy="1104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Sreeja </a:t>
          </a:r>
          <a:r>
            <a:rPr lang="en-US" sz="2400" kern="1200" dirty="0" err="1"/>
            <a:t>Madhagoni</a:t>
          </a:r>
          <a:r>
            <a:rPr lang="en-US" sz="2400" kern="1200" dirty="0"/>
            <a:t> -700755861 </a:t>
          </a:r>
        </a:p>
      </dsp:txBody>
      <dsp:txXfrm>
        <a:off x="53916" y="1333901"/>
        <a:ext cx="6027265" cy="996648"/>
      </dsp:txXfrm>
    </dsp:sp>
    <dsp:sp modelId="{E6DB7B6E-B8CD-4016-8095-E1C416BE907C}">
      <dsp:nvSpPr>
        <dsp:cNvPr id="0" name=""/>
        <dsp:cNvSpPr/>
      </dsp:nvSpPr>
      <dsp:spPr>
        <a:xfrm>
          <a:off x="0" y="2554385"/>
          <a:ext cx="6135097" cy="1104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Tharun</a:t>
          </a:r>
          <a:r>
            <a:rPr lang="en-US" sz="2400" kern="1200" dirty="0"/>
            <a:t> </a:t>
          </a:r>
          <a:r>
            <a:rPr lang="en-US" sz="2400" kern="1200" dirty="0" err="1"/>
            <a:t>Bhukya</a:t>
          </a:r>
          <a:r>
            <a:rPr lang="en-US" sz="2400" kern="1200" dirty="0"/>
            <a:t> –700747504 </a:t>
          </a:r>
        </a:p>
      </dsp:txBody>
      <dsp:txXfrm>
        <a:off x="53916" y="2608301"/>
        <a:ext cx="6027265" cy="996648"/>
      </dsp:txXfrm>
    </dsp:sp>
    <dsp:sp modelId="{7C08AB9D-40A0-417D-A5C4-D8073B7C437E}">
      <dsp:nvSpPr>
        <dsp:cNvPr id="0" name=""/>
        <dsp:cNvSpPr/>
      </dsp:nvSpPr>
      <dsp:spPr>
        <a:xfrm>
          <a:off x="0" y="3828785"/>
          <a:ext cx="6135097" cy="1104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Shravya </a:t>
          </a:r>
          <a:r>
            <a:rPr lang="en-US" sz="2400" kern="1200" dirty="0" err="1"/>
            <a:t>Mendu</a:t>
          </a:r>
          <a:r>
            <a:rPr lang="en-US" sz="2400" kern="1200" dirty="0"/>
            <a:t> –700755784 </a:t>
          </a:r>
        </a:p>
      </dsp:txBody>
      <dsp:txXfrm>
        <a:off x="53916" y="3882701"/>
        <a:ext cx="6027265" cy="996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8" name="Shape 418"/>
          <p:cNvSpPr>
            <a:spLocks noGrp="1" noRot="1" noChangeAspect="1"/>
          </p:cNvSpPr>
          <p:nvPr>
            <p:ph type="sldImg"/>
          </p:nvPr>
        </p:nvSpPr>
        <p:spPr>
          <a:xfrm>
            <a:off x="1143000" y="685800"/>
            <a:ext cx="4572000" cy="3429000"/>
          </a:xfrm>
          <a:prstGeom prst="rect">
            <a:avLst/>
          </a:prstGeom>
        </p:spPr>
        <p:txBody>
          <a:bodyPr/>
          <a:lstStyle/>
          <a:p>
            <a:endParaRPr/>
          </a:p>
        </p:txBody>
      </p:sp>
      <p:sp>
        <p:nvSpPr>
          <p:cNvPr id="419" name="Shape 4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8364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02378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7034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80473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5292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11/29/2023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438073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11/29/2023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439533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06870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4404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2999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31195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0359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1192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08092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7755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11/29/2023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6275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0265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83005940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2" name="Title 1"/>
          <p:cNvSpPr txBox="1">
            <a:spLocks noGrp="1"/>
          </p:cNvSpPr>
          <p:nvPr>
            <p:ph type="ctrTitle"/>
          </p:nvPr>
        </p:nvSpPr>
        <p:spPr>
          <a:xfrm>
            <a:off x="965030" y="963997"/>
            <a:ext cx="3254691" cy="4938361"/>
          </a:xfrm>
          <a:prstGeom prst="rect">
            <a:avLst/>
          </a:prstGeom>
        </p:spPr>
        <p:txBody>
          <a:bodyPr vert="horz" lIns="91440" tIns="45720" rIns="91440" bIns="45720" rtlCol="0" anchor="ctr">
            <a:normAutofit fontScale="90000"/>
          </a:bodyPr>
          <a:lstStyle/>
          <a:p>
            <a:pPr algn="r">
              <a:defRPr sz="1800" b="0">
                <a:solidFill>
                  <a:srgbClr val="FFFFFF"/>
                </a:solidFill>
                <a:latin typeface="Times New Roman"/>
                <a:ea typeface="Times New Roman"/>
                <a:cs typeface="Times New Roman"/>
                <a:sym typeface="Times New Roman"/>
              </a:defRPr>
            </a:pPr>
            <a:br>
              <a:rPr lang="en-US" sz="3700" dirty="0">
                <a:solidFill>
                  <a:schemeClr val="tx1">
                    <a:lumMod val="75000"/>
                    <a:lumOff val="25000"/>
                  </a:schemeClr>
                </a:solidFill>
              </a:rPr>
            </a:br>
            <a:r>
              <a:rPr lang="en-US" sz="3700" dirty="0">
                <a:solidFill>
                  <a:schemeClr val="tx1">
                    <a:lumMod val="75000"/>
                    <a:lumOff val="25000"/>
                  </a:schemeClr>
                </a:solidFill>
              </a:rPr>
              <a:t> </a:t>
            </a:r>
            <a:r>
              <a:rPr lang="en-US" sz="3700" b="1" dirty="0">
                <a:solidFill>
                  <a:schemeClr val="tx1">
                    <a:lumMod val="75000"/>
                    <a:lumOff val="25000"/>
                  </a:schemeClr>
                </a:solidFill>
              </a:rPr>
              <a:t>Automatic Generation Image Captions based </a:t>
            </a:r>
            <a:br>
              <a:rPr lang="en-US" sz="3700" b="1" dirty="0">
                <a:solidFill>
                  <a:schemeClr val="tx1">
                    <a:lumMod val="75000"/>
                    <a:lumOff val="25000"/>
                  </a:schemeClr>
                </a:solidFill>
              </a:rPr>
            </a:br>
            <a:r>
              <a:rPr lang="en-US" sz="3700" b="1" dirty="0">
                <a:solidFill>
                  <a:schemeClr val="tx1">
                    <a:lumMod val="75000"/>
                    <a:lumOff val="25000"/>
                  </a:schemeClr>
                </a:solidFill>
              </a:rPr>
              <a:t>on Deep Learning and Neural Network </a:t>
            </a:r>
          </a:p>
        </p:txBody>
      </p:sp>
      <p:sp>
        <p:nvSpPr>
          <p:cNvPr id="421" name="Slide Number Placeholder 4"/>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p>
            <a:pPr>
              <a:spcAft>
                <a:spcPts val="600"/>
              </a:spcAft>
            </a:pPr>
            <a:r>
              <a:rPr lang="en-US" dirty="0">
                <a:solidFill>
                  <a:schemeClr val="tx1">
                    <a:lumMod val="65000"/>
                    <a:lumOff val="35000"/>
                  </a:schemeClr>
                </a:solidFill>
              </a:rPr>
              <a:t>1</a:t>
            </a:r>
          </a:p>
        </p:txBody>
      </p:sp>
      <p:graphicFrame>
        <p:nvGraphicFramePr>
          <p:cNvPr id="440" name="Subtitle 2">
            <a:extLst>
              <a:ext uri="{FF2B5EF4-FFF2-40B4-BE49-F238E27FC236}">
                <a16:creationId xmlns:a16="http://schemas.microsoft.com/office/drawing/2014/main" id="{82B2A8CD-26C5-85CB-CCC3-798AB16DE423}"/>
              </a:ext>
            </a:extLst>
          </p:cNvPr>
          <p:cNvGraphicFramePr/>
          <p:nvPr>
            <p:extLst>
              <p:ext uri="{D42A27DB-BD31-4B8C-83A1-F6EECF244321}">
                <p14:modId xmlns:p14="http://schemas.microsoft.com/office/powerpoint/2010/main" val="1326088415"/>
              </p:ext>
            </p:extLst>
          </p:nvPr>
        </p:nvGraphicFramePr>
        <p:xfrm>
          <a:off x="5134882" y="963507"/>
          <a:ext cx="6135097" cy="4938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Title 3"/>
          <p:cNvSpPr txBox="1">
            <a:spLocks noGrp="1"/>
          </p:cNvSpPr>
          <p:nvPr>
            <p:ph type="title"/>
          </p:nvPr>
        </p:nvSpPr>
        <p:spPr>
          <a:xfrm>
            <a:off x="326868" y="1676814"/>
            <a:ext cx="10631584" cy="5181186"/>
          </a:xfrm>
          <a:prstGeom prst="rect">
            <a:avLst/>
          </a:prstGeom>
        </p:spPr>
        <p:txBody>
          <a:bodyPr>
            <a:normAutofit fontScale="90000"/>
          </a:bodyPr>
          <a:lstStyle/>
          <a:p>
            <a:pPr defTabSz="859536">
              <a:defRPr sz="2350"/>
            </a:pPr>
            <a:br>
              <a:rPr dirty="0"/>
            </a:br>
            <a:br>
              <a:rPr dirty="0"/>
            </a:br>
            <a:r>
              <a:rPr sz="3600" b="1" dirty="0">
                <a:ea typeface="Times New Roman"/>
                <a:cs typeface="Times New Roman"/>
                <a:sym typeface="Times New Roman"/>
              </a:rPr>
              <a:t>R</a:t>
            </a:r>
            <a:r>
              <a:rPr lang="en-US" sz="3600" b="1" dirty="0">
                <a:ea typeface="Times New Roman"/>
                <a:cs typeface="Times New Roman"/>
                <a:sym typeface="Times New Roman"/>
              </a:rPr>
              <a:t>EFERENCES</a:t>
            </a:r>
            <a:r>
              <a:rPr sz="3600" b="1" dirty="0">
                <a:ea typeface="Times New Roman"/>
                <a:cs typeface="Times New Roman"/>
                <a:sym typeface="Times New Roman"/>
              </a:rPr>
              <a:t>: </a:t>
            </a:r>
            <a:br>
              <a:rPr lang="en-US" sz="3600" b="1" dirty="0">
                <a:ea typeface="Times New Roman"/>
                <a:cs typeface="Times New Roman"/>
                <a:sym typeface="Times New Roman"/>
              </a:rPr>
            </a:br>
            <a:br>
              <a:rPr lang="en-IN" sz="3600" b="1" dirty="0">
                <a:ea typeface="Times New Roman"/>
                <a:cs typeface="Times New Roman"/>
                <a:sym typeface="Times New Roman"/>
              </a:rPr>
            </a:br>
            <a:br>
              <a:rPr sz="2632" dirty="0">
                <a:latin typeface="Times New Roman"/>
                <a:ea typeface="Times New Roman"/>
                <a:cs typeface="Times New Roman"/>
                <a:sym typeface="Times New Roman"/>
              </a:rPr>
            </a:br>
            <a:r>
              <a:rPr sz="1800" b="0" dirty="0">
                <a:latin typeface="+mn-lt"/>
                <a:ea typeface="Arial"/>
                <a:cs typeface="Arial"/>
                <a:sym typeface="Arial"/>
              </a:rPr>
              <a:t>1.</a:t>
            </a:r>
            <a:r>
              <a:rPr sz="1800" b="0" dirty="0">
                <a:latin typeface="+mn-lt"/>
                <a:ea typeface="Times New Roman"/>
                <a:cs typeface="Times New Roman"/>
                <a:sym typeface="Times New Roman"/>
              </a:rPr>
              <a:t>Graves, A.; </a:t>
            </a:r>
            <a:r>
              <a:rPr sz="1800" b="0" dirty="0" err="1">
                <a:latin typeface="+mn-lt"/>
                <a:ea typeface="Times New Roman"/>
                <a:cs typeface="Times New Roman"/>
                <a:sym typeface="Times New Roman"/>
              </a:rPr>
              <a:t>Liwicki</a:t>
            </a:r>
            <a:r>
              <a:rPr sz="1800" b="0" dirty="0">
                <a:latin typeface="+mn-lt"/>
                <a:ea typeface="Times New Roman"/>
                <a:cs typeface="Times New Roman"/>
                <a:sym typeface="Times New Roman"/>
              </a:rPr>
              <a:t>, M.; Fernández, S.; Bertolami, R.; </a:t>
            </a:r>
            <a:r>
              <a:rPr sz="1800" b="0" dirty="0" err="1">
                <a:latin typeface="+mn-lt"/>
                <a:ea typeface="Times New Roman"/>
                <a:cs typeface="Times New Roman"/>
                <a:sym typeface="Times New Roman"/>
              </a:rPr>
              <a:t>Bunke</a:t>
            </a:r>
            <a:r>
              <a:rPr sz="1800" b="0" dirty="0">
                <a:latin typeface="+mn-lt"/>
                <a:ea typeface="Times New Roman"/>
                <a:cs typeface="Times New Roman"/>
                <a:sym typeface="Times New Roman"/>
              </a:rPr>
              <a:t>, H.; </a:t>
            </a:r>
            <a:r>
              <a:rPr sz="1800" b="0" dirty="0" err="1">
                <a:latin typeface="+mn-lt"/>
                <a:ea typeface="Times New Roman"/>
                <a:cs typeface="Times New Roman"/>
                <a:sym typeface="Times New Roman"/>
              </a:rPr>
              <a:t>Schmidhuber</a:t>
            </a:r>
            <a:r>
              <a:rPr sz="1800" b="0" dirty="0">
                <a:latin typeface="+mn-lt"/>
                <a:ea typeface="Times New Roman"/>
                <a:cs typeface="Times New Roman"/>
                <a:sym typeface="Times New Roman"/>
              </a:rPr>
              <a:t>, J. (May 2009). "A Novel Connectionist System for Unconstrained Handwriting Recognition". IEEE Transactions on Pattern Analysis and Machine Intelligence.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2. Li, </a:t>
            </a:r>
            <a:r>
              <a:rPr sz="1800" b="0" dirty="0" err="1">
                <a:latin typeface="+mn-lt"/>
                <a:ea typeface="Times New Roman"/>
                <a:cs typeface="Times New Roman"/>
                <a:sym typeface="Times New Roman"/>
              </a:rPr>
              <a:t>Xiangang</a:t>
            </a:r>
            <a:r>
              <a:rPr sz="1800" b="0" dirty="0">
                <a:latin typeface="+mn-lt"/>
                <a:ea typeface="Times New Roman"/>
                <a:cs typeface="Times New Roman"/>
                <a:sym typeface="Times New Roman"/>
              </a:rPr>
              <a:t>; Wu, </a:t>
            </a:r>
            <a:r>
              <a:rPr sz="1800" b="0" dirty="0" err="1">
                <a:latin typeface="+mn-lt"/>
                <a:ea typeface="Times New Roman"/>
                <a:cs typeface="Times New Roman"/>
                <a:sym typeface="Times New Roman"/>
              </a:rPr>
              <a:t>Xihong</a:t>
            </a:r>
            <a:r>
              <a:rPr sz="1800" b="0" dirty="0">
                <a:latin typeface="+mn-lt"/>
                <a:ea typeface="Times New Roman"/>
                <a:cs typeface="Times New Roman"/>
                <a:sym typeface="Times New Roman"/>
              </a:rPr>
              <a:t> (2014-10-15). "Constructing Long Short-Term Memory based Deep Recurrent Neural Networks for Large Vocabulary Speech Recognition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3. Wu, </a:t>
            </a:r>
            <a:r>
              <a:rPr sz="1800" b="0" dirty="0" err="1">
                <a:latin typeface="+mn-lt"/>
                <a:ea typeface="Times New Roman"/>
                <a:cs typeface="Times New Roman"/>
                <a:sym typeface="Times New Roman"/>
              </a:rPr>
              <a:t>Yonghui</a:t>
            </a:r>
            <a:r>
              <a:rPr sz="1800" b="0" dirty="0">
                <a:latin typeface="+mn-lt"/>
                <a:ea typeface="Times New Roman"/>
                <a:cs typeface="Times New Roman"/>
                <a:sym typeface="Times New Roman"/>
              </a:rPr>
              <a:t>; Schuster, Mike; Chen, </a:t>
            </a:r>
            <a:r>
              <a:rPr sz="1800" b="0" dirty="0" err="1">
                <a:latin typeface="+mn-lt"/>
                <a:ea typeface="Times New Roman"/>
                <a:cs typeface="Times New Roman"/>
                <a:sym typeface="Times New Roman"/>
              </a:rPr>
              <a:t>Zhifeng</a:t>
            </a:r>
            <a:r>
              <a:rPr sz="1800" b="0" dirty="0">
                <a:latin typeface="+mn-lt"/>
                <a:ea typeface="Times New Roman"/>
                <a:cs typeface="Times New Roman"/>
                <a:sym typeface="Times New Roman"/>
              </a:rPr>
              <a:t>; Le, Quoc V.; </a:t>
            </a:r>
            <a:r>
              <a:rPr sz="1800" b="0" dirty="0" err="1">
                <a:latin typeface="+mn-lt"/>
                <a:ea typeface="Times New Roman"/>
                <a:cs typeface="Times New Roman"/>
                <a:sym typeface="Times New Roman"/>
              </a:rPr>
              <a:t>Norouzi</a:t>
            </a:r>
            <a:r>
              <a:rPr sz="1800" b="0" dirty="0">
                <a:latin typeface="+mn-lt"/>
                <a:ea typeface="Times New Roman"/>
                <a:cs typeface="Times New Roman"/>
                <a:sym typeface="Times New Roman"/>
              </a:rPr>
              <a:t>, Mohammad; </a:t>
            </a:r>
            <a:r>
              <a:rPr sz="1800" b="0" dirty="0" err="1">
                <a:latin typeface="+mn-lt"/>
                <a:ea typeface="Times New Roman"/>
                <a:cs typeface="Times New Roman"/>
                <a:sym typeface="Times New Roman"/>
              </a:rPr>
              <a:t>Macherey</a:t>
            </a:r>
            <a:r>
              <a:rPr sz="1800" b="0" dirty="0">
                <a:latin typeface="+mn-lt"/>
                <a:ea typeface="Times New Roman"/>
                <a:cs typeface="Times New Roman"/>
                <a:sym typeface="Times New Roman"/>
              </a:rPr>
              <a:t>, Wolfgang; </a:t>
            </a:r>
            <a:r>
              <a:rPr sz="1800" b="0" dirty="0" err="1">
                <a:latin typeface="+mn-lt"/>
                <a:ea typeface="Times New Roman"/>
                <a:cs typeface="Times New Roman"/>
                <a:sym typeface="Times New Roman"/>
              </a:rPr>
              <a:t>Krikun</a:t>
            </a:r>
            <a:r>
              <a:rPr sz="1800" b="0" dirty="0">
                <a:latin typeface="+mn-lt"/>
                <a:ea typeface="Times New Roman"/>
                <a:cs typeface="Times New Roman"/>
                <a:sym typeface="Times New Roman"/>
              </a:rPr>
              <a:t>, Maxim; Cao, Yuan; Gao, Qin (2016-09-26). "Google's Neural Machine Translation System: Bridging the Gap between Human and Machine Translation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4. Mayer, H.; Gomez, F.; </a:t>
            </a:r>
            <a:r>
              <a:rPr sz="1800" b="0" dirty="0" err="1">
                <a:latin typeface="+mn-lt"/>
                <a:ea typeface="Times New Roman"/>
                <a:cs typeface="Times New Roman"/>
                <a:sym typeface="Times New Roman"/>
              </a:rPr>
              <a:t>Wierstra</a:t>
            </a:r>
            <a:r>
              <a:rPr sz="1800" b="0" dirty="0">
                <a:latin typeface="+mn-lt"/>
                <a:ea typeface="Times New Roman"/>
                <a:cs typeface="Times New Roman"/>
                <a:sym typeface="Times New Roman"/>
              </a:rPr>
              <a:t>, D.; Nagy, I.; Knoll, A.; </a:t>
            </a:r>
            <a:r>
              <a:rPr sz="1800" b="0" dirty="0" err="1">
                <a:latin typeface="+mn-lt"/>
                <a:ea typeface="Times New Roman"/>
                <a:cs typeface="Times New Roman"/>
                <a:sym typeface="Times New Roman"/>
              </a:rPr>
              <a:t>Schmidhuber</a:t>
            </a:r>
            <a:r>
              <a:rPr sz="1800" b="0" dirty="0">
                <a:latin typeface="+mn-lt"/>
                <a:ea typeface="Times New Roman"/>
                <a:cs typeface="Times New Roman"/>
                <a:sym typeface="Times New Roman"/>
              </a:rPr>
              <a:t>, J. (October 2006). A System for Robotic Heart Surgery that Learns to Tie Knots Using Recurrent Neural Networks. 2006 IEEE/RSJ International Conference on Intelligent Robots and Systems. pp. 543–548.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dirty="0">
                <a:latin typeface="+mn-lt"/>
                <a:ea typeface="Times New Roman"/>
                <a:cs typeface="Times New Roman"/>
                <a:sym typeface="Times New Roman"/>
              </a:rPr>
              <a:t>5. </a:t>
            </a:r>
            <a:r>
              <a:rPr sz="1800" b="0" dirty="0">
                <a:latin typeface="+mn-lt"/>
                <a:ea typeface="Times New Roman"/>
                <a:cs typeface="Times New Roman"/>
                <a:sym typeface="Times New Roman"/>
              </a:rPr>
              <a:t>Rodriguez, Jesus (July 2, 2018). "The Science Behind OpenAI Five that just Produced One of the Greatest Breakthrough in the History of AI". Towards Data Science. Archived from the original on 2019-12-26. Retrieved 2019-01-15.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endParaRPr sz="1800" b="0" dirty="0">
              <a:latin typeface="+mn-lt"/>
              <a:ea typeface="Times New Roman"/>
              <a:cs typeface="Times New Roman"/>
              <a:sym typeface="Times New Roman"/>
            </a:endParaRPr>
          </a:p>
        </p:txBody>
      </p:sp>
      <p:sp>
        <p:nvSpPr>
          <p:cNvPr id="457" name="Slide Number Placeholder 4"/>
          <p:cNvSpPr txBox="1">
            <a:spLocks noGrp="1"/>
          </p:cNvSpPr>
          <p:nvPr>
            <p:ph type="sldNum" sz="quarter" idx="12"/>
          </p:nvPr>
        </p:nvSpPr>
        <p:spPr>
          <a:xfrm>
            <a:off x="10878819" y="5729950"/>
            <a:ext cx="838199" cy="7676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dirty="0"/>
          </a:p>
        </p:txBody>
      </p:sp>
      <p:sp>
        <p:nvSpPr>
          <p:cNvPr id="459" name="Slide Number Placeholder 1"/>
          <p:cNvSpPr txBox="1"/>
          <p:nvPr/>
        </p:nvSpPr>
        <p:spPr>
          <a:xfrm>
            <a:off x="11297919" y="6375717"/>
            <a:ext cx="314962"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itle 3"/>
          <p:cNvSpPr txBox="1">
            <a:spLocks noGrp="1"/>
          </p:cNvSpPr>
          <p:nvPr>
            <p:ph type="title"/>
          </p:nvPr>
        </p:nvSpPr>
        <p:spPr>
          <a:xfrm>
            <a:off x="139084" y="437046"/>
            <a:ext cx="10631584" cy="5983909"/>
          </a:xfrm>
          <a:prstGeom prst="rect">
            <a:avLst/>
          </a:prstGeom>
        </p:spPr>
        <p:txBody>
          <a:bodyPr>
            <a:normAutofit fontScale="90000"/>
          </a:bodyPr>
          <a:lstStyle/>
          <a:p>
            <a:pPr defTabSz="877823">
              <a:defRPr sz="2400"/>
            </a:pPr>
            <a:br>
              <a:rPr dirty="0"/>
            </a:br>
            <a:br>
              <a:rPr sz="1800" dirty="0"/>
            </a:br>
            <a:r>
              <a:rPr sz="1800" b="0" dirty="0">
                <a:latin typeface="+mn-lt"/>
                <a:ea typeface="Times New Roman"/>
                <a:cs typeface="Times New Roman"/>
                <a:sym typeface="Times New Roman"/>
              </a:rPr>
              <a:t>6. Li, </a:t>
            </a:r>
            <a:r>
              <a:rPr sz="1800" b="0" dirty="0" err="1">
                <a:latin typeface="+mn-lt"/>
                <a:ea typeface="Times New Roman"/>
                <a:cs typeface="Times New Roman"/>
                <a:sym typeface="Times New Roman"/>
              </a:rPr>
              <a:t>Xiangang</a:t>
            </a:r>
            <a:r>
              <a:rPr sz="1800" b="0" dirty="0">
                <a:latin typeface="+mn-lt"/>
                <a:ea typeface="Times New Roman"/>
                <a:cs typeface="Times New Roman"/>
                <a:sym typeface="Times New Roman"/>
              </a:rPr>
              <a:t>; Wu, </a:t>
            </a:r>
            <a:r>
              <a:rPr sz="1800" b="0" dirty="0" err="1">
                <a:latin typeface="+mn-lt"/>
                <a:ea typeface="Times New Roman"/>
                <a:cs typeface="Times New Roman"/>
                <a:sym typeface="Times New Roman"/>
              </a:rPr>
              <a:t>Xihong</a:t>
            </a:r>
            <a:r>
              <a:rPr sz="1800" b="0" dirty="0">
                <a:latin typeface="+mn-lt"/>
                <a:ea typeface="Times New Roman"/>
                <a:cs typeface="Times New Roman"/>
                <a:sym typeface="Times New Roman"/>
              </a:rPr>
              <a:t> (2014-10-15). "Constructing Long Short-Term Memory based Deep Recurrent Neural Networks for Large Vocabulary Speech Recognition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7. K. Cho, B. Van </a:t>
            </a:r>
            <a:r>
              <a:rPr sz="1800" b="0" dirty="0" err="1">
                <a:latin typeface="+mn-lt"/>
                <a:ea typeface="Times New Roman"/>
                <a:cs typeface="Times New Roman"/>
                <a:sym typeface="Times New Roman"/>
              </a:rPr>
              <a:t>Merriënboer</a:t>
            </a:r>
            <a:r>
              <a:rPr sz="1800" b="0" dirty="0">
                <a:latin typeface="+mn-lt"/>
                <a:ea typeface="Times New Roman"/>
                <a:cs typeface="Times New Roman"/>
                <a:sym typeface="Times New Roman"/>
              </a:rPr>
              <a:t>, Ç. </a:t>
            </a:r>
            <a:r>
              <a:rPr sz="1800" b="0" dirty="0" err="1">
                <a:latin typeface="+mn-lt"/>
                <a:ea typeface="Times New Roman"/>
                <a:cs typeface="Times New Roman"/>
                <a:sym typeface="Times New Roman"/>
              </a:rPr>
              <a:t>Gülçehre</a:t>
            </a:r>
            <a:r>
              <a:rPr sz="1800" b="0" dirty="0">
                <a:latin typeface="+mn-lt"/>
                <a:ea typeface="Times New Roman"/>
                <a:cs typeface="Times New Roman"/>
                <a:sym typeface="Times New Roman"/>
              </a:rPr>
              <a:t>, D. </a:t>
            </a:r>
            <a:r>
              <a:rPr sz="1800" b="0" dirty="0" err="1">
                <a:latin typeface="+mn-lt"/>
                <a:ea typeface="Times New Roman"/>
                <a:cs typeface="Times New Roman"/>
                <a:sym typeface="Times New Roman"/>
              </a:rPr>
              <a:t>Bahdanau</a:t>
            </a:r>
            <a:r>
              <a:rPr sz="1800" b="0" dirty="0">
                <a:latin typeface="+mn-lt"/>
                <a:ea typeface="Times New Roman"/>
                <a:cs typeface="Times New Roman"/>
                <a:sym typeface="Times New Roman"/>
              </a:rPr>
              <a:t>, F. </a:t>
            </a:r>
            <a:r>
              <a:rPr sz="1800" b="0" dirty="0" err="1">
                <a:latin typeface="+mn-lt"/>
                <a:ea typeface="Times New Roman"/>
                <a:cs typeface="Times New Roman"/>
                <a:sym typeface="Times New Roman"/>
              </a:rPr>
              <a:t>Bougares</a:t>
            </a:r>
            <a:r>
              <a:rPr sz="1800" b="0" dirty="0">
                <a:latin typeface="+mn-lt"/>
                <a:ea typeface="Times New Roman"/>
                <a:cs typeface="Times New Roman"/>
                <a:sym typeface="Times New Roman"/>
              </a:rPr>
              <a:t>, H. </a:t>
            </a:r>
            <a:r>
              <a:rPr sz="1800" b="0" dirty="0" err="1">
                <a:latin typeface="+mn-lt"/>
                <a:ea typeface="Times New Roman"/>
                <a:cs typeface="Times New Roman"/>
                <a:sym typeface="Times New Roman"/>
              </a:rPr>
              <a:t>Schwenk</a:t>
            </a:r>
            <a:r>
              <a:rPr sz="1800" b="0" dirty="0">
                <a:latin typeface="+mn-lt"/>
                <a:ea typeface="Times New Roman"/>
                <a:cs typeface="Times New Roman"/>
                <a:sym typeface="Times New Roman"/>
              </a:rPr>
              <a:t>, Y. Bengio, Learning phrase representations using </a:t>
            </a:r>
            <a:r>
              <a:rPr sz="1800" b="0" dirty="0" err="1">
                <a:latin typeface="+mn-lt"/>
                <a:ea typeface="Times New Roman"/>
                <a:cs typeface="Times New Roman"/>
                <a:sym typeface="Times New Roman"/>
              </a:rPr>
              <a:t>rnn</a:t>
            </a:r>
            <a:r>
              <a:rPr sz="1800" b="0" dirty="0">
                <a:latin typeface="+mn-lt"/>
                <a:ea typeface="Times New Roman"/>
                <a:cs typeface="Times New Roman"/>
                <a:sym typeface="Times New Roman"/>
              </a:rPr>
              <a:t> encoder–decoder for statistical machine translation, in: Proceedings of the 2014 Conference on </a:t>
            </a:r>
            <a:r>
              <a:rPr sz="1800" b="0" dirty="0" err="1">
                <a:latin typeface="+mn-lt"/>
                <a:ea typeface="Times New Roman"/>
                <a:cs typeface="Times New Roman"/>
                <a:sym typeface="Times New Roman"/>
              </a:rPr>
              <a:t>Empir-ical</a:t>
            </a:r>
            <a:r>
              <a:rPr sz="1800" b="0" dirty="0">
                <a:latin typeface="+mn-lt"/>
                <a:ea typeface="Times New Roman"/>
                <a:cs typeface="Times New Roman"/>
                <a:sym typeface="Times New Roman"/>
              </a:rPr>
              <a:t> Methods in Natural Language Processing (EMNLP), Association for Computational Linguistics, Doha, Qatar, 2014.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8. </a:t>
            </a:r>
            <a:r>
              <a:rPr sz="1800" b="0" dirty="0" err="1">
                <a:latin typeface="+mn-lt"/>
                <a:ea typeface="Times New Roman"/>
                <a:cs typeface="Times New Roman"/>
                <a:sym typeface="Times New Roman"/>
              </a:rPr>
              <a:t>Rashtchian</a:t>
            </a:r>
            <a:r>
              <a:rPr sz="1800" b="0" dirty="0">
                <a:latin typeface="+mn-lt"/>
                <a:ea typeface="Times New Roman"/>
                <a:cs typeface="Times New Roman"/>
                <a:sym typeface="Times New Roman"/>
              </a:rPr>
              <a:t> C, Young P, </a:t>
            </a:r>
            <a:r>
              <a:rPr sz="1800" b="0" dirty="0" err="1">
                <a:latin typeface="+mn-lt"/>
                <a:ea typeface="Times New Roman"/>
                <a:cs typeface="Times New Roman"/>
                <a:sym typeface="Times New Roman"/>
              </a:rPr>
              <a:t>Hodosh</a:t>
            </a:r>
            <a:r>
              <a:rPr sz="1800" b="0" dirty="0">
                <a:latin typeface="+mn-lt"/>
                <a:ea typeface="Times New Roman"/>
                <a:cs typeface="Times New Roman"/>
                <a:sym typeface="Times New Roman"/>
              </a:rPr>
              <a:t> M, </a:t>
            </a:r>
            <a:r>
              <a:rPr sz="1800" b="0" dirty="0" err="1">
                <a:latin typeface="+mn-lt"/>
                <a:ea typeface="Times New Roman"/>
                <a:cs typeface="Times New Roman"/>
                <a:sym typeface="Times New Roman"/>
              </a:rPr>
              <a:t>Hockenmaier</a:t>
            </a:r>
            <a:r>
              <a:rPr sz="1800" b="0" dirty="0">
                <a:latin typeface="+mn-lt"/>
                <a:ea typeface="Times New Roman"/>
                <a:cs typeface="Times New Roman"/>
                <a:sym typeface="Times New Roman"/>
              </a:rPr>
              <a:t> J. (2010) Collecting image annotations using Amazon’s Mechanical Turk. In: Proceedings of the NAACL HLT 2010 workshop on creating speech and language data with Amazon’s Mechanical Turk. Association for Computational Linguistics.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9. D. Lin, An information-theoretic definition of similarity, in: Proceedings of the Fifteenth International Conference on Machine Learning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10. Dewa Made Sri </a:t>
            </a:r>
            <a:r>
              <a:rPr sz="1800" b="0" dirty="0" err="1">
                <a:latin typeface="+mn-lt"/>
                <a:ea typeface="Times New Roman"/>
                <a:cs typeface="Times New Roman"/>
                <a:sym typeface="Times New Roman"/>
              </a:rPr>
              <a:t>Arsa</a:t>
            </a:r>
            <a:r>
              <a:rPr sz="1800" b="0" dirty="0">
                <a:latin typeface="+mn-lt"/>
                <a:ea typeface="Times New Roman"/>
                <a:cs typeface="Times New Roman"/>
                <a:sym typeface="Times New Roman"/>
              </a:rPr>
              <a:t>, I.P.A. </a:t>
            </a:r>
            <a:r>
              <a:rPr sz="1800" b="0" dirty="0" err="1">
                <a:latin typeface="+mn-lt"/>
                <a:ea typeface="Times New Roman"/>
                <a:cs typeface="Times New Roman"/>
                <a:sym typeface="Times New Roman"/>
              </a:rPr>
              <a:t>Bayupati</a:t>
            </a:r>
            <a:r>
              <a:rPr sz="1800" b="0" dirty="0">
                <a:latin typeface="+mn-lt"/>
                <a:ea typeface="Times New Roman"/>
                <a:cs typeface="Times New Roman"/>
                <a:sym typeface="Times New Roman"/>
              </a:rPr>
              <a:t> &amp; Kadek </a:t>
            </a:r>
            <a:r>
              <a:rPr sz="1800" b="0" dirty="0" err="1">
                <a:latin typeface="+mn-lt"/>
                <a:ea typeface="Times New Roman"/>
                <a:cs typeface="Times New Roman"/>
                <a:sym typeface="Times New Roman"/>
              </a:rPr>
              <a:t>Sastrawan</a:t>
            </a:r>
            <a:r>
              <a:rPr sz="1800" b="0" dirty="0">
                <a:latin typeface="+mn-lt"/>
                <a:ea typeface="Times New Roman"/>
                <a:cs typeface="Times New Roman"/>
                <a:sym typeface="Times New Roman"/>
              </a:rPr>
              <a:t> ,” Detection of fake news using deep learning CNN–RNN based methods” </a:t>
            </a:r>
            <a:br>
              <a:rPr sz="1800" b="0" dirty="0">
                <a:latin typeface="+mn-lt"/>
                <a:ea typeface="Times New Roman"/>
                <a:cs typeface="Times New Roman"/>
                <a:sym typeface="Times New Roman"/>
              </a:rPr>
            </a:br>
            <a:br>
              <a:rPr sz="1800" b="0" dirty="0">
                <a:latin typeface="+mn-lt"/>
                <a:ea typeface="Times New Roman"/>
                <a:cs typeface="Times New Roman"/>
                <a:sym typeface="Times New Roman"/>
              </a:rPr>
            </a:br>
            <a:r>
              <a:rPr sz="1800" b="0" dirty="0">
                <a:latin typeface="+mn-lt"/>
                <a:ea typeface="Times New Roman"/>
                <a:cs typeface="Times New Roman"/>
                <a:sym typeface="Times New Roman"/>
              </a:rPr>
              <a:t>11. Anjali </a:t>
            </a:r>
            <a:r>
              <a:rPr sz="1800" b="0" dirty="0" err="1">
                <a:latin typeface="+mn-lt"/>
                <a:ea typeface="Times New Roman"/>
                <a:cs typeface="Times New Roman"/>
                <a:sym typeface="Times New Roman"/>
              </a:rPr>
              <a:t>Samad,Bhagyanidhi</a:t>
            </a:r>
            <a:r>
              <a:rPr sz="1800" b="0" dirty="0">
                <a:latin typeface="+mn-lt"/>
                <a:ea typeface="Times New Roman"/>
                <a:cs typeface="Times New Roman"/>
                <a:sym typeface="Times New Roman"/>
              </a:rPr>
              <a:t> and Vaibhav Gautam, "An Approach for Rainfall Prediction Using Long Short Term Memory Neural Network" </a:t>
            </a:r>
            <a:br>
              <a:rPr sz="1600" b="0" dirty="0">
                <a:latin typeface="+mn-lt"/>
                <a:ea typeface="Times New Roman"/>
                <a:cs typeface="Times New Roman"/>
                <a:sym typeface="Times New Roman"/>
              </a:rPr>
            </a:br>
            <a:br>
              <a:rPr sz="1727" b="0" dirty="0">
                <a:latin typeface="Times New Roman"/>
                <a:ea typeface="Times New Roman"/>
                <a:cs typeface="Times New Roman"/>
                <a:sym typeface="Times New Roman"/>
              </a:rPr>
            </a:br>
            <a:endParaRPr sz="1727" b="0" dirty="0">
              <a:latin typeface="Times New Roman"/>
              <a:ea typeface="Times New Roman"/>
              <a:cs typeface="Times New Roman"/>
              <a:sym typeface="Times New Roman"/>
            </a:endParaRPr>
          </a:p>
        </p:txBody>
      </p:sp>
      <p:sp>
        <p:nvSpPr>
          <p:cNvPr id="461" name="Slide Number Placeholder 4"/>
          <p:cNvSpPr txBox="1">
            <a:spLocks noGrp="1"/>
          </p:cNvSpPr>
          <p:nvPr>
            <p:ph type="sldNum" sz="quarter" idx="12"/>
          </p:nvPr>
        </p:nvSpPr>
        <p:spPr>
          <a:xfrm>
            <a:off x="11275716" y="6159008"/>
            <a:ext cx="674329" cy="43341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IN" smtClean="0"/>
              <a:t>11</a:t>
            </a:fld>
            <a:endParaRPr dirty="0"/>
          </a:p>
        </p:txBody>
      </p:sp>
      <p:sp>
        <p:nvSpPr>
          <p:cNvPr id="463" name="Slide Number Placeholder 1"/>
          <p:cNvSpPr txBox="1"/>
          <p:nvPr/>
        </p:nvSpPr>
        <p:spPr>
          <a:xfrm>
            <a:off x="11297919" y="6375717"/>
            <a:ext cx="314962"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3" name="TextBox 2">
            <a:extLst>
              <a:ext uri="{FF2B5EF4-FFF2-40B4-BE49-F238E27FC236}">
                <a16:creationId xmlns:a16="http://schemas.microsoft.com/office/drawing/2014/main" id="{5342246B-ED95-7E01-D066-35D719AEC2D4}"/>
              </a:ext>
            </a:extLst>
          </p:cNvPr>
          <p:cNvSpPr txBox="1"/>
          <p:nvPr/>
        </p:nvSpPr>
        <p:spPr>
          <a:xfrm>
            <a:off x="3048000" y="3236959"/>
            <a:ext cx="6096000" cy="369332"/>
          </a:xfrm>
          <a:prstGeom prst="rect">
            <a:avLst/>
          </a:prstGeom>
          <a:noFill/>
        </p:spPr>
        <p:txBody>
          <a:bodyPr wrap="square">
            <a:spAutoFit/>
          </a:bodyPr>
          <a:lstStyle/>
          <a:p>
            <a:fld id="{86CB4B4D-7CA3-9044-876B-883B54F8677D}" type="slidenum">
              <a:rPr lang="en-IN" smtClean="0"/>
              <a:pPr/>
              <a:t>11</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itle 3"/>
          <p:cNvSpPr txBox="1">
            <a:spLocks noGrp="1"/>
          </p:cNvSpPr>
          <p:nvPr>
            <p:ph type="title"/>
          </p:nvPr>
        </p:nvSpPr>
        <p:spPr>
          <a:xfrm>
            <a:off x="378661" y="2784987"/>
            <a:ext cx="10631584" cy="1288026"/>
          </a:xfrm>
          <a:prstGeom prst="rect">
            <a:avLst/>
          </a:prstGeom>
        </p:spPr>
        <p:txBody>
          <a:bodyPr>
            <a:normAutofit/>
          </a:bodyPr>
          <a:lstStyle/>
          <a:p>
            <a:pPr algn="ctr" defTabSz="877823">
              <a:defRPr sz="2400"/>
            </a:pPr>
            <a:br>
              <a:rPr dirty="0"/>
            </a:br>
            <a:br>
              <a:rPr sz="1600" b="0" dirty="0">
                <a:latin typeface="+mn-lt"/>
                <a:ea typeface="Times New Roman"/>
                <a:cs typeface="Times New Roman"/>
                <a:sym typeface="Times New Roman"/>
              </a:rPr>
            </a:br>
            <a:br>
              <a:rPr sz="1727" b="0" dirty="0">
                <a:latin typeface="Times New Roman"/>
                <a:ea typeface="Times New Roman"/>
                <a:cs typeface="Times New Roman"/>
                <a:sym typeface="Times New Roman"/>
              </a:rPr>
            </a:br>
            <a:endParaRPr sz="1727" b="0" dirty="0">
              <a:latin typeface="Times New Roman"/>
              <a:ea typeface="Times New Roman"/>
              <a:cs typeface="Times New Roman"/>
              <a:sym typeface="Times New Roman"/>
            </a:endParaRPr>
          </a:p>
        </p:txBody>
      </p:sp>
      <p:sp>
        <p:nvSpPr>
          <p:cNvPr id="461" name="Slide Number Placeholder 4"/>
          <p:cNvSpPr txBox="1">
            <a:spLocks noGrp="1"/>
          </p:cNvSpPr>
          <p:nvPr>
            <p:ph type="sldNum" sz="quarter" idx="12"/>
          </p:nvPr>
        </p:nvSpPr>
        <p:spPr>
          <a:xfrm>
            <a:off x="11275716" y="6159008"/>
            <a:ext cx="674329" cy="43341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smtClean="0"/>
              <a:t>12</a:t>
            </a:fld>
            <a:endParaRPr dirty="0"/>
          </a:p>
        </p:txBody>
      </p:sp>
      <p:sp>
        <p:nvSpPr>
          <p:cNvPr id="463" name="Slide Number Placeholder 1"/>
          <p:cNvSpPr txBox="1"/>
          <p:nvPr/>
        </p:nvSpPr>
        <p:spPr>
          <a:xfrm>
            <a:off x="11297919" y="6375717"/>
            <a:ext cx="314962"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2" name="TextBox 1">
            <a:extLst>
              <a:ext uri="{FF2B5EF4-FFF2-40B4-BE49-F238E27FC236}">
                <a16:creationId xmlns:a16="http://schemas.microsoft.com/office/drawing/2014/main" id="{A4A5D727-764A-1F03-A5F8-8D5596E4DB7F}"/>
              </a:ext>
            </a:extLst>
          </p:cNvPr>
          <p:cNvSpPr txBox="1"/>
          <p:nvPr/>
        </p:nvSpPr>
        <p:spPr>
          <a:xfrm>
            <a:off x="3559275" y="2921168"/>
            <a:ext cx="4709653" cy="1015663"/>
          </a:xfrm>
          <a:prstGeom prst="rect">
            <a:avLst/>
          </a:prstGeom>
          <a:noFill/>
        </p:spPr>
        <p:txBody>
          <a:bodyPr wrap="square" rtlCol="0">
            <a:spAutoFit/>
          </a:bodyPr>
          <a:lstStyle/>
          <a:p>
            <a:r>
              <a:rPr lang="en-US" sz="6000" b="1" dirty="0"/>
              <a:t>THANK YOU</a:t>
            </a:r>
            <a:endParaRPr lang="en-IN" sz="6000" b="1" dirty="0"/>
          </a:p>
        </p:txBody>
      </p:sp>
    </p:spTree>
    <p:extLst>
      <p:ext uri="{BB962C8B-B14F-4D97-AF65-F5344CB8AC3E}">
        <p14:creationId xmlns:p14="http://schemas.microsoft.com/office/powerpoint/2010/main" val="356765578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dirty="0"/>
          </a:p>
        </p:txBody>
      </p:sp>
      <p:sp>
        <p:nvSpPr>
          <p:cNvPr id="4" name="TextBox 3">
            <a:extLst>
              <a:ext uri="{FF2B5EF4-FFF2-40B4-BE49-F238E27FC236}">
                <a16:creationId xmlns:a16="http://schemas.microsoft.com/office/drawing/2014/main" id="{D30B958D-61C4-0458-EFB9-8FEBEB0E7B5F}"/>
              </a:ext>
            </a:extLst>
          </p:cNvPr>
          <p:cNvSpPr txBox="1"/>
          <p:nvPr/>
        </p:nvSpPr>
        <p:spPr>
          <a:xfrm>
            <a:off x="383458" y="993057"/>
            <a:ext cx="8013290" cy="584775"/>
          </a:xfrm>
          <a:prstGeom prst="rect">
            <a:avLst/>
          </a:prstGeom>
          <a:noFill/>
        </p:spPr>
        <p:txBody>
          <a:bodyPr wrap="square" rtlCol="0">
            <a:spAutoFit/>
          </a:bodyPr>
          <a:lstStyle/>
          <a:p>
            <a:r>
              <a:rPr lang="en-US" sz="3200" b="1" dirty="0"/>
              <a:t>MOTIVATION</a:t>
            </a:r>
            <a:endParaRPr lang="en-IN" sz="3200" b="1" dirty="0"/>
          </a:p>
        </p:txBody>
      </p:sp>
      <p:sp>
        <p:nvSpPr>
          <p:cNvPr id="5" name="TextBox 4">
            <a:extLst>
              <a:ext uri="{FF2B5EF4-FFF2-40B4-BE49-F238E27FC236}">
                <a16:creationId xmlns:a16="http://schemas.microsoft.com/office/drawing/2014/main" id="{A82EFB49-CA87-202A-75CE-57E73E12A29B}"/>
              </a:ext>
            </a:extLst>
          </p:cNvPr>
          <p:cNvSpPr txBox="1"/>
          <p:nvPr/>
        </p:nvSpPr>
        <p:spPr>
          <a:xfrm>
            <a:off x="501445" y="2005781"/>
            <a:ext cx="10323871"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Various image sources, including television, the internet, and news outlets, contribute to a vast pool of images. While a significant portion of these images lacks accompanying descriptions, humans possess the ability to interpret them independently.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contrast, machines face considerable challenges in understanding images without descriptive information. The need for descriptions becomes crucial for machines to comprehend visual content.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the realm of artificial intelligence, the research focus on captioning natural scenes has emerged as a critical endeavor. This area aims to provide detailed descriptions for images, addressing the gap in machine understanding</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4" name="TextBox 3">
            <a:extLst>
              <a:ext uri="{FF2B5EF4-FFF2-40B4-BE49-F238E27FC236}">
                <a16:creationId xmlns:a16="http://schemas.microsoft.com/office/drawing/2014/main" id="{414A83DA-E13E-2608-EF93-EDF09568E4E5}"/>
              </a:ext>
            </a:extLst>
          </p:cNvPr>
          <p:cNvSpPr txBox="1"/>
          <p:nvPr/>
        </p:nvSpPr>
        <p:spPr>
          <a:xfrm>
            <a:off x="393290" y="914400"/>
            <a:ext cx="5850194" cy="584775"/>
          </a:xfrm>
          <a:prstGeom prst="rect">
            <a:avLst/>
          </a:prstGeom>
          <a:noFill/>
        </p:spPr>
        <p:txBody>
          <a:bodyPr wrap="square" rtlCol="0">
            <a:spAutoFit/>
          </a:bodyPr>
          <a:lstStyle/>
          <a:p>
            <a:r>
              <a:rPr lang="en-US" sz="3200" b="1" dirty="0"/>
              <a:t>PROBLEM STATEMENT</a:t>
            </a:r>
            <a:endParaRPr lang="en-IN" sz="3200" b="1" dirty="0"/>
          </a:p>
        </p:txBody>
      </p:sp>
      <p:sp>
        <p:nvSpPr>
          <p:cNvPr id="5" name="TextBox 4">
            <a:extLst>
              <a:ext uri="{FF2B5EF4-FFF2-40B4-BE49-F238E27FC236}">
                <a16:creationId xmlns:a16="http://schemas.microsoft.com/office/drawing/2014/main" id="{BB383A72-C51D-4718-D053-FACC7C52050D}"/>
              </a:ext>
            </a:extLst>
          </p:cNvPr>
          <p:cNvSpPr txBox="1"/>
          <p:nvPr/>
        </p:nvSpPr>
        <p:spPr>
          <a:xfrm>
            <a:off x="481781" y="1917290"/>
            <a:ext cx="10087896" cy="37271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CNN-RNN framework-based image captioning technique has two drawbacks in training phase. First drawback is each caption gets equal importance without their individual importance and second drawback is during caption generation objects may not be correctly recognized.</a:t>
            </a:r>
          </a:p>
          <a:p>
            <a:pPr marL="285750" indent="-285750">
              <a:lnSpc>
                <a:spcPct val="150000"/>
              </a:lnSpc>
              <a:buFont typeface="Arial" panose="020B0604020202020204" pitchFamily="34" charset="0"/>
              <a:buChar char="•"/>
            </a:pPr>
            <a:endParaRPr lang="en-US" sz="2000" dirty="0"/>
          </a:p>
          <a:p>
            <a:pPr marL="285750" indent="-285750">
              <a:lnSpc>
                <a:spcPct val="150000"/>
              </a:lnSpc>
              <a:buFont typeface="Arial" panose="020B0604020202020204" pitchFamily="34" charset="0"/>
              <a:buChar char="•"/>
            </a:pPr>
            <a:r>
              <a:rPr lang="en-US" sz="2000" dirty="0"/>
              <a:t>In this paper we have also suggested called Reference based long short term memory (R-LSTM) that main aim is by implementing reference information to give more descriptive caption for a query image.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4" name="TextBox 3">
            <a:extLst>
              <a:ext uri="{FF2B5EF4-FFF2-40B4-BE49-F238E27FC236}">
                <a16:creationId xmlns:a16="http://schemas.microsoft.com/office/drawing/2014/main" id="{E9223CCD-0E38-52AB-94CC-A307A5255BB2}"/>
              </a:ext>
            </a:extLst>
          </p:cNvPr>
          <p:cNvSpPr txBox="1"/>
          <p:nvPr/>
        </p:nvSpPr>
        <p:spPr>
          <a:xfrm>
            <a:off x="589935" y="875071"/>
            <a:ext cx="4807975" cy="584775"/>
          </a:xfrm>
          <a:prstGeom prst="rect">
            <a:avLst/>
          </a:prstGeom>
          <a:noFill/>
        </p:spPr>
        <p:txBody>
          <a:bodyPr wrap="square" rtlCol="0">
            <a:spAutoFit/>
          </a:bodyPr>
          <a:lstStyle/>
          <a:p>
            <a:r>
              <a:rPr lang="en-US" sz="3200" b="1" dirty="0"/>
              <a:t>OBJECTIVES</a:t>
            </a:r>
            <a:endParaRPr lang="en-IN" sz="3200" b="1" dirty="0"/>
          </a:p>
        </p:txBody>
      </p:sp>
      <p:sp>
        <p:nvSpPr>
          <p:cNvPr id="5" name="TextBox 4">
            <a:extLst>
              <a:ext uri="{FF2B5EF4-FFF2-40B4-BE49-F238E27FC236}">
                <a16:creationId xmlns:a16="http://schemas.microsoft.com/office/drawing/2014/main" id="{D2990F2A-036C-597C-01CB-EF175AC73B97}"/>
              </a:ext>
            </a:extLst>
          </p:cNvPr>
          <p:cNvSpPr txBox="1"/>
          <p:nvPr/>
        </p:nvSpPr>
        <p:spPr>
          <a:xfrm>
            <a:off x="589935" y="1927122"/>
            <a:ext cx="10333703"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Should implement a CNN-RNN model by building an image caption generator. </a:t>
            </a:r>
          </a:p>
          <a:p>
            <a:pPr>
              <a:lnSpc>
                <a:spcPct val="150000"/>
              </a:lnSpc>
            </a:pPr>
            <a:endParaRPr lang="en-US" sz="2000" dirty="0"/>
          </a:p>
          <a:p>
            <a:pPr marL="285750" indent="-285750">
              <a:lnSpc>
                <a:spcPct val="150000"/>
              </a:lnSpc>
              <a:buFont typeface="Arial" panose="020B0604020202020204" pitchFamily="34" charset="0"/>
              <a:buChar char="•"/>
            </a:pPr>
            <a:r>
              <a:rPr lang="en-US" sz="2000" dirty="0"/>
              <a:t>The main aim is by implementing reference information to give more descriptive caption for a query image using Long short term memory.</a:t>
            </a:r>
          </a:p>
          <a:p>
            <a:pPr>
              <a:lnSpc>
                <a:spcPct val="150000"/>
              </a:lnSpc>
            </a:pPr>
            <a:endParaRPr lang="en-US" sz="2000" dirty="0"/>
          </a:p>
          <a:p>
            <a:pPr marL="285750" indent="-285750">
              <a:lnSpc>
                <a:spcPct val="150000"/>
              </a:lnSpc>
              <a:buFont typeface="Arial" panose="020B0604020202020204" pitchFamily="34" charset="0"/>
              <a:buChar char="•"/>
            </a:pPr>
            <a:r>
              <a:rPr lang="en-US" sz="2000" dirty="0"/>
              <a:t>This system is developing in the high-level languages and uses advanced front-end and back-end technologies .The response time on the client system should be very less. </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
        <p:nvSpPr>
          <p:cNvPr id="439" name="Slide Number Placeholder 1"/>
          <p:cNvSpPr txBox="1"/>
          <p:nvPr/>
        </p:nvSpPr>
        <p:spPr>
          <a:xfrm>
            <a:off x="11297919" y="6375717"/>
            <a:ext cx="314962"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4" name="TextBox 3">
            <a:extLst>
              <a:ext uri="{FF2B5EF4-FFF2-40B4-BE49-F238E27FC236}">
                <a16:creationId xmlns:a16="http://schemas.microsoft.com/office/drawing/2014/main" id="{38FF455F-BA60-0191-AB58-02F5FA412948}"/>
              </a:ext>
            </a:extLst>
          </p:cNvPr>
          <p:cNvSpPr txBox="1"/>
          <p:nvPr/>
        </p:nvSpPr>
        <p:spPr>
          <a:xfrm>
            <a:off x="550606" y="725006"/>
            <a:ext cx="7678994" cy="584775"/>
          </a:xfrm>
          <a:prstGeom prst="rect">
            <a:avLst/>
          </a:prstGeom>
          <a:noFill/>
        </p:spPr>
        <p:txBody>
          <a:bodyPr wrap="square" rtlCol="0">
            <a:spAutoFit/>
          </a:bodyPr>
          <a:lstStyle/>
          <a:p>
            <a:r>
              <a:rPr lang="en-US" sz="3200" b="1" dirty="0"/>
              <a:t>PAPER 1 CONTRIBUTION:</a:t>
            </a:r>
            <a:endParaRPr lang="en-IN" sz="3200" b="1" dirty="0"/>
          </a:p>
        </p:txBody>
      </p:sp>
      <p:sp>
        <p:nvSpPr>
          <p:cNvPr id="5" name="TextBox 4">
            <a:extLst>
              <a:ext uri="{FF2B5EF4-FFF2-40B4-BE49-F238E27FC236}">
                <a16:creationId xmlns:a16="http://schemas.microsoft.com/office/drawing/2014/main" id="{4A6C0849-E4C2-861D-8E98-EE7B480A6FCB}"/>
              </a:ext>
            </a:extLst>
          </p:cNvPr>
          <p:cNvSpPr txBox="1"/>
          <p:nvPr/>
        </p:nvSpPr>
        <p:spPr>
          <a:xfrm>
            <a:off x="639097" y="1877961"/>
            <a:ext cx="10205884" cy="4401205"/>
          </a:xfrm>
          <a:prstGeom prst="rect">
            <a:avLst/>
          </a:prstGeom>
          <a:noFill/>
        </p:spPr>
        <p:txBody>
          <a:bodyPr wrap="square" rtlCol="0">
            <a:spAutoFit/>
          </a:bodyPr>
          <a:lstStyle/>
          <a:p>
            <a:r>
              <a:rPr lang="en-US" sz="2000" u="sng" dirty="0"/>
              <a:t>Paper Title</a:t>
            </a:r>
            <a:r>
              <a:rPr lang="en-US" sz="2000" dirty="0"/>
              <a:t>: Refining object detection in video with Recurrent neural network</a:t>
            </a:r>
          </a:p>
          <a:p>
            <a:r>
              <a:rPr lang="en-US" sz="2000" dirty="0"/>
              <a:t>core content: RNN(Recurrent Neural Network)</a:t>
            </a:r>
          </a:p>
          <a:p>
            <a:endParaRPr lang="en-US" sz="2000" dirty="0"/>
          </a:p>
          <a:p>
            <a:r>
              <a:rPr lang="en-US" sz="2000" u="sng" dirty="0"/>
              <a:t>Contribution</a:t>
            </a:r>
            <a:r>
              <a:rPr lang="en-US" sz="2000" dirty="0"/>
              <a:t>:</a:t>
            </a:r>
          </a:p>
          <a:p>
            <a:r>
              <a:rPr lang="en-US" sz="2000" dirty="0"/>
              <a:t>A Recurrent Neural Network reads in a sequence of provisionally labeled frames using the contextual information to output refined predictions.</a:t>
            </a:r>
          </a:p>
          <a:p>
            <a:endParaRPr lang="en-US" sz="2000" dirty="0"/>
          </a:p>
          <a:p>
            <a:r>
              <a:rPr lang="en-US" sz="2000" dirty="0"/>
              <a:t>Recurrent model, we demonstrate an efficient and effective training strategy that simultaneously employs localization-level strong supervision, category-level weak supervision, and a penalty encouraging smoothness of predictions across adjacent frames</a:t>
            </a:r>
          </a:p>
          <a:p>
            <a:endParaRPr lang="en-US" sz="2000" dirty="0"/>
          </a:p>
          <a:p>
            <a:r>
              <a:rPr lang="en-US" sz="2000" dirty="0"/>
              <a:t>On a video dataset with sparse object-level annotation, our framework proves effective, as validated by extensive experiments.</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439" name="Slide Number Placeholder 1"/>
          <p:cNvSpPr txBox="1"/>
          <p:nvPr/>
        </p:nvSpPr>
        <p:spPr>
          <a:xfrm>
            <a:off x="11297919" y="6375717"/>
            <a:ext cx="314962"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4" name="TextBox 3">
            <a:extLst>
              <a:ext uri="{FF2B5EF4-FFF2-40B4-BE49-F238E27FC236}">
                <a16:creationId xmlns:a16="http://schemas.microsoft.com/office/drawing/2014/main" id="{38FF455F-BA60-0191-AB58-02F5FA412948}"/>
              </a:ext>
            </a:extLst>
          </p:cNvPr>
          <p:cNvSpPr txBox="1"/>
          <p:nvPr/>
        </p:nvSpPr>
        <p:spPr>
          <a:xfrm>
            <a:off x="550606" y="725006"/>
            <a:ext cx="7678994" cy="584775"/>
          </a:xfrm>
          <a:prstGeom prst="rect">
            <a:avLst/>
          </a:prstGeom>
          <a:noFill/>
        </p:spPr>
        <p:txBody>
          <a:bodyPr wrap="square" rtlCol="0">
            <a:spAutoFit/>
          </a:bodyPr>
          <a:lstStyle/>
          <a:p>
            <a:r>
              <a:rPr lang="en-US" sz="3200" b="1" dirty="0"/>
              <a:t>PAPER 2 CONTRIBUTION:</a:t>
            </a:r>
            <a:endParaRPr lang="en-IN" sz="3200" b="1" dirty="0"/>
          </a:p>
        </p:txBody>
      </p:sp>
      <p:sp>
        <p:nvSpPr>
          <p:cNvPr id="5" name="TextBox 4">
            <a:extLst>
              <a:ext uri="{FF2B5EF4-FFF2-40B4-BE49-F238E27FC236}">
                <a16:creationId xmlns:a16="http://schemas.microsoft.com/office/drawing/2014/main" id="{4A6C0849-E4C2-861D-8E98-EE7B480A6FCB}"/>
              </a:ext>
            </a:extLst>
          </p:cNvPr>
          <p:cNvSpPr txBox="1"/>
          <p:nvPr/>
        </p:nvSpPr>
        <p:spPr>
          <a:xfrm>
            <a:off x="550606" y="1913870"/>
            <a:ext cx="10205884" cy="4708981"/>
          </a:xfrm>
          <a:prstGeom prst="rect">
            <a:avLst/>
          </a:prstGeom>
          <a:noFill/>
        </p:spPr>
        <p:txBody>
          <a:bodyPr wrap="square" rtlCol="0">
            <a:spAutoFit/>
          </a:bodyPr>
          <a:lstStyle/>
          <a:p>
            <a:r>
              <a:rPr lang="en-US" sz="2000" u="sng" dirty="0"/>
              <a:t>Paper Title</a:t>
            </a:r>
            <a:r>
              <a:rPr lang="en-US" sz="2000" dirty="0"/>
              <a:t>: An Approach for Rainfall Prediction Using Long Short Term Memory Neural Network</a:t>
            </a:r>
          </a:p>
          <a:p>
            <a:endParaRPr lang="en-US" sz="2000" dirty="0"/>
          </a:p>
          <a:p>
            <a:r>
              <a:rPr lang="en-US" sz="2000" u="sng" dirty="0"/>
              <a:t>Core Content</a:t>
            </a:r>
            <a:r>
              <a:rPr lang="en-US" sz="2000" dirty="0"/>
              <a:t>:</a:t>
            </a:r>
          </a:p>
          <a:p>
            <a:r>
              <a:rPr lang="en-US" sz="2000" dirty="0"/>
              <a:t>Long Short-Term Memory</a:t>
            </a:r>
          </a:p>
          <a:p>
            <a:endParaRPr lang="en-US" sz="2000" dirty="0"/>
          </a:p>
          <a:p>
            <a:r>
              <a:rPr lang="en-US" sz="2000" u="sng" dirty="0"/>
              <a:t>Contribution</a:t>
            </a:r>
            <a:r>
              <a:rPr lang="en-US" sz="2000" dirty="0"/>
              <a:t>:</a:t>
            </a:r>
          </a:p>
          <a:p>
            <a:r>
              <a:rPr lang="en-US" sz="2000" dirty="0"/>
              <a:t>LSTM network is an extended special network architecture of Recurrent Neural Network (RNN)</a:t>
            </a:r>
          </a:p>
          <a:p>
            <a:endParaRPr lang="en-US" sz="2000" dirty="0"/>
          </a:p>
          <a:p>
            <a:r>
              <a:rPr lang="en-US" sz="2000" dirty="0"/>
              <a:t>LSTM was designed to overcome the shortcomings of RNN such as vanishing gradient because of having short term memory.</a:t>
            </a:r>
          </a:p>
          <a:p>
            <a:endParaRPr lang="en-US" sz="2000" dirty="0"/>
          </a:p>
          <a:p>
            <a:r>
              <a:rPr lang="en-US" sz="2000" dirty="0"/>
              <a:t> Long Short-Term Memory  can solve the long-range dependency issue of RNN as it can retain the findings for a long-range of time.</a:t>
            </a:r>
          </a:p>
        </p:txBody>
      </p:sp>
    </p:spTree>
    <p:extLst>
      <p:ext uri="{BB962C8B-B14F-4D97-AF65-F5344CB8AC3E}">
        <p14:creationId xmlns:p14="http://schemas.microsoft.com/office/powerpoint/2010/main" val="171681435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
        <p:nvSpPr>
          <p:cNvPr id="439" name="Slide Number Placeholder 1"/>
          <p:cNvSpPr txBox="1"/>
          <p:nvPr/>
        </p:nvSpPr>
        <p:spPr>
          <a:xfrm>
            <a:off x="11297919" y="6375717"/>
            <a:ext cx="314962"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4" name="TextBox 3">
            <a:extLst>
              <a:ext uri="{FF2B5EF4-FFF2-40B4-BE49-F238E27FC236}">
                <a16:creationId xmlns:a16="http://schemas.microsoft.com/office/drawing/2014/main" id="{38FF455F-BA60-0191-AB58-02F5FA412948}"/>
              </a:ext>
            </a:extLst>
          </p:cNvPr>
          <p:cNvSpPr txBox="1"/>
          <p:nvPr/>
        </p:nvSpPr>
        <p:spPr>
          <a:xfrm>
            <a:off x="550606" y="725006"/>
            <a:ext cx="7678994" cy="584775"/>
          </a:xfrm>
          <a:prstGeom prst="rect">
            <a:avLst/>
          </a:prstGeom>
          <a:noFill/>
        </p:spPr>
        <p:txBody>
          <a:bodyPr wrap="square" rtlCol="0">
            <a:spAutoFit/>
          </a:bodyPr>
          <a:lstStyle/>
          <a:p>
            <a:r>
              <a:rPr lang="en-US" sz="3200" b="1" dirty="0"/>
              <a:t>PAPER 3 CONTRIBUTION:</a:t>
            </a:r>
            <a:endParaRPr lang="en-IN" sz="3200" b="1" dirty="0"/>
          </a:p>
        </p:txBody>
      </p:sp>
      <p:sp>
        <p:nvSpPr>
          <p:cNvPr id="5" name="TextBox 4">
            <a:extLst>
              <a:ext uri="{FF2B5EF4-FFF2-40B4-BE49-F238E27FC236}">
                <a16:creationId xmlns:a16="http://schemas.microsoft.com/office/drawing/2014/main" id="{4A6C0849-E4C2-861D-8E98-EE7B480A6FCB}"/>
              </a:ext>
            </a:extLst>
          </p:cNvPr>
          <p:cNvSpPr txBox="1"/>
          <p:nvPr/>
        </p:nvSpPr>
        <p:spPr>
          <a:xfrm>
            <a:off x="550606" y="1913870"/>
            <a:ext cx="10205884" cy="4034887"/>
          </a:xfrm>
          <a:prstGeom prst="rect">
            <a:avLst/>
          </a:prstGeom>
          <a:noFill/>
        </p:spPr>
        <p:txBody>
          <a:bodyPr wrap="square" rtlCol="0">
            <a:spAutoFit/>
          </a:bodyPr>
          <a:lstStyle/>
          <a:p>
            <a:r>
              <a:rPr lang="en-US" sz="2000" u="sng" dirty="0"/>
              <a:t>Paper Title</a:t>
            </a:r>
            <a:r>
              <a:rPr lang="en-US" sz="2000" dirty="0"/>
              <a:t>: Face Mask Detection using deep neural networks</a:t>
            </a:r>
          </a:p>
          <a:p>
            <a:endParaRPr lang="en-US" sz="2000" u="sng" dirty="0"/>
          </a:p>
          <a:p>
            <a:r>
              <a:rPr lang="en-US" sz="2000" u="sng" dirty="0"/>
              <a:t>Core Content</a:t>
            </a:r>
            <a:r>
              <a:rPr lang="en-US" sz="2000" dirty="0"/>
              <a:t>: CNN (Convolutional Neural Network)</a:t>
            </a:r>
          </a:p>
          <a:p>
            <a:endParaRPr lang="en-US" sz="2000" dirty="0"/>
          </a:p>
          <a:p>
            <a:pPr>
              <a:lnSpc>
                <a:spcPct val="150000"/>
              </a:lnSpc>
            </a:pPr>
            <a:r>
              <a:rPr lang="en-US" sz="2000" u="sng" dirty="0"/>
              <a:t>Contribution</a:t>
            </a:r>
            <a:r>
              <a:rPr lang="en-US" sz="2000" dirty="0"/>
              <a:t>:</a:t>
            </a:r>
          </a:p>
          <a:p>
            <a:pPr marL="342900" indent="-342900">
              <a:lnSpc>
                <a:spcPct val="150000"/>
              </a:lnSpc>
              <a:buFont typeface="Arial" panose="020B0604020202020204" pitchFamily="34" charset="0"/>
              <a:buChar char="•"/>
            </a:pPr>
            <a:r>
              <a:rPr lang="en-US" sz="2000" dirty="0"/>
              <a:t>CNN is a type of artificial neural network which widely used for image /object recognition and classification</a:t>
            </a:r>
          </a:p>
          <a:p>
            <a:pPr marL="342900" indent="-342900">
              <a:lnSpc>
                <a:spcPct val="150000"/>
              </a:lnSpc>
              <a:buFont typeface="Arial" panose="020B0604020202020204" pitchFamily="34" charset="0"/>
              <a:buChar char="•"/>
            </a:pPr>
            <a:r>
              <a:rPr lang="en-US" sz="2000" dirty="0"/>
              <a:t>It is a neural network that has one or more convolutional neural network and are used for image processing/classification and also for other auto corrected data.</a:t>
            </a:r>
          </a:p>
        </p:txBody>
      </p:sp>
    </p:spTree>
    <p:extLst>
      <p:ext uri="{BB962C8B-B14F-4D97-AF65-F5344CB8AC3E}">
        <p14:creationId xmlns:p14="http://schemas.microsoft.com/office/powerpoint/2010/main" val="116734971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
        <p:nvSpPr>
          <p:cNvPr id="439" name="Slide Number Placeholder 1"/>
          <p:cNvSpPr txBox="1"/>
          <p:nvPr/>
        </p:nvSpPr>
        <p:spPr>
          <a:xfrm>
            <a:off x="11297919" y="6375717"/>
            <a:ext cx="314962"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sp>
        <p:nvSpPr>
          <p:cNvPr id="4" name="TextBox 3">
            <a:extLst>
              <a:ext uri="{FF2B5EF4-FFF2-40B4-BE49-F238E27FC236}">
                <a16:creationId xmlns:a16="http://schemas.microsoft.com/office/drawing/2014/main" id="{38FF455F-BA60-0191-AB58-02F5FA412948}"/>
              </a:ext>
            </a:extLst>
          </p:cNvPr>
          <p:cNvSpPr txBox="1"/>
          <p:nvPr/>
        </p:nvSpPr>
        <p:spPr>
          <a:xfrm>
            <a:off x="550606" y="725006"/>
            <a:ext cx="7678994" cy="584775"/>
          </a:xfrm>
          <a:prstGeom prst="rect">
            <a:avLst/>
          </a:prstGeom>
          <a:noFill/>
        </p:spPr>
        <p:txBody>
          <a:bodyPr wrap="square" rtlCol="0">
            <a:spAutoFit/>
          </a:bodyPr>
          <a:lstStyle/>
          <a:p>
            <a:r>
              <a:rPr lang="en-US" sz="3200" b="1" dirty="0"/>
              <a:t>PAPER 4 CONTRIBUTION:</a:t>
            </a:r>
            <a:endParaRPr lang="en-IN" sz="3200" b="1" dirty="0"/>
          </a:p>
        </p:txBody>
      </p:sp>
      <p:sp>
        <p:nvSpPr>
          <p:cNvPr id="5" name="TextBox 4">
            <a:extLst>
              <a:ext uri="{FF2B5EF4-FFF2-40B4-BE49-F238E27FC236}">
                <a16:creationId xmlns:a16="http://schemas.microsoft.com/office/drawing/2014/main" id="{4A6C0849-E4C2-861D-8E98-EE7B480A6FCB}"/>
              </a:ext>
            </a:extLst>
          </p:cNvPr>
          <p:cNvSpPr txBox="1"/>
          <p:nvPr/>
        </p:nvSpPr>
        <p:spPr>
          <a:xfrm>
            <a:off x="550606" y="1913870"/>
            <a:ext cx="10205884" cy="4496552"/>
          </a:xfrm>
          <a:prstGeom prst="rect">
            <a:avLst/>
          </a:prstGeom>
          <a:noFill/>
        </p:spPr>
        <p:txBody>
          <a:bodyPr wrap="square" rtlCol="0">
            <a:spAutoFit/>
          </a:bodyPr>
          <a:lstStyle/>
          <a:p>
            <a:r>
              <a:rPr lang="en-US" sz="2000" u="sng" dirty="0"/>
              <a:t>Paper Title</a:t>
            </a:r>
            <a:r>
              <a:rPr lang="en-US" sz="2000" dirty="0"/>
              <a:t>: Convolutional Neural Networks for image classification</a:t>
            </a:r>
          </a:p>
          <a:p>
            <a:endParaRPr lang="en-US" sz="2000" u="sng" dirty="0"/>
          </a:p>
          <a:p>
            <a:r>
              <a:rPr lang="en-US" sz="2000" u="sng" dirty="0"/>
              <a:t>Core Content</a:t>
            </a:r>
            <a:r>
              <a:rPr lang="en-US" sz="2000" dirty="0"/>
              <a:t>: CNN(Convolutional Neural Networks)</a:t>
            </a:r>
          </a:p>
          <a:p>
            <a:endParaRPr lang="en-US" sz="2000" dirty="0"/>
          </a:p>
          <a:p>
            <a:pPr>
              <a:lnSpc>
                <a:spcPct val="150000"/>
              </a:lnSpc>
            </a:pPr>
            <a:r>
              <a:rPr lang="en-US" sz="2000" u="sng" dirty="0"/>
              <a:t>Contribution</a:t>
            </a:r>
            <a:r>
              <a:rPr lang="en-US" sz="2000" dirty="0"/>
              <a:t>:</a:t>
            </a:r>
          </a:p>
          <a:p>
            <a:pPr marL="342900" indent="-342900">
              <a:lnSpc>
                <a:spcPct val="150000"/>
              </a:lnSpc>
              <a:buFont typeface="Arial" panose="020B0604020202020204" pitchFamily="34" charset="0"/>
              <a:buChar char="•"/>
            </a:pPr>
            <a:r>
              <a:rPr lang="en-US" sz="2000" dirty="0"/>
              <a:t>Convolutional Neural Networks (CNNs) and their use in image classification tasks. The authors provide a comprehensive explanation of how CNNs work, including their architecture, components, and mathematical operation.</a:t>
            </a:r>
          </a:p>
          <a:p>
            <a:pPr marL="342900" indent="-342900">
              <a:lnSpc>
                <a:spcPct val="150000"/>
              </a:lnSpc>
              <a:buFont typeface="Arial" panose="020B0604020202020204" pitchFamily="34" charset="0"/>
              <a:buChar char="•"/>
            </a:pPr>
            <a:r>
              <a:rPr lang="en-US" sz="2000" dirty="0"/>
              <a:t>Main contribution is to provide a detailed understanding of CNNs and their application to image classification, along with experimental evidence of their effectiveness.</a:t>
            </a:r>
          </a:p>
        </p:txBody>
      </p:sp>
    </p:spTree>
    <p:extLst>
      <p:ext uri="{BB962C8B-B14F-4D97-AF65-F5344CB8AC3E}">
        <p14:creationId xmlns:p14="http://schemas.microsoft.com/office/powerpoint/2010/main" val="306359397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Title 3"/>
          <p:cNvSpPr txBox="1">
            <a:spLocks noGrp="1"/>
          </p:cNvSpPr>
          <p:nvPr>
            <p:ph type="title"/>
          </p:nvPr>
        </p:nvSpPr>
        <p:spPr>
          <a:xfrm>
            <a:off x="81333" y="875898"/>
            <a:ext cx="10631584" cy="2801367"/>
          </a:xfrm>
          <a:prstGeom prst="rect">
            <a:avLst/>
          </a:prstGeom>
        </p:spPr>
        <p:txBody>
          <a:bodyPr>
            <a:normAutofit fontScale="90000"/>
          </a:bodyPr>
          <a:lstStyle/>
          <a:p>
            <a:pPr defTabSz="566927">
              <a:defRPr sz="1550"/>
            </a:pPr>
            <a:br>
              <a:rPr dirty="0"/>
            </a:br>
            <a:r>
              <a:rPr lang="en-US" sz="3200" b="1" dirty="0"/>
              <a:t>RESULTS</a:t>
            </a:r>
            <a:endParaRPr sz="3200" b="1" dirty="0">
              <a:latin typeface="Times New Roman"/>
              <a:ea typeface="Times New Roman"/>
              <a:cs typeface="Times New Roman"/>
              <a:sym typeface="Times New Roman"/>
            </a:endParaRPr>
          </a:p>
          <a:p>
            <a:pPr defTabSz="566927">
              <a:defRPr sz="1550"/>
            </a:pPr>
            <a:endParaRPr sz="1736" dirty="0">
              <a:latin typeface="Times New Roman"/>
              <a:ea typeface="Times New Roman"/>
              <a:cs typeface="Times New Roman"/>
              <a:sym typeface="Times New Roman"/>
            </a:endParaRPr>
          </a:p>
          <a:p>
            <a:pPr defTabSz="566927">
              <a:defRPr sz="1550"/>
            </a:pPr>
            <a:r>
              <a:rPr sz="2418" b="0" dirty="0">
                <a:latin typeface="Times New Roman"/>
                <a:ea typeface="Times New Roman"/>
                <a:cs typeface="Times New Roman"/>
                <a:sym typeface="Times New Roman"/>
              </a:rPr>
              <a:t>Gathered the Required information and resources required to complete the project</a:t>
            </a: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br>
              <a:rPr sz="1736" dirty="0">
                <a:latin typeface="Times New Roman"/>
                <a:ea typeface="Times New Roman"/>
                <a:cs typeface="Times New Roman"/>
                <a:sym typeface="Times New Roman"/>
              </a:rPr>
            </a:br>
            <a:endParaRPr sz="1736" dirty="0">
              <a:latin typeface="Times New Roman"/>
              <a:ea typeface="Times New Roman"/>
              <a:cs typeface="Times New Roman"/>
              <a:sym typeface="Times New Roman"/>
            </a:endParaRPr>
          </a:p>
        </p:txBody>
      </p:sp>
      <p:sp>
        <p:nvSpPr>
          <p:cNvPr id="453" name="Slide Number Placeholder 4"/>
          <p:cNvSpPr txBox="1">
            <a:spLocks noGrp="1"/>
          </p:cNvSpPr>
          <p:nvPr>
            <p:ph type="sldNum" sz="quarter" idx="12"/>
          </p:nvPr>
        </p:nvSpPr>
        <p:spPr>
          <a:xfrm>
            <a:off x="11252200" y="6315075"/>
            <a:ext cx="174772"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
        <p:nvSpPr>
          <p:cNvPr id="455" name="Slide Number Placeholder 1"/>
          <p:cNvSpPr txBox="1"/>
          <p:nvPr/>
        </p:nvSpPr>
        <p:spPr>
          <a:xfrm>
            <a:off x="11297919" y="6375717"/>
            <a:ext cx="314962"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r">
              <a:defRPr sz="1000">
                <a:solidFill>
                  <a:srgbClr val="FFFFFF"/>
                </a:solidFill>
                <a:latin typeface="Trade Gothic LT Pro"/>
                <a:ea typeface="Trade Gothic LT Pro"/>
                <a:cs typeface="Trade Gothic LT Pro"/>
                <a:sym typeface="Trade Gothic LT Pro"/>
              </a:defRPr>
            </a:lvl1pPr>
          </a:lstStyle>
          <a:p>
            <a:endParaRPr dirty="0"/>
          </a:p>
        </p:txBody>
      </p:sp>
      <p:pic>
        <p:nvPicPr>
          <p:cNvPr id="3" name="Picture 2" descr="A group of zebras in a field">
            <a:extLst>
              <a:ext uri="{FF2B5EF4-FFF2-40B4-BE49-F238E27FC236}">
                <a16:creationId xmlns:a16="http://schemas.microsoft.com/office/drawing/2014/main" id="{11C7DBAD-C789-11D8-870A-E88DBFEF41D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08" y="2586499"/>
            <a:ext cx="2552700" cy="1409700"/>
          </a:xfrm>
          <a:prstGeom prst="rect">
            <a:avLst/>
          </a:prstGeom>
        </p:spPr>
      </p:pic>
      <p:pic>
        <p:nvPicPr>
          <p:cNvPr id="5" name="Picture 4" descr="A blue and white bird on a branch&#10;&#10;Description automatically generated">
            <a:extLst>
              <a:ext uri="{FF2B5EF4-FFF2-40B4-BE49-F238E27FC236}">
                <a16:creationId xmlns:a16="http://schemas.microsoft.com/office/drawing/2014/main" id="{E32145AA-151E-5AD1-41AA-B2F153ADB9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308" y="4924354"/>
            <a:ext cx="2052066" cy="1451363"/>
          </a:xfrm>
          <a:prstGeom prst="rect">
            <a:avLst/>
          </a:prstGeom>
        </p:spPr>
      </p:pic>
      <p:pic>
        <p:nvPicPr>
          <p:cNvPr id="7" name="Picture 6" descr="A bird flying in the sky&#10;&#10;Description automatically generated">
            <a:extLst>
              <a:ext uri="{FF2B5EF4-FFF2-40B4-BE49-F238E27FC236}">
                <a16:creationId xmlns:a16="http://schemas.microsoft.com/office/drawing/2014/main" id="{48EE85B9-B2BF-6A85-0652-8C0E53C5D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376" y="4905375"/>
            <a:ext cx="2524125" cy="1409700"/>
          </a:xfrm>
          <a:prstGeom prst="rect">
            <a:avLst/>
          </a:prstGeom>
        </p:spPr>
      </p:pic>
      <p:pic>
        <p:nvPicPr>
          <p:cNvPr id="9" name="Picture 8" descr="A dog with its tongue out">
            <a:extLst>
              <a:ext uri="{FF2B5EF4-FFF2-40B4-BE49-F238E27FC236}">
                <a16:creationId xmlns:a16="http://schemas.microsoft.com/office/drawing/2014/main" id="{6C7DA3CA-D31C-CD83-1FDF-337D71AC91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0129" y="2586499"/>
            <a:ext cx="1724633" cy="1409700"/>
          </a:xfrm>
          <a:prstGeom prst="rect">
            <a:avLst/>
          </a:prstGeom>
        </p:spPr>
      </p:pic>
      <p:pic>
        <p:nvPicPr>
          <p:cNvPr id="11" name="Picture 10" descr="A group of giraffes in a field">
            <a:extLst>
              <a:ext uri="{FF2B5EF4-FFF2-40B4-BE49-F238E27FC236}">
                <a16:creationId xmlns:a16="http://schemas.microsoft.com/office/drawing/2014/main" id="{DF9E0291-7B09-0D4C-E02E-765E9686D6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6570" y="4924354"/>
            <a:ext cx="2571750" cy="1409700"/>
          </a:xfrm>
          <a:prstGeom prst="rect">
            <a:avLst/>
          </a:prstGeom>
        </p:spPr>
      </p:pic>
      <p:pic>
        <p:nvPicPr>
          <p:cNvPr id="13" name="Picture 12" descr="A group of men standing together">
            <a:extLst>
              <a:ext uri="{FF2B5EF4-FFF2-40B4-BE49-F238E27FC236}">
                <a16:creationId xmlns:a16="http://schemas.microsoft.com/office/drawing/2014/main" id="{F587960E-EAE4-2EAA-C90D-D3CCC58BB7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3061" y="2586499"/>
            <a:ext cx="1562100" cy="1409700"/>
          </a:xfrm>
          <a:prstGeom prst="rect">
            <a:avLst/>
          </a:prstGeom>
        </p:spPr>
      </p:pic>
      <p:sp>
        <p:nvSpPr>
          <p:cNvPr id="15" name="TextBox 14">
            <a:extLst>
              <a:ext uri="{FF2B5EF4-FFF2-40B4-BE49-F238E27FC236}">
                <a16:creationId xmlns:a16="http://schemas.microsoft.com/office/drawing/2014/main" id="{F96210E1-BDA7-B13A-EFA3-99AD23E887C6}"/>
              </a:ext>
            </a:extLst>
          </p:cNvPr>
          <p:cNvSpPr txBox="1"/>
          <p:nvPr/>
        </p:nvSpPr>
        <p:spPr>
          <a:xfrm>
            <a:off x="326308" y="4026383"/>
            <a:ext cx="2416892" cy="400110"/>
          </a:xfrm>
          <a:prstGeom prst="rect">
            <a:avLst/>
          </a:prstGeom>
          <a:noFill/>
        </p:spPr>
        <p:txBody>
          <a:bodyPr wrap="square" rtlCol="0">
            <a:spAutoFit/>
          </a:bodyPr>
          <a:lstStyle/>
          <a:p>
            <a:r>
              <a:rPr lang="en-US" sz="1000" dirty="0"/>
              <a:t>FIG1: &lt;start&gt; a group of zebras are standing in a field . &lt;end&gt;</a:t>
            </a:r>
            <a:endParaRPr lang="en-IN" dirty="0"/>
          </a:p>
        </p:txBody>
      </p:sp>
      <p:sp>
        <p:nvSpPr>
          <p:cNvPr id="16" name="TextBox 15">
            <a:extLst>
              <a:ext uri="{FF2B5EF4-FFF2-40B4-BE49-F238E27FC236}">
                <a16:creationId xmlns:a16="http://schemas.microsoft.com/office/drawing/2014/main" id="{EB793B0B-16DC-D986-C9BE-D994FF3067AB}"/>
              </a:ext>
            </a:extLst>
          </p:cNvPr>
          <p:cNvSpPr txBox="1"/>
          <p:nvPr/>
        </p:nvSpPr>
        <p:spPr>
          <a:xfrm>
            <a:off x="3857252" y="6297582"/>
            <a:ext cx="2213640" cy="400110"/>
          </a:xfrm>
          <a:prstGeom prst="rect">
            <a:avLst/>
          </a:prstGeom>
          <a:noFill/>
        </p:spPr>
        <p:txBody>
          <a:bodyPr wrap="square" rtlCol="0">
            <a:spAutoFit/>
          </a:bodyPr>
          <a:lstStyle/>
          <a:p>
            <a:r>
              <a:rPr lang="en-US" sz="1000" dirty="0"/>
              <a:t>FIG5: &lt;start&gt; a large white bird flying in the sky . &lt;end&gt;</a:t>
            </a:r>
            <a:endParaRPr lang="en-IN" sz="1000" dirty="0"/>
          </a:p>
        </p:txBody>
      </p:sp>
      <p:sp>
        <p:nvSpPr>
          <p:cNvPr id="17" name="TextBox 16">
            <a:extLst>
              <a:ext uri="{FF2B5EF4-FFF2-40B4-BE49-F238E27FC236}">
                <a16:creationId xmlns:a16="http://schemas.microsoft.com/office/drawing/2014/main" id="{480E3394-8A1B-FBFF-5F61-285D82046A9C}"/>
              </a:ext>
            </a:extLst>
          </p:cNvPr>
          <p:cNvSpPr txBox="1"/>
          <p:nvPr/>
        </p:nvSpPr>
        <p:spPr>
          <a:xfrm>
            <a:off x="8199467" y="4044124"/>
            <a:ext cx="2955585" cy="400110"/>
          </a:xfrm>
          <a:prstGeom prst="rect">
            <a:avLst/>
          </a:prstGeom>
          <a:noFill/>
        </p:spPr>
        <p:txBody>
          <a:bodyPr wrap="square" rtlCol="0">
            <a:spAutoFit/>
          </a:bodyPr>
          <a:lstStyle/>
          <a:p>
            <a:r>
              <a:rPr lang="en-US" sz="1000" dirty="0"/>
              <a:t>FIG3: &lt;start&gt; a brown and white dog with a red collar . &lt;end&gt;</a:t>
            </a:r>
            <a:endParaRPr lang="en-IN" sz="1000" dirty="0"/>
          </a:p>
        </p:txBody>
      </p:sp>
      <p:sp>
        <p:nvSpPr>
          <p:cNvPr id="18" name="TextBox 17">
            <a:extLst>
              <a:ext uri="{FF2B5EF4-FFF2-40B4-BE49-F238E27FC236}">
                <a16:creationId xmlns:a16="http://schemas.microsoft.com/office/drawing/2014/main" id="{EA06597C-F92B-D5CA-8468-ECA62840F5D0}"/>
              </a:ext>
            </a:extLst>
          </p:cNvPr>
          <p:cNvSpPr txBox="1"/>
          <p:nvPr/>
        </p:nvSpPr>
        <p:spPr>
          <a:xfrm>
            <a:off x="363117" y="6374249"/>
            <a:ext cx="2052066" cy="400110"/>
          </a:xfrm>
          <a:prstGeom prst="rect">
            <a:avLst/>
          </a:prstGeom>
          <a:noFill/>
        </p:spPr>
        <p:txBody>
          <a:bodyPr wrap="square" rtlCol="0">
            <a:spAutoFit/>
          </a:bodyPr>
          <a:lstStyle/>
          <a:p>
            <a:r>
              <a:rPr lang="en-US" sz="1000" dirty="0"/>
              <a:t>FIG4: &lt;start&gt; a bird standing on branch. &lt;end&gt;</a:t>
            </a:r>
            <a:endParaRPr lang="en-IN" sz="1000" dirty="0"/>
          </a:p>
        </p:txBody>
      </p:sp>
      <p:sp>
        <p:nvSpPr>
          <p:cNvPr id="19" name="TextBox 18">
            <a:extLst>
              <a:ext uri="{FF2B5EF4-FFF2-40B4-BE49-F238E27FC236}">
                <a16:creationId xmlns:a16="http://schemas.microsoft.com/office/drawing/2014/main" id="{CA47C39A-7CFA-DCF7-E597-98B963F7347A}"/>
              </a:ext>
            </a:extLst>
          </p:cNvPr>
          <p:cNvSpPr txBox="1"/>
          <p:nvPr/>
        </p:nvSpPr>
        <p:spPr>
          <a:xfrm>
            <a:off x="7908881" y="6340752"/>
            <a:ext cx="2213640" cy="400110"/>
          </a:xfrm>
          <a:prstGeom prst="rect">
            <a:avLst/>
          </a:prstGeom>
          <a:noFill/>
        </p:spPr>
        <p:txBody>
          <a:bodyPr wrap="square" rtlCol="0">
            <a:spAutoFit/>
          </a:bodyPr>
          <a:lstStyle/>
          <a:p>
            <a:r>
              <a:rPr lang="en-US" sz="1000" dirty="0"/>
              <a:t>FIG6: &lt;start&gt; a group of giraffes are standing in the grass . &lt;end&gt;</a:t>
            </a:r>
            <a:endParaRPr lang="en-IN" dirty="0"/>
          </a:p>
        </p:txBody>
      </p:sp>
      <p:sp>
        <p:nvSpPr>
          <p:cNvPr id="22" name="TextBox 21">
            <a:extLst>
              <a:ext uri="{FF2B5EF4-FFF2-40B4-BE49-F238E27FC236}">
                <a16:creationId xmlns:a16="http://schemas.microsoft.com/office/drawing/2014/main" id="{DA06FF8C-5CAB-A4DE-5164-161C73CADD9A}"/>
              </a:ext>
            </a:extLst>
          </p:cNvPr>
          <p:cNvSpPr txBox="1"/>
          <p:nvPr/>
        </p:nvSpPr>
        <p:spPr>
          <a:xfrm>
            <a:off x="4101585" y="4044124"/>
            <a:ext cx="2955585" cy="400110"/>
          </a:xfrm>
          <a:prstGeom prst="rect">
            <a:avLst/>
          </a:prstGeom>
          <a:noFill/>
        </p:spPr>
        <p:txBody>
          <a:bodyPr wrap="square">
            <a:spAutoFit/>
          </a:bodyPr>
          <a:lstStyle/>
          <a:p>
            <a:r>
              <a:rPr lang="en-IN" sz="1000" dirty="0"/>
              <a:t>FIG2: &lt;start&gt; a group of people standing around a table with a remote . &lt;end&gt;</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65A4"/>
      </a:accent1>
      <a:accent2>
        <a:srgbClr val="47C3D3"/>
      </a:accent2>
      <a:accent3>
        <a:srgbClr val="8F2D63"/>
      </a:accent3>
      <a:accent4>
        <a:srgbClr val="1A6871"/>
      </a:accent4>
      <a:accent5>
        <a:srgbClr val="0C4360"/>
      </a:accent5>
      <a:accent6>
        <a:srgbClr val="F4773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1258</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Trade Gothic LT Pro</vt:lpstr>
      <vt:lpstr>Wingdings 3</vt:lpstr>
      <vt:lpstr>Ion</vt:lpstr>
      <vt:lpstr>  Automatic Generation Image Captions based  on Deep Learning and Neural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RESULTS  Gathered the Required information and resources required to complete the project      </vt:lpstr>
      <vt:lpstr>  REFERENCES:    1.Graves, A.; Liwicki, M.; Fernández, S.; Bertolami, R.; Bunke, H.; Schmidhuber, J. (May 2009). "A Novel Connectionist System for Unconstrained Handwriting Recognition". IEEE Transactions on Pattern Analysis and Machine Intelligence.   2. Li, Xiangang; Wu, Xihong (2014-10-15). "Constructing Long Short-Term Memory based Deep Recurrent Neural Networks for Large Vocabulary Speech Recognition   3. Wu, Yonghui; Schuster, Mike; Chen, Zhifeng; Le, Quoc V.; Norouzi, Mohammad; Macherey, Wolfgang; Krikun, Maxim; Cao, Yuan; Gao, Qin (2016-09-26). "Google's Neural Machine Translation System: Bridging the Gap between Human and Machine Translation   4. Mayer, H.; Gomez, F.; Wierstra, D.; Nagy, I.; Knoll, A.; Schmidhuber, J. (October 2006). A System for Robotic Heart Surgery that Learns to Tie Knots Using Recurrent Neural Networks. 2006 IEEE/RSJ International Conference on Intelligent Robots and Systems. pp. 543–548.   5. Rodriguez, Jesus (July 2, 2018). "The Science Behind OpenAI Five that just Produced One of the Greatest Breakthrough in the History of AI". Towards Data Science. Archived from the original on 2019-12-26. Retrieved 2019-01-15.   </vt:lpstr>
      <vt:lpstr>  6. Li, Xiangang; Wu, Xihong (2014-10-15). "Constructing Long Short-Term Memory based Deep Recurrent Neural Networks for Large Vocabulary Speech Recognition   7. K. Cho, B. Van Merriënboer, Ç. Gülçehre, D. Bahdanau, F. Bougares, H. Schwenk, Y. Bengio, Learning phrase representations using rnn encoder–decoder for statistical machine translation, in: Proceedings of the 2014 Conference on Empir-ical Methods in Natural Language Processing (EMNLP), Association for Computational Linguistics, Doha, Qatar, 2014.   8. Rashtchian C, Young P, Hodosh M, Hockenmaier J. (2010) Collecting image annotations using Amazon’s Mechanical Turk. In: Proceedings of the NAACL HLT 2010 workshop on creating speech and language data with Amazon’s Mechanical Turk. Association for Computational Linguistics.   9. D. Lin, An information-theoretic definition of similarity, in: Proceedings of the Fifteenth International Conference on Machine Learning   10. Dewa Made Sri Arsa, I.P.A. Bayupati &amp; Kadek Sastrawan ,” Detection of fake news using deep learning CNN–RNN based methods”   11. Anjali Samad,Bhagyanidhi and Vaibhav Gautam, "An Approach for Rainfall Prediction Using Long Short Term Memory Neural Network"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Automatic Generation Image Captions based  on Deep Learning and Neural Network </dc:title>
  <dc:creator>yashwanth nalamasa</dc:creator>
  <cp:lastModifiedBy>yashwanth nalamasa</cp:lastModifiedBy>
  <cp:revision>1</cp:revision>
  <dcterms:modified xsi:type="dcterms:W3CDTF">2023-11-30T02:40:03Z</dcterms:modified>
</cp:coreProperties>
</file>