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 id="257" r:id="rId3"/>
    <p:sldId id="258" r:id="rId4"/>
    <p:sldId id="280"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3" r:id="rId18"/>
    <p:sldId id="274" r:id="rId19"/>
    <p:sldId id="281" r:id="rId20"/>
    <p:sldId id="277" r:id="rId21"/>
    <p:sldId id="279" r:id="rId22"/>
    <p:sldId id="278" r:id="rId23"/>
  </p:sldIdLst>
  <p:sldSz cx="9144000" cy="6858000" type="screen4x3"/>
  <p:notesSz cx="6858000" cy="9144000"/>
  <p:defaultTex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690"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17A36AF-0262-44FC-A7CD-BD40FED2B2AE}" type="datetimeFigureOut">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518413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7A36AF-0262-44FC-A7CD-BD40FED2B2AE}" type="datetimeFigureOut">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3518232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7A36AF-0262-44FC-A7CD-BD40FED2B2AE}" type="datetimeFigureOut">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319139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7A36AF-0262-44FC-A7CD-BD40FED2B2AE}" type="datetimeFigureOut">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3376643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7A36AF-0262-44FC-A7CD-BD40FED2B2AE}" type="datetimeFigureOut">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123058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7A36AF-0262-44FC-A7CD-BD40FED2B2AE}" type="datetimeFigureOut">
              <a:rPr lang="en-IN" smtClean="0"/>
              <a:t>09-04-2023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685019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7A36AF-0262-44FC-A7CD-BD40FED2B2AE}" type="datetimeFigureOut">
              <a:rPr lang="en-IN" smtClean="0"/>
              <a:t>09-04-2023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4291154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7A36AF-0262-44FC-A7CD-BD40FED2B2AE}" type="datetimeFigureOut">
              <a:rPr lang="en-IN" smtClean="0"/>
              <a:t>09-04-2023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431640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7A36AF-0262-44FC-A7CD-BD40FED2B2AE}" type="datetimeFigureOut">
              <a:rPr lang="en-IN" smtClean="0"/>
              <a:t>09-04-2023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271282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7A36AF-0262-44FC-A7CD-BD40FED2B2AE}" type="datetimeFigureOut">
              <a:rPr lang="en-IN" smtClean="0"/>
              <a:t>09-04-2023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884462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7A36AF-0262-44FC-A7CD-BD40FED2B2AE}" type="datetimeFigureOut">
              <a:rPr lang="en-IN" smtClean="0"/>
              <a:t>09-04-2023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72760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7A36AF-0262-44FC-A7CD-BD40FED2B2AE}" type="datetimeFigureOut">
              <a:rPr lang="en-IN" smtClean="0"/>
              <a:t>09-04-2023</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3FF152-60F5-4862-82F9-1190556AA56F}" type="slidenum">
              <a:rPr lang="en-IN" smtClean="0"/>
              <a:t>‹#›</a:t>
            </a:fld>
            <a:endParaRPr lang="en-IN"/>
          </a:p>
        </p:txBody>
      </p:sp>
    </p:spTree>
    <p:extLst>
      <p:ext uri="{BB962C8B-B14F-4D97-AF65-F5344CB8AC3E}">
        <p14:creationId xmlns:p14="http://schemas.microsoft.com/office/powerpoint/2010/main" val="28879846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017383E-C6FC-49E7-A521-82BA6750D5ED}"/>
              </a:ext>
            </a:extLst>
          </p:cNvPr>
          <p:cNvPicPr>
            <a:picLocks noChangeAspect="1"/>
          </p:cNvPicPr>
          <p:nvPr/>
        </p:nvPicPr>
        <p:blipFill>
          <a:blip r:embed="rId2"/>
          <a:stretch>
            <a:fillRect/>
          </a:stretch>
        </p:blipFill>
        <p:spPr>
          <a:xfrm>
            <a:off x="108244" y="341513"/>
            <a:ext cx="1285550" cy="1078914"/>
          </a:xfrm>
          <a:prstGeom prst="rect">
            <a:avLst/>
          </a:prstGeom>
        </p:spPr>
      </p:pic>
      <p:sp>
        <p:nvSpPr>
          <p:cNvPr id="8" name="Rectangle 7">
            <a:extLst>
              <a:ext uri="{FF2B5EF4-FFF2-40B4-BE49-F238E27FC236}">
                <a16:creationId xmlns:a16="http://schemas.microsoft.com/office/drawing/2014/main" id="{BBD1A1D2-5320-4019-9B64-B90CB29E9B12}"/>
              </a:ext>
            </a:extLst>
          </p:cNvPr>
          <p:cNvSpPr/>
          <p:nvPr/>
        </p:nvSpPr>
        <p:spPr>
          <a:xfrm>
            <a:off x="1336895" y="361129"/>
            <a:ext cx="6058646" cy="523220"/>
          </a:xfrm>
          <a:prstGeom prst="rect">
            <a:avLst/>
          </a:prstGeom>
          <a:noFill/>
        </p:spPr>
        <p:txBody>
          <a:bodyPr wrap="none" lIns="91440" tIns="45720" rIns="91440" bIns="45720">
            <a:spAutoFit/>
          </a:bodyPr>
          <a:lstStyle/>
          <a:p>
            <a:pPr algn="ctr"/>
            <a:r>
              <a:rPr lang="en-US" sz="2800" b="0" cap="none" spc="0" dirty="0">
                <a:ln w="0"/>
                <a:solidFill>
                  <a:schemeClr val="accent1"/>
                </a:solidFill>
                <a:effectLst>
                  <a:outerShdw blurRad="38100" dist="25400" dir="5400000" algn="ctr" rotWithShape="0">
                    <a:srgbClr val="6E747A">
                      <a:alpha val="43000"/>
                    </a:srgbClr>
                  </a:outerShdw>
                </a:effectLst>
                <a:latin typeface="Tahoma" pitchFamily="34" charset="0"/>
                <a:ea typeface="Tahoma" pitchFamily="34" charset="0"/>
                <a:cs typeface="Tahoma" pitchFamily="34" charset="0"/>
              </a:rPr>
              <a:t>PANIMALAR ENGINEERING COLLEGE</a:t>
            </a:r>
          </a:p>
        </p:txBody>
      </p:sp>
      <p:pic>
        <p:nvPicPr>
          <p:cNvPr id="1032" name="Picture 8" descr="Anna University - Wikipedia">
            <a:extLst>
              <a:ext uri="{FF2B5EF4-FFF2-40B4-BE49-F238E27FC236}">
                <a16:creationId xmlns:a16="http://schemas.microsoft.com/office/drawing/2014/main" id="{D6A094F9-77C3-45C3-9A48-8D52C03CE8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5200" y="196049"/>
            <a:ext cx="1071563" cy="10668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036F5FA9-0A71-48B8-AEAE-E35B120A096B}"/>
              </a:ext>
            </a:extLst>
          </p:cNvPr>
          <p:cNvSpPr txBox="1"/>
          <p:nvPr/>
        </p:nvSpPr>
        <p:spPr>
          <a:xfrm>
            <a:off x="1565290" y="1220372"/>
            <a:ext cx="6079910" cy="400110"/>
          </a:xfrm>
          <a:prstGeom prst="rect">
            <a:avLst/>
          </a:prstGeom>
          <a:noFill/>
        </p:spPr>
        <p:txBody>
          <a:bodyPr wrap="square">
            <a:spAutoFit/>
          </a:bodyPr>
          <a:lstStyle/>
          <a:p>
            <a:r>
              <a:rPr lang="en-US" sz="2000" dirty="0">
                <a:solidFill>
                  <a:srgbClr val="C00000"/>
                </a:solidFill>
                <a:latin typeface="Times New Roman" panose="02020603050405020304" pitchFamily="18" charset="0"/>
              </a:rPr>
              <a:t>Department of Computer Science and Engineering </a:t>
            </a:r>
            <a:endParaRPr lang="en-IN" sz="2000" dirty="0">
              <a:solidFill>
                <a:srgbClr val="C00000"/>
              </a:solidFill>
            </a:endParaRPr>
          </a:p>
        </p:txBody>
      </p:sp>
      <p:sp>
        <p:nvSpPr>
          <p:cNvPr id="14" name="TextBox 13">
            <a:extLst>
              <a:ext uri="{FF2B5EF4-FFF2-40B4-BE49-F238E27FC236}">
                <a16:creationId xmlns:a16="http://schemas.microsoft.com/office/drawing/2014/main" id="{D9E8AEEC-2F09-4695-A4F2-959D76D4626F}"/>
              </a:ext>
            </a:extLst>
          </p:cNvPr>
          <p:cNvSpPr txBox="1"/>
          <p:nvPr/>
        </p:nvSpPr>
        <p:spPr>
          <a:xfrm>
            <a:off x="2327844" y="1710284"/>
            <a:ext cx="3797749" cy="369332"/>
          </a:xfrm>
          <a:prstGeom prst="rect">
            <a:avLst/>
          </a:prstGeom>
          <a:noFill/>
        </p:spPr>
        <p:txBody>
          <a:bodyPr wrap="square">
            <a:spAutoFit/>
          </a:bodyPr>
          <a:lstStyle/>
          <a:p>
            <a:pPr algn="ctr"/>
            <a:r>
              <a:rPr lang="en-IN" b="1" dirty="0">
                <a:solidFill>
                  <a:srgbClr val="7030A0"/>
                </a:solidFill>
              </a:rPr>
              <a:t>CS8811 PROJECT WORK</a:t>
            </a:r>
            <a:r>
              <a:rPr lang="en-IN" dirty="0">
                <a:solidFill>
                  <a:srgbClr val="7030A0"/>
                </a:solidFill>
              </a:rPr>
              <a:t> </a:t>
            </a:r>
          </a:p>
        </p:txBody>
      </p:sp>
      <p:sp>
        <p:nvSpPr>
          <p:cNvPr id="9" name="TextBox 8">
            <a:extLst>
              <a:ext uri="{FF2B5EF4-FFF2-40B4-BE49-F238E27FC236}">
                <a16:creationId xmlns:a16="http://schemas.microsoft.com/office/drawing/2014/main" id="{E2AB4079-B959-438A-8887-B4E86C814C3D}"/>
              </a:ext>
            </a:extLst>
          </p:cNvPr>
          <p:cNvSpPr txBox="1"/>
          <p:nvPr/>
        </p:nvSpPr>
        <p:spPr>
          <a:xfrm>
            <a:off x="1529529" y="2269732"/>
            <a:ext cx="4596064" cy="1289071"/>
          </a:xfrm>
          <a:prstGeom prst="rect">
            <a:avLst/>
          </a:prstGeom>
          <a:noFill/>
        </p:spPr>
        <p:txBody>
          <a:bodyPr wrap="square" rtlCol="0">
            <a:spAutoFit/>
          </a:bodyPr>
          <a:lstStyle/>
          <a:p>
            <a:pPr>
              <a:lnSpc>
                <a:spcPct val="150000"/>
              </a:lnSpc>
            </a:pPr>
            <a:r>
              <a:rPr lang="en-IN" b="1" dirty="0">
                <a:latin typeface="Times New Roman" panose="02020603050405020304" pitchFamily="18" charset="0"/>
                <a:cs typeface="Times New Roman" panose="02020603050405020304" pitchFamily="18" charset="0"/>
              </a:rPr>
              <a:t>URINARY BIOMARKERS FOR PANCREATIC CANCER PREDICTION USING DATA SCIENCE TECHNIQUE</a:t>
            </a:r>
          </a:p>
        </p:txBody>
      </p:sp>
      <p:sp>
        <p:nvSpPr>
          <p:cNvPr id="16" name="TextBox 15">
            <a:extLst>
              <a:ext uri="{FF2B5EF4-FFF2-40B4-BE49-F238E27FC236}">
                <a16:creationId xmlns:a16="http://schemas.microsoft.com/office/drawing/2014/main" id="{1330EC8A-088B-458F-9182-920EE3139846}"/>
              </a:ext>
            </a:extLst>
          </p:cNvPr>
          <p:cNvSpPr txBox="1"/>
          <p:nvPr/>
        </p:nvSpPr>
        <p:spPr>
          <a:xfrm>
            <a:off x="4824635" y="3877225"/>
            <a:ext cx="4319365" cy="2308324"/>
          </a:xfrm>
          <a:prstGeom prst="rect">
            <a:avLst/>
          </a:prstGeom>
          <a:noFill/>
        </p:spPr>
        <p:txBody>
          <a:bodyPr wrap="square" rtlCol="0">
            <a:spAutoFit/>
          </a:bodyPr>
          <a:lstStyle/>
          <a:p>
            <a:r>
              <a:rPr lang="pt-BR" b="1" dirty="0">
                <a:latin typeface="Times New Roman" panose="02020603050405020304" pitchFamily="18" charset="0"/>
                <a:cs typeface="Times New Roman" panose="02020603050405020304" pitchFamily="18" charset="0"/>
              </a:rPr>
              <a:t>VISHWA S [REGISTER </a:t>
            </a:r>
            <a:r>
              <a:rPr lang="pt-BR" b="1" dirty="0" smtClean="0">
                <a:latin typeface="Times New Roman" panose="02020603050405020304" pitchFamily="18" charset="0"/>
                <a:cs typeface="Times New Roman" panose="02020603050405020304" pitchFamily="18" charset="0"/>
              </a:rPr>
              <a:t>NO: 211419104310]</a:t>
            </a:r>
          </a:p>
          <a:p>
            <a:endParaRPr lang="pt-BR" b="1" dirty="0">
              <a:latin typeface="Times New Roman" panose="02020603050405020304" pitchFamily="18" charset="0"/>
              <a:cs typeface="Times New Roman" panose="02020603050405020304" pitchFamily="18" charset="0"/>
            </a:endParaRPr>
          </a:p>
          <a:p>
            <a:r>
              <a:rPr lang="pt-BR" b="1" dirty="0">
                <a:latin typeface="Times New Roman" panose="02020603050405020304" pitchFamily="18" charset="0"/>
                <a:cs typeface="Times New Roman" panose="02020603050405020304" pitchFamily="18" charset="0"/>
              </a:rPr>
              <a:t>THARUN C [REGISTER NO: 211419104291</a:t>
            </a:r>
            <a:r>
              <a:rPr lang="pt-BR" b="1" dirty="0" smtClean="0">
                <a:latin typeface="Times New Roman" panose="02020603050405020304" pitchFamily="18" charset="0"/>
                <a:cs typeface="Times New Roman" panose="02020603050405020304" pitchFamily="18" charset="0"/>
              </a:rPr>
              <a:t>]</a:t>
            </a:r>
          </a:p>
          <a:p>
            <a:endParaRPr lang="pt-BR" b="1" dirty="0">
              <a:latin typeface="Times New Roman" panose="02020603050405020304" pitchFamily="18" charset="0"/>
              <a:cs typeface="Times New Roman" panose="02020603050405020304" pitchFamily="18" charset="0"/>
            </a:endParaRPr>
          </a:p>
          <a:p>
            <a:r>
              <a:rPr lang="pt-BR" b="1" dirty="0">
                <a:latin typeface="Times New Roman" panose="02020603050405020304" pitchFamily="18" charset="0"/>
                <a:cs typeface="Times New Roman" panose="02020603050405020304" pitchFamily="18" charset="0"/>
              </a:rPr>
              <a:t>SANDEEP V [REGISTER NO: 211419104230]</a:t>
            </a:r>
            <a:endParaRPr lang="en-IN"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1330EC8A-088B-458F-9182-920EE3139846}"/>
              </a:ext>
            </a:extLst>
          </p:cNvPr>
          <p:cNvSpPr txBox="1"/>
          <p:nvPr/>
        </p:nvSpPr>
        <p:spPr>
          <a:xfrm>
            <a:off x="850805" y="4154224"/>
            <a:ext cx="4308929" cy="1891287"/>
          </a:xfrm>
          <a:prstGeom prst="rect">
            <a:avLst/>
          </a:prstGeom>
          <a:noFill/>
        </p:spPr>
        <p:txBody>
          <a:bodyPr wrap="square" rtlCol="0">
            <a:spAutoFit/>
          </a:bodyPr>
          <a:lstStyle/>
          <a:p>
            <a:pPr>
              <a:lnSpc>
                <a:spcPct val="150000"/>
              </a:lnSpc>
            </a:pPr>
            <a:r>
              <a:rPr lang="en-IN" sz="2000" b="1" dirty="0"/>
              <a:t>MRS. VIJAYALAKSHMI.P,</a:t>
            </a:r>
          </a:p>
          <a:p>
            <a:pPr>
              <a:lnSpc>
                <a:spcPct val="150000"/>
              </a:lnSpc>
            </a:pPr>
            <a:r>
              <a:rPr lang="en-IN" sz="2000" b="1" dirty="0"/>
              <a:t>M.C.A.,M.Phil.,</a:t>
            </a:r>
            <a:r>
              <a:rPr lang="en-IN" sz="2000" b="1" dirty="0" err="1"/>
              <a:t>M.Tech</a:t>
            </a:r>
            <a:r>
              <a:rPr lang="en-IN" sz="2000" b="1" dirty="0"/>
              <a:t>.,</a:t>
            </a:r>
          </a:p>
          <a:p>
            <a:pPr>
              <a:lnSpc>
                <a:spcPct val="150000"/>
              </a:lnSpc>
            </a:pPr>
            <a:r>
              <a:rPr lang="en-IN" sz="2000" b="1" dirty="0"/>
              <a:t>ASSISTANT PROFESSOR</a:t>
            </a:r>
          </a:p>
          <a:p>
            <a:pPr>
              <a:lnSpc>
                <a:spcPct val="150000"/>
              </a:lnSpc>
            </a:pPr>
            <a:r>
              <a:rPr lang="en-IN" sz="2000" b="1" dirty="0"/>
              <a:t>GRADE 1</a:t>
            </a:r>
          </a:p>
        </p:txBody>
      </p:sp>
      <p:sp>
        <p:nvSpPr>
          <p:cNvPr id="11" name="TextBox 10">
            <a:extLst>
              <a:ext uri="{FF2B5EF4-FFF2-40B4-BE49-F238E27FC236}">
                <a16:creationId xmlns:a16="http://schemas.microsoft.com/office/drawing/2014/main" id="{1330EC8A-088B-458F-9182-920EE3139846}"/>
              </a:ext>
            </a:extLst>
          </p:cNvPr>
          <p:cNvSpPr txBox="1"/>
          <p:nvPr/>
        </p:nvSpPr>
        <p:spPr>
          <a:xfrm flipH="1">
            <a:off x="6125593" y="2332089"/>
            <a:ext cx="2098581" cy="873572"/>
          </a:xfrm>
          <a:prstGeom prst="rect">
            <a:avLst/>
          </a:prstGeom>
          <a:noFill/>
        </p:spPr>
        <p:txBody>
          <a:bodyPr wrap="square" rtlCol="0">
            <a:spAutoFit/>
          </a:bodyPr>
          <a:lstStyle/>
          <a:p>
            <a:pPr>
              <a:lnSpc>
                <a:spcPct val="150000"/>
              </a:lnSpc>
            </a:pPr>
            <a:r>
              <a:rPr lang="en-US" b="1" dirty="0">
                <a:latin typeface="Times New Roman" panose="02020603050405020304" pitchFamily="18" charset="0"/>
                <a:cs typeface="Times New Roman" panose="02020603050405020304" pitchFamily="18" charset="0"/>
              </a:rPr>
              <a:t>Batch Number: </a:t>
            </a:r>
            <a:r>
              <a:rPr lang="en-US" b="1" dirty="0" smtClean="0">
                <a:latin typeface="Times New Roman" panose="02020603050405020304" pitchFamily="18" charset="0"/>
                <a:cs typeface="Times New Roman" panose="02020603050405020304" pitchFamily="18" charset="0"/>
              </a:rPr>
              <a:t>C13</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9993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779D0-72D2-ADC7-5B3E-03C24E57F174}"/>
              </a:ext>
            </a:extLst>
          </p:cNvPr>
          <p:cNvSpPr>
            <a:spLocks noGrp="1"/>
          </p:cNvSpPr>
          <p:nvPr>
            <p:ph type="title"/>
          </p:nvPr>
        </p:nvSpPr>
        <p:spPr>
          <a:xfrm>
            <a:off x="628650" y="0"/>
            <a:ext cx="7886700" cy="1052945"/>
          </a:xfrm>
        </p:spPr>
        <p:txBody>
          <a:bodyPr>
            <a:normAutofit/>
          </a:bodyPr>
          <a:lstStyle/>
          <a:p>
            <a:r>
              <a:rPr lang="en-IN" sz="2400" b="1" u="sng" dirty="0">
                <a:latin typeface="Times New Roman" panose="02020603050405020304" pitchFamily="18" charset="0"/>
                <a:cs typeface="Times New Roman" panose="02020603050405020304" pitchFamily="18" charset="0"/>
              </a:rPr>
              <a:t>ACTIVITY DIAGRAM</a:t>
            </a:r>
          </a:p>
        </p:txBody>
      </p:sp>
      <p:pic>
        <p:nvPicPr>
          <p:cNvPr id="1026" name="Picture 2" descr="Capture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6871" y="1537853"/>
            <a:ext cx="7329128" cy="4682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8563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F7894-6F24-7CBC-E862-7702EAC18EDD}"/>
              </a:ext>
            </a:extLst>
          </p:cNvPr>
          <p:cNvSpPr>
            <a:spLocks noGrp="1"/>
          </p:cNvSpPr>
          <p:nvPr>
            <p:ph type="title"/>
          </p:nvPr>
        </p:nvSpPr>
        <p:spPr>
          <a:xfrm>
            <a:off x="628650" y="316196"/>
            <a:ext cx="7886700" cy="771454"/>
          </a:xfrm>
        </p:spPr>
        <p:txBody>
          <a:bodyPr>
            <a:normAutofit/>
          </a:bodyPr>
          <a:lstStyle/>
          <a:p>
            <a:r>
              <a:rPr lang="en-US" sz="2400" b="1" u="sng" dirty="0">
                <a:latin typeface="Times New Roman" panose="02020603050405020304" pitchFamily="18" charset="0"/>
                <a:cs typeface="Times New Roman" panose="02020603050405020304" pitchFamily="18" charset="0"/>
              </a:rPr>
              <a:t>ER </a:t>
            </a:r>
            <a:r>
              <a:rPr lang="en-US" sz="2400" b="1" u="sng" dirty="0" smtClean="0">
                <a:latin typeface="Times New Roman" panose="02020603050405020304" pitchFamily="18" charset="0"/>
                <a:cs typeface="Times New Roman" panose="02020603050405020304" pitchFamily="18" charset="0"/>
              </a:rPr>
              <a:t>DIAGRAM  </a:t>
            </a:r>
            <a:endParaRPr lang="en-IN" sz="2400" b="1" u="sng" dirty="0">
              <a:latin typeface="Times New Roman" panose="02020603050405020304" pitchFamily="18" charset="0"/>
              <a:cs typeface="Times New Roman" panose="02020603050405020304" pitchFamily="18" charset="0"/>
            </a:endParaRPr>
          </a:p>
        </p:txBody>
      </p:sp>
      <p:pic>
        <p:nvPicPr>
          <p:cNvPr id="2050" name="Picture 2" descr="Captur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178" y="1406303"/>
            <a:ext cx="7205644" cy="4639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86501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535633-7F98-ABA0-FAEC-43A78E4F59BD}"/>
              </a:ext>
            </a:extLst>
          </p:cNvPr>
          <p:cNvSpPr>
            <a:spLocks noGrp="1"/>
          </p:cNvSpPr>
          <p:nvPr>
            <p:ph type="title"/>
          </p:nvPr>
        </p:nvSpPr>
        <p:spPr>
          <a:xfrm>
            <a:off x="628650" y="1"/>
            <a:ext cx="7886700" cy="1122218"/>
          </a:xfrm>
        </p:spPr>
        <p:txBody>
          <a:bodyPr>
            <a:normAutofit/>
          </a:bodyPr>
          <a:lstStyle/>
          <a:p>
            <a:r>
              <a:rPr lang="en-US" sz="2400" b="1" u="sng" dirty="0">
                <a:latin typeface="Times New Roman" panose="02020603050405020304" pitchFamily="18" charset="0"/>
                <a:cs typeface="Times New Roman" panose="02020603050405020304" pitchFamily="18" charset="0"/>
              </a:rPr>
              <a:t>USECASE DIAGRAM</a:t>
            </a:r>
            <a:endParaRPr lang="en-IN" sz="2400" b="1" u="sng"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a:stretch>
            <a:fillRect/>
          </a:stretch>
        </p:blipFill>
        <p:spPr>
          <a:xfrm>
            <a:off x="1274617" y="1122220"/>
            <a:ext cx="6741612" cy="5138086"/>
          </a:xfrm>
          <a:prstGeom prst="rect">
            <a:avLst/>
          </a:prstGeom>
        </p:spPr>
      </p:pic>
    </p:spTree>
    <p:extLst>
      <p:ext uri="{BB962C8B-B14F-4D97-AF65-F5344CB8AC3E}">
        <p14:creationId xmlns:p14="http://schemas.microsoft.com/office/powerpoint/2010/main" val="8616415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F2A78-0D7A-8F20-365E-8EA92546CC61}"/>
              </a:ext>
            </a:extLst>
          </p:cNvPr>
          <p:cNvSpPr>
            <a:spLocks noGrp="1"/>
          </p:cNvSpPr>
          <p:nvPr>
            <p:ph type="title"/>
          </p:nvPr>
        </p:nvSpPr>
        <p:spPr>
          <a:xfrm>
            <a:off x="628650" y="160298"/>
            <a:ext cx="7886700" cy="789613"/>
          </a:xfrm>
        </p:spPr>
        <p:txBody>
          <a:bodyPr>
            <a:normAutofit/>
          </a:bodyPr>
          <a:lstStyle/>
          <a:p>
            <a:r>
              <a:rPr lang="en-IN" sz="2400" b="1" u="sng" dirty="0">
                <a:latin typeface="Times New Roman" panose="02020603050405020304" pitchFamily="18" charset="0"/>
                <a:cs typeface="Times New Roman" panose="02020603050405020304" pitchFamily="18" charset="0"/>
              </a:rPr>
              <a:t>MODULE </a:t>
            </a:r>
            <a:r>
              <a:rPr lang="en-IN" sz="2400" b="1" u="sng" dirty="0" smtClean="0">
                <a:latin typeface="Times New Roman" panose="02020603050405020304" pitchFamily="18" charset="0"/>
                <a:cs typeface="Times New Roman" panose="02020603050405020304" pitchFamily="18" charset="0"/>
              </a:rPr>
              <a:t>DESCRIPTION </a:t>
            </a:r>
            <a:endParaRPr lang="en-IN" sz="24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185EAA5-7E47-6928-96FC-06A7C7ABC279}"/>
              </a:ext>
            </a:extLst>
          </p:cNvPr>
          <p:cNvSpPr>
            <a:spLocks noGrp="1"/>
          </p:cNvSpPr>
          <p:nvPr>
            <p:ph idx="1"/>
          </p:nvPr>
        </p:nvSpPr>
        <p:spPr>
          <a:xfrm>
            <a:off x="628650" y="707037"/>
            <a:ext cx="7886700" cy="6132708"/>
          </a:xfrm>
        </p:spPr>
        <p:txBody>
          <a:bodyPr>
            <a:normAutofit/>
          </a:bodyPr>
          <a:lstStyle/>
          <a:p>
            <a:pPr marL="0" indent="0" algn="just">
              <a:lnSpc>
                <a:spcPct val="150000"/>
              </a:lnSpc>
              <a:spcAft>
                <a:spcPts val="800"/>
              </a:spcAft>
              <a:buNone/>
            </a:pPr>
            <a:r>
              <a:rPr lang="en-IN" sz="2400" b="1" dirty="0" smtClean="0">
                <a:effectLst/>
                <a:latin typeface="Times New Roman" panose="02020603050405020304" pitchFamily="18" charset="0"/>
                <a:ea typeface="Calibri" panose="020F0502020204030204" pitchFamily="34" charset="0"/>
                <a:cs typeface="Times New Roman" panose="02020603050405020304" pitchFamily="18" charset="0"/>
              </a:rPr>
              <a:t>Module </a:t>
            </a: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Names</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Data Pre-processing</a:t>
            </a:r>
          </a:p>
          <a:p>
            <a:r>
              <a:rPr lang="en-IN" sz="2400" dirty="0">
                <a:latin typeface="Times New Roman" panose="02020603050405020304" pitchFamily="18" charset="0"/>
                <a:cs typeface="Times New Roman" panose="02020603050405020304" pitchFamily="18" charset="0"/>
              </a:rPr>
              <a:t>Data Analysis of Visualization</a:t>
            </a:r>
          </a:p>
          <a:p>
            <a:r>
              <a:rPr lang="en-IN" sz="2400" dirty="0">
                <a:latin typeface="Times New Roman" panose="02020603050405020304" pitchFamily="18" charset="0"/>
                <a:cs typeface="Times New Roman" panose="02020603050405020304" pitchFamily="18" charset="0"/>
              </a:rPr>
              <a:t>Comparing Algorithm with prediction in the form of best accuracy result</a:t>
            </a:r>
          </a:p>
          <a:p>
            <a:r>
              <a:rPr lang="en-IN" sz="2400" dirty="0">
                <a:latin typeface="Times New Roman" panose="02020603050405020304" pitchFamily="18" charset="0"/>
                <a:cs typeface="Times New Roman" panose="02020603050405020304" pitchFamily="18" charset="0"/>
              </a:rPr>
              <a:t>Deployment Using Flask</a:t>
            </a:r>
          </a:p>
          <a:p>
            <a:pPr marL="0" indent="0">
              <a:buNone/>
            </a:pPr>
            <a:endParaRPr lang="en-IN" sz="2400" dirty="0" smtClean="0">
              <a:latin typeface="Times New Roman" panose="02020603050405020304" pitchFamily="18" charset="0"/>
              <a:cs typeface="Times New Roman" panose="02020603050405020304" pitchFamily="18" charset="0"/>
            </a:endParaRPr>
          </a:p>
          <a:p>
            <a:pPr marL="0" indent="0">
              <a:buNone/>
            </a:pPr>
            <a:r>
              <a:rPr lang="en-IN" sz="2400" b="1" dirty="0" smtClean="0">
                <a:latin typeface="Times New Roman" panose="02020603050405020304" pitchFamily="18" charset="0"/>
                <a:cs typeface="Times New Roman" panose="02020603050405020304" pitchFamily="18" charset="0"/>
              </a:rPr>
              <a:t>Algorithms Compared</a:t>
            </a:r>
          </a:p>
          <a:p>
            <a:pPr marL="0" indent="0">
              <a:buNone/>
            </a:pPr>
            <a:r>
              <a:rPr lang="en-IN" sz="2400" dirty="0">
                <a:latin typeface="Times New Roman" panose="02020603050405020304" pitchFamily="18" charset="0"/>
                <a:cs typeface="Times New Roman" panose="02020603050405020304" pitchFamily="18" charset="0"/>
              </a:rPr>
              <a:t>➢ KNN</a:t>
            </a:r>
          </a:p>
          <a:p>
            <a:pPr marL="0" indent="0">
              <a:buNone/>
            </a:pPr>
            <a:r>
              <a:rPr lang="en-IN" sz="2400" dirty="0">
                <a:latin typeface="Times New Roman" panose="02020603050405020304" pitchFamily="18" charset="0"/>
                <a:cs typeface="Times New Roman" panose="02020603050405020304" pitchFamily="18" charset="0"/>
              </a:rPr>
              <a:t>➢ Random Forest</a:t>
            </a:r>
          </a:p>
          <a:p>
            <a:pPr marL="0" indent="0">
              <a:buNone/>
            </a:pPr>
            <a:r>
              <a:rPr lang="en-IN" sz="2400" dirty="0">
                <a:latin typeface="Times New Roman" panose="02020603050405020304" pitchFamily="18" charset="0"/>
                <a:cs typeface="Times New Roman" panose="02020603050405020304" pitchFamily="18" charset="0"/>
              </a:rPr>
              <a:t>➢ Decision Tree</a:t>
            </a:r>
          </a:p>
          <a:p>
            <a:pPr marL="0" indent="0">
              <a:buNone/>
            </a:pP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AdaBoost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3431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E04818-05FF-B453-5939-D92A45FE394F}"/>
              </a:ext>
            </a:extLst>
          </p:cNvPr>
          <p:cNvSpPr>
            <a:spLocks noGrp="1"/>
          </p:cNvSpPr>
          <p:nvPr>
            <p:ph idx="1"/>
          </p:nvPr>
        </p:nvSpPr>
        <p:spPr>
          <a:xfrm>
            <a:off x="628650" y="355107"/>
            <a:ext cx="7886700" cy="6502892"/>
          </a:xfrm>
        </p:spPr>
        <p:txBody>
          <a:bodyPr>
            <a:normAutofit/>
          </a:bodyPr>
          <a:lstStyle/>
          <a:p>
            <a:pPr marL="0" indent="0">
              <a:buNone/>
            </a:pPr>
            <a:r>
              <a:rPr lang="en-IN" sz="2000" b="1" dirty="0">
                <a:latin typeface="Times New Roman" panose="02020603050405020304" pitchFamily="18" charset="0"/>
                <a:cs typeface="Times New Roman" panose="02020603050405020304" pitchFamily="18" charset="0"/>
              </a:rPr>
              <a:t>Data </a:t>
            </a:r>
            <a:r>
              <a:rPr lang="en-IN" sz="2000" b="1" dirty="0" smtClean="0">
                <a:latin typeface="Times New Roman" panose="02020603050405020304" pitchFamily="18" charset="0"/>
                <a:cs typeface="Times New Roman" panose="02020603050405020304" pitchFamily="18" charset="0"/>
              </a:rPr>
              <a:t>Pre-processing</a:t>
            </a:r>
            <a:endParaRPr lang="en-IN" sz="2000" b="1"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Validation techniques in machine learning are used to get the error rate of the Machine Learning (ML) model, which can be considered as close to the true error rate of the dataset. </a:t>
            </a:r>
          </a:p>
          <a:p>
            <a:r>
              <a:rPr lang="en-IN" sz="2000" dirty="0">
                <a:latin typeface="Times New Roman" panose="02020603050405020304" pitchFamily="18" charset="0"/>
                <a:cs typeface="Times New Roman" panose="02020603050405020304" pitchFamily="18" charset="0"/>
              </a:rPr>
              <a:t>If the data volume is large enough to be representative of the population, you may not need the validation techniques. However, in real-world scenarios, to work with samples of data that may not be a true representative of the population of given dataset. To finding the missing value, duplicate value and description of data type whether it is float variable or integer. </a:t>
            </a:r>
          </a:p>
          <a:p>
            <a:r>
              <a:rPr lang="en-IN" sz="2000" dirty="0">
                <a:latin typeface="Times New Roman" panose="02020603050405020304" pitchFamily="18" charset="0"/>
                <a:cs typeface="Times New Roman" panose="02020603050405020304" pitchFamily="18" charset="0"/>
              </a:rPr>
              <a:t>The sample of data used to provide an unbiased evaluation of a model fit on the training dataset while tuning model hyper parameters</a:t>
            </a:r>
            <a:r>
              <a:rPr lang="en-IN" sz="2000" dirty="0" smtClean="0">
                <a:latin typeface="Times New Roman" panose="02020603050405020304" pitchFamily="18" charset="0"/>
                <a:cs typeface="Times New Roman" panose="02020603050405020304" pitchFamily="18" charset="0"/>
              </a:rPr>
              <a:t>.</a:t>
            </a:r>
          </a:p>
          <a:p>
            <a:endParaRPr lang="en-IN" sz="1800" dirty="0">
              <a:latin typeface="Times New Roman" panose="02020603050405020304" pitchFamily="18" charset="0"/>
              <a:cs typeface="Times New Roman" panose="02020603050405020304" pitchFamily="18" charset="0"/>
            </a:endParaRPr>
          </a:p>
          <a:p>
            <a:endParaRPr lang="en-IN" sz="1800" dirty="0" smtClean="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317500" indent="0" algn="just">
              <a:lnSpc>
                <a:spcPct val="150000"/>
              </a:lnSpc>
              <a:spcBef>
                <a:spcPts val="365"/>
              </a:spcBef>
              <a:spcAft>
                <a:spcPts val="0"/>
              </a:spcAft>
              <a:buNone/>
            </a:pPr>
            <a:endParaRPr lang="en-US" sz="1600" dirty="0" smtClean="0">
              <a:latin typeface="Times New Roman" panose="02020603050405020304" pitchFamily="18" charset="0"/>
              <a:ea typeface="Times New Roman" panose="02020603050405020304" pitchFamily="18" charset="0"/>
            </a:endParaRPr>
          </a:p>
          <a:p>
            <a:pPr marL="317500" indent="0" algn="just">
              <a:lnSpc>
                <a:spcPct val="150000"/>
              </a:lnSpc>
              <a:spcBef>
                <a:spcPts val="365"/>
              </a:spcBef>
              <a:spcAft>
                <a:spcPts val="0"/>
              </a:spcAft>
              <a:buNone/>
            </a:pPr>
            <a:endParaRPr lang="en-US" sz="1600" dirty="0">
              <a:latin typeface="Times New Roman" panose="02020603050405020304" pitchFamily="18" charset="0"/>
              <a:ea typeface="Times New Roman" panose="02020603050405020304" pitchFamily="18" charset="0"/>
            </a:endParaRPr>
          </a:p>
          <a:p>
            <a:pPr marL="317500" indent="0" algn="just">
              <a:lnSpc>
                <a:spcPct val="150000"/>
              </a:lnSpc>
              <a:spcBef>
                <a:spcPts val="365"/>
              </a:spcBef>
              <a:spcAft>
                <a:spcPts val="0"/>
              </a:spcAft>
              <a:buNone/>
            </a:pPr>
            <a:endParaRPr lang="en-US" sz="1600" dirty="0">
              <a:effectLst/>
              <a:latin typeface="Times New Roman" panose="02020603050405020304" pitchFamily="18" charset="0"/>
              <a:ea typeface="Times New Roman" panose="02020603050405020304" pitchFamily="18" charset="0"/>
            </a:endParaRPr>
          </a:p>
          <a:p>
            <a:pPr marL="317500" indent="0" algn="just">
              <a:lnSpc>
                <a:spcPct val="150000"/>
              </a:lnSpc>
              <a:spcBef>
                <a:spcPts val="365"/>
              </a:spcBef>
              <a:spcAft>
                <a:spcPts val="0"/>
              </a:spcAft>
              <a:buNone/>
            </a:pPr>
            <a:endParaRPr lang="en-US" sz="1600" dirty="0">
              <a:latin typeface="Times New Roman" panose="02020603050405020304" pitchFamily="18" charset="0"/>
              <a:ea typeface="Times New Roman" panose="02020603050405020304" pitchFamily="18" charset="0"/>
            </a:endParaRPr>
          </a:p>
          <a:p>
            <a:pPr marL="317500" indent="0" algn="just">
              <a:lnSpc>
                <a:spcPct val="150000"/>
              </a:lnSpc>
              <a:spcBef>
                <a:spcPts val="365"/>
              </a:spcBef>
              <a:spcAft>
                <a:spcPts val="0"/>
              </a:spcAft>
              <a:buNone/>
            </a:pPr>
            <a:endParaRPr lang="en-US" sz="1600" dirty="0">
              <a:effectLst/>
              <a:latin typeface="Times New Roman" panose="02020603050405020304" pitchFamily="18" charset="0"/>
              <a:ea typeface="Times New Roman" panose="02020603050405020304" pitchFamily="18" charset="0"/>
            </a:endParaRPr>
          </a:p>
          <a:p>
            <a:pPr marL="317500" indent="0" algn="just">
              <a:lnSpc>
                <a:spcPct val="150000"/>
              </a:lnSpc>
              <a:spcBef>
                <a:spcPts val="365"/>
              </a:spcBef>
              <a:spcAft>
                <a:spcPts val="0"/>
              </a:spcAft>
              <a:buNone/>
            </a:pPr>
            <a:endParaRPr lang="en-US" sz="1600" dirty="0">
              <a:effectLst/>
              <a:latin typeface="Times New Roman" panose="02020603050405020304" pitchFamily="18" charset="0"/>
              <a:ea typeface="Times New Roman" panose="02020603050405020304" pitchFamily="18" charset="0"/>
            </a:endParaRPr>
          </a:p>
          <a:p>
            <a:pPr marL="0" indent="0">
              <a:buNone/>
            </a:pPr>
            <a:endParaRPr lang="en-IN" dirty="0"/>
          </a:p>
        </p:txBody>
      </p:sp>
      <p:pic>
        <p:nvPicPr>
          <p:cNvPr id="4" name="Picture 3"/>
          <p:cNvPicPr/>
          <p:nvPr/>
        </p:nvPicPr>
        <p:blipFill>
          <a:blip r:embed="rId2"/>
          <a:stretch>
            <a:fillRect/>
          </a:stretch>
        </p:blipFill>
        <p:spPr>
          <a:xfrm>
            <a:off x="1068936" y="4479389"/>
            <a:ext cx="6412518" cy="1893702"/>
          </a:xfrm>
          <a:prstGeom prst="rect">
            <a:avLst/>
          </a:prstGeom>
        </p:spPr>
      </p:pic>
    </p:spTree>
    <p:extLst>
      <p:ext uri="{BB962C8B-B14F-4D97-AF65-F5344CB8AC3E}">
        <p14:creationId xmlns:p14="http://schemas.microsoft.com/office/powerpoint/2010/main" val="32010217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9EF977-56AA-5D5A-A30F-3BC063301F0E}"/>
              </a:ext>
            </a:extLst>
          </p:cNvPr>
          <p:cNvSpPr>
            <a:spLocks noGrp="1"/>
          </p:cNvSpPr>
          <p:nvPr>
            <p:ph idx="1"/>
          </p:nvPr>
        </p:nvSpPr>
        <p:spPr>
          <a:xfrm>
            <a:off x="539872" y="351933"/>
            <a:ext cx="8299327" cy="4469450"/>
          </a:xfrm>
        </p:spPr>
        <p:txBody>
          <a:bodyPr/>
          <a:lstStyle/>
          <a:p>
            <a:pPr marL="0" indent="0" algn="just">
              <a:lnSpc>
                <a:spcPct val="150000"/>
              </a:lnSpc>
              <a:spcAft>
                <a:spcPts val="800"/>
              </a:spcAft>
              <a:buNone/>
            </a:pPr>
            <a:endParaRPr lang="en-IN" sz="1600" dirty="0">
              <a:effectLst/>
              <a:latin typeface="Times New Roman" panose="02020603050405020304" pitchFamily="18" charset="0"/>
              <a:ea typeface="Times New Roman" panose="02020603050405020304" pitchFamily="18" charset="0"/>
            </a:endParaRPr>
          </a:p>
          <a:p>
            <a:pPr marL="0" indent="0">
              <a:buNone/>
            </a:pPr>
            <a:endParaRPr lang="en-IN" dirty="0"/>
          </a:p>
        </p:txBody>
      </p:sp>
      <p:sp>
        <p:nvSpPr>
          <p:cNvPr id="2" name="Rectangle 1"/>
          <p:cNvSpPr/>
          <p:nvPr/>
        </p:nvSpPr>
        <p:spPr>
          <a:xfrm>
            <a:off x="539873" y="351932"/>
            <a:ext cx="4494885" cy="369332"/>
          </a:xfrm>
          <a:prstGeom prst="rect">
            <a:avLst/>
          </a:prstGeom>
        </p:spPr>
        <p:txBody>
          <a:bodyPr wrap="none">
            <a:spAutoFit/>
          </a:bodyPr>
          <a:lstStyle/>
          <a:p>
            <a:r>
              <a:rPr lang="en-IN" b="1" dirty="0"/>
              <a:t>Data Validation/ Cleaning/Preparing Process:</a:t>
            </a:r>
            <a:endParaRPr lang="en-IN" dirty="0"/>
          </a:p>
        </p:txBody>
      </p:sp>
      <p:sp>
        <p:nvSpPr>
          <p:cNvPr id="5" name="TextBox 4"/>
          <p:cNvSpPr txBox="1"/>
          <p:nvPr/>
        </p:nvSpPr>
        <p:spPr>
          <a:xfrm>
            <a:off x="539871" y="878497"/>
            <a:ext cx="8063800" cy="3785652"/>
          </a:xfrm>
          <a:prstGeom prst="rect">
            <a:avLst/>
          </a:prstGeom>
          <a:noFill/>
        </p:spPr>
        <p:txBody>
          <a:bodyPr wrap="square" rtlCol="0">
            <a:spAutoFit/>
          </a:bodyPr>
          <a:lstStyle/>
          <a:p>
            <a:pPr marL="285750" indent="-285750">
              <a:buFont typeface="Arial" panose="020B0604020202020204" pitchFamily="34" charset="0"/>
              <a:buChar char="•"/>
            </a:pPr>
            <a:r>
              <a:rPr lang="en-IN" sz="2000" b="1" dirty="0"/>
              <a:t>Importing the library packages with loading given dataset. To </a:t>
            </a:r>
            <a:r>
              <a:rPr lang="en-IN" sz="2000" b="1" dirty="0" err="1"/>
              <a:t>analyzing</a:t>
            </a:r>
            <a:r>
              <a:rPr lang="en-IN" sz="2000" b="1" dirty="0"/>
              <a:t> the variable identification by data shape, data type and evaluating the missing values, duplicate values. </a:t>
            </a:r>
            <a:endParaRPr lang="en-IN" sz="2000" b="1" dirty="0" smtClean="0"/>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a:t>A validation dataset is a sample of data held back from training your model that is used to give an estimate of model skill while tuning model's and procedures that you can use to make the best use of validation and test datasets when evaluating your models. </a:t>
            </a:r>
            <a:endParaRPr lang="en-IN" sz="2000" b="1" dirty="0" smtClean="0"/>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a:t>Data cleaning / preparing by rename the given dataset and drop the column </a:t>
            </a:r>
            <a:r>
              <a:rPr lang="en-IN" sz="2000" b="1" dirty="0" smtClean="0"/>
              <a:t>etc.</a:t>
            </a:r>
            <a:endParaRPr lang="en-IN" sz="2000" b="1" dirty="0"/>
          </a:p>
        </p:txBody>
      </p:sp>
      <p:pic>
        <p:nvPicPr>
          <p:cNvPr id="7" name="Picture 6"/>
          <p:cNvPicPr/>
          <p:nvPr/>
        </p:nvPicPr>
        <p:blipFill>
          <a:blip r:embed="rId2"/>
          <a:stretch>
            <a:fillRect/>
          </a:stretch>
        </p:blipFill>
        <p:spPr>
          <a:xfrm>
            <a:off x="1030864" y="4895374"/>
            <a:ext cx="6810809" cy="1842653"/>
          </a:xfrm>
          <a:prstGeom prst="rect">
            <a:avLst/>
          </a:prstGeom>
        </p:spPr>
      </p:pic>
    </p:spTree>
    <p:extLst>
      <p:ext uri="{BB962C8B-B14F-4D97-AF65-F5344CB8AC3E}">
        <p14:creationId xmlns:p14="http://schemas.microsoft.com/office/powerpoint/2010/main" val="1792540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7812E9-6ED4-82B9-7DAF-ABA721499770}"/>
              </a:ext>
            </a:extLst>
          </p:cNvPr>
          <p:cNvSpPr>
            <a:spLocks noGrp="1"/>
          </p:cNvSpPr>
          <p:nvPr>
            <p:ph idx="1"/>
          </p:nvPr>
        </p:nvSpPr>
        <p:spPr>
          <a:xfrm>
            <a:off x="628648" y="202884"/>
            <a:ext cx="7886701" cy="6725265"/>
          </a:xfrm>
        </p:spPr>
        <p:txBody>
          <a:bodyPr/>
          <a:lstStyle/>
          <a:p>
            <a:pPr marL="0" indent="0">
              <a:buNone/>
            </a:pPr>
            <a:r>
              <a:rPr lang="en-IN" sz="2400" b="1" u="sng" dirty="0">
                <a:latin typeface="Times New Roman" panose="02020603050405020304" pitchFamily="18" charset="0"/>
                <a:cs typeface="Times New Roman" panose="02020603050405020304" pitchFamily="18" charset="0"/>
              </a:rPr>
              <a:t>SYSTEM TESTING</a:t>
            </a:r>
            <a:endParaRPr lang="en-IN" sz="2400" b="1" u="sng" dirty="0" smtClean="0">
              <a:latin typeface="Times New Roman" panose="02020603050405020304" pitchFamily="18" charset="0"/>
              <a:cs typeface="Times New Roman" panose="02020603050405020304" pitchFamily="18" charset="0"/>
            </a:endParaRPr>
          </a:p>
          <a:p>
            <a:pPr marL="0" indent="0">
              <a:buNone/>
            </a:pPr>
            <a:endParaRPr lang="en-IN" dirty="0"/>
          </a:p>
        </p:txBody>
      </p:sp>
      <p:pic>
        <p:nvPicPr>
          <p:cNvPr id="2" name="Picture 1"/>
          <p:cNvPicPr>
            <a:picLocks noChangeAspect="1"/>
          </p:cNvPicPr>
          <p:nvPr/>
        </p:nvPicPr>
        <p:blipFill>
          <a:blip r:embed="rId2"/>
          <a:stretch>
            <a:fillRect/>
          </a:stretch>
        </p:blipFill>
        <p:spPr>
          <a:xfrm>
            <a:off x="1780897" y="977368"/>
            <a:ext cx="5683707" cy="5647351"/>
          </a:xfrm>
          <a:prstGeom prst="rect">
            <a:avLst/>
          </a:prstGeom>
        </p:spPr>
      </p:pic>
      <p:sp>
        <p:nvSpPr>
          <p:cNvPr id="4" name="TextBox 3"/>
          <p:cNvSpPr txBox="1"/>
          <p:nvPr/>
        </p:nvSpPr>
        <p:spPr>
          <a:xfrm>
            <a:off x="1839311" y="3380849"/>
            <a:ext cx="1012072" cy="307777"/>
          </a:xfrm>
          <a:prstGeom prst="rect">
            <a:avLst/>
          </a:prstGeom>
          <a:noFill/>
        </p:spPr>
        <p:txBody>
          <a:bodyPr wrap="none" rtlCol="0">
            <a:spAutoFit/>
          </a:bodyPr>
          <a:lstStyle/>
          <a:p>
            <a:r>
              <a:rPr lang="en-IN" sz="1400" dirty="0" smtClean="0">
                <a:latin typeface="Times New Roman" panose="02020603050405020304" pitchFamily="18" charset="0"/>
                <a:cs typeface="Times New Roman" panose="02020603050405020304" pitchFamily="18" charset="0"/>
              </a:rPr>
              <a:t>Test Case 2</a:t>
            </a:r>
            <a:endParaRPr lang="en-IN" sz="1400" dirty="0">
              <a:latin typeface="Times New Roman" panose="02020603050405020304" pitchFamily="18" charset="0"/>
              <a:cs typeface="Times New Roman" panose="02020603050405020304" pitchFamily="18" charset="0"/>
            </a:endParaRPr>
          </a:p>
        </p:txBody>
      </p:sp>
      <p:sp>
        <p:nvSpPr>
          <p:cNvPr id="7" name="Rectangle 6"/>
          <p:cNvSpPr/>
          <p:nvPr/>
        </p:nvSpPr>
        <p:spPr>
          <a:xfrm>
            <a:off x="1780897" y="5142407"/>
            <a:ext cx="1053686" cy="307777"/>
          </a:xfrm>
          <a:prstGeom prst="rect">
            <a:avLst/>
          </a:prstGeom>
        </p:spPr>
        <p:txBody>
          <a:bodyPr wrap="none">
            <a:spAutoFit/>
          </a:bodyPr>
          <a:lstStyle/>
          <a:p>
            <a:r>
              <a:rPr lang="en-IN" sz="1400" dirty="0" smtClean="0">
                <a:latin typeface="Times New Roman" panose="02020603050405020304" pitchFamily="18" charset="0"/>
                <a:cs typeface="Times New Roman" panose="02020603050405020304" pitchFamily="18" charset="0"/>
              </a:rPr>
              <a:t> Test </a:t>
            </a:r>
            <a:r>
              <a:rPr lang="en-IN" sz="1400" dirty="0">
                <a:latin typeface="Times New Roman" panose="02020603050405020304" pitchFamily="18" charset="0"/>
                <a:cs typeface="Times New Roman" panose="02020603050405020304" pitchFamily="18" charset="0"/>
              </a:rPr>
              <a:t>Case </a:t>
            </a:r>
            <a:r>
              <a:rPr lang="en-IN" sz="1400" dirty="0" smtClean="0">
                <a:latin typeface="Times New Roman" panose="02020603050405020304" pitchFamily="18" charset="0"/>
                <a:cs typeface="Times New Roman" panose="02020603050405020304" pitchFamily="18" charset="0"/>
              </a:rPr>
              <a:t>3</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14565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5D633E-71C9-E8CD-2E66-F6FF57167ED7}"/>
              </a:ext>
            </a:extLst>
          </p:cNvPr>
          <p:cNvSpPr>
            <a:spLocks noGrp="1"/>
          </p:cNvSpPr>
          <p:nvPr>
            <p:ph idx="1"/>
          </p:nvPr>
        </p:nvSpPr>
        <p:spPr>
          <a:xfrm>
            <a:off x="365788" y="166460"/>
            <a:ext cx="7886700" cy="6520089"/>
          </a:xfrm>
        </p:spPr>
        <p:txBody>
          <a:bodyPr>
            <a:normAutofit/>
          </a:bodyPr>
          <a:lstStyle/>
          <a:p>
            <a:pPr marL="0" indent="0">
              <a:buNone/>
            </a:pPr>
            <a:r>
              <a:rPr lang="en-US" sz="2400" b="1" u="sng" dirty="0">
                <a:latin typeface="Times New Roman" panose="02020603050405020304" pitchFamily="18" charset="0"/>
                <a:cs typeface="Times New Roman" panose="02020603050405020304" pitchFamily="18" charset="0"/>
              </a:rPr>
              <a:t>SCREENSHOTS</a:t>
            </a: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 </a:t>
            </a:r>
          </a:p>
          <a:p>
            <a:pPr marL="0" indent="0">
              <a:buNone/>
            </a:pPr>
            <a:r>
              <a:rPr lang="en-IN" sz="2400" dirty="0" smtClean="0">
                <a:latin typeface="Times New Roman" panose="02020603050405020304" pitchFamily="18" charset="0"/>
                <a:cs typeface="Times New Roman" panose="02020603050405020304" pitchFamily="18" charset="0"/>
              </a:rPr>
              <a:t>Figure 1. </a:t>
            </a:r>
            <a:r>
              <a:rPr lang="en-IN" sz="2400" dirty="0">
                <a:latin typeface="Times New Roman" panose="02020603050405020304" pitchFamily="18" charset="0"/>
                <a:cs typeface="Times New Roman" panose="02020603050405020304" pitchFamily="18" charset="0"/>
              </a:rPr>
              <a:t>Sample Output Screen</a:t>
            </a:r>
            <a:endParaRPr lang="en-US" sz="2400" b="1"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365788" y="1606757"/>
            <a:ext cx="8149562" cy="3639493"/>
          </a:xfrm>
          <a:prstGeom prst="rect">
            <a:avLst/>
          </a:prstGeom>
        </p:spPr>
      </p:pic>
    </p:spTree>
    <p:extLst>
      <p:ext uri="{BB962C8B-B14F-4D97-AF65-F5344CB8AC3E}">
        <p14:creationId xmlns:p14="http://schemas.microsoft.com/office/powerpoint/2010/main" val="32999973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CC8060-B022-34FE-2902-D5E570333162}"/>
              </a:ext>
            </a:extLst>
          </p:cNvPr>
          <p:cNvSpPr>
            <a:spLocks noGrp="1"/>
          </p:cNvSpPr>
          <p:nvPr>
            <p:ph idx="1"/>
          </p:nvPr>
        </p:nvSpPr>
        <p:spPr>
          <a:xfrm>
            <a:off x="366062" y="521833"/>
            <a:ext cx="7886700" cy="6229804"/>
          </a:xfrm>
        </p:spPr>
        <p:txBody>
          <a:bodyPr>
            <a:normAutofit/>
          </a:bodyPr>
          <a:lstStyle/>
          <a:p>
            <a:pPr marL="0" indent="0">
              <a:buNone/>
            </a:pPr>
            <a:r>
              <a:rPr lang="en-IN" sz="2400" dirty="0">
                <a:latin typeface="Times New Roman" panose="02020603050405020304" pitchFamily="18" charset="0"/>
                <a:cs typeface="Times New Roman" panose="02020603050405020304" pitchFamily="18" charset="0"/>
              </a:rPr>
              <a:t>Figure 9.2 Sample Output Screen</a:t>
            </a:r>
            <a:endParaRPr lang="en-US" sz="24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366062" y="1633302"/>
            <a:ext cx="8411875" cy="3753086"/>
          </a:xfrm>
          <a:prstGeom prst="rect">
            <a:avLst/>
          </a:prstGeom>
        </p:spPr>
      </p:pic>
    </p:spTree>
    <p:extLst>
      <p:ext uri="{BB962C8B-B14F-4D97-AF65-F5344CB8AC3E}">
        <p14:creationId xmlns:p14="http://schemas.microsoft.com/office/powerpoint/2010/main" val="34423023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CC8060-B022-34FE-2902-D5E570333162}"/>
              </a:ext>
            </a:extLst>
          </p:cNvPr>
          <p:cNvSpPr>
            <a:spLocks noGrp="1"/>
          </p:cNvSpPr>
          <p:nvPr>
            <p:ph idx="1"/>
          </p:nvPr>
        </p:nvSpPr>
        <p:spPr>
          <a:xfrm>
            <a:off x="366062" y="521833"/>
            <a:ext cx="7886700" cy="6229804"/>
          </a:xfrm>
        </p:spPr>
        <p:txBody>
          <a:bodyPr>
            <a:normAutofit/>
          </a:bodyPr>
          <a:lstStyle/>
          <a:p>
            <a:pPr marL="0" indent="0">
              <a:buNone/>
            </a:pPr>
            <a:r>
              <a:rPr lang="en-IN" sz="2400" dirty="0">
                <a:latin typeface="Times New Roman" panose="02020603050405020304" pitchFamily="18" charset="0"/>
                <a:cs typeface="Times New Roman" panose="02020603050405020304" pitchFamily="18" charset="0"/>
              </a:rPr>
              <a:t>Figure 3</a:t>
            </a:r>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Sample Output Screen</a:t>
            </a:r>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526755" y="1700779"/>
            <a:ext cx="8260058" cy="3871912"/>
          </a:xfrm>
          <a:prstGeom prst="rect">
            <a:avLst/>
          </a:prstGeom>
        </p:spPr>
      </p:pic>
      <p:sp>
        <p:nvSpPr>
          <p:cNvPr id="5" name="Rectangle 4"/>
          <p:cNvSpPr/>
          <p:nvPr/>
        </p:nvSpPr>
        <p:spPr>
          <a:xfrm>
            <a:off x="4086225" y="4629150"/>
            <a:ext cx="971550" cy="7000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48371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5C939-C350-8E23-65BA-502CE2EDF218}"/>
              </a:ext>
            </a:extLst>
          </p:cNvPr>
          <p:cNvSpPr>
            <a:spLocks noGrp="1"/>
          </p:cNvSpPr>
          <p:nvPr>
            <p:ph type="title"/>
          </p:nvPr>
        </p:nvSpPr>
        <p:spPr>
          <a:xfrm>
            <a:off x="628650" y="0"/>
            <a:ext cx="7886700" cy="1325563"/>
          </a:xfrm>
        </p:spPr>
        <p:txBody>
          <a:bodyPr>
            <a:normAutofit/>
          </a:bodyPr>
          <a:lstStyle/>
          <a:p>
            <a:r>
              <a:rPr lang="en-IN" sz="2400" b="1" u="sng"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FF3AE3CC-9E40-79B8-DC7A-227944158057}"/>
              </a:ext>
            </a:extLst>
          </p:cNvPr>
          <p:cNvSpPr>
            <a:spLocks noGrp="1"/>
          </p:cNvSpPr>
          <p:nvPr>
            <p:ph idx="1"/>
          </p:nvPr>
        </p:nvSpPr>
        <p:spPr>
          <a:xfrm>
            <a:off x="628650" y="886337"/>
            <a:ext cx="7886700" cy="5754160"/>
          </a:xfrm>
        </p:spPr>
        <p:txBody>
          <a:bodyPr>
            <a:normAutofit fontScale="85000" lnSpcReduction="10000"/>
          </a:bodyPr>
          <a:lstStyle/>
          <a:p>
            <a:pPr marL="45720" lvl="0" indent="0" algn="just">
              <a:lnSpc>
                <a:spcPct val="160000"/>
              </a:lnSpc>
              <a:spcBef>
                <a:spcPts val="1200"/>
              </a:spcBef>
              <a:buClr>
                <a:srgbClr val="A5300F">
                  <a:lumMod val="75000"/>
                </a:srgbClr>
              </a:buClr>
              <a:buSzPct val="85000"/>
              <a:buNone/>
            </a:pPr>
            <a:r>
              <a:rPr lang="en-US" sz="1900" b="1" dirty="0">
                <a:solidFill>
                  <a:prstClr val="black"/>
                </a:solidFill>
                <a:latin typeface="Times New Roman" panose="02020603050405020304" pitchFamily="18" charset="0"/>
                <a:cs typeface="Times New Roman" panose="02020603050405020304" pitchFamily="18" charset="0"/>
              </a:rPr>
              <a:t>Pancreatic cancer is the fourth most common cancer-related cause of death in the United States and is usually asymptomatic in early stages. There is a scarcity of tests that facilitate early diagnosis or accurately predict the disease progression. To this end, biomarkers have been identified as important tools in the diagnosis and management of pancreatic cancer. Despite the increasing number of biomarkers described in the literature, most of them have demonstrated moderate sensitivity and specificity and are far from being considered as screening tests. More efficient non-invasive biomarkers are needed to facilitate early-stage diagnosis and interventions. Multi-disciplinary collaboration might be required to facilitate the identification of such markers. Data mining is a commonly used technique for processing enormous data. Researchers apply several data mining and machine learning techniques to </a:t>
            </a:r>
            <a:r>
              <a:rPr lang="en-US" sz="1900" b="1" dirty="0" err="1">
                <a:solidFill>
                  <a:prstClr val="black"/>
                </a:solidFill>
                <a:latin typeface="Times New Roman" panose="02020603050405020304" pitchFamily="18" charset="0"/>
                <a:cs typeface="Times New Roman" panose="02020603050405020304" pitchFamily="18" charset="0"/>
              </a:rPr>
              <a:t>analyse</a:t>
            </a:r>
            <a:r>
              <a:rPr lang="en-US" sz="1900" b="1" dirty="0">
                <a:solidFill>
                  <a:prstClr val="black"/>
                </a:solidFill>
                <a:latin typeface="Times New Roman" panose="02020603050405020304" pitchFamily="18" charset="0"/>
                <a:cs typeface="Times New Roman" panose="02020603050405020304" pitchFamily="18" charset="0"/>
              </a:rPr>
              <a:t> huge complex data, to helping the prediction of pancreatic cancer. Different algorithms are compared and the best model is used for predicting the outcome.</a:t>
            </a:r>
            <a:endParaRPr lang="en-IN" sz="1900" b="1" dirty="0">
              <a:solidFill>
                <a:prstClr val="black"/>
              </a:solidFill>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9209199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4A3FBB-E635-4CB1-25F7-BC03659EB928}"/>
              </a:ext>
            </a:extLst>
          </p:cNvPr>
          <p:cNvSpPr>
            <a:spLocks noGrp="1"/>
          </p:cNvSpPr>
          <p:nvPr>
            <p:ph type="title"/>
          </p:nvPr>
        </p:nvSpPr>
        <p:spPr>
          <a:xfrm>
            <a:off x="628650" y="142292"/>
            <a:ext cx="7886700" cy="825124"/>
          </a:xfrm>
        </p:spPr>
        <p:txBody>
          <a:bodyPr>
            <a:normAutofit/>
          </a:bodyPr>
          <a:lstStyle/>
          <a:p>
            <a:r>
              <a:rPr lang="en-IN" sz="2400" b="1" u="sng" dirty="0" smtClean="0">
                <a:latin typeface="Times New Roman" panose="02020603050405020304" pitchFamily="18" charset="0"/>
                <a:cs typeface="Times New Roman" panose="02020603050405020304" pitchFamily="18" charset="0"/>
              </a:rPr>
              <a:t>CONCLUSION</a:t>
            </a:r>
            <a:endParaRPr lang="en-IN" sz="2400" b="1" u="sng"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6F9A6227-DB9E-027A-4C1B-26614322F8D7}"/>
              </a:ext>
            </a:extLst>
          </p:cNvPr>
          <p:cNvSpPr>
            <a:spLocks noGrp="1"/>
          </p:cNvSpPr>
          <p:nvPr>
            <p:ph idx="1"/>
          </p:nvPr>
        </p:nvSpPr>
        <p:spPr>
          <a:xfrm>
            <a:off x="628650" y="813571"/>
            <a:ext cx="7886700" cy="5622740"/>
          </a:xfrm>
        </p:spPr>
        <p:txBody>
          <a:bodyPr>
            <a:normAutofit/>
          </a:bodyPr>
          <a:lstStyle/>
          <a:p>
            <a:pPr marL="0" indent="0" algn="just">
              <a:lnSpc>
                <a:spcPct val="150000"/>
              </a:lnSpc>
              <a:buNone/>
            </a:pPr>
            <a:r>
              <a:rPr lang="en-US" sz="2400" b="1" dirty="0" smtClean="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analytical process started from data cleaning and processing, missing value, exploratory analysis and finally model building and evaluation. The best accuracy on public test set of higher accuracy score algorithm will be find out. The founded one is used in the application which can help to find the Pancreatic cancer of the patient.</a:t>
            </a:r>
            <a:endParaRPr lang="en-IN" sz="2400" b="1" dirty="0">
              <a:latin typeface="Times New Roman" panose="02020603050405020304" pitchFamily="18" charset="0"/>
              <a:cs typeface="Times New Roman" panose="02020603050405020304" pitchFamily="18" charset="0"/>
            </a:endParaRPr>
          </a:p>
          <a:p>
            <a:pPr marL="0" indent="0" algn="just">
              <a:lnSpc>
                <a:spcPct val="150000"/>
              </a:lnSpc>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26905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7E2D2-7974-5D86-7132-34738B1BB472}"/>
              </a:ext>
            </a:extLst>
          </p:cNvPr>
          <p:cNvSpPr>
            <a:spLocks noGrp="1"/>
          </p:cNvSpPr>
          <p:nvPr>
            <p:ph type="title"/>
          </p:nvPr>
        </p:nvSpPr>
        <p:spPr>
          <a:xfrm>
            <a:off x="628650" y="107032"/>
            <a:ext cx="7886700" cy="745225"/>
          </a:xfrm>
        </p:spPr>
        <p:txBody>
          <a:bodyPr>
            <a:normAutofit/>
          </a:bodyPr>
          <a:lstStyle/>
          <a:p>
            <a:r>
              <a:rPr lang="en-IN" sz="2400" b="1" u="sng" dirty="0">
                <a:latin typeface="Times New Roman" panose="02020603050405020304" pitchFamily="18" charset="0"/>
                <a:cs typeface="Times New Roman" panose="02020603050405020304" pitchFamily="18" charset="0"/>
              </a:rPr>
              <a:t>REFERENCES</a:t>
            </a:r>
          </a:p>
        </p:txBody>
      </p:sp>
      <p:sp>
        <p:nvSpPr>
          <p:cNvPr id="4" name="Content Placeholder 3"/>
          <p:cNvSpPr>
            <a:spLocks noGrp="1"/>
          </p:cNvSpPr>
          <p:nvPr>
            <p:ph idx="1"/>
          </p:nvPr>
        </p:nvSpPr>
        <p:spPr>
          <a:xfrm>
            <a:off x="628650" y="852257"/>
            <a:ext cx="7886700" cy="4351338"/>
          </a:xfrm>
        </p:spPr>
        <p:txBody>
          <a:bodyPr>
            <a:noAutofit/>
          </a:bodyPr>
          <a:lstStyle/>
          <a:p>
            <a:pPr marL="0" indent="0">
              <a:lnSpc>
                <a:spcPct val="100000"/>
              </a:lnSpc>
              <a:buNone/>
            </a:pPr>
            <a:r>
              <a:rPr lang="en-IN" sz="1500" b="1" dirty="0">
                <a:latin typeface="Times New Roman" panose="02020603050405020304" pitchFamily="18" charset="0"/>
                <a:cs typeface="Times New Roman" panose="02020603050405020304" pitchFamily="18" charset="0"/>
              </a:rPr>
              <a:t>1. Al </a:t>
            </a:r>
            <a:r>
              <a:rPr lang="en-IN" sz="1500" b="1" dirty="0" err="1">
                <a:latin typeface="Times New Roman" panose="02020603050405020304" pitchFamily="18" charset="0"/>
                <a:cs typeface="Times New Roman" panose="02020603050405020304" pitchFamily="18" charset="0"/>
              </a:rPr>
              <a:t>Bakir</a:t>
            </a:r>
            <a:r>
              <a:rPr lang="en-IN" sz="1500" b="1" dirty="0">
                <a:latin typeface="Times New Roman" panose="02020603050405020304" pitchFamily="18" charset="0"/>
                <a:cs typeface="Times New Roman" panose="02020603050405020304" pitchFamily="18" charset="0"/>
              </a:rPr>
              <a:t>, I., </a:t>
            </a:r>
            <a:r>
              <a:rPr lang="en-IN" sz="1500" b="1" dirty="0" err="1">
                <a:latin typeface="Times New Roman" panose="02020603050405020304" pitchFamily="18" charset="0"/>
                <a:cs typeface="Times New Roman" panose="02020603050405020304" pitchFamily="18" charset="0"/>
              </a:rPr>
              <a:t>Curtius</a:t>
            </a:r>
            <a:r>
              <a:rPr lang="en-IN" sz="1500" b="1" dirty="0">
                <a:latin typeface="Times New Roman" panose="02020603050405020304" pitchFamily="18" charset="0"/>
                <a:cs typeface="Times New Roman" panose="02020603050405020304" pitchFamily="18" charset="0"/>
              </a:rPr>
              <a:t>, K., Graham, T. A., &amp; McDonald, S. A. C. (2019). Predicting</a:t>
            </a:r>
          </a:p>
          <a:p>
            <a:pPr marL="0" indent="0">
              <a:lnSpc>
                <a:spcPct val="100000"/>
              </a:lnSpc>
              <a:buNone/>
            </a:pPr>
            <a:r>
              <a:rPr lang="en-IN" sz="1500" b="1" dirty="0">
                <a:latin typeface="Times New Roman" panose="02020603050405020304" pitchFamily="18" charset="0"/>
                <a:cs typeface="Times New Roman" panose="02020603050405020304" pitchFamily="18" charset="0"/>
              </a:rPr>
              <a:t>pancreatic cancer risk using machine learning techniques. Gut, 68(2), 440-441</a:t>
            </a:r>
            <a:r>
              <a:rPr lang="en-IN" sz="1500" b="1" dirty="0" smtClean="0">
                <a:latin typeface="Times New Roman" panose="02020603050405020304" pitchFamily="18" charset="0"/>
                <a:cs typeface="Times New Roman" panose="02020603050405020304" pitchFamily="18" charset="0"/>
              </a:rPr>
              <a:t>.</a:t>
            </a:r>
          </a:p>
          <a:p>
            <a:pPr marL="0" indent="0">
              <a:lnSpc>
                <a:spcPct val="100000"/>
              </a:lnSpc>
              <a:buNone/>
            </a:pPr>
            <a:endParaRPr lang="en-IN" sz="1500" b="1" dirty="0">
              <a:latin typeface="Times New Roman" panose="02020603050405020304" pitchFamily="18" charset="0"/>
              <a:cs typeface="Times New Roman" panose="02020603050405020304" pitchFamily="18" charset="0"/>
            </a:endParaRPr>
          </a:p>
          <a:p>
            <a:pPr marL="0" indent="0">
              <a:lnSpc>
                <a:spcPct val="100000"/>
              </a:lnSpc>
              <a:buNone/>
            </a:pPr>
            <a:r>
              <a:rPr lang="en-IN" sz="1500" b="1" dirty="0">
                <a:latin typeface="Times New Roman" panose="02020603050405020304" pitchFamily="18" charset="0"/>
                <a:cs typeface="Times New Roman" panose="02020603050405020304" pitchFamily="18" charset="0"/>
              </a:rPr>
              <a:t>2. </a:t>
            </a:r>
            <a:r>
              <a:rPr lang="en-IN" sz="1500" b="1" dirty="0" err="1">
                <a:latin typeface="Times New Roman" panose="02020603050405020304" pitchFamily="18" charset="0"/>
                <a:cs typeface="Times New Roman" panose="02020603050405020304" pitchFamily="18" charset="0"/>
              </a:rPr>
              <a:t>Bustin</a:t>
            </a:r>
            <a:r>
              <a:rPr lang="en-IN" sz="1500" b="1" dirty="0">
                <a:latin typeface="Times New Roman" panose="02020603050405020304" pitchFamily="18" charset="0"/>
                <a:cs typeface="Times New Roman" panose="02020603050405020304" pitchFamily="18" charset="0"/>
              </a:rPr>
              <a:t>, S. A. (2019). A guide to the technology and its applications for quantifying</a:t>
            </a:r>
          </a:p>
          <a:p>
            <a:pPr marL="0" indent="0">
              <a:lnSpc>
                <a:spcPct val="100000"/>
              </a:lnSpc>
              <a:buNone/>
            </a:pPr>
            <a:r>
              <a:rPr lang="en-IN" sz="1500" b="1" dirty="0">
                <a:latin typeface="Times New Roman" panose="02020603050405020304" pitchFamily="18" charset="0"/>
                <a:cs typeface="Times New Roman" panose="02020603050405020304" pitchFamily="18" charset="0"/>
              </a:rPr>
              <a:t>gene expression by real-time quantitative PCR. In A-Z of quantitative PCR (pp. 1-</a:t>
            </a:r>
          </a:p>
          <a:p>
            <a:pPr marL="0" indent="0">
              <a:lnSpc>
                <a:spcPct val="100000"/>
              </a:lnSpc>
              <a:buNone/>
            </a:pPr>
            <a:r>
              <a:rPr lang="en-IN" sz="1500" b="1" dirty="0">
                <a:latin typeface="Times New Roman" panose="02020603050405020304" pitchFamily="18" charset="0"/>
                <a:cs typeface="Times New Roman" panose="02020603050405020304" pitchFamily="18" charset="0"/>
              </a:rPr>
              <a:t>9). Springer, Cham</a:t>
            </a:r>
            <a:r>
              <a:rPr lang="en-IN" sz="1500" b="1" dirty="0" smtClean="0">
                <a:latin typeface="Times New Roman" panose="02020603050405020304" pitchFamily="18" charset="0"/>
                <a:cs typeface="Times New Roman" panose="02020603050405020304" pitchFamily="18" charset="0"/>
              </a:rPr>
              <a:t>.</a:t>
            </a:r>
          </a:p>
          <a:p>
            <a:pPr marL="0" indent="0">
              <a:lnSpc>
                <a:spcPct val="100000"/>
              </a:lnSpc>
              <a:buNone/>
            </a:pPr>
            <a:endParaRPr lang="en-IN" sz="1500" b="1" dirty="0">
              <a:latin typeface="Times New Roman" panose="02020603050405020304" pitchFamily="18" charset="0"/>
              <a:cs typeface="Times New Roman" panose="02020603050405020304" pitchFamily="18" charset="0"/>
            </a:endParaRPr>
          </a:p>
          <a:p>
            <a:pPr marL="0" indent="0">
              <a:lnSpc>
                <a:spcPct val="100000"/>
              </a:lnSpc>
              <a:buNone/>
            </a:pPr>
            <a:r>
              <a:rPr lang="en-IN" sz="1500" b="1" dirty="0">
                <a:latin typeface="Times New Roman" panose="02020603050405020304" pitchFamily="18" charset="0"/>
                <a:cs typeface="Times New Roman" panose="02020603050405020304" pitchFamily="18" charset="0"/>
              </a:rPr>
              <a:t>3. Chen, Y., Shen, H., &amp; Zhu, X. (2020). Machine learning in cancer biomarker</a:t>
            </a:r>
          </a:p>
          <a:p>
            <a:pPr marL="0" indent="0">
              <a:lnSpc>
                <a:spcPct val="100000"/>
              </a:lnSpc>
              <a:buNone/>
            </a:pPr>
            <a:r>
              <a:rPr lang="en-IN" sz="1500" b="1" dirty="0">
                <a:latin typeface="Times New Roman" panose="02020603050405020304" pitchFamily="18" charset="0"/>
                <a:cs typeface="Times New Roman" panose="02020603050405020304" pitchFamily="18" charset="0"/>
              </a:rPr>
              <a:t>discovery. </a:t>
            </a:r>
            <a:r>
              <a:rPr lang="en-IN" sz="1500" b="1" dirty="0" err="1">
                <a:latin typeface="Times New Roman" panose="02020603050405020304" pitchFamily="18" charset="0"/>
                <a:cs typeface="Times New Roman" panose="02020603050405020304" pitchFamily="18" charset="0"/>
              </a:rPr>
              <a:t>Epigenomics</a:t>
            </a:r>
            <a:r>
              <a:rPr lang="en-IN" sz="1500" b="1" dirty="0">
                <a:latin typeface="Times New Roman" panose="02020603050405020304" pitchFamily="18" charset="0"/>
                <a:cs typeface="Times New Roman" panose="02020603050405020304" pitchFamily="18" charset="0"/>
              </a:rPr>
              <a:t>, 12(10), 881-895</a:t>
            </a:r>
            <a:r>
              <a:rPr lang="en-IN" sz="1500" b="1" dirty="0" smtClean="0">
                <a:latin typeface="Times New Roman" panose="02020603050405020304" pitchFamily="18" charset="0"/>
                <a:cs typeface="Times New Roman" panose="02020603050405020304" pitchFamily="18" charset="0"/>
              </a:rPr>
              <a:t>.</a:t>
            </a:r>
          </a:p>
          <a:p>
            <a:pPr marL="0" indent="0">
              <a:lnSpc>
                <a:spcPct val="100000"/>
              </a:lnSpc>
              <a:buNone/>
            </a:pPr>
            <a:endParaRPr lang="en-IN" sz="1500" b="1" dirty="0">
              <a:latin typeface="Times New Roman" panose="02020603050405020304" pitchFamily="18" charset="0"/>
              <a:cs typeface="Times New Roman" panose="02020603050405020304" pitchFamily="18" charset="0"/>
            </a:endParaRPr>
          </a:p>
          <a:p>
            <a:pPr marL="0" indent="0">
              <a:lnSpc>
                <a:spcPct val="100000"/>
              </a:lnSpc>
              <a:buNone/>
            </a:pPr>
            <a:r>
              <a:rPr lang="en-IN" sz="1500" b="1" dirty="0">
                <a:latin typeface="Times New Roman" panose="02020603050405020304" pitchFamily="18" charset="0"/>
                <a:cs typeface="Times New Roman" panose="02020603050405020304" pitchFamily="18" charset="0"/>
              </a:rPr>
              <a:t>4. Cho, Y., Kim, J. H., Kim, Y. H., Song, M., Lee, H. W., Kim, K. P., ... &amp; Hwang, D. W.</a:t>
            </a:r>
          </a:p>
          <a:p>
            <a:pPr marL="0" indent="0">
              <a:lnSpc>
                <a:spcPct val="100000"/>
              </a:lnSpc>
              <a:buNone/>
            </a:pPr>
            <a:r>
              <a:rPr lang="en-IN" sz="1500" b="1" dirty="0">
                <a:latin typeface="Times New Roman" panose="02020603050405020304" pitchFamily="18" charset="0"/>
                <a:cs typeface="Times New Roman" panose="02020603050405020304" pitchFamily="18" charset="0"/>
              </a:rPr>
              <a:t>(2020). Urinary biomarkers for pancreatic ductal adenocarcinoma identified via</a:t>
            </a:r>
          </a:p>
          <a:p>
            <a:pPr marL="0" indent="0">
              <a:lnSpc>
                <a:spcPct val="100000"/>
              </a:lnSpc>
              <a:buNone/>
            </a:pPr>
            <a:r>
              <a:rPr lang="en-IN" sz="1500" b="1" dirty="0">
                <a:latin typeface="Times New Roman" panose="02020603050405020304" pitchFamily="18" charset="0"/>
                <a:cs typeface="Times New Roman" panose="02020603050405020304" pitchFamily="18" charset="0"/>
              </a:rPr>
              <a:t>proteomic analysis. Scientific Reports, 10(1), 1-9</a:t>
            </a:r>
            <a:r>
              <a:rPr lang="en-IN" sz="1500" b="1" dirty="0" smtClean="0">
                <a:latin typeface="Times New Roman" panose="02020603050405020304" pitchFamily="18" charset="0"/>
                <a:cs typeface="Times New Roman" panose="02020603050405020304" pitchFamily="18" charset="0"/>
              </a:rPr>
              <a:t>.</a:t>
            </a:r>
          </a:p>
          <a:p>
            <a:pPr marL="0" indent="0">
              <a:lnSpc>
                <a:spcPct val="100000"/>
              </a:lnSpc>
              <a:buNone/>
            </a:pPr>
            <a:endParaRPr lang="en-IN" sz="1500" b="1" dirty="0">
              <a:latin typeface="Times New Roman" panose="02020603050405020304" pitchFamily="18" charset="0"/>
              <a:cs typeface="Times New Roman" panose="02020603050405020304" pitchFamily="18" charset="0"/>
            </a:endParaRPr>
          </a:p>
          <a:p>
            <a:pPr marL="0" indent="0">
              <a:lnSpc>
                <a:spcPct val="100000"/>
              </a:lnSpc>
              <a:buNone/>
            </a:pPr>
            <a:r>
              <a:rPr lang="en-IN" sz="1500" b="1" dirty="0">
                <a:latin typeface="Times New Roman" panose="02020603050405020304" pitchFamily="18" charset="0"/>
                <a:cs typeface="Times New Roman" panose="02020603050405020304" pitchFamily="18" charset="0"/>
              </a:rPr>
              <a:t>5. De Oliveira, C. P., Stefani, J. P., &amp; </a:t>
            </a:r>
            <a:r>
              <a:rPr lang="en-IN" sz="1500" b="1" dirty="0" err="1">
                <a:latin typeface="Times New Roman" panose="02020603050405020304" pitchFamily="18" charset="0"/>
                <a:cs typeface="Times New Roman" panose="02020603050405020304" pitchFamily="18" charset="0"/>
              </a:rPr>
              <a:t>Gimenez</a:t>
            </a:r>
            <a:r>
              <a:rPr lang="en-IN" sz="1500" b="1" dirty="0">
                <a:latin typeface="Times New Roman" panose="02020603050405020304" pitchFamily="18" charset="0"/>
                <a:cs typeface="Times New Roman" panose="02020603050405020304" pitchFamily="18" charset="0"/>
              </a:rPr>
              <a:t>, I. F. (2020). The role of machine</a:t>
            </a:r>
          </a:p>
          <a:p>
            <a:pPr marL="0" indent="0">
              <a:lnSpc>
                <a:spcPct val="100000"/>
              </a:lnSpc>
              <a:buNone/>
            </a:pPr>
            <a:r>
              <a:rPr lang="en-IN" sz="1500" b="1" dirty="0">
                <a:latin typeface="Times New Roman" panose="02020603050405020304" pitchFamily="18" charset="0"/>
                <a:cs typeface="Times New Roman" panose="02020603050405020304" pitchFamily="18" charset="0"/>
              </a:rPr>
              <a:t>learning techniques in pancreatic cancer prediction. Journal of Personalized</a:t>
            </a:r>
          </a:p>
          <a:p>
            <a:pPr marL="0" indent="0">
              <a:lnSpc>
                <a:spcPct val="100000"/>
              </a:lnSpc>
              <a:buNone/>
            </a:pPr>
            <a:r>
              <a:rPr lang="en-IN" sz="1500" b="1" dirty="0">
                <a:latin typeface="Times New Roman" panose="02020603050405020304" pitchFamily="18" charset="0"/>
                <a:cs typeface="Times New Roman" panose="02020603050405020304" pitchFamily="18" charset="0"/>
              </a:rPr>
              <a:t>Medicine, 10(2), 56.</a:t>
            </a:r>
          </a:p>
        </p:txBody>
      </p:sp>
    </p:spTree>
    <p:extLst>
      <p:ext uri="{BB962C8B-B14F-4D97-AF65-F5344CB8AC3E}">
        <p14:creationId xmlns:p14="http://schemas.microsoft.com/office/powerpoint/2010/main" val="10574782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7E2D2-7974-5D86-7132-34738B1BB472}"/>
              </a:ext>
            </a:extLst>
          </p:cNvPr>
          <p:cNvSpPr>
            <a:spLocks noGrp="1"/>
          </p:cNvSpPr>
          <p:nvPr>
            <p:ph type="title"/>
          </p:nvPr>
        </p:nvSpPr>
        <p:spPr>
          <a:xfrm>
            <a:off x="628650" y="107032"/>
            <a:ext cx="7886700" cy="745225"/>
          </a:xfrm>
        </p:spPr>
        <p:txBody>
          <a:bodyPr>
            <a:normAutofit/>
          </a:bodyPr>
          <a:lstStyle/>
          <a:p>
            <a:r>
              <a:rPr lang="en-IN" sz="2400" b="1" u="sng" dirty="0">
                <a:latin typeface="Times New Roman" panose="02020603050405020304" pitchFamily="18" charset="0"/>
                <a:cs typeface="Times New Roman" panose="02020603050405020304" pitchFamily="18" charset="0"/>
              </a:rPr>
              <a:t>REFERENCES</a:t>
            </a:r>
          </a:p>
        </p:txBody>
      </p:sp>
      <p:sp>
        <p:nvSpPr>
          <p:cNvPr id="4" name="Content Placeholder 3"/>
          <p:cNvSpPr>
            <a:spLocks noGrp="1"/>
          </p:cNvSpPr>
          <p:nvPr>
            <p:ph idx="1"/>
          </p:nvPr>
        </p:nvSpPr>
        <p:spPr>
          <a:xfrm>
            <a:off x="628650" y="852257"/>
            <a:ext cx="7886700" cy="4351338"/>
          </a:xfrm>
        </p:spPr>
        <p:txBody>
          <a:bodyPr>
            <a:noAutofit/>
          </a:bodyPr>
          <a:lstStyle/>
          <a:p>
            <a:pPr marL="0" indent="0">
              <a:buNone/>
            </a:pPr>
            <a:r>
              <a:rPr lang="en-IN" sz="1400" b="1" dirty="0">
                <a:latin typeface="Times New Roman" panose="02020603050405020304" pitchFamily="18" charset="0"/>
                <a:cs typeface="Times New Roman" panose="02020603050405020304" pitchFamily="18" charset="0"/>
              </a:rPr>
              <a:t>6. Dong, Y., Skelton, R., Ventura, I. A., Segal, M., &amp; Gilbertson, J. R. (2021). A</a:t>
            </a:r>
          </a:p>
          <a:p>
            <a:pPr marL="0" indent="0">
              <a:buNone/>
            </a:pPr>
            <a:r>
              <a:rPr lang="en-IN" sz="1400" b="1" dirty="0">
                <a:latin typeface="Times New Roman" panose="02020603050405020304" pitchFamily="18" charset="0"/>
                <a:cs typeface="Times New Roman" panose="02020603050405020304" pitchFamily="18" charset="0"/>
              </a:rPr>
              <a:t>machine learning approach for predicting pancreatic cancer using urinary</a:t>
            </a:r>
          </a:p>
          <a:p>
            <a:pPr marL="0" indent="0">
              <a:buNone/>
            </a:pPr>
            <a:r>
              <a:rPr lang="en-IN" sz="1400" b="1" dirty="0">
                <a:latin typeface="Times New Roman" panose="02020603050405020304" pitchFamily="18" charset="0"/>
                <a:cs typeface="Times New Roman" panose="02020603050405020304" pitchFamily="18" charset="0"/>
              </a:rPr>
              <a:t>biomarkers. Journal of Medical Systems, 45(2), 1-7</a:t>
            </a:r>
            <a:r>
              <a:rPr lang="en-IN" sz="1400" b="1" dirty="0" smtClean="0">
                <a:latin typeface="Times New Roman" panose="02020603050405020304" pitchFamily="18" charset="0"/>
                <a:cs typeface="Times New Roman" panose="02020603050405020304" pitchFamily="18" charset="0"/>
              </a:rPr>
              <a:t>.</a:t>
            </a:r>
          </a:p>
          <a:p>
            <a:pPr marL="0" indent="0">
              <a:buNone/>
            </a:pPr>
            <a:endParaRPr lang="en-IN" sz="1400" b="1" dirty="0">
              <a:latin typeface="Times New Roman" panose="02020603050405020304" pitchFamily="18" charset="0"/>
              <a:cs typeface="Times New Roman" panose="02020603050405020304" pitchFamily="18" charset="0"/>
            </a:endParaRPr>
          </a:p>
          <a:p>
            <a:pPr marL="0" indent="0">
              <a:buNone/>
            </a:pPr>
            <a:r>
              <a:rPr lang="en-IN" sz="1400" b="1" dirty="0">
                <a:latin typeface="Times New Roman" panose="02020603050405020304" pitchFamily="18" charset="0"/>
                <a:cs typeface="Times New Roman" panose="02020603050405020304" pitchFamily="18" charset="0"/>
              </a:rPr>
              <a:t>7. Ferreira, M. A., </a:t>
            </a:r>
            <a:r>
              <a:rPr lang="en-IN" sz="1400" b="1" dirty="0" err="1">
                <a:latin typeface="Times New Roman" panose="02020603050405020304" pitchFamily="18" charset="0"/>
                <a:cs typeface="Times New Roman" panose="02020603050405020304" pitchFamily="18" charset="0"/>
              </a:rPr>
              <a:t>Souto</a:t>
            </a:r>
            <a:r>
              <a:rPr lang="en-IN" sz="1400" b="1" dirty="0">
                <a:latin typeface="Times New Roman" panose="02020603050405020304" pitchFamily="18" charset="0"/>
                <a:cs typeface="Times New Roman" panose="02020603050405020304" pitchFamily="18" charset="0"/>
              </a:rPr>
              <a:t>, E. B., &amp; </a:t>
            </a:r>
            <a:r>
              <a:rPr lang="en-IN" sz="1400" b="1" dirty="0" err="1">
                <a:latin typeface="Times New Roman" panose="02020603050405020304" pitchFamily="18" charset="0"/>
                <a:cs typeface="Times New Roman" panose="02020603050405020304" pitchFamily="18" charset="0"/>
              </a:rPr>
              <a:t>Teixeira</a:t>
            </a:r>
            <a:r>
              <a:rPr lang="en-IN" sz="1400" b="1" dirty="0">
                <a:latin typeface="Times New Roman" panose="02020603050405020304" pitchFamily="18" charset="0"/>
                <a:cs typeface="Times New Roman" panose="02020603050405020304" pitchFamily="18" charset="0"/>
              </a:rPr>
              <a:t>, J. A. (2019). Bioinformatics and machine</a:t>
            </a:r>
          </a:p>
          <a:p>
            <a:pPr marL="0" indent="0">
              <a:buNone/>
            </a:pPr>
            <a:r>
              <a:rPr lang="en-IN" sz="1400" b="1" dirty="0">
                <a:latin typeface="Times New Roman" panose="02020603050405020304" pitchFamily="18" charset="0"/>
                <a:cs typeface="Times New Roman" panose="02020603050405020304" pitchFamily="18" charset="0"/>
              </a:rPr>
              <a:t>learning in the development of urinary biomarkers of prostate cancer. Trends in</a:t>
            </a:r>
          </a:p>
          <a:p>
            <a:pPr marL="0" indent="0">
              <a:buNone/>
            </a:pPr>
            <a:r>
              <a:rPr lang="en-IN" sz="1400" b="1" dirty="0">
                <a:latin typeface="Times New Roman" panose="02020603050405020304" pitchFamily="18" charset="0"/>
                <a:cs typeface="Times New Roman" panose="02020603050405020304" pitchFamily="18" charset="0"/>
              </a:rPr>
              <a:t>Biotechnology, 37(3), 267-279</a:t>
            </a:r>
            <a:r>
              <a:rPr lang="en-IN" sz="1400" b="1" dirty="0" smtClean="0">
                <a:latin typeface="Times New Roman" panose="02020603050405020304" pitchFamily="18" charset="0"/>
                <a:cs typeface="Times New Roman" panose="02020603050405020304" pitchFamily="18" charset="0"/>
              </a:rPr>
              <a:t>.</a:t>
            </a:r>
          </a:p>
          <a:p>
            <a:pPr marL="0" indent="0">
              <a:buNone/>
            </a:pPr>
            <a:endParaRPr lang="en-IN" sz="1400" b="1" dirty="0">
              <a:latin typeface="Times New Roman" panose="02020603050405020304" pitchFamily="18" charset="0"/>
              <a:cs typeface="Times New Roman" panose="02020603050405020304" pitchFamily="18" charset="0"/>
            </a:endParaRPr>
          </a:p>
          <a:p>
            <a:pPr marL="0" indent="0">
              <a:buNone/>
            </a:pPr>
            <a:r>
              <a:rPr lang="en-IN" sz="1400" b="1" dirty="0">
                <a:latin typeface="Times New Roman" panose="02020603050405020304" pitchFamily="18" charset="0"/>
                <a:cs typeface="Times New Roman" panose="02020603050405020304" pitchFamily="18" charset="0"/>
              </a:rPr>
              <a:t>8. He, Y., Deng, S., Wang, S., &amp; Shi, Y. (2020). Early diagnosis of pancreatic cancer</a:t>
            </a:r>
          </a:p>
          <a:p>
            <a:pPr marL="0" indent="0">
              <a:buNone/>
            </a:pPr>
            <a:r>
              <a:rPr lang="en-IN" sz="1400" b="1" dirty="0">
                <a:latin typeface="Times New Roman" panose="02020603050405020304" pitchFamily="18" charset="0"/>
                <a:cs typeface="Times New Roman" panose="02020603050405020304" pitchFamily="18" charset="0"/>
              </a:rPr>
              <a:t>using machine learning and serum biomarkers. Journal of Healthcare</a:t>
            </a:r>
          </a:p>
          <a:p>
            <a:pPr marL="0" indent="0">
              <a:buNone/>
            </a:pPr>
            <a:r>
              <a:rPr lang="en-IN" sz="1400" b="1" dirty="0">
                <a:latin typeface="Times New Roman" panose="02020603050405020304" pitchFamily="18" charset="0"/>
                <a:cs typeface="Times New Roman" panose="02020603050405020304" pitchFamily="18" charset="0"/>
              </a:rPr>
              <a:t>Engineering, 2020, 1-11</a:t>
            </a:r>
            <a:r>
              <a:rPr lang="en-IN" sz="1400" b="1" dirty="0" smtClean="0">
                <a:latin typeface="Times New Roman" panose="02020603050405020304" pitchFamily="18" charset="0"/>
                <a:cs typeface="Times New Roman" panose="02020603050405020304" pitchFamily="18" charset="0"/>
              </a:rPr>
              <a:t>.</a:t>
            </a:r>
          </a:p>
          <a:p>
            <a:pPr marL="0" indent="0">
              <a:buNone/>
            </a:pPr>
            <a:endParaRPr lang="en-IN" sz="1400" b="1" dirty="0">
              <a:latin typeface="Times New Roman" panose="02020603050405020304" pitchFamily="18" charset="0"/>
              <a:cs typeface="Times New Roman" panose="02020603050405020304" pitchFamily="18" charset="0"/>
            </a:endParaRPr>
          </a:p>
          <a:p>
            <a:pPr marL="0" indent="0">
              <a:buNone/>
            </a:pPr>
            <a:r>
              <a:rPr lang="en-IN" sz="1400" b="1" dirty="0">
                <a:latin typeface="Times New Roman" panose="02020603050405020304" pitchFamily="18" charset="0"/>
                <a:cs typeface="Times New Roman" panose="02020603050405020304" pitchFamily="18" charset="0"/>
              </a:rPr>
              <a:t>9. </a:t>
            </a:r>
            <a:r>
              <a:rPr lang="en-IN" sz="1400" b="1" dirty="0" err="1">
                <a:latin typeface="Times New Roman" panose="02020603050405020304" pitchFamily="18" charset="0"/>
                <a:cs typeface="Times New Roman" panose="02020603050405020304" pitchFamily="18" charset="0"/>
              </a:rPr>
              <a:t>Isayeva</a:t>
            </a:r>
            <a:r>
              <a:rPr lang="en-IN" sz="1400" b="1" dirty="0">
                <a:latin typeface="Times New Roman" panose="02020603050405020304" pitchFamily="18" charset="0"/>
                <a:cs typeface="Times New Roman" panose="02020603050405020304" pitchFamily="18" charset="0"/>
              </a:rPr>
              <a:t>, T., </a:t>
            </a:r>
            <a:r>
              <a:rPr lang="en-IN" sz="1400" b="1" dirty="0" err="1">
                <a:latin typeface="Times New Roman" panose="02020603050405020304" pitchFamily="18" charset="0"/>
                <a:cs typeface="Times New Roman" panose="02020603050405020304" pitchFamily="18" charset="0"/>
              </a:rPr>
              <a:t>Imangaliyev</a:t>
            </a:r>
            <a:r>
              <a:rPr lang="en-IN" sz="1400" b="1" dirty="0">
                <a:latin typeface="Times New Roman" panose="02020603050405020304" pitchFamily="18" charset="0"/>
                <a:cs typeface="Times New Roman" panose="02020603050405020304" pitchFamily="18" charset="0"/>
              </a:rPr>
              <a:t>, S., Kim, J. H., Cho, Y., Kim, Y. H., &amp; Hwang, D. W. (2020).</a:t>
            </a:r>
          </a:p>
          <a:p>
            <a:pPr marL="0" indent="0">
              <a:buNone/>
            </a:pPr>
            <a:r>
              <a:rPr lang="en-IN" sz="1400" b="1" dirty="0">
                <a:latin typeface="Times New Roman" panose="02020603050405020304" pitchFamily="18" charset="0"/>
                <a:cs typeface="Times New Roman" panose="02020603050405020304" pitchFamily="18" charset="0"/>
              </a:rPr>
              <a:t>Urinary biomarkers for pancreatic cancer detection: current status and future</a:t>
            </a:r>
          </a:p>
          <a:p>
            <a:pPr marL="0" indent="0">
              <a:buNone/>
            </a:pPr>
            <a:r>
              <a:rPr lang="en-IN" sz="1400" b="1" dirty="0">
                <a:latin typeface="Times New Roman" panose="02020603050405020304" pitchFamily="18" charset="0"/>
                <a:cs typeface="Times New Roman" panose="02020603050405020304" pitchFamily="18" charset="0"/>
              </a:rPr>
              <a:t>perspectives. Cancers, 12(6), 1526</a:t>
            </a:r>
            <a:r>
              <a:rPr lang="en-IN" sz="1400" b="1" dirty="0" smtClean="0">
                <a:latin typeface="Times New Roman" panose="02020603050405020304" pitchFamily="18" charset="0"/>
                <a:cs typeface="Times New Roman" panose="02020603050405020304" pitchFamily="18" charset="0"/>
              </a:rPr>
              <a:t>.</a:t>
            </a:r>
          </a:p>
          <a:p>
            <a:pPr marL="0" indent="0">
              <a:buNone/>
            </a:pPr>
            <a:endParaRPr lang="en-IN" sz="1400" b="1" dirty="0">
              <a:latin typeface="Times New Roman" panose="02020603050405020304" pitchFamily="18" charset="0"/>
              <a:cs typeface="Times New Roman" panose="02020603050405020304" pitchFamily="18" charset="0"/>
            </a:endParaRPr>
          </a:p>
          <a:p>
            <a:pPr marL="0" indent="0">
              <a:buNone/>
            </a:pPr>
            <a:r>
              <a:rPr lang="en-IN" sz="1400" b="1" dirty="0">
                <a:latin typeface="Times New Roman" panose="02020603050405020304" pitchFamily="18" charset="0"/>
                <a:cs typeface="Times New Roman" panose="02020603050405020304" pitchFamily="18" charset="0"/>
              </a:rPr>
              <a:t>10. </a:t>
            </a:r>
            <a:r>
              <a:rPr lang="en-IN" sz="1400" b="1" dirty="0" err="1">
                <a:latin typeface="Times New Roman" panose="02020603050405020304" pitchFamily="18" charset="0"/>
                <a:cs typeface="Times New Roman" panose="02020603050405020304" pitchFamily="18" charset="0"/>
              </a:rPr>
              <a:t>Kalimuthu</a:t>
            </a:r>
            <a:r>
              <a:rPr lang="en-IN" sz="1400" b="1" dirty="0">
                <a:latin typeface="Times New Roman" panose="02020603050405020304" pitchFamily="18" charset="0"/>
                <a:cs typeface="Times New Roman" panose="02020603050405020304" pitchFamily="18" charset="0"/>
              </a:rPr>
              <a:t>, S. N., Prasad, R., &amp; </a:t>
            </a:r>
            <a:r>
              <a:rPr lang="en-IN" sz="1400" b="1" dirty="0" err="1">
                <a:latin typeface="Times New Roman" panose="02020603050405020304" pitchFamily="18" charset="0"/>
                <a:cs typeface="Times New Roman" panose="02020603050405020304" pitchFamily="18" charset="0"/>
              </a:rPr>
              <a:t>Ramanathan</a:t>
            </a:r>
            <a:r>
              <a:rPr lang="en-IN" sz="1400" b="1" dirty="0">
                <a:latin typeface="Times New Roman" panose="02020603050405020304" pitchFamily="18" charset="0"/>
                <a:cs typeface="Times New Roman" panose="02020603050405020304" pitchFamily="18" charset="0"/>
              </a:rPr>
              <a:t>, A. (2021). Machine learning and</a:t>
            </a:r>
          </a:p>
          <a:p>
            <a:pPr marL="0" indent="0">
              <a:buNone/>
            </a:pPr>
            <a:r>
              <a:rPr lang="en-IN" sz="1400" b="1" dirty="0">
                <a:latin typeface="Times New Roman" panose="02020603050405020304" pitchFamily="18" charset="0"/>
                <a:cs typeface="Times New Roman" panose="02020603050405020304" pitchFamily="18" charset="0"/>
              </a:rPr>
              <a:t>urinary biomarkers for pancreatic cancer detection. Current Pharmaceutical</a:t>
            </a:r>
          </a:p>
          <a:p>
            <a:pPr marL="0" indent="0">
              <a:buNone/>
            </a:pPr>
            <a:r>
              <a:rPr lang="en-IN" sz="1400" b="1" dirty="0">
                <a:latin typeface="Times New Roman" panose="02020603050405020304" pitchFamily="18" charset="0"/>
                <a:cs typeface="Times New Roman" panose="02020603050405020304" pitchFamily="18" charset="0"/>
              </a:rPr>
              <a:t>Design, 27(14), 1644-1652.</a:t>
            </a:r>
          </a:p>
        </p:txBody>
      </p:sp>
    </p:spTree>
    <p:extLst>
      <p:ext uri="{BB962C8B-B14F-4D97-AF65-F5344CB8AC3E}">
        <p14:creationId xmlns:p14="http://schemas.microsoft.com/office/powerpoint/2010/main" val="2797578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8">
            <a:extLst>
              <a:ext uri="{FF2B5EF4-FFF2-40B4-BE49-F238E27FC236}">
                <a16:creationId xmlns:a16="http://schemas.microsoft.com/office/drawing/2014/main" id="{2464DA42-A4BC-9338-FA54-54A77BBDCED7}"/>
              </a:ext>
            </a:extLst>
          </p:cNvPr>
          <p:cNvGraphicFramePr>
            <a:graphicFrameLocks noGrp="1"/>
          </p:cNvGraphicFramePr>
          <p:nvPr>
            <p:extLst>
              <p:ext uri="{D42A27DB-BD31-4B8C-83A1-F6EECF244321}">
                <p14:modId xmlns:p14="http://schemas.microsoft.com/office/powerpoint/2010/main" val="2028839981"/>
              </p:ext>
            </p:extLst>
          </p:nvPr>
        </p:nvGraphicFramePr>
        <p:xfrm>
          <a:off x="406848" y="740459"/>
          <a:ext cx="8224534" cy="7093163"/>
        </p:xfrm>
        <a:graphic>
          <a:graphicData uri="http://schemas.openxmlformats.org/drawingml/2006/table">
            <a:tbl>
              <a:tblPr firstRow="1" bandRow="1">
                <a:tableStyleId>{5C22544A-7EE6-4342-B048-85BDC9FD1C3A}</a:tableStyleId>
              </a:tblPr>
              <a:tblGrid>
                <a:gridCol w="1963876">
                  <a:extLst>
                    <a:ext uri="{9D8B030D-6E8A-4147-A177-3AD203B41FA5}">
                      <a16:colId xmlns:a16="http://schemas.microsoft.com/office/drawing/2014/main" val="2967299418"/>
                    </a:ext>
                  </a:extLst>
                </a:gridCol>
                <a:gridCol w="2932633">
                  <a:extLst>
                    <a:ext uri="{9D8B030D-6E8A-4147-A177-3AD203B41FA5}">
                      <a16:colId xmlns:a16="http://schemas.microsoft.com/office/drawing/2014/main" val="3035361113"/>
                    </a:ext>
                  </a:extLst>
                </a:gridCol>
                <a:gridCol w="2151663">
                  <a:extLst>
                    <a:ext uri="{9D8B030D-6E8A-4147-A177-3AD203B41FA5}">
                      <a16:colId xmlns:a16="http://schemas.microsoft.com/office/drawing/2014/main" val="2869271701"/>
                    </a:ext>
                  </a:extLst>
                </a:gridCol>
                <a:gridCol w="1176362">
                  <a:extLst>
                    <a:ext uri="{9D8B030D-6E8A-4147-A177-3AD203B41FA5}">
                      <a16:colId xmlns:a16="http://schemas.microsoft.com/office/drawing/2014/main" val="3184862420"/>
                    </a:ext>
                  </a:extLst>
                </a:gridCol>
              </a:tblGrid>
              <a:tr h="323834">
                <a:tc>
                  <a:txBody>
                    <a:bodyPr/>
                    <a:lstStyle/>
                    <a:p>
                      <a:r>
                        <a:rPr lang="en-IN" dirty="0"/>
                        <a:t>TITLE</a:t>
                      </a:r>
                    </a:p>
                  </a:txBody>
                  <a:tcPr/>
                </a:tc>
                <a:tc>
                  <a:txBody>
                    <a:bodyPr/>
                    <a:lstStyle/>
                    <a:p>
                      <a:r>
                        <a:rPr lang="en-IN" dirty="0"/>
                        <a:t>DESCRIPTION</a:t>
                      </a:r>
                    </a:p>
                  </a:txBody>
                  <a:tcPr/>
                </a:tc>
                <a:tc>
                  <a:txBody>
                    <a:bodyPr/>
                    <a:lstStyle/>
                    <a:p>
                      <a:r>
                        <a:rPr lang="en-IN" dirty="0"/>
                        <a:t>AUTHOR1</a:t>
                      </a:r>
                    </a:p>
                  </a:txBody>
                  <a:tcPr/>
                </a:tc>
                <a:tc>
                  <a:txBody>
                    <a:bodyPr/>
                    <a:lstStyle/>
                    <a:p>
                      <a:r>
                        <a:rPr lang="en-IN" dirty="0"/>
                        <a:t>YEAR</a:t>
                      </a:r>
                    </a:p>
                  </a:txBody>
                  <a:tcPr/>
                </a:tc>
                <a:extLst>
                  <a:ext uri="{0D108BD9-81ED-4DB2-BD59-A6C34878D82A}">
                    <a16:rowId xmlns:a16="http://schemas.microsoft.com/office/drawing/2014/main" val="2878531656"/>
                  </a:ext>
                </a:extLst>
              </a:tr>
              <a:tr h="1227872">
                <a:tc>
                  <a:txBody>
                    <a:bodyPr/>
                    <a:lstStyle/>
                    <a:p>
                      <a:pPr algn="just"/>
                      <a:r>
                        <a:rPr lang="en-IN" sz="1400" b="1" dirty="0" smtClean="0">
                          <a:latin typeface="Times New Roman" panose="02020603050405020304" pitchFamily="18" charset="0"/>
                          <a:cs typeface="Times New Roman" panose="02020603050405020304" pitchFamily="18" charset="0"/>
                        </a:rPr>
                        <a:t>1.</a:t>
                      </a:r>
                      <a:r>
                        <a:rPr lang="en-IN" sz="1400" b="1" baseline="0" dirty="0" smtClean="0">
                          <a:latin typeface="Times New Roman" panose="02020603050405020304" pitchFamily="18" charset="0"/>
                          <a:cs typeface="Times New Roman" panose="02020603050405020304" pitchFamily="18" charset="0"/>
                        </a:rPr>
                        <a:t> </a:t>
                      </a:r>
                      <a:r>
                        <a:rPr lang="en-IN" sz="1400" b="1" i="0" u="none" strike="noStrike" baseline="0" dirty="0" smtClean="0">
                          <a:latin typeface="Times New Roman" panose="02020603050405020304" pitchFamily="18" charset="0"/>
                          <a:cs typeface="Times New Roman" panose="02020603050405020304" pitchFamily="18" charset="0"/>
                        </a:rPr>
                        <a:t>Predicted Prognosis of Pancreatic Cancer Patients by Machine Learning</a:t>
                      </a:r>
                      <a:endParaRPr lang="en-IN" sz="1400" b="1" dirty="0">
                        <a:latin typeface="Times New Roman" panose="02020603050405020304" pitchFamily="18" charset="0"/>
                        <a:cs typeface="Times New Roman" panose="02020603050405020304" pitchFamily="18" charset="0"/>
                      </a:endParaRPr>
                    </a:p>
                  </a:txBody>
                  <a:tcPr/>
                </a:tc>
                <a:tc>
                  <a:txBody>
                    <a:bodyPr/>
                    <a:lstStyle/>
                    <a:p>
                      <a:pPr algn="l"/>
                      <a:r>
                        <a:rPr lang="en-IN" sz="1400" b="1" i="0" u="none" strike="noStrike" baseline="0" dirty="0" smtClean="0">
                          <a:latin typeface="Times New Roman" panose="02020603050405020304" pitchFamily="18" charset="0"/>
                          <a:cs typeface="Times New Roman" panose="02020603050405020304" pitchFamily="18" charset="0"/>
                        </a:rPr>
                        <a:t>They collected samples from 191</a:t>
                      </a:r>
                    </a:p>
                    <a:p>
                      <a:pPr algn="l"/>
                      <a:r>
                        <a:rPr lang="en-IN" sz="1400" b="1" i="0" u="none" strike="noStrike" baseline="0" dirty="0" smtClean="0">
                          <a:latin typeface="Times New Roman" panose="02020603050405020304" pitchFamily="18" charset="0"/>
                          <a:cs typeface="Times New Roman" panose="02020603050405020304" pitchFamily="18" charset="0"/>
                        </a:rPr>
                        <a:t>patients and compared support vector machines (SVM) with various kernels of ranging</a:t>
                      </a:r>
                    </a:p>
                    <a:p>
                      <a:pPr algn="l"/>
                      <a:r>
                        <a:rPr lang="en-IN" sz="1400" b="1" i="0" u="none" strike="noStrike" baseline="0" dirty="0" smtClean="0">
                          <a:latin typeface="Times New Roman" panose="02020603050405020304" pitchFamily="18" charset="0"/>
                          <a:cs typeface="Times New Roman" panose="02020603050405020304" pitchFamily="18" charset="0"/>
                        </a:rPr>
                        <a:t>complexity and a neural network. Models were trained using k-fold </a:t>
                      </a:r>
                      <a:r>
                        <a:rPr lang="en-IN" sz="1400" b="1" i="0" u="none" strike="noStrike" baseline="0" dirty="0" err="1" smtClean="0">
                          <a:latin typeface="Times New Roman" panose="02020603050405020304" pitchFamily="18" charset="0"/>
                          <a:cs typeface="Times New Roman" panose="02020603050405020304" pitchFamily="18" charset="0"/>
                        </a:rPr>
                        <a:t>crossvalidation</a:t>
                      </a:r>
                      <a:endParaRPr lang="en-IN" sz="1400" b="1" i="0" u="none" strike="noStrike" baseline="0" dirty="0" smtClean="0">
                        <a:latin typeface="Times New Roman" panose="02020603050405020304" pitchFamily="18" charset="0"/>
                        <a:cs typeface="Times New Roman" panose="02020603050405020304" pitchFamily="18" charset="0"/>
                      </a:endParaRPr>
                    </a:p>
                    <a:p>
                      <a:pPr algn="l"/>
                      <a:r>
                        <a:rPr lang="en-IN" sz="1400" b="1" i="0" u="none" strike="noStrike" baseline="0" dirty="0" smtClean="0">
                          <a:latin typeface="Times New Roman" panose="02020603050405020304" pitchFamily="18" charset="0"/>
                          <a:cs typeface="Times New Roman" panose="02020603050405020304" pitchFamily="18" charset="0"/>
                        </a:rPr>
                        <a:t>(with various choices of k) or leave-one-out cross-validation or a</a:t>
                      </a:r>
                    </a:p>
                    <a:p>
                      <a:pPr algn="l"/>
                      <a:r>
                        <a:rPr lang="en-IN" sz="1400" b="1" i="0" u="none" strike="noStrike" baseline="0" dirty="0" smtClean="0">
                          <a:latin typeface="Times New Roman" panose="02020603050405020304" pitchFamily="18" charset="0"/>
                          <a:cs typeface="Times New Roman" panose="02020603050405020304" pitchFamily="18" charset="0"/>
                        </a:rPr>
                        <a:t>50/50 split to evaluate generalizability.</a:t>
                      </a:r>
                      <a:endParaRPr lang="en-IN" sz="1400" b="1" dirty="0">
                        <a:latin typeface="Times New Roman" panose="02020603050405020304" pitchFamily="18" charset="0"/>
                        <a:cs typeface="Times New Roman" panose="02020603050405020304" pitchFamily="18" charset="0"/>
                      </a:endParaRPr>
                    </a:p>
                  </a:txBody>
                  <a:tcPr/>
                </a:tc>
                <a:tc>
                  <a:txBody>
                    <a:bodyPr/>
                    <a:lstStyle/>
                    <a:p>
                      <a:r>
                        <a:rPr lang="en-IN" sz="1400" b="1" i="0" u="none" strike="noStrike" baseline="0" dirty="0" smtClean="0">
                          <a:latin typeface="Times New Roman" panose="02020603050405020304" pitchFamily="18" charset="0"/>
                          <a:cs typeface="Times New Roman" panose="02020603050405020304" pitchFamily="18" charset="0"/>
                        </a:rPr>
                        <a:t>Julius M. </a:t>
                      </a:r>
                      <a:r>
                        <a:rPr lang="en-IN" sz="1400" b="1" i="0" u="none" strike="noStrike" baseline="0" dirty="0" err="1" smtClean="0">
                          <a:latin typeface="Times New Roman" panose="02020603050405020304" pitchFamily="18" charset="0"/>
                          <a:cs typeface="Times New Roman" panose="02020603050405020304" pitchFamily="18" charset="0"/>
                        </a:rPr>
                        <a:t>Kernbach</a:t>
                      </a:r>
                      <a:r>
                        <a:rPr lang="en-IN" sz="1400" b="1" i="0" u="none" strike="noStrike" baseline="0" dirty="0" smtClean="0">
                          <a:latin typeface="Times New Roman" panose="02020603050405020304" pitchFamily="18" charset="0"/>
                          <a:cs typeface="Times New Roman" panose="02020603050405020304" pitchFamily="18" charset="0"/>
                        </a:rPr>
                        <a:t>, and Victor E. </a:t>
                      </a:r>
                      <a:r>
                        <a:rPr lang="en-IN" sz="1400" b="1" i="0" u="none" strike="noStrike" baseline="0" dirty="0" err="1" smtClean="0">
                          <a:latin typeface="Times New Roman" panose="02020603050405020304" pitchFamily="18" charset="0"/>
                          <a:cs typeface="Times New Roman" panose="02020603050405020304" pitchFamily="18" charset="0"/>
                        </a:rPr>
                        <a:t>Staartjes</a:t>
                      </a:r>
                      <a:endParaRPr lang="en-IN" sz="1400" b="1" dirty="0">
                        <a:latin typeface="Times New Roman" panose="02020603050405020304" pitchFamily="18" charset="0"/>
                        <a:cs typeface="Times New Roman" panose="02020603050405020304" pitchFamily="18" charset="0"/>
                      </a:endParaRPr>
                    </a:p>
                  </a:txBody>
                  <a:tcPr/>
                </a:tc>
                <a:tc>
                  <a:txBody>
                    <a:bodyPr/>
                    <a:lstStyle/>
                    <a:p>
                      <a:r>
                        <a:rPr lang="en-US" sz="1400" b="1" dirty="0" smtClean="0">
                          <a:solidFill>
                            <a:schemeClr val="tx1"/>
                          </a:solidFill>
                          <a:latin typeface="Times New Roman" panose="02020603050405020304" pitchFamily="18" charset="0"/>
                          <a:cs typeface="Times New Roman" panose="02020603050405020304" pitchFamily="18" charset="0"/>
                        </a:rPr>
                        <a:t>2020</a:t>
                      </a:r>
                      <a:endParaRPr lang="en-IN" sz="14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4814271"/>
                  </a:ext>
                </a:extLst>
              </a:tr>
              <a:tr h="890545">
                <a:tc>
                  <a:txBody>
                    <a:bodyPr/>
                    <a:lstStyle/>
                    <a:p>
                      <a:pPr algn="just"/>
                      <a:r>
                        <a:rPr lang="en-IN" sz="1400" b="1" dirty="0" smtClean="0">
                          <a:latin typeface="Times New Roman" panose="02020603050405020304" pitchFamily="18" charset="0"/>
                          <a:cs typeface="Times New Roman" panose="02020603050405020304" pitchFamily="18" charset="0"/>
                        </a:rPr>
                        <a:t>2.</a:t>
                      </a:r>
                      <a:r>
                        <a:rPr lang="en-IN" sz="1400" b="1" baseline="0" dirty="0" smtClean="0">
                          <a:latin typeface="Times New Roman" panose="02020603050405020304" pitchFamily="18" charset="0"/>
                          <a:cs typeface="Times New Roman" panose="02020603050405020304" pitchFamily="18" charset="0"/>
                        </a:rPr>
                        <a:t> </a:t>
                      </a:r>
                      <a:r>
                        <a:rPr lang="en-IN" sz="1400" b="1" i="0" u="none" strike="noStrike" baseline="0" dirty="0" smtClean="0">
                          <a:latin typeface="Times New Roman" panose="02020603050405020304" pitchFamily="18" charset="0"/>
                          <a:cs typeface="Times New Roman" panose="02020603050405020304" pitchFamily="18" charset="0"/>
                        </a:rPr>
                        <a:t>Management of Metastatic Pancreatic Adenocarcinoma</a:t>
                      </a:r>
                      <a:endParaRPr lang="en-IN" sz="1400" b="1" dirty="0">
                        <a:latin typeface="Times New Roman" panose="02020603050405020304" pitchFamily="18" charset="0"/>
                        <a:cs typeface="Times New Roman" panose="02020603050405020304" pitchFamily="18" charset="0"/>
                      </a:endParaRPr>
                    </a:p>
                  </a:txBody>
                  <a:tcPr/>
                </a:tc>
                <a:tc>
                  <a:txBody>
                    <a:bodyPr/>
                    <a:lstStyle/>
                    <a:p>
                      <a:r>
                        <a:rPr lang="en-IN" sz="1400" b="1"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In the year 2016, there will be approximately 53,000 estimated new individuals diagnosed</a:t>
                      </a:r>
                    </a:p>
                    <a:p>
                      <a:r>
                        <a:rPr lang="en-IN" sz="1400" b="1"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with PDAC in the United States, representing approximately 3% of all cancer</a:t>
                      </a:r>
                      <a:endParaRPr lang="en-IN" sz="1400" b="1" dirty="0">
                        <a:latin typeface="Times New Roman" panose="02020603050405020304" pitchFamily="18" charset="0"/>
                        <a:cs typeface="Times New Roman" panose="02020603050405020304" pitchFamily="18" charset="0"/>
                      </a:endParaRPr>
                    </a:p>
                  </a:txBody>
                  <a:tcPr/>
                </a:tc>
                <a:tc>
                  <a:txBody>
                    <a:bodyPr/>
                    <a:lstStyle/>
                    <a:p>
                      <a:r>
                        <a:rPr lang="en-IN" sz="1400" b="1" i="0" u="none" strike="noStrike" baseline="0" dirty="0" smtClean="0">
                          <a:latin typeface="Times New Roman" panose="02020603050405020304" pitchFamily="18" charset="0"/>
                          <a:cs typeface="Times New Roman" panose="02020603050405020304" pitchFamily="18" charset="0"/>
                        </a:rPr>
                        <a:t>Ahmad R. Cheema, </a:t>
                      </a:r>
                      <a:r>
                        <a:rPr lang="en-IN" sz="1400" b="1" i="0" u="none" strike="noStrike" baseline="0" dirty="0" err="1" smtClean="0">
                          <a:latin typeface="Times New Roman" panose="02020603050405020304" pitchFamily="18" charset="0"/>
                          <a:cs typeface="Times New Roman" panose="02020603050405020304" pitchFamily="18" charset="0"/>
                        </a:rPr>
                        <a:t>MDa,b</a:t>
                      </a:r>
                      <a:r>
                        <a:rPr lang="en-IN" sz="1400" b="1" i="0" u="none" strike="noStrike" baseline="0" dirty="0" smtClean="0">
                          <a:latin typeface="Times New Roman" panose="02020603050405020304" pitchFamily="18" charset="0"/>
                          <a:cs typeface="Times New Roman" panose="02020603050405020304" pitchFamily="18" charset="0"/>
                        </a:rPr>
                        <a:t>, Eileen M. O’Reilly, </a:t>
                      </a:r>
                      <a:r>
                        <a:rPr lang="en-IN" sz="1400" b="1" i="0" u="none" strike="noStrike" baseline="0" dirty="0" err="1" smtClean="0">
                          <a:latin typeface="Times New Roman" panose="02020603050405020304" pitchFamily="18" charset="0"/>
                          <a:cs typeface="Times New Roman" panose="02020603050405020304" pitchFamily="18" charset="0"/>
                        </a:rPr>
                        <a:t>MDc,d</a:t>
                      </a:r>
                      <a:r>
                        <a:rPr lang="en-IN" sz="1400" b="1" i="0" u="none" strike="noStrike" baseline="0" dirty="0" smtClean="0">
                          <a:latin typeface="Times New Roman" panose="02020603050405020304" pitchFamily="18" charset="0"/>
                          <a:cs typeface="Times New Roman" panose="02020603050405020304" pitchFamily="18" charset="0"/>
                        </a:rPr>
                        <a:t>,</a:t>
                      </a:r>
                      <a:endParaRPr lang="en-IN" sz="1400" b="1"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latin typeface="Times New Roman" panose="02020603050405020304" pitchFamily="18" charset="0"/>
                          <a:cs typeface="Times New Roman" panose="02020603050405020304" pitchFamily="18" charset="0"/>
                        </a:rPr>
                        <a:t>2016</a:t>
                      </a:r>
                      <a:endParaRPr lang="en-IN" sz="1400" b="1" dirty="0">
                        <a:solidFill>
                          <a:schemeClr val="tx1"/>
                        </a:solidFill>
                        <a:latin typeface="Times New Roman" panose="02020603050405020304" pitchFamily="18" charset="0"/>
                        <a:cs typeface="Times New Roman" panose="02020603050405020304" pitchFamily="18" charset="0"/>
                      </a:endParaRPr>
                    </a:p>
                    <a:p>
                      <a:endParaRPr lang="en-IN" sz="14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74185529"/>
                  </a:ext>
                </a:extLst>
              </a:tr>
              <a:tr h="2185883">
                <a:tc>
                  <a:txBody>
                    <a:bodyPr/>
                    <a:lstStyle/>
                    <a:p>
                      <a:pPr algn="l"/>
                      <a:r>
                        <a:rPr lang="en-IN" sz="1400" b="1" dirty="0" smtClean="0">
                          <a:latin typeface="Times New Roman" panose="02020603050405020304" pitchFamily="18" charset="0"/>
                          <a:cs typeface="Times New Roman" panose="02020603050405020304" pitchFamily="18" charset="0"/>
                        </a:rPr>
                        <a:t>3.</a:t>
                      </a:r>
                      <a:r>
                        <a:rPr lang="en-IN" sz="1400" b="1" baseline="0" dirty="0" smtClean="0">
                          <a:latin typeface="Times New Roman" panose="02020603050405020304" pitchFamily="18" charset="0"/>
                          <a:cs typeface="Times New Roman" panose="02020603050405020304" pitchFamily="18" charset="0"/>
                        </a:rPr>
                        <a:t> </a:t>
                      </a:r>
                      <a:r>
                        <a:rPr lang="en-IN" sz="1400" b="1" i="0" u="none" strike="noStrike" baseline="0" dirty="0" smtClean="0">
                          <a:latin typeface="Times New Roman" panose="02020603050405020304" pitchFamily="18" charset="0"/>
                          <a:cs typeface="Times New Roman" panose="02020603050405020304" pitchFamily="18" charset="0"/>
                        </a:rPr>
                        <a:t>Diagnostic, Predictive and Prognostic Molecular Biomarkers in Pancreatic Cancer:</a:t>
                      </a:r>
                    </a:p>
                    <a:p>
                      <a:pPr algn="l"/>
                      <a:r>
                        <a:rPr lang="en-IN" sz="1400" b="1" i="0" u="none" strike="noStrike" baseline="0" dirty="0" smtClean="0">
                          <a:latin typeface="Times New Roman" panose="02020603050405020304" pitchFamily="18" charset="0"/>
                          <a:cs typeface="Times New Roman" panose="02020603050405020304" pitchFamily="18" charset="0"/>
                        </a:rPr>
                        <a:t>An Overview for Clinicians</a:t>
                      </a:r>
                      <a:endParaRPr lang="en-IN" sz="1400" b="1" dirty="0">
                        <a:latin typeface="Times New Roman" panose="02020603050405020304" pitchFamily="18" charset="0"/>
                        <a:cs typeface="Times New Roman" panose="02020603050405020304" pitchFamily="18" charset="0"/>
                      </a:endParaRPr>
                    </a:p>
                  </a:txBody>
                  <a:tcPr/>
                </a:tc>
                <a:tc>
                  <a:txBody>
                    <a:bodyPr/>
                    <a:lstStyle/>
                    <a:p>
                      <a:r>
                        <a:rPr lang="en-IN" sz="1400" b="1"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Pancreatic ductal adenocarcinoma (PDAC) is the most common pancreatic malignancy and is</a:t>
                      </a:r>
                    </a:p>
                    <a:p>
                      <a:r>
                        <a:rPr lang="en-IN" sz="1400" b="1"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associated with aggressive </a:t>
                      </a:r>
                      <a:r>
                        <a:rPr lang="en-IN" sz="1400" b="1" i="0" u="none" strike="noStrike" kern="1200" baseline="0" dirty="0" err="1" smtClean="0">
                          <a:solidFill>
                            <a:schemeClr val="dk1"/>
                          </a:solidFill>
                          <a:latin typeface="Times New Roman" panose="02020603050405020304" pitchFamily="18" charset="0"/>
                          <a:ea typeface="+mn-ea"/>
                          <a:cs typeface="Times New Roman" panose="02020603050405020304" pitchFamily="18" charset="0"/>
                        </a:rPr>
                        <a:t>tumor</a:t>
                      </a:r>
                      <a:r>
                        <a:rPr lang="en-IN" sz="1400" b="1"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 </a:t>
                      </a:r>
                      <a:r>
                        <a:rPr lang="en-IN" sz="1400" b="1" i="0" u="none" strike="noStrike" kern="1200" baseline="0" dirty="0" err="1" smtClean="0">
                          <a:solidFill>
                            <a:schemeClr val="dk1"/>
                          </a:solidFill>
                          <a:latin typeface="Times New Roman" panose="02020603050405020304" pitchFamily="18" charset="0"/>
                          <a:ea typeface="+mn-ea"/>
                          <a:cs typeface="Times New Roman" panose="02020603050405020304" pitchFamily="18" charset="0"/>
                        </a:rPr>
                        <a:t>behavior</a:t>
                      </a:r>
                      <a:r>
                        <a:rPr lang="en-IN" sz="1400" b="1"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 and poor prognosis. Most patients with PDAC</a:t>
                      </a:r>
                    </a:p>
                    <a:p>
                      <a:r>
                        <a:rPr lang="en-IN" sz="1400" b="1"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present with an advanced disease stage and treatment-resistant </a:t>
                      </a:r>
                      <a:r>
                        <a:rPr lang="en-IN" sz="1400" b="1" i="0" u="none" strike="noStrike" kern="1200" baseline="0" dirty="0" err="1" smtClean="0">
                          <a:solidFill>
                            <a:schemeClr val="dk1"/>
                          </a:solidFill>
                          <a:latin typeface="Times New Roman" panose="02020603050405020304" pitchFamily="18" charset="0"/>
                          <a:ea typeface="+mn-ea"/>
                          <a:cs typeface="Times New Roman" panose="02020603050405020304" pitchFamily="18" charset="0"/>
                        </a:rPr>
                        <a:t>tumors</a:t>
                      </a:r>
                      <a:r>
                        <a:rPr lang="en-IN" sz="1400" b="1"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 </a:t>
                      </a:r>
                      <a:endParaRPr lang="en-IN" sz="1400" b="1" dirty="0">
                        <a:latin typeface="Times New Roman" panose="02020603050405020304" pitchFamily="18" charset="0"/>
                        <a:cs typeface="Times New Roman" panose="02020603050405020304" pitchFamily="18" charset="0"/>
                      </a:endParaRPr>
                    </a:p>
                  </a:txBody>
                  <a:tcPr/>
                </a:tc>
                <a:tc>
                  <a:txBody>
                    <a:bodyPr/>
                    <a:lstStyle/>
                    <a:p>
                      <a:r>
                        <a:rPr lang="en-IN" sz="1400" b="1" i="0" u="none" strike="noStrike" baseline="0" dirty="0" err="1" smtClean="0">
                          <a:latin typeface="Times New Roman" panose="02020603050405020304" pitchFamily="18" charset="0"/>
                          <a:cs typeface="Times New Roman" panose="02020603050405020304" pitchFamily="18" charset="0"/>
                        </a:rPr>
                        <a:t>Dimitrios</a:t>
                      </a:r>
                      <a:r>
                        <a:rPr lang="en-IN" sz="1400" b="1" i="0" u="none" strike="noStrike" baseline="0" dirty="0" smtClean="0">
                          <a:latin typeface="Times New Roman" panose="02020603050405020304" pitchFamily="18" charset="0"/>
                          <a:cs typeface="Times New Roman" panose="02020603050405020304" pitchFamily="18" charset="0"/>
                        </a:rPr>
                        <a:t> Giannis , </a:t>
                      </a:r>
                      <a:r>
                        <a:rPr lang="en-IN" sz="1400" b="1" i="0" u="none" strike="noStrike" baseline="0" dirty="0" err="1" smtClean="0">
                          <a:latin typeface="Times New Roman" panose="02020603050405020304" pitchFamily="18" charset="0"/>
                          <a:cs typeface="Times New Roman" panose="02020603050405020304" pitchFamily="18" charset="0"/>
                        </a:rPr>
                        <a:t>Dimitrios</a:t>
                      </a:r>
                      <a:r>
                        <a:rPr lang="en-IN" sz="1400" b="1" i="0" u="none" strike="noStrike" baseline="0" dirty="0" smtClean="0">
                          <a:latin typeface="Times New Roman" panose="02020603050405020304" pitchFamily="18" charset="0"/>
                          <a:cs typeface="Times New Roman" panose="02020603050405020304" pitchFamily="18" charset="0"/>
                        </a:rPr>
                        <a:t> </a:t>
                      </a:r>
                      <a:r>
                        <a:rPr lang="en-IN" sz="1400" b="1" i="0" u="none" strike="noStrike" baseline="0" dirty="0" err="1" smtClean="0">
                          <a:latin typeface="Times New Roman" panose="02020603050405020304" pitchFamily="18" charset="0"/>
                          <a:cs typeface="Times New Roman" panose="02020603050405020304" pitchFamily="18" charset="0"/>
                        </a:rPr>
                        <a:t>Moris</a:t>
                      </a:r>
                      <a:r>
                        <a:rPr lang="en-IN" sz="1400" b="1" i="0" u="none" strike="noStrike" baseline="0" dirty="0" smtClean="0">
                          <a:latin typeface="Times New Roman" panose="02020603050405020304" pitchFamily="18" charset="0"/>
                          <a:cs typeface="Times New Roman" panose="02020603050405020304" pitchFamily="18" charset="0"/>
                        </a:rPr>
                        <a:t> , and Andrew S. </a:t>
                      </a:r>
                      <a:r>
                        <a:rPr lang="en-IN" sz="1400" b="1" i="0" u="none" strike="noStrike" baseline="0" dirty="0" err="1" smtClean="0">
                          <a:latin typeface="Times New Roman" panose="02020603050405020304" pitchFamily="18" charset="0"/>
                          <a:cs typeface="Times New Roman" panose="02020603050405020304" pitchFamily="18" charset="0"/>
                        </a:rPr>
                        <a:t>Barbas</a:t>
                      </a:r>
                      <a:endParaRPr lang="en-IN" sz="1400" b="1" dirty="0">
                        <a:latin typeface="Times New Roman" panose="02020603050405020304" pitchFamily="18" charset="0"/>
                        <a:cs typeface="Times New Roman" panose="02020603050405020304" pitchFamily="18" charset="0"/>
                      </a:endParaRPr>
                    </a:p>
                  </a:txBody>
                  <a:tcPr/>
                </a:tc>
                <a:tc>
                  <a:txBody>
                    <a:bodyPr/>
                    <a:lstStyle/>
                    <a:p>
                      <a:r>
                        <a:rPr lang="en-IN" sz="1400" b="1" dirty="0" smtClean="0">
                          <a:latin typeface="Times New Roman" panose="02020603050405020304" pitchFamily="18" charset="0"/>
                          <a:cs typeface="Times New Roman" panose="02020603050405020304" pitchFamily="18" charset="0"/>
                        </a:rPr>
                        <a:t>2021</a:t>
                      </a:r>
                      <a:endParaRPr lang="en-IN" sz="14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50089588"/>
                  </a:ext>
                </a:extLst>
              </a:tr>
              <a:tr h="323834">
                <a:tc>
                  <a:txBody>
                    <a:bodyPr/>
                    <a:lstStyle/>
                    <a:p>
                      <a:pPr algn="just"/>
                      <a:endParaRPr lang="en-IN" sz="1200" dirty="0"/>
                    </a:p>
                  </a:txBody>
                  <a:tcPr/>
                </a:tc>
                <a:tc>
                  <a:txBody>
                    <a:bodyPr/>
                    <a:lstStyle/>
                    <a:p>
                      <a:endParaRPr lang="en-IN" dirty="0"/>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3373311403"/>
                  </a:ext>
                </a:extLst>
              </a:tr>
              <a:tr h="323834">
                <a:tc>
                  <a:txBody>
                    <a:bodyPr/>
                    <a:lstStyle/>
                    <a:p>
                      <a:endParaRPr lang="en-IN" sz="1200" dirty="0"/>
                    </a:p>
                  </a:txBody>
                  <a:tcPr/>
                </a:tc>
                <a:tc>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872537322"/>
                  </a:ext>
                </a:extLst>
              </a:tr>
            </a:tbl>
          </a:graphicData>
        </a:graphic>
      </p:graphicFrame>
      <p:sp>
        <p:nvSpPr>
          <p:cNvPr id="2" name="Title 1">
            <a:extLst>
              <a:ext uri="{FF2B5EF4-FFF2-40B4-BE49-F238E27FC236}">
                <a16:creationId xmlns:a16="http://schemas.microsoft.com/office/drawing/2014/main" id="{E27DABE2-8E0A-9319-0DE0-5BA1DF571219}"/>
              </a:ext>
            </a:extLst>
          </p:cNvPr>
          <p:cNvSpPr>
            <a:spLocks noGrp="1"/>
          </p:cNvSpPr>
          <p:nvPr>
            <p:ph type="title"/>
          </p:nvPr>
        </p:nvSpPr>
        <p:spPr>
          <a:xfrm>
            <a:off x="406848" y="185645"/>
            <a:ext cx="7886700" cy="579439"/>
          </a:xfrm>
        </p:spPr>
        <p:txBody>
          <a:bodyPr>
            <a:normAutofit fontScale="90000"/>
          </a:bodyPr>
          <a:lstStyle/>
          <a:p>
            <a:r>
              <a:rPr lang="en-US" sz="1800" b="1" u="sng" dirty="0">
                <a:latin typeface="Times New Roman" panose="02020603050405020304" pitchFamily="18" charset="0"/>
                <a:cs typeface="Times New Roman" panose="02020603050405020304" pitchFamily="18" charset="0"/>
              </a:rPr>
              <a:t>LITERATURE </a:t>
            </a:r>
            <a:r>
              <a:rPr lang="en-US" sz="1800" b="1" u="sng" dirty="0" smtClean="0">
                <a:latin typeface="Times New Roman" panose="02020603050405020304" pitchFamily="18" charset="0"/>
                <a:cs typeface="Times New Roman" panose="02020603050405020304" pitchFamily="18" charset="0"/>
              </a:rPr>
              <a:t>SURVEY</a:t>
            </a:r>
            <a:r>
              <a:rPr lang="en-US" u="sng" dirty="0" smtClean="0"/>
              <a:t> </a:t>
            </a:r>
            <a:endParaRPr lang="en-US" u="sng" dirty="0"/>
          </a:p>
        </p:txBody>
      </p:sp>
    </p:spTree>
    <p:extLst>
      <p:ext uri="{BB962C8B-B14F-4D97-AF65-F5344CB8AC3E}">
        <p14:creationId xmlns:p14="http://schemas.microsoft.com/office/powerpoint/2010/main" val="890002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8">
            <a:extLst>
              <a:ext uri="{FF2B5EF4-FFF2-40B4-BE49-F238E27FC236}">
                <a16:creationId xmlns:a16="http://schemas.microsoft.com/office/drawing/2014/main" id="{2464DA42-A4BC-9338-FA54-54A77BBDCED7}"/>
              </a:ext>
            </a:extLst>
          </p:cNvPr>
          <p:cNvGraphicFramePr>
            <a:graphicFrameLocks noGrp="1"/>
          </p:cNvGraphicFramePr>
          <p:nvPr>
            <p:extLst>
              <p:ext uri="{D42A27DB-BD31-4B8C-83A1-F6EECF244321}">
                <p14:modId xmlns:p14="http://schemas.microsoft.com/office/powerpoint/2010/main" val="1885672292"/>
              </p:ext>
            </p:extLst>
          </p:nvPr>
        </p:nvGraphicFramePr>
        <p:xfrm>
          <a:off x="406848" y="765084"/>
          <a:ext cx="8224534" cy="6644640"/>
        </p:xfrm>
        <a:graphic>
          <a:graphicData uri="http://schemas.openxmlformats.org/drawingml/2006/table">
            <a:tbl>
              <a:tblPr firstRow="1" bandRow="1">
                <a:tableStyleId>{5C22544A-7EE6-4342-B048-85BDC9FD1C3A}</a:tableStyleId>
              </a:tblPr>
              <a:tblGrid>
                <a:gridCol w="1963876">
                  <a:extLst>
                    <a:ext uri="{9D8B030D-6E8A-4147-A177-3AD203B41FA5}">
                      <a16:colId xmlns:a16="http://schemas.microsoft.com/office/drawing/2014/main" val="2967299418"/>
                    </a:ext>
                  </a:extLst>
                </a:gridCol>
                <a:gridCol w="2932633">
                  <a:extLst>
                    <a:ext uri="{9D8B030D-6E8A-4147-A177-3AD203B41FA5}">
                      <a16:colId xmlns:a16="http://schemas.microsoft.com/office/drawing/2014/main" val="3035361113"/>
                    </a:ext>
                  </a:extLst>
                </a:gridCol>
                <a:gridCol w="2164243">
                  <a:extLst>
                    <a:ext uri="{9D8B030D-6E8A-4147-A177-3AD203B41FA5}">
                      <a16:colId xmlns:a16="http://schemas.microsoft.com/office/drawing/2014/main" val="2869271701"/>
                    </a:ext>
                  </a:extLst>
                </a:gridCol>
                <a:gridCol w="1163782">
                  <a:extLst>
                    <a:ext uri="{9D8B030D-6E8A-4147-A177-3AD203B41FA5}">
                      <a16:colId xmlns:a16="http://schemas.microsoft.com/office/drawing/2014/main" val="3184862420"/>
                    </a:ext>
                  </a:extLst>
                </a:gridCol>
              </a:tblGrid>
              <a:tr h="323834">
                <a:tc>
                  <a:txBody>
                    <a:bodyPr/>
                    <a:lstStyle/>
                    <a:p>
                      <a:r>
                        <a:rPr lang="en-IN" dirty="0"/>
                        <a:t>TITLE</a:t>
                      </a:r>
                    </a:p>
                  </a:txBody>
                  <a:tcPr/>
                </a:tc>
                <a:tc>
                  <a:txBody>
                    <a:bodyPr/>
                    <a:lstStyle/>
                    <a:p>
                      <a:r>
                        <a:rPr lang="en-IN" sz="1600" dirty="0"/>
                        <a:t>DESCRIPTION</a:t>
                      </a:r>
                    </a:p>
                  </a:txBody>
                  <a:tcPr/>
                </a:tc>
                <a:tc>
                  <a:txBody>
                    <a:bodyPr/>
                    <a:lstStyle/>
                    <a:p>
                      <a:r>
                        <a:rPr lang="en-IN" dirty="0"/>
                        <a:t>AUTHOR1</a:t>
                      </a:r>
                    </a:p>
                  </a:txBody>
                  <a:tcPr/>
                </a:tc>
                <a:tc>
                  <a:txBody>
                    <a:bodyPr/>
                    <a:lstStyle/>
                    <a:p>
                      <a:r>
                        <a:rPr lang="en-IN" dirty="0"/>
                        <a:t>YEAR</a:t>
                      </a:r>
                    </a:p>
                  </a:txBody>
                  <a:tcPr/>
                </a:tc>
                <a:extLst>
                  <a:ext uri="{0D108BD9-81ED-4DB2-BD59-A6C34878D82A}">
                    <a16:rowId xmlns:a16="http://schemas.microsoft.com/office/drawing/2014/main" val="2878531656"/>
                  </a:ext>
                </a:extLst>
              </a:tr>
              <a:tr h="1227872">
                <a:tc>
                  <a:txBody>
                    <a:bodyPr/>
                    <a:lstStyle/>
                    <a:p>
                      <a:pPr algn="l"/>
                      <a:r>
                        <a:rPr lang="en-IN" sz="1600" b="1" dirty="0" smtClean="0">
                          <a:latin typeface="Times New Roman" panose="02020603050405020304" pitchFamily="18" charset="0"/>
                          <a:cs typeface="Times New Roman" panose="02020603050405020304" pitchFamily="18" charset="0"/>
                        </a:rPr>
                        <a:t>4.</a:t>
                      </a:r>
                      <a:r>
                        <a:rPr lang="en-IN" sz="1600" b="1" baseline="0" dirty="0" smtClean="0">
                          <a:latin typeface="Times New Roman" panose="02020603050405020304" pitchFamily="18" charset="0"/>
                          <a:cs typeface="Times New Roman" panose="02020603050405020304" pitchFamily="18" charset="0"/>
                        </a:rPr>
                        <a:t> </a:t>
                      </a:r>
                      <a:r>
                        <a:rPr lang="en-IN" sz="1600" b="1" i="0" u="none" strike="noStrike" baseline="0" dirty="0" smtClean="0">
                          <a:latin typeface="Times New Roman" panose="02020603050405020304" pitchFamily="18" charset="0"/>
                          <a:cs typeface="Times New Roman" panose="02020603050405020304" pitchFamily="18" charset="0"/>
                        </a:rPr>
                        <a:t>A Survey On Prediction Of Survival Time On Pancreatic Cancer Using Machine</a:t>
                      </a:r>
                    </a:p>
                    <a:p>
                      <a:pPr algn="l"/>
                      <a:r>
                        <a:rPr lang="en-IN" sz="1600" b="1" i="0" u="none" strike="noStrike" baseline="0" dirty="0" smtClean="0">
                          <a:latin typeface="Times New Roman" panose="02020603050405020304" pitchFamily="18" charset="0"/>
                          <a:cs typeface="Times New Roman" panose="02020603050405020304" pitchFamily="18" charset="0"/>
                        </a:rPr>
                        <a:t>Learning Paradigms Towards Big Data</a:t>
                      </a:r>
                      <a:endParaRPr lang="en-IN" sz="1600" b="1" dirty="0">
                        <a:latin typeface="Times New Roman" panose="02020603050405020304" pitchFamily="18" charset="0"/>
                        <a:cs typeface="Times New Roman" panose="02020603050405020304" pitchFamily="18" charset="0"/>
                      </a:endParaRPr>
                    </a:p>
                  </a:txBody>
                  <a:tcPr/>
                </a:tc>
                <a:tc>
                  <a:txBody>
                    <a:bodyPr/>
                    <a:lstStyle/>
                    <a:p>
                      <a:r>
                        <a:rPr lang="en-IN" sz="1600" b="1"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The paper  evaluated the proposed approaches in a database of review records of careful resections of</a:t>
                      </a:r>
                    </a:p>
                    <a:p>
                      <a:r>
                        <a:rPr lang="en-IN" sz="1600" b="1"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pancreatic disease.</a:t>
                      </a:r>
                    </a:p>
                    <a:p>
                      <a:endParaRPr lang="en-IN" sz="1600" b="1" dirty="0">
                        <a:latin typeface="Times New Roman" panose="02020603050405020304" pitchFamily="18" charset="0"/>
                        <a:cs typeface="Times New Roman" panose="02020603050405020304" pitchFamily="18" charset="0"/>
                      </a:endParaRPr>
                    </a:p>
                  </a:txBody>
                  <a:tcPr/>
                </a:tc>
                <a:tc>
                  <a:txBody>
                    <a:bodyPr/>
                    <a:lstStyle/>
                    <a:p>
                      <a:r>
                        <a:rPr lang="en-IN" sz="1600" b="1" i="0" u="none" strike="noStrike" baseline="0" dirty="0" smtClean="0">
                          <a:latin typeface="Times New Roman" panose="02020603050405020304" pitchFamily="18" charset="0"/>
                          <a:cs typeface="Times New Roman" panose="02020603050405020304" pitchFamily="18" charset="0"/>
                        </a:rPr>
                        <a:t>Santosh Reddy P</a:t>
                      </a:r>
                      <a:endParaRPr lang="en-IN" sz="1600" b="1" dirty="0">
                        <a:latin typeface="Times New Roman" panose="02020603050405020304" pitchFamily="18" charset="0"/>
                        <a:cs typeface="Times New Roman" panose="02020603050405020304" pitchFamily="18" charset="0"/>
                      </a:endParaRPr>
                    </a:p>
                  </a:txBody>
                  <a:tcPr/>
                </a:tc>
                <a:tc>
                  <a:txBody>
                    <a:bodyPr/>
                    <a:lstStyle/>
                    <a:p>
                      <a:r>
                        <a:rPr lang="en-US" sz="1600" b="1" dirty="0" smtClean="0">
                          <a:solidFill>
                            <a:schemeClr val="tx1"/>
                          </a:solidFill>
                          <a:latin typeface="Times New Roman" panose="02020603050405020304" pitchFamily="18" charset="0"/>
                          <a:cs typeface="Times New Roman" panose="02020603050405020304" pitchFamily="18" charset="0"/>
                        </a:rPr>
                        <a:t>2020</a:t>
                      </a:r>
                      <a:endParaRPr lang="en-IN" sz="16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4814271"/>
                  </a:ext>
                </a:extLst>
              </a:tr>
              <a:tr h="890545">
                <a:tc>
                  <a:txBody>
                    <a:bodyPr/>
                    <a:lstStyle/>
                    <a:p>
                      <a:pPr algn="just">
                        <a:lnSpc>
                          <a:spcPct val="150000"/>
                        </a:lnSpc>
                      </a:pPr>
                      <a:r>
                        <a:rPr lang="en-IN" sz="1600" b="1" dirty="0" smtClean="0">
                          <a:latin typeface="Times New Roman" panose="02020603050405020304" pitchFamily="18" charset="0"/>
                          <a:cs typeface="Times New Roman" panose="02020603050405020304" pitchFamily="18" charset="0"/>
                        </a:rPr>
                        <a:t>5.</a:t>
                      </a:r>
                      <a:r>
                        <a:rPr lang="en-IN" sz="1600" b="1" i="0" u="none" strike="noStrike" baseline="0" dirty="0" smtClean="0">
                          <a:latin typeface="Times New Roman" panose="02020603050405020304" pitchFamily="18" charset="0"/>
                          <a:cs typeface="Times New Roman" panose="02020603050405020304" pitchFamily="18" charset="0"/>
                        </a:rPr>
                        <a:t>Pancreatic cancer: Clinical presentation, pitfalls and early clues</a:t>
                      </a:r>
                      <a:endParaRPr lang="en-IN" sz="1600" b="1" dirty="0">
                        <a:latin typeface="Times New Roman" panose="02020603050405020304" pitchFamily="18" charset="0"/>
                        <a:cs typeface="Times New Roman" panose="02020603050405020304" pitchFamily="18" charset="0"/>
                      </a:endParaRPr>
                    </a:p>
                  </a:txBody>
                  <a:tcPr/>
                </a:tc>
                <a:tc>
                  <a:txBody>
                    <a:bodyPr/>
                    <a:lstStyle/>
                    <a:p>
                      <a:pPr algn="l"/>
                      <a:r>
                        <a:rPr lang="en-IN" sz="1600" b="1" i="0" u="none" strike="noStrike" baseline="0" dirty="0" smtClean="0">
                          <a:latin typeface="Times New Roman" panose="02020603050405020304" pitchFamily="18" charset="0"/>
                          <a:cs typeface="Times New Roman" panose="02020603050405020304" pitchFamily="18" charset="0"/>
                        </a:rPr>
                        <a:t>The diagnosis of pancreatic cancer usually depends upon symptoms; consequently it is late</a:t>
                      </a:r>
                    </a:p>
                    <a:p>
                      <a:pPr algn="l"/>
                      <a:r>
                        <a:rPr lang="en-IN" sz="1600" b="1" i="0" u="none" strike="noStrike" baseline="0" dirty="0" smtClean="0">
                          <a:latin typeface="Times New Roman" panose="02020603050405020304" pitchFamily="18" charset="0"/>
                          <a:cs typeface="Times New Roman" panose="02020603050405020304" pitchFamily="18" charset="0"/>
                        </a:rPr>
                        <a:t>when there is no chance for cure. At this point, pain, anorexia, early satiety, sleep problems</a:t>
                      </a:r>
                    </a:p>
                    <a:p>
                      <a:pPr algn="l"/>
                      <a:r>
                        <a:rPr lang="en-IN" sz="1600" b="1" i="0" u="none" strike="noStrike" baseline="0" dirty="0" smtClean="0">
                          <a:latin typeface="Times New Roman" panose="02020603050405020304" pitchFamily="18" charset="0"/>
                          <a:cs typeface="Times New Roman" panose="02020603050405020304" pitchFamily="18" charset="0"/>
                        </a:rPr>
                        <a:t>and weight loss are present. Back pain also may be prominent, which predicts </a:t>
                      </a:r>
                      <a:r>
                        <a:rPr lang="en-IN" sz="1600" b="1" i="0" u="none" strike="noStrike" baseline="0" dirty="0" err="1" smtClean="0">
                          <a:latin typeface="Times New Roman" panose="02020603050405020304" pitchFamily="18" charset="0"/>
                          <a:cs typeface="Times New Roman" panose="02020603050405020304" pitchFamily="18" charset="0"/>
                        </a:rPr>
                        <a:t>unresectability</a:t>
                      </a:r>
                      <a:endParaRPr lang="en-IN" sz="1600" b="1" i="0" u="none" strike="noStrike" baseline="0" dirty="0" smtClean="0">
                        <a:latin typeface="Times New Roman" panose="02020603050405020304" pitchFamily="18" charset="0"/>
                        <a:cs typeface="Times New Roman" panose="02020603050405020304" pitchFamily="18" charset="0"/>
                      </a:endParaRPr>
                    </a:p>
                    <a:p>
                      <a:pPr algn="l"/>
                      <a:r>
                        <a:rPr lang="en-IN" sz="1600" b="1" i="0" u="none" strike="noStrike" baseline="0" dirty="0" smtClean="0">
                          <a:latin typeface="Times New Roman" panose="02020603050405020304" pitchFamily="18" charset="0"/>
                          <a:cs typeface="Times New Roman" panose="02020603050405020304" pitchFamily="18" charset="0"/>
                        </a:rPr>
                        <a:t>and shortened survival after resection.</a:t>
                      </a:r>
                      <a:endParaRPr lang="en-IN" sz="1600" b="1" dirty="0">
                        <a:latin typeface="Times New Roman" panose="02020603050405020304" pitchFamily="18" charset="0"/>
                        <a:cs typeface="Times New Roman" panose="02020603050405020304" pitchFamily="18" charset="0"/>
                      </a:endParaRPr>
                    </a:p>
                  </a:txBody>
                  <a:tcPr/>
                </a:tc>
                <a:tc>
                  <a:txBody>
                    <a:bodyPr/>
                    <a:lstStyle/>
                    <a:p>
                      <a:r>
                        <a:rPr lang="en-IN" sz="1600" b="1" i="0" u="none" strike="noStrike" baseline="0" dirty="0" smtClean="0">
                          <a:latin typeface="Times New Roman" panose="02020603050405020304" pitchFamily="18" charset="0"/>
                          <a:cs typeface="Times New Roman" panose="02020603050405020304" pitchFamily="18" charset="0"/>
                        </a:rPr>
                        <a:t>E. P. </a:t>
                      </a:r>
                      <a:r>
                        <a:rPr lang="en-IN" sz="1600" b="1" i="0" u="none" strike="noStrike" baseline="0" dirty="0" err="1" smtClean="0">
                          <a:latin typeface="Times New Roman" panose="02020603050405020304" pitchFamily="18" charset="0"/>
                          <a:cs typeface="Times New Roman" panose="02020603050405020304" pitchFamily="18" charset="0"/>
                        </a:rPr>
                        <a:t>DiMagno</a:t>
                      </a:r>
                      <a:endParaRPr lang="en-IN" sz="1600" b="1"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latin typeface="Times New Roman" panose="02020603050405020304" pitchFamily="18" charset="0"/>
                          <a:cs typeface="Times New Roman" panose="02020603050405020304" pitchFamily="18" charset="0"/>
                        </a:rPr>
                        <a:t>1999</a:t>
                      </a:r>
                      <a:endParaRPr lang="en-IN" sz="1600" b="1" dirty="0">
                        <a:solidFill>
                          <a:schemeClr val="tx1"/>
                        </a:solidFill>
                        <a:latin typeface="Times New Roman" panose="02020603050405020304" pitchFamily="18" charset="0"/>
                        <a:cs typeface="Times New Roman" panose="02020603050405020304" pitchFamily="18" charset="0"/>
                      </a:endParaRPr>
                    </a:p>
                    <a:p>
                      <a:endParaRPr lang="en-IN" sz="16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74185529"/>
                  </a:ext>
                </a:extLst>
              </a:tr>
              <a:tr h="323834">
                <a:tc>
                  <a:txBody>
                    <a:bodyPr/>
                    <a:lstStyle/>
                    <a:p>
                      <a:pPr algn="just"/>
                      <a:endParaRPr lang="en-IN" sz="1200" dirty="0"/>
                    </a:p>
                  </a:txBody>
                  <a:tcPr/>
                </a:tc>
                <a:tc>
                  <a:txBody>
                    <a:bodyPr/>
                    <a:lstStyle/>
                    <a:p>
                      <a:endParaRPr lang="en-IN" dirty="0"/>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3373311403"/>
                  </a:ext>
                </a:extLst>
              </a:tr>
              <a:tr h="323834">
                <a:tc>
                  <a:txBody>
                    <a:bodyPr/>
                    <a:lstStyle/>
                    <a:p>
                      <a:endParaRPr lang="en-IN" sz="1200" dirty="0"/>
                    </a:p>
                  </a:txBody>
                  <a:tcPr/>
                </a:tc>
                <a:tc>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872537322"/>
                  </a:ext>
                </a:extLst>
              </a:tr>
            </a:tbl>
          </a:graphicData>
        </a:graphic>
      </p:graphicFrame>
      <p:sp>
        <p:nvSpPr>
          <p:cNvPr id="2" name="Title 1">
            <a:extLst>
              <a:ext uri="{FF2B5EF4-FFF2-40B4-BE49-F238E27FC236}">
                <a16:creationId xmlns:a16="http://schemas.microsoft.com/office/drawing/2014/main" id="{E27DABE2-8E0A-9319-0DE0-5BA1DF571219}"/>
              </a:ext>
            </a:extLst>
          </p:cNvPr>
          <p:cNvSpPr>
            <a:spLocks noGrp="1"/>
          </p:cNvSpPr>
          <p:nvPr>
            <p:ph type="title"/>
          </p:nvPr>
        </p:nvSpPr>
        <p:spPr>
          <a:xfrm>
            <a:off x="406848" y="185645"/>
            <a:ext cx="7886700" cy="579439"/>
          </a:xfrm>
        </p:spPr>
        <p:txBody>
          <a:bodyPr>
            <a:normAutofit fontScale="90000"/>
          </a:bodyPr>
          <a:lstStyle/>
          <a:p>
            <a:r>
              <a:rPr lang="en-US" sz="1800" b="1" u="sng" dirty="0">
                <a:latin typeface="Times New Roman" panose="02020603050405020304" pitchFamily="18" charset="0"/>
                <a:cs typeface="Times New Roman" panose="02020603050405020304" pitchFamily="18" charset="0"/>
              </a:rPr>
              <a:t>LITERATURE </a:t>
            </a:r>
            <a:r>
              <a:rPr lang="en-US" sz="1800" b="1" u="sng" dirty="0" smtClean="0">
                <a:latin typeface="Times New Roman" panose="02020603050405020304" pitchFamily="18" charset="0"/>
                <a:cs typeface="Times New Roman" panose="02020603050405020304" pitchFamily="18" charset="0"/>
              </a:rPr>
              <a:t>SURVEY</a:t>
            </a:r>
            <a:r>
              <a:rPr lang="en-US" u="sng" dirty="0" smtClean="0"/>
              <a:t> </a:t>
            </a:r>
            <a:endParaRPr lang="en-US" u="sng" dirty="0"/>
          </a:p>
        </p:txBody>
      </p:sp>
    </p:spTree>
    <p:extLst>
      <p:ext uri="{BB962C8B-B14F-4D97-AF65-F5344CB8AC3E}">
        <p14:creationId xmlns:p14="http://schemas.microsoft.com/office/powerpoint/2010/main" val="2112659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4C2A7E9-D077-824F-06E1-B604C9FE045D}"/>
              </a:ext>
            </a:extLst>
          </p:cNvPr>
          <p:cNvSpPr>
            <a:spLocks noGrp="1"/>
          </p:cNvSpPr>
          <p:nvPr>
            <p:ph type="title"/>
          </p:nvPr>
        </p:nvSpPr>
        <p:spPr>
          <a:xfrm>
            <a:off x="628650" y="0"/>
            <a:ext cx="7886700" cy="1325563"/>
          </a:xfrm>
        </p:spPr>
        <p:txBody>
          <a:bodyPr>
            <a:normAutofit/>
          </a:bodyPr>
          <a:lstStyle/>
          <a:p>
            <a:r>
              <a:rPr lang="en-IN" sz="2400" b="1" u="sng" dirty="0">
                <a:latin typeface="Times New Roman" panose="02020603050405020304" pitchFamily="18" charset="0"/>
                <a:cs typeface="Times New Roman" panose="02020603050405020304" pitchFamily="18" charset="0"/>
              </a:rPr>
              <a:t>PROBLEM STATEMENT</a:t>
            </a:r>
          </a:p>
        </p:txBody>
      </p:sp>
      <p:sp>
        <p:nvSpPr>
          <p:cNvPr id="6" name="Content Placeholder 5">
            <a:extLst>
              <a:ext uri="{FF2B5EF4-FFF2-40B4-BE49-F238E27FC236}">
                <a16:creationId xmlns:a16="http://schemas.microsoft.com/office/drawing/2014/main" id="{C592C676-3CD7-D897-8B5F-1F25C8451817}"/>
              </a:ext>
            </a:extLst>
          </p:cNvPr>
          <p:cNvSpPr>
            <a:spLocks noGrp="1"/>
          </p:cNvSpPr>
          <p:nvPr>
            <p:ph idx="1"/>
          </p:nvPr>
        </p:nvSpPr>
        <p:spPr>
          <a:xfrm>
            <a:off x="628650" y="937225"/>
            <a:ext cx="7886700" cy="5694393"/>
          </a:xfrm>
        </p:spPr>
        <p:txBody>
          <a:bodyPr>
            <a:normAutofit fontScale="85000" lnSpcReduction="20000"/>
          </a:bodyPr>
          <a:lstStyle/>
          <a:p>
            <a:pPr marL="0" indent="0">
              <a:lnSpc>
                <a:spcPct val="150000"/>
              </a:lnSpc>
              <a:buNone/>
            </a:pPr>
            <a:r>
              <a:rPr lang="en-IN" sz="2400" dirty="0">
                <a:latin typeface="Times New Roman" panose="02020603050405020304" pitchFamily="18" charset="0"/>
                <a:cs typeface="Times New Roman" panose="02020603050405020304" pitchFamily="18" charset="0"/>
              </a:rPr>
              <a:t>Pancreatic cancer is the fourth most common cancer-related cause of death in </a:t>
            </a:r>
            <a:r>
              <a:rPr lang="en-IN" sz="2400" dirty="0" smtClean="0">
                <a:latin typeface="Times New Roman" panose="02020603050405020304" pitchFamily="18" charset="0"/>
                <a:cs typeface="Times New Roman" panose="02020603050405020304" pitchFamily="18" charset="0"/>
              </a:rPr>
              <a:t>the United </a:t>
            </a:r>
            <a:r>
              <a:rPr lang="en-IN" sz="2400" dirty="0">
                <a:latin typeface="Times New Roman" panose="02020603050405020304" pitchFamily="18" charset="0"/>
                <a:cs typeface="Times New Roman" panose="02020603050405020304" pitchFamily="18" charset="0"/>
              </a:rPr>
              <a:t>States and is usually asymptomatic in early stages. There is a scarcity </a:t>
            </a:r>
            <a:r>
              <a:rPr lang="en-IN" sz="2400" dirty="0" smtClean="0">
                <a:latin typeface="Times New Roman" panose="02020603050405020304" pitchFamily="18" charset="0"/>
                <a:cs typeface="Times New Roman" panose="02020603050405020304" pitchFamily="18" charset="0"/>
              </a:rPr>
              <a:t>of tests that facilitate </a:t>
            </a:r>
            <a:r>
              <a:rPr lang="en-IN" sz="2400" dirty="0">
                <a:latin typeface="Times New Roman" panose="02020603050405020304" pitchFamily="18" charset="0"/>
                <a:cs typeface="Times New Roman" panose="02020603050405020304" pitchFamily="18" charset="0"/>
              </a:rPr>
              <a:t>early diagnosis or accurately predict the disease progression. To this </a:t>
            </a:r>
            <a:r>
              <a:rPr lang="en-IN" sz="2400" dirty="0" smtClean="0">
                <a:latin typeface="Times New Roman" panose="02020603050405020304" pitchFamily="18" charset="0"/>
                <a:cs typeface="Times New Roman" panose="02020603050405020304" pitchFamily="18" charset="0"/>
              </a:rPr>
              <a:t>end, biomarkers </a:t>
            </a:r>
            <a:r>
              <a:rPr lang="en-IN" sz="2400" dirty="0">
                <a:latin typeface="Times New Roman" panose="02020603050405020304" pitchFamily="18" charset="0"/>
                <a:cs typeface="Times New Roman" panose="02020603050405020304" pitchFamily="18" charset="0"/>
              </a:rPr>
              <a:t>have been identified as important tools in the diagnosis and management </a:t>
            </a:r>
            <a:r>
              <a:rPr lang="en-IN" sz="2400" dirty="0" smtClean="0">
                <a:latin typeface="Times New Roman" panose="02020603050405020304" pitchFamily="18" charset="0"/>
                <a:cs typeface="Times New Roman" panose="02020603050405020304" pitchFamily="18" charset="0"/>
              </a:rPr>
              <a:t>of pancreatic </a:t>
            </a:r>
            <a:r>
              <a:rPr lang="en-IN" sz="2400" dirty="0">
                <a:latin typeface="Times New Roman" panose="02020603050405020304" pitchFamily="18" charset="0"/>
                <a:cs typeface="Times New Roman" panose="02020603050405020304" pitchFamily="18" charset="0"/>
              </a:rPr>
              <a:t>cancer. Despite the increasing number of biomarkers described in the </a:t>
            </a:r>
            <a:r>
              <a:rPr lang="en-IN" sz="2400" dirty="0" smtClean="0">
                <a:latin typeface="Times New Roman" panose="02020603050405020304" pitchFamily="18" charset="0"/>
                <a:cs typeface="Times New Roman" panose="02020603050405020304" pitchFamily="18" charset="0"/>
              </a:rPr>
              <a:t>literature, most </a:t>
            </a:r>
            <a:r>
              <a:rPr lang="en-IN" sz="2400" dirty="0">
                <a:latin typeface="Times New Roman" panose="02020603050405020304" pitchFamily="18" charset="0"/>
                <a:cs typeface="Times New Roman" panose="02020603050405020304" pitchFamily="18" charset="0"/>
              </a:rPr>
              <a:t>of them have demonstrated moderate sensitivity and specificity and are far from </a:t>
            </a:r>
            <a:r>
              <a:rPr lang="en-IN" sz="2400" dirty="0" smtClean="0">
                <a:latin typeface="Times New Roman" panose="02020603050405020304" pitchFamily="18" charset="0"/>
                <a:cs typeface="Times New Roman" panose="02020603050405020304" pitchFamily="18" charset="0"/>
              </a:rPr>
              <a:t>being considered </a:t>
            </a:r>
            <a:r>
              <a:rPr lang="en-IN" sz="2400" dirty="0">
                <a:latin typeface="Times New Roman" panose="02020603050405020304" pitchFamily="18" charset="0"/>
                <a:cs typeface="Times New Roman" panose="02020603050405020304" pitchFamily="18" charset="0"/>
              </a:rPr>
              <a:t>as screening tests. More efficient non-invasive biomarkers are needed to </a:t>
            </a:r>
            <a:r>
              <a:rPr lang="en-IN" sz="2400" dirty="0" smtClean="0">
                <a:latin typeface="Times New Roman" panose="02020603050405020304" pitchFamily="18" charset="0"/>
                <a:cs typeface="Times New Roman" panose="02020603050405020304" pitchFamily="18" charset="0"/>
              </a:rPr>
              <a:t>facilitate early-stage </a:t>
            </a:r>
            <a:r>
              <a:rPr lang="en-IN" sz="2400" dirty="0">
                <a:latin typeface="Times New Roman" panose="02020603050405020304" pitchFamily="18" charset="0"/>
                <a:cs typeface="Times New Roman" panose="02020603050405020304" pitchFamily="18" charset="0"/>
              </a:rPr>
              <a:t>diagnosis and interventions. Multi-disciplinary collaboration might be required </a:t>
            </a:r>
            <a:r>
              <a:rPr lang="en-IN" sz="2400" dirty="0" smtClean="0">
                <a:latin typeface="Times New Roman" panose="02020603050405020304" pitchFamily="18" charset="0"/>
                <a:cs typeface="Times New Roman" panose="02020603050405020304" pitchFamily="18" charset="0"/>
              </a:rPr>
              <a:t>to facilitate </a:t>
            </a:r>
            <a:r>
              <a:rPr lang="en-IN" sz="2400" dirty="0">
                <a:latin typeface="Times New Roman" panose="02020603050405020304" pitchFamily="18" charset="0"/>
                <a:cs typeface="Times New Roman" panose="02020603050405020304" pitchFamily="18" charset="0"/>
              </a:rPr>
              <a:t>the identification of such </a:t>
            </a:r>
            <a:r>
              <a:rPr lang="en-IN" sz="2400" dirty="0" smtClean="0">
                <a:latin typeface="Times New Roman" panose="02020603050405020304" pitchFamily="18" charset="0"/>
                <a:cs typeface="Times New Roman" panose="02020603050405020304" pitchFamily="18" charset="0"/>
              </a:rPr>
              <a:t>markers. The </a:t>
            </a:r>
            <a:r>
              <a:rPr lang="en-IN" sz="2400" dirty="0">
                <a:latin typeface="Times New Roman" panose="02020603050405020304" pitchFamily="18" charset="0"/>
                <a:cs typeface="Times New Roman" panose="02020603050405020304" pitchFamily="18" charset="0"/>
              </a:rPr>
              <a:t>goal is to develop a machine learning model for Pancreatic cancer , to </a:t>
            </a:r>
            <a:r>
              <a:rPr lang="en-IN" sz="2400" dirty="0" smtClean="0">
                <a:latin typeface="Times New Roman" panose="02020603050405020304" pitchFamily="18" charset="0"/>
                <a:cs typeface="Times New Roman" panose="02020603050405020304" pitchFamily="18" charset="0"/>
              </a:rPr>
              <a:t>potentially replace </a:t>
            </a:r>
            <a:r>
              <a:rPr lang="en-IN" sz="2400" dirty="0">
                <a:latin typeface="Times New Roman" panose="02020603050405020304" pitchFamily="18" charset="0"/>
                <a:cs typeface="Times New Roman" panose="02020603050405020304" pitchFamily="18" charset="0"/>
              </a:rPr>
              <a:t>the updatable supervised machine learning classification models by predicting </a:t>
            </a:r>
            <a:r>
              <a:rPr lang="en-IN" sz="2400" dirty="0" smtClean="0">
                <a:latin typeface="Times New Roman" panose="02020603050405020304" pitchFamily="18" charset="0"/>
                <a:cs typeface="Times New Roman" panose="02020603050405020304" pitchFamily="18" charset="0"/>
              </a:rPr>
              <a:t>results in </a:t>
            </a:r>
            <a:r>
              <a:rPr lang="en-IN" sz="2400" dirty="0">
                <a:latin typeface="Times New Roman" panose="02020603050405020304" pitchFamily="18" charset="0"/>
                <a:cs typeface="Times New Roman" panose="02020603050405020304" pitchFamily="18" charset="0"/>
              </a:rPr>
              <a:t>the form of best accuracy by comparing supervised algorithm.</a:t>
            </a:r>
          </a:p>
        </p:txBody>
      </p:sp>
    </p:spTree>
    <p:extLst>
      <p:ext uri="{BB962C8B-B14F-4D97-AF65-F5344CB8AC3E}">
        <p14:creationId xmlns:p14="http://schemas.microsoft.com/office/powerpoint/2010/main" val="2989604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4"/>
        <p:cNvGrpSpPr/>
        <p:nvPr/>
      </p:nvGrpSpPr>
      <p:grpSpPr>
        <a:xfrm>
          <a:off x="0" y="0"/>
          <a:ext cx="0" cy="0"/>
          <a:chOff x="0" y="0"/>
          <a:chExt cx="0" cy="0"/>
        </a:xfrm>
      </p:grpSpPr>
      <p:sp>
        <p:nvSpPr>
          <p:cNvPr id="1035" name="Google Shape;1035;p1"/>
          <p:cNvSpPr txBox="1">
            <a:spLocks noGrp="1"/>
          </p:cNvSpPr>
          <p:nvPr>
            <p:ph type="title"/>
          </p:nvPr>
        </p:nvSpPr>
        <p:spPr>
          <a:xfrm>
            <a:off x="628650" y="159798"/>
            <a:ext cx="7886700" cy="6648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400"/>
              <a:buFont typeface="Times New Roman"/>
              <a:buNone/>
            </a:pPr>
            <a:r>
              <a:rPr lang="en-US" sz="2400" b="1" u="sng">
                <a:latin typeface="Times New Roman"/>
                <a:ea typeface="Times New Roman"/>
                <a:cs typeface="Times New Roman"/>
                <a:sym typeface="Times New Roman"/>
              </a:rPr>
              <a:t>TECHNOLOGY STACK</a:t>
            </a:r>
            <a:endParaRPr/>
          </a:p>
        </p:txBody>
      </p:sp>
      <p:sp>
        <p:nvSpPr>
          <p:cNvPr id="1036" name="Google Shape;1036;p1"/>
          <p:cNvSpPr txBox="1">
            <a:spLocks noGrp="1"/>
          </p:cNvSpPr>
          <p:nvPr>
            <p:ph type="body" idx="1"/>
          </p:nvPr>
        </p:nvSpPr>
        <p:spPr>
          <a:xfrm>
            <a:off x="628650" y="932788"/>
            <a:ext cx="7886700" cy="5418600"/>
          </a:xfrm>
          <a:prstGeom prst="rect">
            <a:avLst/>
          </a:prstGeom>
          <a:noFill/>
          <a:ln>
            <a:noFill/>
          </a:ln>
        </p:spPr>
        <p:txBody>
          <a:bodyPr spcFirstLastPara="1" wrap="square" lIns="91425" tIns="45700" rIns="91425" bIns="45700" anchor="t" anchorCtr="0">
            <a:normAutofit/>
          </a:bodyPr>
          <a:lstStyle/>
          <a:p>
            <a:pPr marL="502920" indent="-457200">
              <a:buAutoNum type="arabicPeriod"/>
            </a:pPr>
            <a:r>
              <a:rPr lang="en-US" sz="2400" b="1" dirty="0" smtClean="0">
                <a:latin typeface="Times New Roman" panose="02020603050405020304" pitchFamily="18" charset="0"/>
                <a:cs typeface="Times New Roman" panose="02020603050405020304" pitchFamily="18" charset="0"/>
              </a:rPr>
              <a:t>Software </a:t>
            </a:r>
            <a:r>
              <a:rPr lang="en-US" sz="2400" b="1" dirty="0">
                <a:latin typeface="Times New Roman" panose="02020603050405020304" pitchFamily="18" charset="0"/>
                <a:cs typeface="Times New Roman" panose="02020603050405020304" pitchFamily="18" charset="0"/>
              </a:rPr>
              <a:t>Requirements</a:t>
            </a:r>
            <a:r>
              <a:rPr lang="en-US" sz="2400" b="1" dirty="0" smtClean="0">
                <a:latin typeface="Times New Roman" panose="02020603050405020304" pitchFamily="18" charset="0"/>
                <a:cs typeface="Times New Roman" panose="02020603050405020304" pitchFamily="18" charset="0"/>
              </a:rPr>
              <a:t>:</a:t>
            </a:r>
            <a:endParaRPr lang="en-IN" sz="2400" b="1" dirty="0">
              <a:latin typeface="Times New Roman" panose="02020603050405020304" pitchFamily="18" charset="0"/>
              <a:cs typeface="Times New Roman" panose="02020603050405020304" pitchFamily="18" charset="0"/>
            </a:endParaRPr>
          </a:p>
          <a:p>
            <a:pPr marL="45720" indent="0">
              <a:buNone/>
            </a:pPr>
            <a:r>
              <a:rPr lang="en-US" sz="2400" dirty="0">
                <a:latin typeface="Times New Roman" panose="02020603050405020304" pitchFamily="18" charset="0"/>
                <a:cs typeface="Times New Roman" panose="02020603050405020304" pitchFamily="18" charset="0"/>
              </a:rPr>
              <a:t>	Operating System 	: Windows </a:t>
            </a:r>
            <a:endParaRPr lang="en-IN" sz="2400" dirty="0">
              <a:latin typeface="Times New Roman" panose="02020603050405020304" pitchFamily="18" charset="0"/>
              <a:cs typeface="Times New Roman" panose="02020603050405020304" pitchFamily="18" charset="0"/>
            </a:endParaRPr>
          </a:p>
          <a:p>
            <a:pPr marL="45720" indent="0">
              <a:buNone/>
            </a:pPr>
            <a:r>
              <a:rPr lang="en-US" sz="2400" dirty="0">
                <a:latin typeface="Times New Roman" panose="02020603050405020304" pitchFamily="18" charset="0"/>
                <a:cs typeface="Times New Roman" panose="02020603050405020304" pitchFamily="18" charset="0"/>
              </a:rPr>
              <a:t>	Tool   			: Anaconda with </a:t>
            </a:r>
            <a:r>
              <a:rPr lang="en-US" sz="2400" dirty="0" err="1">
                <a:latin typeface="Times New Roman" panose="02020603050405020304" pitchFamily="18" charset="0"/>
                <a:cs typeface="Times New Roman" panose="02020603050405020304" pitchFamily="18" charset="0"/>
              </a:rPr>
              <a:t>Jupyter</a:t>
            </a:r>
            <a:r>
              <a:rPr lang="en-US" sz="2400" dirty="0">
                <a:latin typeface="Times New Roman" panose="02020603050405020304" pitchFamily="18" charset="0"/>
                <a:cs typeface="Times New Roman" panose="02020603050405020304" pitchFamily="18" charset="0"/>
              </a:rPr>
              <a:t> Notebook</a:t>
            </a:r>
            <a:endParaRPr lang="en-IN" sz="2400" dirty="0">
              <a:latin typeface="Times New Roman" panose="02020603050405020304" pitchFamily="18" charset="0"/>
              <a:cs typeface="Times New Roman" panose="02020603050405020304" pitchFamily="18" charset="0"/>
            </a:endParaRPr>
          </a:p>
          <a:p>
            <a:pPr marL="45720" indent="0">
              <a:buNone/>
            </a:pPr>
            <a:endParaRPr lang="en-US" sz="2400" dirty="0">
              <a:latin typeface="Times New Roman" panose="02020603050405020304" pitchFamily="18" charset="0"/>
              <a:cs typeface="Times New Roman" panose="02020603050405020304" pitchFamily="18" charset="0"/>
            </a:endParaRPr>
          </a:p>
          <a:p>
            <a:pPr marL="45720" indent="0">
              <a:buNone/>
            </a:pPr>
            <a:r>
              <a:rPr lang="en-US" sz="2400" b="1" dirty="0">
                <a:latin typeface="Times New Roman" panose="02020603050405020304" pitchFamily="18" charset="0"/>
                <a:cs typeface="Times New Roman" panose="02020603050405020304" pitchFamily="18" charset="0"/>
              </a:rPr>
              <a:t>2. Hardware requirements:</a:t>
            </a:r>
            <a:endParaRPr lang="en-IN" sz="2400" b="1" dirty="0">
              <a:latin typeface="Times New Roman" panose="02020603050405020304" pitchFamily="18" charset="0"/>
              <a:cs typeface="Times New Roman" panose="02020603050405020304" pitchFamily="18" charset="0"/>
            </a:endParaRPr>
          </a:p>
          <a:p>
            <a:pPr marL="45720" indent="0">
              <a:buNone/>
            </a:pPr>
            <a:r>
              <a:rPr lang="en-US" sz="2400" dirty="0">
                <a:latin typeface="Times New Roman" panose="02020603050405020304" pitchFamily="18" charset="0"/>
                <a:cs typeface="Times New Roman" panose="02020603050405020304" pitchFamily="18" charset="0"/>
              </a:rPr>
              <a:t>	Processor   		: Intel core i3</a:t>
            </a:r>
            <a:endParaRPr lang="en-IN" sz="2400" dirty="0">
              <a:latin typeface="Times New Roman" panose="02020603050405020304" pitchFamily="18" charset="0"/>
              <a:cs typeface="Times New Roman" panose="02020603050405020304" pitchFamily="18" charset="0"/>
            </a:endParaRPr>
          </a:p>
          <a:p>
            <a:pPr marL="45720" indent="0">
              <a:buNone/>
            </a:pPr>
            <a:r>
              <a:rPr lang="en-US" sz="2400" dirty="0">
                <a:latin typeface="Times New Roman" panose="02020603050405020304" pitchFamily="18" charset="0"/>
                <a:cs typeface="Times New Roman" panose="02020603050405020304" pitchFamily="18" charset="0"/>
              </a:rPr>
              <a:t>	Hard disk   		: minimum 300 GB</a:t>
            </a:r>
            <a:endParaRPr lang="en-IN" sz="2400" dirty="0">
              <a:latin typeface="Times New Roman" panose="02020603050405020304" pitchFamily="18" charset="0"/>
              <a:cs typeface="Times New Roman" panose="02020603050405020304" pitchFamily="18" charset="0"/>
            </a:endParaRPr>
          </a:p>
          <a:p>
            <a:pPr marL="45720" indent="0">
              <a:buNone/>
            </a:pPr>
            <a:r>
              <a:rPr lang="en-US" sz="2400" dirty="0">
                <a:latin typeface="Times New Roman" panose="02020603050405020304" pitchFamily="18" charset="0"/>
                <a:cs typeface="Times New Roman" panose="02020603050405020304" pitchFamily="18" charset="0"/>
              </a:rPr>
              <a:t>	RAM        		: minimum 4 GB</a:t>
            </a:r>
            <a:endParaRPr lang="en-IN" sz="2400" dirty="0">
              <a:latin typeface="Times New Roman" panose="02020603050405020304" pitchFamily="18" charset="0"/>
              <a:cs typeface="Times New Roman" panose="02020603050405020304" pitchFamily="18" charset="0"/>
            </a:endParaRPr>
          </a:p>
          <a:p>
            <a:pPr marL="0" lvl="0" indent="0" algn="l" rtl="0">
              <a:lnSpc>
                <a:spcPct val="90000"/>
              </a:lnSpc>
              <a:spcBef>
                <a:spcPts val="1000"/>
              </a:spcBef>
              <a:spcAft>
                <a:spcPts val="0"/>
              </a:spcAft>
              <a:buClr>
                <a:schemeClr val="dk1"/>
              </a:buClr>
              <a:buSzPts val="2000"/>
              <a:buNone/>
            </a:pPr>
            <a:endParaRPr sz="2000" dirty="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4F154-ADE4-0984-BB16-581D2C5DD573}"/>
              </a:ext>
            </a:extLst>
          </p:cNvPr>
          <p:cNvSpPr>
            <a:spLocks noGrp="1"/>
          </p:cNvSpPr>
          <p:nvPr>
            <p:ph type="title"/>
          </p:nvPr>
        </p:nvSpPr>
        <p:spPr>
          <a:xfrm>
            <a:off x="628650" y="107032"/>
            <a:ext cx="7886700" cy="672625"/>
          </a:xfrm>
        </p:spPr>
        <p:txBody>
          <a:bodyPr>
            <a:normAutofit/>
          </a:bodyPr>
          <a:lstStyle/>
          <a:p>
            <a:r>
              <a:rPr lang="en-IN" sz="2400" b="1" u="sng" dirty="0">
                <a:latin typeface="Times New Roman" panose="02020603050405020304" pitchFamily="18" charset="0"/>
                <a:cs typeface="Times New Roman" panose="02020603050405020304" pitchFamily="18" charset="0"/>
              </a:rPr>
              <a:t>SYSTEM </a:t>
            </a:r>
            <a:r>
              <a:rPr lang="en-IN" sz="2400" b="1" u="sng" dirty="0" smtClean="0">
                <a:latin typeface="Times New Roman" panose="02020603050405020304" pitchFamily="18" charset="0"/>
                <a:cs typeface="Times New Roman" panose="02020603050405020304" pitchFamily="18" charset="0"/>
              </a:rPr>
              <a:t>ARCHITECTURE </a:t>
            </a:r>
            <a:endParaRPr lang="en-IN" sz="2400" b="1" u="sng"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1354657" y="779657"/>
            <a:ext cx="6434685" cy="5854509"/>
          </a:xfrm>
          <a:prstGeom prst="rect">
            <a:avLst/>
          </a:prstGeom>
        </p:spPr>
      </p:pic>
    </p:spTree>
    <p:extLst>
      <p:ext uri="{BB962C8B-B14F-4D97-AF65-F5344CB8AC3E}">
        <p14:creationId xmlns:p14="http://schemas.microsoft.com/office/powerpoint/2010/main" val="3563118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37BA1-F7FD-BD5A-E8AB-172ACC9B7896}"/>
              </a:ext>
            </a:extLst>
          </p:cNvPr>
          <p:cNvSpPr>
            <a:spLocks noGrp="1"/>
          </p:cNvSpPr>
          <p:nvPr>
            <p:ph type="title"/>
          </p:nvPr>
        </p:nvSpPr>
        <p:spPr>
          <a:xfrm>
            <a:off x="628649" y="-25491"/>
            <a:ext cx="7886700" cy="904381"/>
          </a:xfrm>
        </p:spPr>
        <p:txBody>
          <a:bodyPr>
            <a:normAutofit/>
          </a:bodyPr>
          <a:lstStyle/>
          <a:p>
            <a:r>
              <a:rPr lang="en-IN" sz="2400" b="1" u="sng" dirty="0">
                <a:latin typeface="Times New Roman" panose="02020603050405020304" pitchFamily="18" charset="0"/>
                <a:cs typeface="Times New Roman" panose="02020603050405020304" pitchFamily="18" charset="0"/>
              </a:rPr>
              <a:t>SYSTEM </a:t>
            </a:r>
            <a:r>
              <a:rPr lang="en-IN" sz="2400" b="1" u="sng" dirty="0" smtClean="0">
                <a:latin typeface="Times New Roman" panose="02020603050405020304" pitchFamily="18" charset="0"/>
                <a:cs typeface="Times New Roman" panose="02020603050405020304" pitchFamily="18" charset="0"/>
              </a:rPr>
              <a:t>DESIGN</a:t>
            </a:r>
            <a:endParaRPr lang="en-IN" sz="24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0924110-2D94-8182-B2A8-9E51F6625C4B}"/>
              </a:ext>
            </a:extLst>
          </p:cNvPr>
          <p:cNvSpPr>
            <a:spLocks noGrp="1"/>
          </p:cNvSpPr>
          <p:nvPr>
            <p:ph idx="1"/>
          </p:nvPr>
        </p:nvSpPr>
        <p:spPr>
          <a:xfrm>
            <a:off x="628648" y="812307"/>
            <a:ext cx="7886700" cy="5956916"/>
          </a:xfrm>
        </p:spPr>
        <p:txBody>
          <a:bodyPr>
            <a:normAutofit/>
          </a:bodyPr>
          <a:lstStyle/>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213259" y="687199"/>
            <a:ext cx="7154885" cy="5982346"/>
          </a:xfrm>
          <a:prstGeom prst="rect">
            <a:avLst/>
          </a:prstGeom>
        </p:spPr>
      </p:pic>
    </p:spTree>
    <p:extLst>
      <p:ext uri="{BB962C8B-B14F-4D97-AF65-F5344CB8AC3E}">
        <p14:creationId xmlns:p14="http://schemas.microsoft.com/office/powerpoint/2010/main" val="400331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DD77429-F08F-AD5B-F68F-F93F934A1936}"/>
              </a:ext>
            </a:extLst>
          </p:cNvPr>
          <p:cNvSpPr>
            <a:spLocks noGrp="1"/>
          </p:cNvSpPr>
          <p:nvPr>
            <p:ph idx="1"/>
          </p:nvPr>
        </p:nvSpPr>
        <p:spPr>
          <a:xfrm>
            <a:off x="628649" y="360177"/>
            <a:ext cx="7886700" cy="6137645"/>
          </a:xfrm>
        </p:spPr>
        <p:txBody>
          <a:bodyPr>
            <a:normAutofit/>
          </a:bodyPr>
          <a:lstStyle/>
          <a:p>
            <a:pPr marL="0" indent="0">
              <a:buNone/>
            </a:pPr>
            <a:r>
              <a:rPr lang="en-IN" sz="2400" b="1" u="sng" dirty="0">
                <a:latin typeface="Times New Roman" panose="02020603050405020304" pitchFamily="18" charset="0"/>
                <a:cs typeface="Times New Roman" panose="02020603050405020304" pitchFamily="18" charset="0"/>
              </a:rPr>
              <a:t>CLASS DIAGRAM</a:t>
            </a:r>
          </a:p>
          <a:p>
            <a:pPr marL="0" indent="0">
              <a:buNone/>
            </a:pPr>
            <a:endParaRPr lang="en-IN" sz="2400" b="1" dirty="0">
              <a:latin typeface="Times New Roman" panose="02020603050405020304" pitchFamily="18" charset="0"/>
              <a:cs typeface="Times New Roman" panose="02020603050405020304" pitchFamily="18" charset="0"/>
            </a:endParaRPr>
          </a:p>
        </p:txBody>
      </p:sp>
      <p:pic>
        <p:nvPicPr>
          <p:cNvPr id="6" name="Picture 5" descr="Capture1"/>
          <p:cNvPicPr/>
          <p:nvPr/>
        </p:nvPicPr>
        <p:blipFill>
          <a:blip r:embed="rId2">
            <a:extLst>
              <a:ext uri="{28A0092B-C50C-407E-A947-70E740481C1C}">
                <a14:useLocalDpi xmlns:a14="http://schemas.microsoft.com/office/drawing/2010/main" val="0"/>
              </a:ext>
            </a:extLst>
          </a:blip>
          <a:srcRect/>
          <a:stretch>
            <a:fillRect/>
          </a:stretch>
        </p:blipFill>
        <p:spPr bwMode="auto">
          <a:xfrm>
            <a:off x="843368" y="1124441"/>
            <a:ext cx="7774159" cy="5234796"/>
          </a:xfrm>
          <a:prstGeom prst="rect">
            <a:avLst/>
          </a:prstGeom>
          <a:noFill/>
          <a:ln>
            <a:noFill/>
          </a:ln>
        </p:spPr>
      </p:pic>
    </p:spTree>
    <p:extLst>
      <p:ext uri="{BB962C8B-B14F-4D97-AF65-F5344CB8AC3E}">
        <p14:creationId xmlns:p14="http://schemas.microsoft.com/office/powerpoint/2010/main" val="409386039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TotalTime>
  <Words>1582</Words>
  <Application>Microsoft Office PowerPoint</Application>
  <PresentationFormat>On-screen Show (4:3)</PresentationFormat>
  <Paragraphs>155</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Tahoma</vt:lpstr>
      <vt:lpstr>Times New Roman</vt:lpstr>
      <vt:lpstr>Office Theme</vt:lpstr>
      <vt:lpstr>PowerPoint Presentation</vt:lpstr>
      <vt:lpstr>INTRODUCTION</vt:lpstr>
      <vt:lpstr>LITERATURE SURVEY </vt:lpstr>
      <vt:lpstr>LITERATURE SURVEY </vt:lpstr>
      <vt:lpstr>PROBLEM STATEMENT</vt:lpstr>
      <vt:lpstr>TECHNOLOGY STACK</vt:lpstr>
      <vt:lpstr>SYSTEM ARCHITECTURE </vt:lpstr>
      <vt:lpstr>SYSTEM DESIGN</vt:lpstr>
      <vt:lpstr>PowerPoint Presentation</vt:lpstr>
      <vt:lpstr>ACTIVITY DIAGRAM</vt:lpstr>
      <vt:lpstr>ER DIAGRAM  </vt:lpstr>
      <vt:lpstr>USECASE DIAGRAM</vt:lpstr>
      <vt:lpstr>MODULE DESCRIPTION </vt:lpstr>
      <vt:lpstr>PowerPoint Presentation</vt:lpstr>
      <vt:lpstr>PowerPoint Presentation</vt:lpstr>
      <vt:lpstr>PowerPoint Presentation</vt:lpstr>
      <vt:lpstr>PowerPoint Presentation</vt:lpstr>
      <vt:lpstr>PowerPoint Presentation</vt:lpstr>
      <vt:lpstr>PowerPoint Presentation</vt:lpstr>
      <vt:lpstr>CONCLUSION</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tharun cota</cp:lastModifiedBy>
  <cp:revision>21</cp:revision>
  <dcterms:modified xsi:type="dcterms:W3CDTF">2023-04-09T12:11:09Z</dcterms:modified>
</cp:coreProperties>
</file>