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8" r:id="rId3"/>
    <p:sldId id="264" r:id="rId4"/>
    <p:sldId id="263" r:id="rId5"/>
    <p:sldId id="283" r:id="rId6"/>
    <p:sldId id="284" r:id="rId7"/>
    <p:sldId id="262" r:id="rId8"/>
    <p:sldId id="261" r:id="rId9"/>
    <p:sldId id="260" r:id="rId10"/>
    <p:sldId id="259" r:id="rId11"/>
    <p:sldId id="266" r:id="rId12"/>
    <p:sldId id="275" r:id="rId13"/>
    <p:sldId id="267" r:id="rId14"/>
    <p:sldId id="278" r:id="rId15"/>
    <p:sldId id="277" r:id="rId16"/>
    <p:sldId id="276" r:id="rId17"/>
    <p:sldId id="268" r:id="rId18"/>
    <p:sldId id="279" r:id="rId19"/>
    <p:sldId id="269" r:id="rId20"/>
    <p:sldId id="281" r:id="rId21"/>
    <p:sldId id="270" r:id="rId22"/>
    <p:sldId id="265" r:id="rId23"/>
    <p:sldId id="271"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15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t>06-04-2023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t>‹#›</a:t>
            </a:fld>
            <a:endParaRPr lang="en-IN"/>
          </a:p>
        </p:txBody>
      </p:sp>
    </p:spTree>
    <p:extLst>
      <p:ext uri="{BB962C8B-B14F-4D97-AF65-F5344CB8AC3E}">
        <p14:creationId xmlns:p14="http://schemas.microsoft.com/office/powerpoint/2010/main"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06-04-2023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06-04-2023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06-04-2023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06-04-2023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06-04-2023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06-04-2023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06-04-2023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06-04-2023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08244" y="128368"/>
            <a:ext cx="1452640"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246551" y="1800692"/>
            <a:ext cx="6650898" cy="430887"/>
          </a:xfrm>
          <a:prstGeom prst="rect">
            <a:avLst/>
          </a:prstGeom>
          <a:noFill/>
        </p:spPr>
        <p:txBody>
          <a:bodyPr wrap="square">
            <a:spAutoFit/>
          </a:bodyPr>
          <a:lstStyle/>
          <a:p>
            <a:r>
              <a:rPr lang="en-US" sz="2200" b="1" dirty="0">
                <a:solidFill>
                  <a:srgbClr val="C00000"/>
                </a:solidFill>
                <a:latin typeface="Times New Roman" panose="02020603050405020304" pitchFamily="18" charset="0"/>
              </a:rPr>
              <a:t>Department of Computer Science and Engineering </a:t>
            </a:r>
            <a:endParaRPr lang="en-IN" sz="2200" b="1" dirty="0">
              <a:solidFill>
                <a:srgbClr val="C0000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834564" y="2448779"/>
            <a:ext cx="7482822" cy="1292662"/>
          </a:xfrm>
          <a:prstGeom prst="rect">
            <a:avLst/>
          </a:prstGeom>
          <a:noFill/>
        </p:spPr>
        <p:txBody>
          <a:bodyPr wrap="square" rtlCol="0">
            <a:spAutoFit/>
          </a:bodyPr>
          <a:lstStyle/>
          <a:p>
            <a:pPr marL="326390" marR="973455" indent="635" algn="ctr">
              <a:lnSpc>
                <a:spcPct val="150000"/>
              </a:lnSpc>
              <a:spcBef>
                <a:spcPts val="705"/>
              </a:spcBef>
            </a:pPr>
            <a:r>
              <a:rPr lang="en-US" sz="2000" b="1" dirty="0">
                <a:effectLst/>
                <a:latin typeface="Times New Roman" panose="02020603050405020304" pitchFamily="18" charset="0"/>
                <a:ea typeface="Times New Roman" panose="02020603050405020304" pitchFamily="18" charset="0"/>
              </a:rPr>
              <a:t>GESTURE CONTROLLED </a:t>
            </a:r>
            <a:endParaRPr lang="en-IN" sz="2000" b="1"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WIRELESS AGRICULTURAL WEEDING ROBOT</a:t>
            </a:r>
            <a:endParaRPr lang="en-IN" sz="2000" dirty="0">
              <a:effectLst/>
              <a:latin typeface="Times New Roman" panose="02020603050405020304" pitchFamily="18" charset="0"/>
              <a:ea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14CB2B-BA40-B9F9-16FA-AA5B5E13E8EA}"/>
              </a:ext>
            </a:extLst>
          </p:cNvPr>
          <p:cNvSpPr txBox="1"/>
          <p:nvPr/>
        </p:nvSpPr>
        <p:spPr>
          <a:xfrm>
            <a:off x="2083981" y="3525870"/>
            <a:ext cx="4802820" cy="1289071"/>
          </a:xfrm>
          <a:prstGeom prst="rect">
            <a:avLst/>
          </a:prstGeom>
          <a:noFill/>
        </p:spPr>
        <p:txBody>
          <a:bodyPr wrap="square" rtlCol="0">
            <a:spAutoFit/>
          </a:bodyPr>
          <a:lstStyle/>
          <a:p>
            <a:pPr algn="ctr">
              <a:lnSpc>
                <a:spcPct val="150000"/>
              </a:lnSpc>
            </a:pPr>
            <a:r>
              <a:rPr lang="en-US" b="1" dirty="0">
                <a:latin typeface="Times New Roman" panose="02020603050405020304" pitchFamily="18" charset="0"/>
                <a:cs typeface="Times New Roman" panose="02020603050405020304" pitchFamily="18" charset="0"/>
              </a:rPr>
              <a:t>THARUN KUMAR C (211419104293)</a:t>
            </a:r>
          </a:p>
          <a:p>
            <a:pPr algn="ctr">
              <a:lnSpc>
                <a:spcPct val="150000"/>
              </a:lnSpc>
            </a:pPr>
            <a:r>
              <a:rPr lang="en-US" b="1" dirty="0">
                <a:latin typeface="Times New Roman" panose="02020603050405020304" pitchFamily="18" charset="0"/>
                <a:cs typeface="Times New Roman" panose="02020603050405020304" pitchFamily="18" charset="0"/>
              </a:rPr>
              <a:t>VISHNUDHAR G R (211419104309)</a:t>
            </a:r>
          </a:p>
          <a:p>
            <a:pPr algn="ctr">
              <a:lnSpc>
                <a:spcPct val="150000"/>
              </a:lnSpc>
            </a:pPr>
            <a:r>
              <a:rPr lang="en-US" b="1" dirty="0">
                <a:latin typeface="Times New Roman" panose="02020603050405020304" pitchFamily="18" charset="0"/>
                <a:cs typeface="Times New Roman" panose="02020603050405020304" pitchFamily="18" charset="0"/>
              </a:rPr>
              <a:t>RAMAKRISHNA P (211419104230)</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DA7E15F-5577-E472-5EEB-C46481EAA666}"/>
              </a:ext>
            </a:extLst>
          </p:cNvPr>
          <p:cNvSpPr txBox="1"/>
          <p:nvPr/>
        </p:nvSpPr>
        <p:spPr>
          <a:xfrm>
            <a:off x="628650" y="5522700"/>
            <a:ext cx="374194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Dr.M.MOHAN,PROFESSOR</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297351" y="128368"/>
            <a:ext cx="6285765" cy="1522578"/>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fld id="{8CB503F5-DB0E-4E11-9D2A-893EDB84D48F}" type="datetime1">
              <a:rPr lang="en-IN" smtClean="0"/>
              <a:t>06-04-2023</a:t>
            </a:fld>
            <a:endParaRPr lang="en-IN"/>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314273" cy="365125"/>
          </a:xfrm>
        </p:spPr>
        <p:txBody>
          <a:bodyPr/>
          <a:lstStyle/>
          <a:p>
            <a:fld id="{9D3FF152-60F5-4862-82F9-1190556AA56F}" type="slidenum">
              <a:rPr lang="en-IN" sz="1800" b="1" smtClean="0">
                <a:solidFill>
                  <a:schemeClr val="tx1"/>
                </a:solidFill>
              </a:rPr>
              <a:t>1</a:t>
            </a:fld>
            <a:endParaRPr lang="en-IN" sz="1800" b="1" dirty="0">
              <a:solidFill>
                <a:schemeClr val="tx1"/>
              </a:solidFill>
            </a:endParaRPr>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6"/>
            <a:ext cx="7886700" cy="623919"/>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Architecture / Methodology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25F3175-53E8-8657-D2A0-2ED2FB9A5F0A}"/>
              </a:ext>
            </a:extLst>
          </p:cNvPr>
          <p:cNvSpPr>
            <a:spLocks noGrp="1"/>
          </p:cNvSpPr>
          <p:nvPr>
            <p:ph idx="1"/>
          </p:nvPr>
        </p:nvSpPr>
        <p:spPr>
          <a:xfrm>
            <a:off x="628650" y="1166327"/>
            <a:ext cx="7886700" cy="5010636"/>
          </a:xfrm>
        </p:spPr>
        <p:txBody>
          <a:bodyPr>
            <a:normAutofit/>
          </a:bodyPr>
          <a:lstStyle/>
          <a:p>
            <a:pPr marR="683260">
              <a:lnSpc>
                <a:spcPct val="150000"/>
              </a:lnSpc>
            </a:pPr>
            <a:r>
              <a:rPr lang="en-IN" sz="1200" dirty="0">
                <a:effectLst/>
                <a:latin typeface="Times New Roman" panose="02020603050405020304" pitchFamily="18" charset="0"/>
                <a:ea typeface="Times New Roman" panose="02020603050405020304" pitchFamily="18" charset="0"/>
              </a:rPr>
              <a:t>The system architecture of the proposed glove, harvester and interface. The glove is the Human Control Interface (HCI). The user wears the glove which is embedded with accelerometer, </a:t>
            </a:r>
            <a:r>
              <a:rPr lang="en-IN" sz="1200" dirty="0" err="1">
                <a:effectLst/>
                <a:latin typeface="Times New Roman" panose="02020603050405020304" pitchFamily="18" charset="0"/>
                <a:ea typeface="Times New Roman" panose="02020603050405020304" pitchFamily="18" charset="0"/>
              </a:rPr>
              <a:t>gyrometer</a:t>
            </a:r>
            <a:r>
              <a:rPr lang="en-IN" sz="1200" dirty="0">
                <a:effectLst/>
                <a:latin typeface="Times New Roman" panose="02020603050405020304" pitchFamily="18" charset="0"/>
                <a:ea typeface="Times New Roman" panose="02020603050405020304" pitchFamily="18" charset="0"/>
              </a:rPr>
              <a:t> and flex sensors. The accelerometer gives the acceleration and tilt and the </a:t>
            </a:r>
            <a:r>
              <a:rPr lang="en-IN" sz="1200" dirty="0" err="1">
                <a:effectLst/>
                <a:latin typeface="Times New Roman" panose="02020603050405020304" pitchFamily="18" charset="0"/>
                <a:ea typeface="Times New Roman" panose="02020603050405020304" pitchFamily="18" charset="0"/>
              </a:rPr>
              <a:t>gyrometer</a:t>
            </a:r>
            <a:r>
              <a:rPr lang="en-IN" sz="1200" dirty="0">
                <a:effectLst/>
                <a:latin typeface="Times New Roman" panose="02020603050405020304" pitchFamily="18" charset="0"/>
                <a:ea typeface="Times New Roman" panose="02020603050405020304" pitchFamily="18" charset="0"/>
              </a:rPr>
              <a:t> provides the angular velocity and orientation. The harvester is the rover over which the arm is fixed. The sensors are embedded in the hand glove and are interfaced to the microcontroller unit (MCU). Three accelerometers to control the 3 links of the 4 </a:t>
            </a:r>
            <a:r>
              <a:rPr lang="en-IN" sz="1200" dirty="0" err="1">
                <a:effectLst/>
                <a:latin typeface="Times New Roman" panose="02020603050405020304" pitchFamily="18" charset="0"/>
                <a:ea typeface="Times New Roman" panose="02020603050405020304" pitchFamily="18" charset="0"/>
              </a:rPr>
              <a:t>DoF</a:t>
            </a:r>
            <a:r>
              <a:rPr lang="en-IN" sz="1200" dirty="0">
                <a:effectLst/>
                <a:latin typeface="Times New Roman" panose="02020603050405020304" pitchFamily="18" charset="0"/>
                <a:ea typeface="Times New Roman" panose="02020603050405020304" pitchFamily="18" charset="0"/>
              </a:rPr>
              <a:t> arm and two flex sensors to control the cutter are embedded in the glove. The user HCI is the transmitter and the robotic harvester is the receiver. The transmitter block contains all the sensors, Bluetooth and an MCU, all integrated into a wearable device. The wearable device transmits real time joint angles of the users arm to the robotic arm.</a:t>
            </a:r>
          </a:p>
        </p:txBody>
      </p:sp>
      <p:sp>
        <p:nvSpPr>
          <p:cNvPr id="3" name="Date Placeholder 2">
            <a:extLst>
              <a:ext uri="{FF2B5EF4-FFF2-40B4-BE49-F238E27FC236}">
                <a16:creationId xmlns:a16="http://schemas.microsoft.com/office/drawing/2014/main" id="{94A57625-FE0C-C9D0-9B64-51C30486E5E1}"/>
              </a:ext>
            </a:extLst>
          </p:cNvPr>
          <p:cNvSpPr>
            <a:spLocks noGrp="1"/>
          </p:cNvSpPr>
          <p:nvPr>
            <p:ph type="dt" sz="half" idx="10"/>
          </p:nvPr>
        </p:nvSpPr>
        <p:spPr/>
        <p:txBody>
          <a:bodyPr/>
          <a:lstStyle/>
          <a:p>
            <a:fld id="{62C8375E-572C-4231-AFAD-B0A78AF670A8}" type="datetime1">
              <a:rPr lang="en-IN" smtClean="0"/>
              <a:t>06-04-2023</a:t>
            </a:fld>
            <a:endParaRPr lang="en-IN"/>
          </a:p>
        </p:txBody>
      </p:sp>
      <p:sp>
        <p:nvSpPr>
          <p:cNvPr id="4" name="Slide Number Placeholder 3">
            <a:extLst>
              <a:ext uri="{FF2B5EF4-FFF2-40B4-BE49-F238E27FC236}">
                <a16:creationId xmlns:a16="http://schemas.microsoft.com/office/drawing/2014/main" id="{2C207A7E-3D82-3EF5-FA41-02841985E0D6}"/>
              </a:ext>
            </a:extLst>
          </p:cNvPr>
          <p:cNvSpPr>
            <a:spLocks noGrp="1"/>
          </p:cNvSpPr>
          <p:nvPr>
            <p:ph type="sldNum" sz="quarter" idx="12"/>
          </p:nvPr>
        </p:nvSpPr>
        <p:spPr/>
        <p:txBody>
          <a:bodyPr/>
          <a:lstStyle/>
          <a:p>
            <a:fld id="{9D3FF152-60F5-4862-82F9-1190556AA56F}" type="slidenum">
              <a:rPr lang="en-IN" smtClean="0"/>
              <a:t>10</a:t>
            </a:fld>
            <a:endParaRPr lang="en-IN"/>
          </a:p>
        </p:txBody>
      </p:sp>
      <p:pic>
        <p:nvPicPr>
          <p:cNvPr id="6" name="Picture 5">
            <a:extLst>
              <a:ext uri="{FF2B5EF4-FFF2-40B4-BE49-F238E27FC236}">
                <a16:creationId xmlns:a16="http://schemas.microsoft.com/office/drawing/2014/main" id="{94C76167-9CB4-373A-2231-39E3B70D5C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33823" y="3727449"/>
            <a:ext cx="5697855" cy="2765425"/>
          </a:xfrm>
          <a:prstGeom prst="rect">
            <a:avLst/>
          </a:prstGeom>
          <a:noFill/>
          <a:ln>
            <a:noFill/>
          </a:ln>
        </p:spPr>
      </p:pic>
    </p:spTree>
    <p:extLst>
      <p:ext uri="{BB962C8B-B14F-4D97-AF65-F5344CB8AC3E}">
        <p14:creationId xmlns:p14="http://schemas.microsoft.com/office/powerpoint/2010/main" val="3264071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6"/>
            <a:ext cx="7886700" cy="539943"/>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t>06-04-2023</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11</a:t>
            </a:fld>
            <a:endParaRPr lang="en-IN"/>
          </a:p>
        </p:txBody>
      </p:sp>
      <p:pic>
        <p:nvPicPr>
          <p:cNvPr id="5" name="Picture 4">
            <a:extLst>
              <a:ext uri="{FF2B5EF4-FFF2-40B4-BE49-F238E27FC236}">
                <a16:creationId xmlns:a16="http://schemas.microsoft.com/office/drawing/2014/main" id="{1E96B423-D720-11B3-A9E1-93DE120638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5305" y="2202021"/>
            <a:ext cx="5681345" cy="3598545"/>
          </a:xfrm>
          <a:prstGeom prst="rect">
            <a:avLst/>
          </a:prstGeom>
          <a:noFill/>
          <a:ln>
            <a:noFill/>
          </a:ln>
        </p:spPr>
      </p:pic>
    </p:spTree>
    <p:extLst>
      <p:ext uri="{BB962C8B-B14F-4D97-AF65-F5344CB8AC3E}">
        <p14:creationId xmlns:p14="http://schemas.microsoft.com/office/powerpoint/2010/main" val="1665330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6"/>
            <a:ext cx="7886700" cy="745217"/>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–Use Case Diagram</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0DE181-2164-777D-AB45-5D3395D0EAD5}"/>
              </a:ext>
            </a:extLst>
          </p:cNvPr>
          <p:cNvSpPr>
            <a:spLocks noGrp="1"/>
          </p:cNvSpPr>
          <p:nvPr>
            <p:ph idx="1"/>
          </p:nvPr>
        </p:nvSpPr>
        <p:spPr>
          <a:xfrm>
            <a:off x="628650" y="1222310"/>
            <a:ext cx="7886700" cy="4954653"/>
          </a:xfrm>
        </p:spPr>
        <p:txBody>
          <a:bodyPr>
            <a:normAutofit/>
          </a:bodyPr>
          <a:lstStyle/>
          <a:p>
            <a:pPr marL="0" indent="0">
              <a:lnSpc>
                <a:spcPct val="150000"/>
              </a:lnSpc>
              <a:buNone/>
            </a:pPr>
            <a:r>
              <a:rPr lang="en-US" sz="1400" dirty="0">
                <a:effectLst/>
                <a:latin typeface="Times New Roman" panose="02020603050405020304" pitchFamily="18" charset="0"/>
                <a:cs typeface="Times New Roman" panose="02020603050405020304" pitchFamily="18" charset="0"/>
              </a:rPr>
              <a:t>Use case diagrams are considered for high level requirement analysis of a system. When the requirements</a:t>
            </a:r>
            <a:br>
              <a:rPr lang="en-US" sz="1400" dirty="0">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of a system are analyzed, the functionalities are captured in use cases. We can say that use cases are</a:t>
            </a:r>
            <a:br>
              <a:rPr lang="en-US" sz="1400" dirty="0">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nothing but the system functionalities written in an organized manner. </a:t>
            </a:r>
          </a:p>
          <a:p>
            <a:pPr marL="0" indent="0">
              <a:lnSpc>
                <a:spcPct val="150000"/>
              </a:lnSpc>
              <a:buNone/>
            </a:pPr>
            <a:endParaRPr lang="en-US" sz="1400" dirty="0">
              <a:effectLst/>
              <a:latin typeface="Times New Roman" panose="02020603050405020304" pitchFamily="18" charset="0"/>
              <a:cs typeface="Times New Roman" panose="02020603050405020304" pitchFamily="18" charset="0"/>
            </a:endParaRPr>
          </a:p>
          <a:p>
            <a:pPr marL="0" indent="0">
              <a:lnSpc>
                <a:spcPct val="150000"/>
              </a:lnSpc>
              <a:buNone/>
            </a:pPr>
            <a:endParaRPr lang="en-US" sz="1400" dirty="0">
              <a:latin typeface="Times New Roman" panose="02020603050405020304" pitchFamily="18" charset="0"/>
              <a:cs typeface="Times New Roman" panose="02020603050405020304" pitchFamily="18" charset="0"/>
            </a:endParaRPr>
          </a:p>
          <a:p>
            <a:pPr marL="0" indent="0">
              <a:lnSpc>
                <a:spcPct val="150000"/>
              </a:lnSpc>
              <a:buNone/>
            </a:pPr>
            <a:endParaRPr lang="en-IN" sz="1400"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t>06-04-2023</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12</a:t>
            </a:fld>
            <a:endParaRPr lang="en-IN"/>
          </a:p>
        </p:txBody>
      </p:sp>
      <p:sp>
        <p:nvSpPr>
          <p:cNvPr id="5" name="Rectangle: Rounded Corners 4">
            <a:extLst>
              <a:ext uri="{FF2B5EF4-FFF2-40B4-BE49-F238E27FC236}">
                <a16:creationId xmlns:a16="http://schemas.microsoft.com/office/drawing/2014/main" id="{C81663D0-80D2-85F0-4245-1F95F252FA37}"/>
              </a:ext>
            </a:extLst>
          </p:cNvPr>
          <p:cNvSpPr/>
          <p:nvPr/>
        </p:nvSpPr>
        <p:spPr>
          <a:xfrm>
            <a:off x="3321050" y="2724538"/>
            <a:ext cx="2895082" cy="35643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descr="Diagram&#10;&#10;Description automatically generated">
            <a:extLst>
              <a:ext uri="{FF2B5EF4-FFF2-40B4-BE49-F238E27FC236}">
                <a16:creationId xmlns:a16="http://schemas.microsoft.com/office/drawing/2014/main" id="{88F6DC2B-B844-E618-D4D4-8A50A0E6E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2391" y="3026866"/>
            <a:ext cx="2692400" cy="2959735"/>
          </a:xfrm>
          <a:prstGeom prst="rect">
            <a:avLst/>
          </a:prstGeom>
        </p:spPr>
      </p:pic>
    </p:spTree>
    <p:extLst>
      <p:ext uri="{BB962C8B-B14F-4D97-AF65-F5344CB8AC3E}">
        <p14:creationId xmlns:p14="http://schemas.microsoft.com/office/powerpoint/2010/main" val="362709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6"/>
            <a:ext cx="7886700" cy="689233"/>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E85D2F5F-4AF7-3C6B-3C96-F8C5EACD3B04}"/>
              </a:ext>
            </a:extLst>
          </p:cNvPr>
          <p:cNvSpPr>
            <a:spLocks noGrp="1"/>
          </p:cNvSpPr>
          <p:nvPr>
            <p:ph idx="1"/>
          </p:nvPr>
        </p:nvSpPr>
        <p:spPr>
          <a:xfrm>
            <a:off x="628650" y="1222310"/>
            <a:ext cx="7886700" cy="4954653"/>
          </a:xfrm>
        </p:spPr>
        <p:txBody>
          <a:bodyPr>
            <a:normAutofit/>
          </a:bodyPr>
          <a:lstStyle/>
          <a:p>
            <a:pPr marL="0" indent="0">
              <a:buNone/>
            </a:pPr>
            <a:r>
              <a:rPr lang="en-IN" sz="1400" b="1" dirty="0">
                <a:effectLst/>
                <a:latin typeface="Times New Roman" panose="02020603050405020304" pitchFamily="18" charset="0"/>
              </a:rPr>
              <a:t>DATA PRE-PROCESSING</a:t>
            </a:r>
          </a:p>
          <a:p>
            <a:pPr marL="0" indent="0">
              <a:lnSpc>
                <a:spcPct val="150000"/>
              </a:lnSpc>
              <a:buNone/>
            </a:pPr>
            <a:r>
              <a:rPr lang="en-US" sz="1400" dirty="0">
                <a:effectLst/>
                <a:latin typeface="Times New Roman" panose="02020603050405020304" pitchFamily="18" charset="0"/>
                <a:cs typeface="Times New Roman" panose="02020603050405020304" pitchFamily="18" charset="0"/>
              </a:rPr>
              <a:t>Data preprocessing is a process of preparing the raw data and making it suitable for a machine learning model. It is the important process in machine learning model. When creating a machine learning project, it is not always a case that we come across the clean and formatted data so to verify that and to get a clean dataset we do data pre processing so after that we will be able to obtain clean and formatted dataset and then we can proceed further with our project implementation.</a:t>
            </a:r>
            <a:br>
              <a:rPr lang="en-US" sz="1400" dirty="0">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-In this the input values will be in the form of raw dataset and after pre processing the output will be clean and formatted dataset.</a:t>
            </a:r>
            <a:br>
              <a:rPr lang="en-US" sz="1400" dirty="0">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-To get pre processed data first we imported libraries like pandas and </a:t>
            </a:r>
            <a:r>
              <a:rPr lang="en-US" sz="1400" dirty="0" err="1">
                <a:effectLst/>
                <a:latin typeface="Times New Roman" panose="02020603050405020304" pitchFamily="18" charset="0"/>
                <a:cs typeface="Times New Roman" panose="02020603050405020304" pitchFamily="18" charset="0"/>
              </a:rPr>
              <a:t>numpy</a:t>
            </a:r>
            <a:r>
              <a:rPr lang="en-US" sz="1400" dirty="0">
                <a:effectLst/>
                <a:latin typeface="Times New Roman" panose="02020603050405020304" pitchFamily="18" charset="0"/>
                <a:cs typeface="Times New Roman" panose="02020603050405020304" pitchFamily="18" charset="0"/>
              </a:rPr>
              <a:t> where pandas is used to analyze big data and to make conclusions and </a:t>
            </a:r>
            <a:r>
              <a:rPr lang="en-US" sz="1400" dirty="0" err="1">
                <a:effectLst/>
                <a:latin typeface="Times New Roman" panose="02020603050405020304" pitchFamily="18" charset="0"/>
                <a:cs typeface="Times New Roman" panose="02020603050405020304" pitchFamily="18" charset="0"/>
              </a:rPr>
              <a:t>numpy</a:t>
            </a:r>
            <a:r>
              <a:rPr lang="en-US" sz="1400" dirty="0">
                <a:effectLst/>
                <a:latin typeface="Times New Roman" panose="02020603050405020304" pitchFamily="18" charset="0"/>
                <a:cs typeface="Times New Roman" panose="02020603050405020304" pitchFamily="18" charset="0"/>
              </a:rPr>
              <a:t> is used for working with arrays. After importing the libraries we will link the dataset with the notebook for processing with the help of </a:t>
            </a:r>
            <a:r>
              <a:rPr lang="en-US" sz="1400" dirty="0" err="1">
                <a:effectLst/>
                <a:latin typeface="Times New Roman" panose="02020603050405020304" pitchFamily="18" charset="0"/>
                <a:cs typeface="Times New Roman" panose="02020603050405020304" pitchFamily="18" charset="0"/>
              </a:rPr>
              <a:t>df</a:t>
            </a:r>
            <a:r>
              <a:rPr lang="en-US" sz="1400" dirty="0">
                <a:effectLst/>
                <a:latin typeface="Times New Roman" panose="02020603050405020304" pitchFamily="18" charset="0"/>
                <a:cs typeface="Times New Roman" panose="02020603050405020304" pitchFamily="18" charset="0"/>
              </a:rPr>
              <a:t> and read function. Then we use shape , size and column function to know more about the dataset for processing . is null function is used to return a </a:t>
            </a:r>
            <a:r>
              <a:rPr lang="en-US" sz="1400" dirty="0" err="1">
                <a:effectLst/>
                <a:latin typeface="Times New Roman" panose="02020603050405020304" pitchFamily="18" charset="0"/>
                <a:cs typeface="Times New Roman" panose="02020603050405020304" pitchFamily="18" charset="0"/>
              </a:rPr>
              <a:t>dataframe</a:t>
            </a:r>
            <a:r>
              <a:rPr lang="en-US" sz="1400" dirty="0">
                <a:effectLst/>
                <a:latin typeface="Times New Roman" panose="02020603050405020304" pitchFamily="18" charset="0"/>
                <a:cs typeface="Times New Roman" panose="02020603050405020304" pitchFamily="18" charset="0"/>
              </a:rPr>
              <a:t> object where values are replaced with true for null values and false for non-null values. We use </a:t>
            </a:r>
            <a:r>
              <a:rPr lang="en-US" sz="1400" dirty="0" err="1">
                <a:effectLst/>
                <a:latin typeface="Times New Roman" panose="02020603050405020304" pitchFamily="18" charset="0"/>
                <a:cs typeface="Times New Roman" panose="02020603050405020304" pitchFamily="18" charset="0"/>
              </a:rPr>
              <a:t>dropna</a:t>
            </a:r>
            <a:r>
              <a:rPr lang="en-US" sz="1400" dirty="0">
                <a:effectLst/>
                <a:latin typeface="Times New Roman" panose="02020603050405020304" pitchFamily="18" charset="0"/>
                <a:cs typeface="Times New Roman" panose="02020603050405020304" pitchFamily="18" charset="0"/>
              </a:rPr>
              <a:t>() function to remove rows which contain null values. And also we use group by and duplicate function for aggregation , analysis and remove duplicate values.</a:t>
            </a:r>
            <a:endParaRPr lang="en-IN" sz="14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06-04-2023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13</a:t>
            </a:fld>
            <a:endParaRPr lang="en-IN"/>
          </a:p>
        </p:txBody>
      </p:sp>
    </p:spTree>
    <p:extLst>
      <p:ext uri="{BB962C8B-B14F-4D97-AF65-F5344CB8AC3E}">
        <p14:creationId xmlns:p14="http://schemas.microsoft.com/office/powerpoint/2010/main" val="2547520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577266"/>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FE7D0E1B-B83E-0040-06AE-03EF2A441449}"/>
              </a:ext>
            </a:extLst>
          </p:cNvPr>
          <p:cNvSpPr>
            <a:spLocks noGrp="1"/>
          </p:cNvSpPr>
          <p:nvPr>
            <p:ph idx="1"/>
          </p:nvPr>
        </p:nvSpPr>
        <p:spPr>
          <a:xfrm>
            <a:off x="628650" y="1203649"/>
            <a:ext cx="7886700" cy="4973314"/>
          </a:xfrm>
        </p:spPr>
        <p:txBody>
          <a:bodyPr>
            <a:normAutofit fontScale="25000" lnSpcReduction="20000"/>
          </a:bodyPr>
          <a:lstStyle/>
          <a:p>
            <a:pPr marL="0" indent="0">
              <a:lnSpc>
                <a:spcPct val="150000"/>
              </a:lnSpc>
              <a:buNone/>
            </a:pPr>
            <a:r>
              <a:rPr lang="en-US" sz="7200" b="1" dirty="0">
                <a:effectLst/>
                <a:latin typeface="Times New Roman" panose="02020603050405020304" pitchFamily="18" charset="0"/>
                <a:ea typeface="Times New Roman" panose="02020603050405020304" pitchFamily="18" charset="0"/>
              </a:rPr>
              <a:t>ARDUINO SOFTWARE MODULE(IDE)</a:t>
            </a:r>
            <a:endParaRPr lang="en-IN" sz="7200" b="1" dirty="0">
              <a:latin typeface="Times New Roman" panose="02020603050405020304" pitchFamily="18" charset="0"/>
              <a:cs typeface="Times New Roman" panose="02020603050405020304" pitchFamily="18" charset="0"/>
            </a:endParaRPr>
          </a:p>
          <a:p>
            <a:pPr marL="342900" marR="715645" lvl="0" indent="-342900" algn="just">
              <a:lnSpc>
                <a:spcPct val="150000"/>
              </a:lnSpc>
              <a:spcBef>
                <a:spcPts val="5"/>
              </a:spcBef>
              <a:spcAft>
                <a:spcPts val="800"/>
              </a:spcAft>
              <a:buFont typeface="Symbol" panose="05050102010706020507" pitchFamily="18" charset="2"/>
              <a:buChar char=""/>
            </a:pPr>
            <a:r>
              <a:rPr lang="en-US" sz="5600" dirty="0">
                <a:effectLst/>
                <a:latin typeface="Cambria" panose="02040503050406030204" pitchFamily="18" charset="0"/>
                <a:ea typeface="Cambria" panose="02040503050406030204" pitchFamily="18" charset="0"/>
                <a:cs typeface="Times New Roman" panose="02020603050405020304" pitchFamily="18" charset="0"/>
              </a:rPr>
              <a:t>Writing Sketches</a:t>
            </a:r>
            <a:endParaRPr lang="en-IN" sz="56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715645" lvl="0" indent="-342900" algn="just">
              <a:lnSpc>
                <a:spcPct val="150000"/>
              </a:lnSpc>
              <a:spcBef>
                <a:spcPts val="5"/>
              </a:spcBef>
              <a:spcAft>
                <a:spcPts val="800"/>
              </a:spcAft>
              <a:buFont typeface="Symbol" panose="05050102010706020507" pitchFamily="18" charset="2"/>
              <a:buChar char=""/>
            </a:pPr>
            <a:r>
              <a:rPr lang="en-US" sz="5600" dirty="0">
                <a:effectLst/>
                <a:latin typeface="Cambria" panose="02040503050406030204" pitchFamily="18" charset="0"/>
                <a:ea typeface="Cambria" panose="02040503050406030204" pitchFamily="18" charset="0"/>
                <a:cs typeface="Times New Roman" panose="02020603050405020304" pitchFamily="18" charset="0"/>
              </a:rPr>
              <a:t>File</a:t>
            </a:r>
            <a:endParaRPr lang="en-IN" sz="56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715645" lvl="0" indent="-342900" algn="just">
              <a:lnSpc>
                <a:spcPct val="150000"/>
              </a:lnSpc>
              <a:spcBef>
                <a:spcPts val="5"/>
              </a:spcBef>
              <a:spcAft>
                <a:spcPts val="800"/>
              </a:spcAft>
              <a:buFont typeface="Symbol" panose="05050102010706020507" pitchFamily="18" charset="2"/>
              <a:buChar char=""/>
            </a:pPr>
            <a:r>
              <a:rPr lang="en-US" sz="5600" dirty="0">
                <a:effectLst/>
                <a:latin typeface="Cambria" panose="02040503050406030204" pitchFamily="18" charset="0"/>
                <a:ea typeface="Cambria" panose="02040503050406030204" pitchFamily="18" charset="0"/>
                <a:cs typeface="Times New Roman" panose="02020603050405020304" pitchFamily="18" charset="0"/>
              </a:rPr>
              <a:t>Edit</a:t>
            </a:r>
            <a:endParaRPr lang="en-IN" sz="56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715645" lvl="0" indent="-342900" algn="just">
              <a:lnSpc>
                <a:spcPct val="150000"/>
              </a:lnSpc>
              <a:spcBef>
                <a:spcPts val="5"/>
              </a:spcBef>
              <a:spcAft>
                <a:spcPts val="800"/>
              </a:spcAft>
              <a:buFont typeface="Symbol" panose="05050102010706020507" pitchFamily="18" charset="2"/>
              <a:buChar char=""/>
            </a:pPr>
            <a:r>
              <a:rPr lang="en-US" sz="5600" dirty="0">
                <a:effectLst/>
                <a:latin typeface="Cambria" panose="02040503050406030204" pitchFamily="18" charset="0"/>
                <a:ea typeface="Cambria" panose="02040503050406030204" pitchFamily="18" charset="0"/>
                <a:cs typeface="Times New Roman" panose="02020603050405020304" pitchFamily="18" charset="0"/>
              </a:rPr>
              <a:t>Sketch</a:t>
            </a:r>
            <a:endParaRPr lang="en-IN" sz="56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715645" lvl="0" indent="-342900" algn="just">
              <a:lnSpc>
                <a:spcPct val="150000"/>
              </a:lnSpc>
              <a:spcBef>
                <a:spcPts val="5"/>
              </a:spcBef>
              <a:spcAft>
                <a:spcPts val="800"/>
              </a:spcAft>
              <a:buFont typeface="Symbol" panose="05050102010706020507" pitchFamily="18" charset="2"/>
              <a:buChar char=""/>
            </a:pPr>
            <a:r>
              <a:rPr lang="en-US" sz="5600" dirty="0">
                <a:effectLst/>
                <a:latin typeface="Cambria" panose="02040503050406030204" pitchFamily="18" charset="0"/>
                <a:ea typeface="Cambria" panose="02040503050406030204" pitchFamily="18" charset="0"/>
                <a:cs typeface="Times New Roman" panose="02020603050405020304" pitchFamily="18" charset="0"/>
              </a:rPr>
              <a:t>Tools</a:t>
            </a:r>
            <a:endParaRPr lang="en-IN" sz="56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715645" lvl="0" indent="-342900" algn="just">
              <a:lnSpc>
                <a:spcPct val="150000"/>
              </a:lnSpc>
              <a:spcBef>
                <a:spcPts val="5"/>
              </a:spcBef>
              <a:spcAft>
                <a:spcPts val="800"/>
              </a:spcAft>
              <a:buFont typeface="Symbol" panose="05050102010706020507" pitchFamily="18" charset="2"/>
              <a:buChar char=""/>
            </a:pPr>
            <a:r>
              <a:rPr lang="en-US" sz="5600" dirty="0">
                <a:effectLst/>
                <a:latin typeface="Cambria" panose="02040503050406030204" pitchFamily="18" charset="0"/>
                <a:ea typeface="Cambria" panose="02040503050406030204" pitchFamily="18" charset="0"/>
                <a:cs typeface="Times New Roman" panose="02020603050405020304" pitchFamily="18" charset="0"/>
              </a:rPr>
              <a:t>Help</a:t>
            </a:r>
            <a:endParaRPr lang="en-IN" sz="56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715645" lvl="0" indent="-342900" algn="just">
              <a:lnSpc>
                <a:spcPct val="150000"/>
              </a:lnSpc>
              <a:spcBef>
                <a:spcPts val="5"/>
              </a:spcBef>
              <a:spcAft>
                <a:spcPts val="800"/>
              </a:spcAft>
              <a:buFont typeface="Symbol" panose="05050102010706020507" pitchFamily="18" charset="2"/>
              <a:buChar char=""/>
            </a:pPr>
            <a:r>
              <a:rPr lang="en-US" sz="5600" dirty="0">
                <a:effectLst/>
                <a:latin typeface="Cambria" panose="02040503050406030204" pitchFamily="18" charset="0"/>
                <a:ea typeface="Cambria" panose="02040503050406030204" pitchFamily="18" charset="0"/>
                <a:cs typeface="Times New Roman" panose="02020603050405020304" pitchFamily="18" charset="0"/>
              </a:rPr>
              <a:t>Preferences</a:t>
            </a:r>
            <a:endParaRPr lang="en-IN" sz="56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715645" lvl="0" indent="-342900" algn="just">
              <a:lnSpc>
                <a:spcPct val="150000"/>
              </a:lnSpc>
              <a:spcBef>
                <a:spcPts val="5"/>
              </a:spcBef>
              <a:spcAft>
                <a:spcPts val="800"/>
              </a:spcAft>
              <a:buFont typeface="Symbol" panose="05050102010706020507" pitchFamily="18" charset="2"/>
              <a:buChar char=""/>
            </a:pPr>
            <a:r>
              <a:rPr lang="en-US" sz="5600" dirty="0">
                <a:effectLst/>
                <a:latin typeface="Cambria" panose="02040503050406030204" pitchFamily="18" charset="0"/>
                <a:ea typeface="Cambria" panose="02040503050406030204" pitchFamily="18" charset="0"/>
                <a:cs typeface="Times New Roman" panose="02020603050405020304" pitchFamily="18" charset="0"/>
              </a:rPr>
              <a:t>Language Support</a:t>
            </a:r>
            <a:endParaRPr lang="en-IN" sz="56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715645" lvl="0" indent="-342900" algn="just">
              <a:lnSpc>
                <a:spcPct val="150000"/>
              </a:lnSpc>
              <a:spcBef>
                <a:spcPts val="5"/>
              </a:spcBef>
              <a:spcAft>
                <a:spcPts val="800"/>
              </a:spcAft>
              <a:buFont typeface="Symbol" panose="05050102010706020507" pitchFamily="18" charset="2"/>
              <a:buChar char=""/>
            </a:pPr>
            <a:r>
              <a:rPr lang="en-US" sz="5600" dirty="0">
                <a:effectLst/>
                <a:latin typeface="Cambria" panose="02040503050406030204" pitchFamily="18" charset="0"/>
                <a:ea typeface="Cambria" panose="02040503050406030204" pitchFamily="18" charset="0"/>
                <a:cs typeface="Times New Roman" panose="02020603050405020304" pitchFamily="18" charset="0"/>
              </a:rPr>
              <a:t>Boards</a:t>
            </a:r>
            <a:endParaRPr lang="en-IN" sz="5600" dirty="0">
              <a:effectLst/>
              <a:latin typeface="Cambria" panose="02040503050406030204" pitchFamily="18" charset="0"/>
              <a:ea typeface="Cambria" panose="02040503050406030204" pitchFamily="18" charset="0"/>
              <a:cs typeface="Times New Roman" panose="02020603050405020304" pitchFamily="18" charset="0"/>
            </a:endParaRPr>
          </a:p>
          <a:p>
            <a:pPr marR="715645" algn="just">
              <a:lnSpc>
                <a:spcPct val="150000"/>
              </a:lnSpc>
              <a:spcBef>
                <a:spcPts val="5"/>
              </a:spcBef>
              <a:spcAft>
                <a:spcPts val="0"/>
              </a:spcAft>
            </a:pPr>
            <a:r>
              <a:rPr lang="en-US" sz="5600" dirty="0">
                <a:effectLst/>
                <a:latin typeface="Times New Roman" panose="02020603050405020304" pitchFamily="18" charset="0"/>
                <a:ea typeface="Times New Roman" panose="02020603050405020304" pitchFamily="18" charset="0"/>
              </a:rPr>
              <a:t>The Arduino Integrated Development Environment - or Arduino Software (IDE) - contains a text editor for writing code, a message area, a text console, a toolbar with buttons for common functions and a series of menus. It connects to the Arduino and </a:t>
            </a:r>
            <a:r>
              <a:rPr lang="en-US" sz="5600" dirty="0" err="1">
                <a:effectLst/>
                <a:latin typeface="Times New Roman" panose="02020603050405020304" pitchFamily="18" charset="0"/>
                <a:ea typeface="Times New Roman" panose="02020603050405020304" pitchFamily="18" charset="0"/>
              </a:rPr>
              <a:t>Genuino</a:t>
            </a:r>
            <a:r>
              <a:rPr lang="en-US" sz="5600" dirty="0">
                <a:effectLst/>
                <a:latin typeface="Times New Roman" panose="02020603050405020304" pitchFamily="18" charset="0"/>
                <a:ea typeface="Times New Roman" panose="02020603050405020304" pitchFamily="18" charset="0"/>
              </a:rPr>
              <a:t> hardware to upload programs and communicate with them.</a:t>
            </a:r>
            <a:endParaRPr lang="en-IN" sz="5600" dirty="0">
              <a:effectLst/>
              <a:latin typeface="Times New Roman" panose="02020603050405020304" pitchFamily="18" charset="0"/>
              <a:ea typeface="Times New Roman" panose="02020603050405020304" pitchFamily="18" charset="0"/>
            </a:endParaRPr>
          </a:p>
          <a:p>
            <a:pPr marL="0" indent="0">
              <a:buNone/>
            </a:pPr>
            <a:endParaRPr lang="en-IN" sz="14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06-04-2023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14</a:t>
            </a:fld>
            <a:endParaRPr lang="en-IN"/>
          </a:p>
        </p:txBody>
      </p:sp>
    </p:spTree>
    <p:extLst>
      <p:ext uri="{BB962C8B-B14F-4D97-AF65-F5344CB8AC3E}">
        <p14:creationId xmlns:p14="http://schemas.microsoft.com/office/powerpoint/2010/main" val="2154308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6"/>
            <a:ext cx="7886700" cy="595927"/>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96AC415A-EDA8-DACB-05F3-E458ED39B0EC}"/>
              </a:ext>
            </a:extLst>
          </p:cNvPr>
          <p:cNvSpPr>
            <a:spLocks noGrp="1"/>
          </p:cNvSpPr>
          <p:nvPr>
            <p:ph idx="1"/>
          </p:nvPr>
        </p:nvSpPr>
        <p:spPr>
          <a:xfrm>
            <a:off x="628650" y="1548881"/>
            <a:ext cx="7886700" cy="4628081"/>
          </a:xfrm>
        </p:spPr>
        <p:txBody>
          <a:bodyPr>
            <a:normAutofit/>
          </a:bodyPr>
          <a:lstStyle/>
          <a:p>
            <a:pPr marL="0" marR="715645" indent="0" algn="just">
              <a:lnSpc>
                <a:spcPct val="150000"/>
              </a:lnSpc>
              <a:spcBef>
                <a:spcPts val="5"/>
              </a:spcBef>
              <a:spcAft>
                <a:spcPts val="0"/>
              </a:spcAft>
              <a:buNone/>
            </a:pPr>
            <a:r>
              <a:rPr lang="en-US" sz="1800" b="1" dirty="0">
                <a:effectLst/>
                <a:latin typeface="Times New Roman" panose="02020603050405020304" pitchFamily="18" charset="0"/>
                <a:ea typeface="Times New Roman" panose="02020603050405020304" pitchFamily="18" charset="0"/>
              </a:rPr>
              <a:t>PYTHON MODULE</a:t>
            </a:r>
            <a:endParaRPr lang="en-IN" sz="1800" dirty="0">
              <a:effectLst/>
              <a:latin typeface="Times New Roman" panose="02020603050405020304" pitchFamily="18" charset="0"/>
              <a:ea typeface="Times New Roman" panose="02020603050405020304" pitchFamily="18" charset="0"/>
            </a:endParaRPr>
          </a:p>
          <a:p>
            <a:pPr marL="0" marR="715645" indent="0" algn="just">
              <a:lnSpc>
                <a:spcPct val="150000"/>
              </a:lnSpc>
              <a:spcBef>
                <a:spcPts val="5"/>
              </a:spcBef>
              <a:spcAft>
                <a:spcPts val="0"/>
              </a:spcAft>
              <a:buNone/>
            </a:pPr>
            <a:endParaRPr lang="en-IN" sz="1800" dirty="0">
              <a:effectLst/>
              <a:latin typeface="Times New Roman" panose="02020603050405020304" pitchFamily="18" charset="0"/>
              <a:ea typeface="Times New Roman" panose="02020603050405020304" pitchFamily="18" charset="0"/>
            </a:endParaRPr>
          </a:p>
          <a:p>
            <a:pPr marR="683260" indent="0" algn="just">
              <a:lnSpc>
                <a:spcPct val="150000"/>
              </a:lnSpc>
              <a:buNone/>
            </a:pPr>
            <a:r>
              <a:rPr lang="en-US" sz="1800" dirty="0">
                <a:solidFill>
                  <a:srgbClr val="000000"/>
                </a:solidFill>
                <a:effectLst/>
                <a:latin typeface="Times New Roman" panose="02020603050405020304" pitchFamily="18" charset="0"/>
                <a:ea typeface="Times New Roman" panose="02020603050405020304" pitchFamily="18" charset="0"/>
              </a:rPr>
              <a:t>Python is an interpreted high-level programming language for programming Python offers multiple options for developing GUI (Graphical User Interface). Out of all the GUI methods, </a:t>
            </a:r>
            <a:r>
              <a:rPr lang="en-US" sz="1800" dirty="0" err="1">
                <a:solidFill>
                  <a:srgbClr val="000000"/>
                </a:solidFill>
                <a:effectLst/>
                <a:latin typeface="Times New Roman" panose="02020603050405020304" pitchFamily="18" charset="0"/>
                <a:ea typeface="Times New Roman" panose="02020603050405020304" pitchFamily="18" charset="0"/>
              </a:rPr>
              <a:t>tkinter</a:t>
            </a:r>
            <a:r>
              <a:rPr lang="en-US" sz="1800" dirty="0">
                <a:solidFill>
                  <a:srgbClr val="000000"/>
                </a:solidFill>
                <a:effectLst/>
                <a:latin typeface="Times New Roman" panose="02020603050405020304" pitchFamily="18" charset="0"/>
                <a:ea typeface="Times New Roman" panose="02020603050405020304" pitchFamily="18" charset="0"/>
              </a:rPr>
              <a:t> is most commonly used method. It is a standard Python interface to the Tk GUI toolkit shipped with Python. Python with </a:t>
            </a:r>
            <a:r>
              <a:rPr lang="en-US" sz="1800" dirty="0" err="1">
                <a:solidFill>
                  <a:srgbClr val="000000"/>
                </a:solidFill>
                <a:effectLst/>
                <a:latin typeface="Times New Roman" panose="02020603050405020304" pitchFamily="18" charset="0"/>
                <a:ea typeface="Times New Roman" panose="02020603050405020304" pitchFamily="18" charset="0"/>
              </a:rPr>
              <a:t>tkinter</a:t>
            </a:r>
            <a:r>
              <a:rPr lang="en-US" sz="1800" dirty="0">
                <a:solidFill>
                  <a:srgbClr val="000000"/>
                </a:solidFill>
                <a:effectLst/>
                <a:latin typeface="Times New Roman" panose="02020603050405020304" pitchFamily="18" charset="0"/>
                <a:ea typeface="Times New Roman" panose="02020603050405020304" pitchFamily="18" charset="0"/>
              </a:rPr>
              <a:t> outputs the fastest and easiest way to create the GUI applications. Creating a GUI using </a:t>
            </a:r>
            <a:r>
              <a:rPr lang="en-US" sz="1800" dirty="0" err="1">
                <a:solidFill>
                  <a:srgbClr val="000000"/>
                </a:solidFill>
                <a:effectLst/>
                <a:latin typeface="Times New Roman" panose="02020603050405020304" pitchFamily="18" charset="0"/>
                <a:ea typeface="Times New Roman" panose="02020603050405020304" pitchFamily="18" charset="0"/>
              </a:rPr>
              <a:t>tkinter</a:t>
            </a:r>
            <a:r>
              <a:rPr lang="en-US" sz="1800" dirty="0">
                <a:solidFill>
                  <a:srgbClr val="000000"/>
                </a:solidFill>
                <a:effectLst/>
                <a:latin typeface="Times New Roman" panose="02020603050405020304" pitchFamily="18" charset="0"/>
                <a:ea typeface="Times New Roman" panose="02020603050405020304" pitchFamily="18" charset="0"/>
              </a:rPr>
              <a:t> is an easy task.</a:t>
            </a:r>
            <a:endParaRPr lang="en-IN" sz="1800" dirty="0">
              <a:effectLst/>
              <a:latin typeface="Times New Roman" panose="02020603050405020304" pitchFamily="18" charset="0"/>
              <a:ea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06-04-2023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15</a:t>
            </a:fld>
            <a:endParaRPr lang="en-IN"/>
          </a:p>
        </p:txBody>
      </p:sp>
    </p:spTree>
    <p:extLst>
      <p:ext uri="{BB962C8B-B14F-4D97-AF65-F5344CB8AC3E}">
        <p14:creationId xmlns:p14="http://schemas.microsoft.com/office/powerpoint/2010/main" val="1021463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61458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B3264AE-89BB-920B-5232-9868C6C96C9F}"/>
              </a:ext>
            </a:extLst>
          </p:cNvPr>
          <p:cNvSpPr>
            <a:spLocks noGrp="1"/>
          </p:cNvSpPr>
          <p:nvPr>
            <p:ph idx="1"/>
          </p:nvPr>
        </p:nvSpPr>
        <p:spPr>
          <a:xfrm>
            <a:off x="628650" y="1511559"/>
            <a:ext cx="7886700" cy="4665404"/>
          </a:xfrm>
        </p:spPr>
        <p:txBody>
          <a:bodyPr>
            <a:normAutofit/>
          </a:bodyPr>
          <a:lstStyle/>
          <a:p>
            <a:pPr marL="0" marR="715645" indent="0" algn="just">
              <a:lnSpc>
                <a:spcPct val="150000"/>
              </a:lnSpc>
              <a:spcBef>
                <a:spcPts val="5"/>
              </a:spcBef>
              <a:spcAft>
                <a:spcPts val="0"/>
              </a:spcAft>
              <a:buNone/>
            </a:pPr>
            <a:r>
              <a:rPr lang="en-US" sz="1800" b="1" dirty="0">
                <a:effectLst/>
                <a:latin typeface="Times New Roman" panose="02020603050405020304" pitchFamily="18" charset="0"/>
                <a:ea typeface="Times New Roman" panose="02020603050405020304" pitchFamily="18" charset="0"/>
              </a:rPr>
              <a:t>OPENCV MODULE</a:t>
            </a:r>
            <a:endParaRPr lang="en-IN" sz="1800" dirty="0">
              <a:effectLst/>
              <a:latin typeface="Times New Roman" panose="02020603050405020304" pitchFamily="18" charset="0"/>
              <a:ea typeface="Times New Roman" panose="02020603050405020304" pitchFamily="18" charset="0"/>
            </a:endParaRPr>
          </a:p>
          <a:p>
            <a:pPr marL="0" marR="715645" indent="0" algn="just">
              <a:lnSpc>
                <a:spcPct val="150000"/>
              </a:lnSpc>
              <a:spcBef>
                <a:spcPts val="5"/>
              </a:spcBef>
              <a:spcAft>
                <a:spcPts val="0"/>
              </a:spcAft>
              <a:buNone/>
            </a:pPr>
            <a:r>
              <a:rPr lang="en-US" sz="1800" b="1" dirty="0">
                <a:solidFill>
                  <a:srgbClr val="000000"/>
                </a:solidFill>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 OpenCV-Python is a Python wrapper around original C++ implementation. And the support of Numpy makes the task more easier. Numpy is a highly optimized library for numerical operations. It gives a MATLAB-style syntax. All the OpenCV array structures are converted to-and-from Numpy arrays. So whatever operations you can do in Numpy, you can combine it with OpenCV, which increases number of weapons in your arsenal. Besides that, several other libraries like SciPy, Matplotlib which supports Numpy can be used with this. So OpenCV-Python is an appropriate tool for fast prototyping of computer vision problems.</a:t>
            </a:r>
            <a:endParaRPr lang="en-IN" sz="14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06-04-2023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16</a:t>
            </a:fld>
            <a:endParaRPr lang="en-IN"/>
          </a:p>
        </p:txBody>
      </p:sp>
    </p:spTree>
    <p:extLst>
      <p:ext uri="{BB962C8B-B14F-4D97-AF65-F5344CB8AC3E}">
        <p14:creationId xmlns:p14="http://schemas.microsoft.com/office/powerpoint/2010/main" val="53208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670572"/>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Testing /Performance Evaluation / Results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24A327A3-CB55-5687-5ACA-FBD3503DABE4}"/>
              </a:ext>
            </a:extLst>
          </p:cNvPr>
          <p:cNvSpPr>
            <a:spLocks noGrp="1"/>
          </p:cNvSpPr>
          <p:nvPr>
            <p:ph idx="1"/>
          </p:nvPr>
        </p:nvSpPr>
        <p:spPr>
          <a:xfrm>
            <a:off x="628650" y="1166327"/>
            <a:ext cx="7886700" cy="5010636"/>
          </a:xfrm>
        </p:spPr>
        <p:txBody>
          <a:bodyPr>
            <a:normAutofit fontScale="85000" lnSpcReduction="10000"/>
          </a:bodyPr>
          <a:lstStyle/>
          <a:p>
            <a:pPr marL="0" indent="0">
              <a:lnSpc>
                <a:spcPct val="150000"/>
              </a:lnSpc>
              <a:buNone/>
            </a:pPr>
            <a:r>
              <a:rPr lang="en-IN" sz="1400" b="1" dirty="0">
                <a:effectLst/>
                <a:latin typeface="Times New Roman" panose="02020603050405020304" pitchFamily="18" charset="0"/>
                <a:cs typeface="Times New Roman" panose="02020603050405020304" pitchFamily="18" charset="0"/>
              </a:rPr>
              <a:t>UNIT TESTING</a:t>
            </a:r>
          </a:p>
          <a:p>
            <a:pPr marL="0" indent="0">
              <a:lnSpc>
                <a:spcPct val="150000"/>
              </a:lnSpc>
              <a:buNone/>
            </a:pPr>
            <a:r>
              <a:rPr lang="en-US" sz="1400" dirty="0">
                <a:effectLst/>
                <a:latin typeface="Times New Roman" panose="02020603050405020304" pitchFamily="18" charset="0"/>
                <a:cs typeface="Times New Roman" panose="02020603050405020304" pitchFamily="18" charset="0"/>
              </a:rPr>
              <a:t>Unit testing is conducted to verify the functional performance of each modular component of the software. Unit testing focuses on the smallest unit of the software design (i.e.), the module. The white-box testing techniques were heavily employed for unit testing.</a:t>
            </a:r>
          </a:p>
          <a:p>
            <a:pPr marL="0" indent="0">
              <a:lnSpc>
                <a:spcPct val="150000"/>
              </a:lnSpc>
              <a:buNone/>
            </a:pPr>
            <a:r>
              <a:rPr lang="en-IN" sz="1400" b="1" dirty="0">
                <a:effectLst/>
                <a:latin typeface="Times New Roman" panose="02020603050405020304" pitchFamily="18" charset="0"/>
                <a:cs typeface="Times New Roman" panose="02020603050405020304" pitchFamily="18" charset="0"/>
              </a:rPr>
              <a:t>PERFORMANCE TESTING</a:t>
            </a:r>
            <a:endParaRPr lang="en-US" sz="1400" b="1" dirty="0">
              <a:latin typeface="Times New Roman" panose="02020603050405020304" pitchFamily="18" charset="0"/>
              <a:cs typeface="Times New Roman" panose="02020603050405020304" pitchFamily="18" charset="0"/>
            </a:endParaRPr>
          </a:p>
          <a:p>
            <a:pPr marL="0" indent="0">
              <a:lnSpc>
                <a:spcPct val="150000"/>
              </a:lnSpc>
              <a:buNone/>
            </a:pPr>
            <a:r>
              <a:rPr lang="en-US" sz="1400" dirty="0">
                <a:effectLst/>
                <a:latin typeface="Times New Roman" panose="02020603050405020304" pitchFamily="18" charset="0"/>
                <a:cs typeface="Times New Roman" panose="02020603050405020304" pitchFamily="18" charset="0"/>
              </a:rPr>
              <a:t>In general testing performed to determine how a system performs in terms of responsiveness and stability under a particular workload. It can also serve to investigate, measure, validate or verify other quality attributes of the system, such as scalability, reliability and resource usage. Performance testing is a subset of performance engineering, an emerging computer science practice which strives to build performance into the implementation, design and architecture of a system.</a:t>
            </a:r>
          </a:p>
          <a:p>
            <a:pPr marL="0" indent="0">
              <a:lnSpc>
                <a:spcPct val="150000"/>
              </a:lnSpc>
              <a:buNone/>
            </a:pPr>
            <a:r>
              <a:rPr lang="en-IN" sz="1400" b="1" dirty="0">
                <a:effectLst/>
                <a:latin typeface="Times New Roman" panose="02020603050405020304" pitchFamily="18" charset="0"/>
                <a:cs typeface="Times New Roman" panose="02020603050405020304" pitchFamily="18" charset="0"/>
              </a:rPr>
              <a:t>VALIDATION TESTING</a:t>
            </a:r>
            <a:endParaRPr lang="en-US" sz="1400" b="1" dirty="0">
              <a:latin typeface="Times New Roman" panose="02020603050405020304" pitchFamily="18" charset="0"/>
              <a:cs typeface="Times New Roman" panose="02020603050405020304" pitchFamily="18" charset="0"/>
            </a:endParaRPr>
          </a:p>
          <a:p>
            <a:pPr marL="0" indent="0">
              <a:lnSpc>
                <a:spcPct val="150000"/>
              </a:lnSpc>
              <a:buNone/>
            </a:pPr>
            <a:r>
              <a:rPr lang="en-US" sz="1400" dirty="0">
                <a:effectLst/>
                <a:latin typeface="Times New Roman" panose="02020603050405020304" pitchFamily="18" charset="0"/>
                <a:cs typeface="Times New Roman" panose="02020603050405020304" pitchFamily="18" charset="0"/>
              </a:rPr>
              <a:t>Verification and Validation are independent procedures that are used together for checking that a product, service, or system meets requirements and specifications and that it full fills its intended purpose. These are critical components of a quality</a:t>
            </a:r>
            <a:br>
              <a:rPr lang="en-US" sz="1400" dirty="0">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management system such as ISO 9000. The words "verification" and "validation" are sometimes preceded with "Independent" (or IV&amp;V), indicating that the verification and validation is to be performed by a disinterested third party. It is sometimes said that validation can be expressed by the query "Are you building the right thing?" and verification by "Are you building it right?". In practice, the usage of these terms varies. Sometimes they are even used interchangeably.</a:t>
            </a:r>
            <a:endParaRPr lang="en-IN" sz="14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fld id="{252D9298-3902-4BDE-9AB6-912652AA16B2}" type="datetime1">
              <a:rPr lang="en-IN" smtClean="0"/>
              <a:t>06-04-2023</a:t>
            </a:fld>
            <a:endParaRPr lang="en-IN"/>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17</a:t>
            </a:fld>
            <a:endParaRPr lang="en-IN"/>
          </a:p>
        </p:txBody>
      </p:sp>
    </p:spTree>
    <p:extLst>
      <p:ext uri="{BB962C8B-B14F-4D97-AF65-F5344CB8AC3E}">
        <p14:creationId xmlns:p14="http://schemas.microsoft.com/office/powerpoint/2010/main" val="3576434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633250"/>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Testing /Performance Evaluation / Results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FED7F3D3-070A-A4D0-96AC-EC937228BD32}"/>
              </a:ext>
            </a:extLst>
          </p:cNvPr>
          <p:cNvSpPr>
            <a:spLocks noGrp="1"/>
          </p:cNvSpPr>
          <p:nvPr>
            <p:ph idx="1"/>
          </p:nvPr>
        </p:nvSpPr>
        <p:spPr>
          <a:xfrm>
            <a:off x="628650" y="1194318"/>
            <a:ext cx="7886700" cy="4982645"/>
          </a:xfrm>
        </p:spPr>
        <p:txBody>
          <a:bodyPr>
            <a:normAutofit fontScale="92500" lnSpcReduction="10000"/>
          </a:bodyPr>
          <a:lstStyle/>
          <a:p>
            <a:pPr marL="0" indent="0">
              <a:lnSpc>
                <a:spcPct val="150000"/>
              </a:lnSpc>
              <a:buNone/>
            </a:pPr>
            <a:r>
              <a:rPr lang="en-IN" sz="1400" b="1" dirty="0">
                <a:effectLst/>
                <a:latin typeface="Times New Roman" panose="02020603050405020304" pitchFamily="18" charset="0"/>
                <a:cs typeface="Times New Roman" panose="02020603050405020304" pitchFamily="18" charset="0"/>
              </a:rPr>
              <a:t>SYSTEM TESTING</a:t>
            </a:r>
          </a:p>
          <a:p>
            <a:pPr marL="0" indent="0">
              <a:lnSpc>
                <a:spcPct val="150000"/>
              </a:lnSpc>
              <a:buNone/>
            </a:pPr>
            <a:r>
              <a:rPr lang="en-US" sz="1400" dirty="0">
                <a:effectLst/>
                <a:latin typeface="Times New Roman" panose="02020603050405020304" pitchFamily="18" charset="0"/>
                <a:cs typeface="Times New Roman" panose="02020603050405020304" pitchFamily="18" charset="0"/>
              </a:rPr>
              <a:t>System testing of software or hardware is testing conducted on a complete, integrated</a:t>
            </a:r>
            <a:br>
              <a:rPr lang="en-US" sz="1400" dirty="0">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system to evaluate the system's compliance with its specified requirements. System</a:t>
            </a:r>
            <a:br>
              <a:rPr lang="en-US" sz="1400" dirty="0">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testing falls within the scope of black box testing, and as such, should require no</a:t>
            </a:r>
            <a:br>
              <a:rPr lang="en-US" sz="1400" dirty="0">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knowledge of the inner design of the code or logic. As a rule, system testing takes, as its</a:t>
            </a:r>
            <a:br>
              <a:rPr lang="en-US" sz="1400" dirty="0">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input, all of the "integrated" software components that have passed integration testing</a:t>
            </a:r>
            <a:br>
              <a:rPr lang="en-US" sz="1400" dirty="0">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and also the software system itself integrated with any applicable hardware system(s).</a:t>
            </a:r>
          </a:p>
          <a:p>
            <a:pPr marL="0" indent="0">
              <a:lnSpc>
                <a:spcPct val="150000"/>
              </a:lnSpc>
              <a:buNone/>
            </a:pPr>
            <a:r>
              <a:rPr lang="en-IN" sz="1400" b="1" dirty="0">
                <a:effectLst/>
                <a:latin typeface="Times New Roman" panose="02020603050405020304" pitchFamily="18" charset="0"/>
                <a:cs typeface="Times New Roman" panose="02020603050405020304" pitchFamily="18" charset="0"/>
              </a:rPr>
              <a:t>USER ACCEPTANCE TESTING</a:t>
            </a:r>
            <a:endParaRPr lang="en-US" sz="1400" b="1" dirty="0">
              <a:latin typeface="Times New Roman" panose="02020603050405020304" pitchFamily="18" charset="0"/>
              <a:cs typeface="Times New Roman" panose="02020603050405020304" pitchFamily="18" charset="0"/>
            </a:endParaRPr>
          </a:p>
          <a:p>
            <a:pPr marL="0" indent="0">
              <a:lnSpc>
                <a:spcPct val="150000"/>
              </a:lnSpc>
              <a:buNone/>
            </a:pPr>
            <a:r>
              <a:rPr lang="en-US" sz="1400" dirty="0">
                <a:effectLst/>
                <a:latin typeface="Times New Roman" panose="02020603050405020304" pitchFamily="18" charset="0"/>
                <a:cs typeface="Times New Roman" panose="02020603050405020304" pitchFamily="18" charset="0"/>
              </a:rPr>
              <a:t>User acceptance of a system is the factor for the success of any system. The system under</a:t>
            </a:r>
            <a:br>
              <a:rPr lang="en-US" sz="1400" dirty="0">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consideration is tested for the user acceptance by constantly keeping in touch with the</a:t>
            </a:r>
            <a:br>
              <a:rPr lang="en-US" sz="1400" dirty="0">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prospective system users at the time of developing and making changes wherever</a:t>
            </a:r>
            <a:br>
              <a:rPr lang="en-US" sz="1400" dirty="0">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required.</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1. </a:t>
            </a:r>
            <a:r>
              <a:rPr lang="en-US" sz="1400" dirty="0">
                <a:effectLst/>
                <a:latin typeface="Times New Roman" panose="02020603050405020304" pitchFamily="18" charset="0"/>
                <a:cs typeface="Times New Roman" panose="02020603050405020304" pitchFamily="18" charset="0"/>
              </a:rPr>
              <a:t>Input screen design.</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2.</a:t>
            </a:r>
            <a:r>
              <a:rPr lang="en-US" sz="1400" dirty="0">
                <a:effectLst/>
                <a:latin typeface="Times New Roman" panose="02020603050405020304" pitchFamily="18" charset="0"/>
                <a:cs typeface="Times New Roman" panose="02020603050405020304" pitchFamily="18" charset="0"/>
              </a:rPr>
              <a:t>Output screen design.</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3.</a:t>
            </a:r>
            <a:r>
              <a:rPr lang="en-US" sz="1400" dirty="0">
                <a:effectLst/>
                <a:latin typeface="Times New Roman" panose="02020603050405020304" pitchFamily="18" charset="0"/>
                <a:cs typeface="Times New Roman" panose="02020603050405020304" pitchFamily="18" charset="0"/>
              </a:rPr>
              <a:t>Online message to guide user.</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4. </a:t>
            </a:r>
            <a:r>
              <a:rPr lang="en-US" sz="1400" dirty="0">
                <a:effectLst/>
                <a:latin typeface="Times New Roman" panose="02020603050405020304" pitchFamily="18" charset="0"/>
                <a:cs typeface="Times New Roman" panose="02020603050405020304" pitchFamily="18" charset="0"/>
              </a:rPr>
              <a:t>Format of the ad-hoc reports and other outputs.</a:t>
            </a:r>
            <a:endParaRPr lang="en-IN" sz="14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fld id="{252D9298-3902-4BDE-9AB6-912652AA16B2}" type="datetime1">
              <a:rPr lang="en-IN" smtClean="0"/>
              <a:t>06-04-2023</a:t>
            </a:fld>
            <a:endParaRPr lang="en-IN"/>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18</a:t>
            </a:fld>
            <a:endParaRPr lang="en-IN"/>
          </a:p>
        </p:txBody>
      </p:sp>
    </p:spTree>
    <p:extLst>
      <p:ext uri="{BB962C8B-B14F-4D97-AF65-F5344CB8AC3E}">
        <p14:creationId xmlns:p14="http://schemas.microsoft.com/office/powerpoint/2010/main" val="4035232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6"/>
            <a:ext cx="7886700" cy="679903"/>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06-04-2023</a:t>
            </a:fld>
            <a:endParaRPr lang="en-IN"/>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19</a:t>
            </a:fld>
            <a:endParaRPr lang="en-IN"/>
          </a:p>
        </p:txBody>
      </p:sp>
      <p:pic>
        <p:nvPicPr>
          <p:cNvPr id="9" name="Content Placeholder 8" descr="A picture containing text, indoor, person, electronics&#10;&#10;Description automatically generated">
            <a:extLst>
              <a:ext uri="{FF2B5EF4-FFF2-40B4-BE49-F238E27FC236}">
                <a16:creationId xmlns:a16="http://schemas.microsoft.com/office/drawing/2014/main" id="{3AAE11CB-0163-52DA-7B51-7C5DBD93B8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953018"/>
            <a:ext cx="7886700" cy="4096551"/>
          </a:xfrm>
        </p:spPr>
      </p:pic>
    </p:spTree>
    <p:extLst>
      <p:ext uri="{BB962C8B-B14F-4D97-AF65-F5344CB8AC3E}">
        <p14:creationId xmlns:p14="http://schemas.microsoft.com/office/powerpoint/2010/main" val="1126523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Introduction</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0FCD02F6-BCF8-061A-F904-32834EEE03F8}"/>
              </a:ext>
            </a:extLst>
          </p:cNvPr>
          <p:cNvSpPr>
            <a:spLocks noGrp="1"/>
          </p:cNvSpPr>
          <p:nvPr>
            <p:ph idx="1"/>
          </p:nvPr>
        </p:nvSpPr>
        <p:spPr>
          <a:xfrm>
            <a:off x="628650" y="1446245"/>
            <a:ext cx="7886700" cy="4910106"/>
          </a:xfrm>
        </p:spPr>
        <p:txBody>
          <a:bodyPr>
            <a:noAutofit/>
          </a:bodyPr>
          <a:lstStyle/>
          <a:p>
            <a:pPr marR="593090">
              <a:lnSpc>
                <a:spcPct val="150000"/>
              </a:lnSpc>
            </a:pPr>
            <a:r>
              <a:rPr lang="en-IN" sz="1200" dirty="0">
                <a:solidFill>
                  <a:srgbClr val="000000"/>
                </a:solidFill>
                <a:effectLst/>
                <a:latin typeface="Times New Roman" panose="02020603050405020304" pitchFamily="18" charset="0"/>
                <a:ea typeface="Times New Roman" panose="02020603050405020304" pitchFamily="18" charset="0"/>
              </a:rPr>
              <a:t>In the field of agriculture, various operations for handling heavy material are performed. For example, in vegetable cropping, workers should handle heavy vegetables in the harvest season. Additionally, in organic farming, which is fast gaining popularity, workers should handle heavy compost bags in the fertilizing season. These operations are dull, repetitive, or require strength and skill for the workers. In the 1980‟s many agricultural robots were started for research and development. Kawamura and co-workers developed the fruit harvesting in orchard. Grand and co-workers developed the apple harvesting robot. They have been followed by many other works. </a:t>
            </a:r>
            <a:endParaRPr lang="en-IN" sz="1200" dirty="0">
              <a:effectLst/>
              <a:latin typeface="Times New Roman" panose="02020603050405020304" pitchFamily="18" charset="0"/>
              <a:ea typeface="Times New Roman" panose="02020603050405020304" pitchFamily="18" charset="0"/>
            </a:endParaRPr>
          </a:p>
          <a:p>
            <a:pPr marR="593090">
              <a:lnSpc>
                <a:spcPct val="150000"/>
              </a:lnSpc>
            </a:pPr>
            <a:r>
              <a:rPr lang="en-IN" sz="1200" dirty="0">
                <a:solidFill>
                  <a:srgbClr val="000000"/>
                </a:solidFill>
                <a:effectLst/>
                <a:latin typeface="Times New Roman" panose="02020603050405020304" pitchFamily="18" charset="0"/>
                <a:ea typeface="Times New Roman" panose="02020603050405020304" pitchFamily="18" charset="0"/>
              </a:rPr>
              <a:t>Many of the works focus on structure systems design (e.g., mechanical systems design) of robot and report realization of the basic actions in actual open fields. However, many of the robots are not in the stages of diffusion but still in the stages of research and development. It is important to find rooms to achieve higher performance and lower cost of the robots. Agriculture involves the systematic production of food, feed, fibre, and other goods. In addition to producing food for humans and animals, agriculture also produces cut flowers, timber, fertilizers, animal hides, leather, and industrial chemicals</a:t>
            </a:r>
            <a:endParaRPr lang="en-IN" sz="12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2222777-92ED-54BE-C685-6C231F278C74}"/>
              </a:ext>
            </a:extLst>
          </p:cNvPr>
          <p:cNvSpPr>
            <a:spLocks noGrp="1"/>
          </p:cNvSpPr>
          <p:nvPr>
            <p:ph type="dt" sz="half" idx="10"/>
          </p:nvPr>
        </p:nvSpPr>
        <p:spPr/>
        <p:txBody>
          <a:bodyPr/>
          <a:lstStyle/>
          <a:p>
            <a:fld id="{7993C1BB-792E-4C92-9F5F-EE1024995E79}" type="datetime1">
              <a:rPr lang="en-IN" smtClean="0"/>
              <a:t>06-04-2023</a:t>
            </a:fld>
            <a:endParaRPr lang="en-IN" dirty="0"/>
          </a:p>
        </p:txBody>
      </p:sp>
      <p:sp>
        <p:nvSpPr>
          <p:cNvPr id="4" name="Slide Number Placeholder 3">
            <a:extLst>
              <a:ext uri="{FF2B5EF4-FFF2-40B4-BE49-F238E27FC236}">
                <a16:creationId xmlns:a16="http://schemas.microsoft.com/office/drawing/2014/main" id="{4D0D27F3-A695-E40C-B83C-8D83510D94B2}"/>
              </a:ext>
            </a:extLst>
          </p:cNvPr>
          <p:cNvSpPr>
            <a:spLocks noGrp="1"/>
          </p:cNvSpPr>
          <p:nvPr>
            <p:ph type="sldNum" sz="quarter" idx="12"/>
          </p:nvPr>
        </p:nvSpPr>
        <p:spPr/>
        <p:txBody>
          <a:bodyPr/>
          <a:lstStyle/>
          <a:p>
            <a:fld id="{9D3FF152-60F5-4862-82F9-1190556AA56F}" type="slidenum">
              <a:rPr lang="en-IN" smtClean="0"/>
              <a:t>2</a:t>
            </a:fld>
            <a:endParaRPr lang="en-IN"/>
          </a:p>
        </p:txBody>
      </p:sp>
    </p:spTree>
    <p:extLst>
      <p:ext uri="{BB962C8B-B14F-4D97-AF65-F5344CB8AC3E}">
        <p14:creationId xmlns:p14="http://schemas.microsoft.com/office/powerpoint/2010/main" val="294401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06-04-2023</a:t>
            </a:fld>
            <a:endParaRPr lang="en-IN"/>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20</a:t>
            </a:fld>
            <a:endParaRPr lang="en-IN"/>
          </a:p>
        </p:txBody>
      </p:sp>
      <p:pic>
        <p:nvPicPr>
          <p:cNvPr id="6" name="Picture 5" descr="A picture containing text, person, indoor, computer&#10;&#10;Description automatically generated">
            <a:extLst>
              <a:ext uri="{FF2B5EF4-FFF2-40B4-BE49-F238E27FC236}">
                <a16:creationId xmlns:a16="http://schemas.microsoft.com/office/drawing/2014/main" id="{3DBB7C41-6C6B-4829-8106-2CB68090B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788" y="1634382"/>
            <a:ext cx="7688424" cy="3944035"/>
          </a:xfrm>
          <a:prstGeom prst="rect">
            <a:avLst/>
          </a:prstGeom>
        </p:spPr>
      </p:pic>
    </p:spTree>
    <p:extLst>
      <p:ext uri="{BB962C8B-B14F-4D97-AF65-F5344CB8AC3E}">
        <p14:creationId xmlns:p14="http://schemas.microsoft.com/office/powerpoint/2010/main" val="2479289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586596"/>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2E9C2119-B083-0804-8E73-006FCF8D4519}"/>
              </a:ext>
            </a:extLst>
          </p:cNvPr>
          <p:cNvSpPr>
            <a:spLocks noGrp="1"/>
          </p:cNvSpPr>
          <p:nvPr>
            <p:ph idx="1"/>
          </p:nvPr>
        </p:nvSpPr>
        <p:spPr>
          <a:xfrm>
            <a:off x="628650" y="1371600"/>
            <a:ext cx="7886700" cy="4805363"/>
          </a:xfrm>
        </p:spPr>
        <p:txBody>
          <a:bodyPr>
            <a:normAutofit lnSpcReduction="10000"/>
          </a:bodyPr>
          <a:lstStyle/>
          <a:p>
            <a:pPr marR="683260" algn="just">
              <a:lnSpc>
                <a:spcPct val="150000"/>
              </a:lnSpc>
            </a:pPr>
            <a:r>
              <a:rPr lang="en-US" sz="1800" dirty="0">
                <a:effectLst/>
                <a:latin typeface="Times New Roman" panose="02020603050405020304" pitchFamily="18" charset="0"/>
                <a:ea typeface="Times New Roman" panose="02020603050405020304" pitchFamily="18" charset="0"/>
              </a:rPr>
              <a:t>In conclusion, the Gesture Controlled Wireless Agricultural Weeding Robot is a highly advanced and innovative technology that has the potential to revolutionize the agricultural industry. </a:t>
            </a:r>
            <a:r>
              <a:rPr lang="en-IN" sz="1800" dirty="0">
                <a:effectLst/>
                <a:latin typeface="Times New Roman" panose="02020603050405020304" pitchFamily="18" charset="0"/>
                <a:ea typeface="Times New Roman" panose="02020603050405020304" pitchFamily="18" charset="0"/>
              </a:rPr>
              <a:t>In this project, we have developed a Trainable automatic robot which helps in removing unwanted weed on agricultural fields using gesture to control a three-axis robotic arm to do the necessary work. The arm is placed on a rover which is controlled Wirelessly using Bluetooth. The arm is taught to do the repetitive motion with a gesture using a hand glove to do the necessary work. The setup of the rover with attached the robotic arm is tested and evaluation under normal environmental conditions</a:t>
            </a:r>
            <a:r>
              <a:rPr lang="en-US" sz="1800" dirty="0">
                <a:effectLst/>
                <a:latin typeface="Times New Roman" panose="02020603050405020304" pitchFamily="18" charset="0"/>
                <a:ea typeface="Times New Roman" panose="02020603050405020304" pitchFamily="18" charset="0"/>
              </a:rPr>
              <a:t> This robot allows farmers to automate the weeding process, which can save a significant amount of time, effort, and money.</a:t>
            </a:r>
            <a:endParaRPr lang="en-IN" sz="1800" dirty="0">
              <a:effectLst/>
              <a:latin typeface="Times New Roman" panose="02020603050405020304" pitchFamily="18" charset="0"/>
              <a:ea typeface="Times New Roman" panose="02020603050405020304" pitchFamily="18" charset="0"/>
            </a:endParaRPr>
          </a:p>
        </p:txBody>
      </p:sp>
      <p:sp>
        <p:nvSpPr>
          <p:cNvPr id="3" name="Date Placeholder 2">
            <a:extLst>
              <a:ext uri="{FF2B5EF4-FFF2-40B4-BE49-F238E27FC236}">
                <a16:creationId xmlns:a16="http://schemas.microsoft.com/office/drawing/2014/main" id="{7DFE683E-AC90-C1AF-8D07-537D4AF5506B}"/>
              </a:ext>
            </a:extLst>
          </p:cNvPr>
          <p:cNvSpPr>
            <a:spLocks noGrp="1"/>
          </p:cNvSpPr>
          <p:nvPr>
            <p:ph type="dt" sz="half" idx="10"/>
          </p:nvPr>
        </p:nvSpPr>
        <p:spPr/>
        <p:txBody>
          <a:bodyPr/>
          <a:lstStyle/>
          <a:p>
            <a:fld id="{81F865BB-D69F-48AF-829D-597573FD9C58}" type="datetime1">
              <a:rPr lang="en-IN" smtClean="0"/>
              <a:t>06-04-2023</a:t>
            </a:fld>
            <a:endParaRPr lang="en-IN"/>
          </a:p>
        </p:txBody>
      </p:sp>
      <p:sp>
        <p:nvSpPr>
          <p:cNvPr id="5" name="Slide Number Placeholder 4">
            <a:extLst>
              <a:ext uri="{FF2B5EF4-FFF2-40B4-BE49-F238E27FC236}">
                <a16:creationId xmlns:a16="http://schemas.microsoft.com/office/drawing/2014/main" id="{F5220BD1-1A25-E8B3-BE29-F8796FD4F8FA}"/>
              </a:ext>
            </a:extLst>
          </p:cNvPr>
          <p:cNvSpPr>
            <a:spLocks noGrp="1"/>
          </p:cNvSpPr>
          <p:nvPr>
            <p:ph type="sldNum" sz="quarter" idx="12"/>
          </p:nvPr>
        </p:nvSpPr>
        <p:spPr/>
        <p:txBody>
          <a:bodyPr/>
          <a:lstStyle/>
          <a:p>
            <a:fld id="{9D3FF152-60F5-4862-82F9-1190556AA56F}" type="slidenum">
              <a:rPr lang="en-IN" smtClean="0"/>
              <a:t>21</a:t>
            </a:fld>
            <a:endParaRPr lang="en-IN"/>
          </a:p>
        </p:txBody>
      </p:sp>
    </p:spTree>
    <p:extLst>
      <p:ext uri="{BB962C8B-B14F-4D97-AF65-F5344CB8AC3E}">
        <p14:creationId xmlns:p14="http://schemas.microsoft.com/office/powerpoint/2010/main" val="741939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707894"/>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 Paper</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F86E2DA-8C92-6B74-C9A4-F24F7A8EF4C5}"/>
              </a:ext>
            </a:extLst>
          </p:cNvPr>
          <p:cNvSpPr>
            <a:spLocks noGrp="1"/>
          </p:cNvSpPr>
          <p:nvPr>
            <p:ph idx="1"/>
          </p:nvPr>
        </p:nvSpPr>
        <p:spPr>
          <a:xfrm>
            <a:off x="628650" y="1380931"/>
            <a:ext cx="7886700" cy="4796032"/>
          </a:xfrm>
        </p:spPr>
        <p:txBody>
          <a:bodyPr>
            <a:normAutofit/>
          </a:bodyPr>
          <a:lstStyle/>
          <a:p>
            <a:pPr marL="0" lvl="0" indent="0" algn="just" rtl="0">
              <a:lnSpc>
                <a:spcPct val="90000"/>
              </a:lnSpc>
              <a:spcBef>
                <a:spcPts val="0"/>
              </a:spcBef>
              <a:spcAft>
                <a:spcPts val="0"/>
              </a:spcAft>
              <a:buClr>
                <a:schemeClr val="dk1"/>
              </a:buClr>
              <a:buSzPct val="100000"/>
              <a:buNone/>
            </a:pPr>
            <a:r>
              <a:rPr lang="en-IN" sz="1800" dirty="0"/>
              <a:t>[1] Nasser H. </a:t>
            </a:r>
            <a:r>
              <a:rPr lang="en-IN" sz="1800" dirty="0" err="1"/>
              <a:t>Dardas</a:t>
            </a:r>
            <a:r>
              <a:rPr lang="en-IN" sz="1800" dirty="0"/>
              <a:t> and Nicolas D. </a:t>
            </a:r>
            <a:r>
              <a:rPr lang="en-IN" sz="1800" dirty="0" err="1"/>
              <a:t>Georganas</a:t>
            </a:r>
            <a:r>
              <a:rPr lang="en-IN" sz="1800" dirty="0"/>
              <a:t>, “Real-Time Hand Gesture Detection and Recognition Using Bag-of-Features and Support Vector Machine Techniques”, IEEE transactions on instrumentation and measurement, vol. 60, no. 11, November 2011.</a:t>
            </a:r>
          </a:p>
          <a:p>
            <a:pPr marL="0" lvl="0" indent="0" algn="just" rtl="0">
              <a:lnSpc>
                <a:spcPct val="90000"/>
              </a:lnSpc>
              <a:spcBef>
                <a:spcPts val="1000"/>
              </a:spcBef>
              <a:spcAft>
                <a:spcPts val="0"/>
              </a:spcAft>
              <a:buClr>
                <a:schemeClr val="dk1"/>
              </a:buClr>
              <a:buSzPct val="100000"/>
              <a:buNone/>
            </a:pPr>
            <a:r>
              <a:rPr lang="en-IN" sz="1800" dirty="0"/>
              <a:t>[2] L. Yun and Z. Peng, “An automatic hand gesture recognition system based on Viola-Jones method and SVMs,” in Proc. 2nd Int. Workshop </a:t>
            </a:r>
            <a:r>
              <a:rPr lang="en-IN" sz="1800" dirty="0" err="1"/>
              <a:t>Comput</a:t>
            </a:r>
            <a:r>
              <a:rPr lang="en-IN" sz="1800" dirty="0"/>
              <a:t>. Sci. Eng., 2009, pp. 72–76.</a:t>
            </a:r>
          </a:p>
          <a:p>
            <a:pPr marL="0" lvl="0" indent="0" algn="just" rtl="0">
              <a:lnSpc>
                <a:spcPct val="90000"/>
              </a:lnSpc>
              <a:spcBef>
                <a:spcPts val="1000"/>
              </a:spcBef>
              <a:spcAft>
                <a:spcPts val="0"/>
              </a:spcAft>
              <a:buClr>
                <a:schemeClr val="dk1"/>
              </a:buClr>
              <a:buSzPct val="100000"/>
              <a:buNone/>
            </a:pPr>
            <a:r>
              <a:rPr lang="en-IN" sz="1800" dirty="0"/>
              <a:t>[3] W. Chung, X. Wu, and Y. Xu, “A real time hand </a:t>
            </a:r>
            <a:r>
              <a:rPr lang="en-IN" sz="1800" dirty="0" err="1"/>
              <a:t>gesturerecognition</a:t>
            </a:r>
            <a:r>
              <a:rPr lang="en-IN" sz="1800" dirty="0"/>
              <a:t> based on </a:t>
            </a:r>
            <a:r>
              <a:rPr lang="en-IN" sz="1800" dirty="0" err="1"/>
              <a:t>Haar</a:t>
            </a:r>
            <a:r>
              <a:rPr lang="en-IN" sz="1800" dirty="0"/>
              <a:t> wavelet representation,” in Proc. IEEE Int. Conf. Robot. Biomimetics, 2009, pp. 336–341.</a:t>
            </a:r>
          </a:p>
          <a:p>
            <a:pPr marL="0" lvl="0" indent="0" algn="just" rtl="0">
              <a:lnSpc>
                <a:spcPct val="90000"/>
              </a:lnSpc>
              <a:spcBef>
                <a:spcPts val="1000"/>
              </a:spcBef>
              <a:spcAft>
                <a:spcPts val="0"/>
              </a:spcAft>
              <a:buClr>
                <a:schemeClr val="dk1"/>
              </a:buClr>
              <a:buSzPct val="100000"/>
              <a:buNone/>
            </a:pPr>
            <a:r>
              <a:rPr lang="en-IN" sz="1800" dirty="0"/>
              <a:t>[4] L. Juan and O. </a:t>
            </a:r>
            <a:r>
              <a:rPr lang="en-IN" sz="1800" dirty="0" err="1"/>
              <a:t>Gwun</a:t>
            </a:r>
            <a:r>
              <a:rPr lang="en-IN" sz="1800" dirty="0"/>
              <a:t>, “A comparison of SIFT, PCA-SIFT and SURF,” Int. J. Image Process. (IJIP), vol. 3, no. 4, pp. 143–152, 2009.</a:t>
            </a:r>
          </a:p>
          <a:p>
            <a:pPr marL="0" lvl="0" indent="0" algn="just" rtl="0">
              <a:lnSpc>
                <a:spcPct val="90000"/>
              </a:lnSpc>
              <a:spcBef>
                <a:spcPts val="1000"/>
              </a:spcBef>
              <a:spcAft>
                <a:spcPts val="0"/>
              </a:spcAft>
              <a:buClr>
                <a:schemeClr val="dk1"/>
              </a:buClr>
              <a:buSzPct val="100000"/>
              <a:buNone/>
            </a:pPr>
            <a:r>
              <a:rPr lang="en-IN" sz="1800" dirty="0"/>
              <a:t>[5] L. </a:t>
            </a:r>
            <a:r>
              <a:rPr lang="en-IN" sz="1800" dirty="0" err="1"/>
              <a:t>Yeffet</a:t>
            </a:r>
            <a:r>
              <a:rPr lang="en-IN" sz="1800" dirty="0"/>
              <a:t> and L. Wolf, “Local trinary patterns for human action recognition,” in Proc. IEEE ICCV, 2009, pp. 492–497.</a:t>
            </a:r>
          </a:p>
          <a:p>
            <a:pPr marL="0" lvl="0" indent="0" algn="just" rtl="0">
              <a:lnSpc>
                <a:spcPct val="90000"/>
              </a:lnSpc>
              <a:spcBef>
                <a:spcPts val="1000"/>
              </a:spcBef>
              <a:spcAft>
                <a:spcPts val="0"/>
              </a:spcAft>
              <a:buClr>
                <a:schemeClr val="dk1"/>
              </a:buClr>
              <a:buSzPct val="100000"/>
              <a:buNone/>
            </a:pPr>
            <a:r>
              <a:rPr lang="en-IN" sz="1800" dirty="0"/>
              <a:t>[6] Y. Ren and C. Gu, “Real-time hand gesture recognition based on vision,” in Proc. Edutainment, 2010, pp. 468–475</a:t>
            </a:r>
          </a:p>
        </p:txBody>
      </p:sp>
      <p:sp>
        <p:nvSpPr>
          <p:cNvPr id="5" name="Date Placeholder 4">
            <a:extLst>
              <a:ext uri="{FF2B5EF4-FFF2-40B4-BE49-F238E27FC236}">
                <a16:creationId xmlns:a16="http://schemas.microsoft.com/office/drawing/2014/main" id="{3E5EA7E0-721F-6954-4BF0-896788EE53AE}"/>
              </a:ext>
            </a:extLst>
          </p:cNvPr>
          <p:cNvSpPr>
            <a:spLocks noGrp="1"/>
          </p:cNvSpPr>
          <p:nvPr>
            <p:ph type="dt" sz="half" idx="10"/>
          </p:nvPr>
        </p:nvSpPr>
        <p:spPr/>
        <p:txBody>
          <a:bodyPr/>
          <a:lstStyle/>
          <a:p>
            <a:fld id="{6FB2D540-A2B5-48C3-A171-B58E7CA907A4}" type="datetime1">
              <a:rPr lang="en-IN" smtClean="0"/>
              <a:t>06-04-2023</a:t>
            </a:fld>
            <a:endParaRPr lang="en-IN"/>
          </a:p>
        </p:txBody>
      </p:sp>
      <p:sp>
        <p:nvSpPr>
          <p:cNvPr id="6" name="Slide Number Placeholder 5">
            <a:extLst>
              <a:ext uri="{FF2B5EF4-FFF2-40B4-BE49-F238E27FC236}">
                <a16:creationId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mtClean="0"/>
              <a:t>22</a:t>
            </a:fld>
            <a:endParaRPr lang="en-IN"/>
          </a:p>
        </p:txBody>
      </p:sp>
    </p:spTree>
    <p:extLst>
      <p:ext uri="{BB962C8B-B14F-4D97-AF65-F5344CB8AC3E}">
        <p14:creationId xmlns:p14="http://schemas.microsoft.com/office/powerpoint/2010/main" val="3554452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2800" b="1" dirty="0">
                <a:solidFill>
                  <a:srgbClr val="7030A0"/>
                </a:solidFill>
                <a:latin typeface="Times New Roman" panose="02020603050405020304" pitchFamily="18" charset="0"/>
                <a:cs typeface="Times New Roman" panose="02020603050405020304" pitchFamily="18" charset="0"/>
              </a:rPr>
              <a:t>Conference / Publication / Project Contest  Winner Certificates</a:t>
            </a:r>
            <a:endParaRPr lang="en-IN" sz="16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BE265B8C-C896-A501-9CD3-FE1FC45A6521}"/>
              </a:ext>
            </a:extLst>
          </p:cNvPr>
          <p:cNvSpPr>
            <a:spLocks noGrp="1"/>
          </p:cNvSpPr>
          <p:nvPr>
            <p:ph type="dt" sz="half" idx="10"/>
          </p:nvPr>
        </p:nvSpPr>
        <p:spPr/>
        <p:txBody>
          <a:bodyPr/>
          <a:lstStyle/>
          <a:p>
            <a:fld id="{A127E8FD-C7A6-4E4D-9717-6023A8087C61}" type="datetime1">
              <a:rPr lang="en-IN" smtClean="0"/>
              <a:t>06-04-2023</a:t>
            </a:fld>
            <a:endParaRPr lang="en-IN"/>
          </a:p>
        </p:txBody>
      </p:sp>
      <p:sp>
        <p:nvSpPr>
          <p:cNvPr id="5" name="Slide Number Placeholder 4">
            <a:extLst>
              <a:ext uri="{FF2B5EF4-FFF2-40B4-BE49-F238E27FC236}">
                <a16:creationId xmlns:a16="http://schemas.microsoft.com/office/drawing/2014/main" id="{91EFDBAE-521D-3BF3-1EEF-E033411EFA66}"/>
              </a:ext>
            </a:extLst>
          </p:cNvPr>
          <p:cNvSpPr>
            <a:spLocks noGrp="1"/>
          </p:cNvSpPr>
          <p:nvPr>
            <p:ph type="sldNum" sz="quarter" idx="12"/>
          </p:nvPr>
        </p:nvSpPr>
        <p:spPr/>
        <p:txBody>
          <a:bodyPr/>
          <a:lstStyle/>
          <a:p>
            <a:fld id="{9D3FF152-60F5-4862-82F9-1190556AA56F}" type="slidenum">
              <a:rPr lang="en-IN" smtClean="0"/>
              <a:t>23</a:t>
            </a:fld>
            <a:endParaRPr lang="en-IN"/>
          </a:p>
        </p:txBody>
      </p:sp>
    </p:spTree>
    <p:extLst>
      <p:ext uri="{BB962C8B-B14F-4D97-AF65-F5344CB8AC3E}">
        <p14:creationId xmlns:p14="http://schemas.microsoft.com/office/powerpoint/2010/main" val="183112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Objective of the Project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6DC1815-ED19-155A-BA13-F3D3A02E893C}"/>
              </a:ext>
            </a:extLst>
          </p:cNvPr>
          <p:cNvSpPr>
            <a:spLocks noGrp="1"/>
          </p:cNvSpPr>
          <p:nvPr>
            <p:ph idx="1"/>
          </p:nvPr>
        </p:nvSpPr>
        <p:spPr/>
        <p:txBody>
          <a:bodyPr>
            <a:normAutofit/>
          </a:bodyPr>
          <a:lstStyle/>
          <a:p>
            <a:pPr>
              <a:lnSpc>
                <a:spcPct val="150000"/>
              </a:lnSpc>
            </a:pPr>
            <a:r>
              <a:rPr lang="en-IN" sz="1800" dirty="0">
                <a:effectLst/>
                <a:latin typeface="Times New Roman" panose="02020603050405020304" pitchFamily="18" charset="0"/>
                <a:ea typeface="Times New Roman" panose="02020603050405020304" pitchFamily="18" charset="0"/>
              </a:rPr>
              <a:t>Robotic systems integrated with various control. methods can be very useful in doing repetitive work, such as seed sowing process. where the same movement is continuous. Previous weed removal robots included. optical image sensing which makes the system costlier. Our robot is cost-effective. which eliminates optical sensors. In this project, we have developed a Trainable automatic robot which helps in removing unwanted weed on agricultural fields using gesture to control a three-axis robotic arm to do the necessary work.</a:t>
            </a:r>
            <a:endParaRPr lang="en-IN" sz="18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382B3EE2-24C4-940E-3786-D25689664F2D}"/>
              </a:ext>
            </a:extLst>
          </p:cNvPr>
          <p:cNvSpPr>
            <a:spLocks noGrp="1"/>
          </p:cNvSpPr>
          <p:nvPr>
            <p:ph type="dt" sz="half" idx="10"/>
          </p:nvPr>
        </p:nvSpPr>
        <p:spPr/>
        <p:txBody>
          <a:bodyPr/>
          <a:lstStyle/>
          <a:p>
            <a:fld id="{368C5B53-8BED-48C0-8230-40B62B9F94F5}" type="datetime1">
              <a:rPr lang="en-IN" smtClean="0"/>
              <a:t>06-04-2023</a:t>
            </a:fld>
            <a:endParaRPr lang="en-IN"/>
          </a:p>
        </p:txBody>
      </p:sp>
      <p:sp>
        <p:nvSpPr>
          <p:cNvPr id="4" name="Slide Number Placeholder 3">
            <a:extLst>
              <a:ext uri="{FF2B5EF4-FFF2-40B4-BE49-F238E27FC236}">
                <a16:creationId xmlns:a16="http://schemas.microsoft.com/office/drawing/2014/main" id="{53EE05FC-38D6-EA45-0957-044D82E81D3A}"/>
              </a:ext>
            </a:extLst>
          </p:cNvPr>
          <p:cNvSpPr>
            <a:spLocks noGrp="1"/>
          </p:cNvSpPr>
          <p:nvPr>
            <p:ph type="sldNum" sz="quarter" idx="12"/>
          </p:nvPr>
        </p:nvSpPr>
        <p:spPr/>
        <p:txBody>
          <a:bodyPr/>
          <a:lstStyle/>
          <a:p>
            <a:fld id="{9D3FF152-60F5-4862-82F9-1190556AA56F}" type="slidenum">
              <a:rPr lang="en-IN" smtClean="0"/>
              <a:t>3</a:t>
            </a:fld>
            <a:endParaRPr lang="en-IN"/>
          </a:p>
        </p:txBody>
      </p:sp>
    </p:spTree>
    <p:extLst>
      <p:ext uri="{BB962C8B-B14F-4D97-AF65-F5344CB8AC3E}">
        <p14:creationId xmlns:p14="http://schemas.microsoft.com/office/powerpoint/2010/main" val="400322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577266"/>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A9967ABF-20F8-10A8-EA84-1442CEE04CDB}"/>
              </a:ext>
            </a:extLst>
          </p:cNvPr>
          <p:cNvGraphicFramePr>
            <a:graphicFrameLocks noGrp="1"/>
          </p:cNvGraphicFramePr>
          <p:nvPr>
            <p:ph idx="1"/>
            <p:extLst>
              <p:ext uri="{D42A27DB-BD31-4B8C-83A1-F6EECF244321}">
                <p14:modId xmlns:p14="http://schemas.microsoft.com/office/powerpoint/2010/main" val="1726768666"/>
              </p:ext>
            </p:extLst>
          </p:nvPr>
        </p:nvGraphicFramePr>
        <p:xfrm>
          <a:off x="628650" y="1825625"/>
          <a:ext cx="7886700" cy="33832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800976255"/>
                    </a:ext>
                  </a:extLst>
                </a:gridCol>
                <a:gridCol w="2434123">
                  <a:extLst>
                    <a:ext uri="{9D8B030D-6E8A-4147-A177-3AD203B41FA5}">
                      <a16:colId xmlns:a16="http://schemas.microsoft.com/office/drawing/2014/main" val="3781014484"/>
                    </a:ext>
                  </a:extLst>
                </a:gridCol>
                <a:gridCol w="2823677">
                  <a:extLst>
                    <a:ext uri="{9D8B030D-6E8A-4147-A177-3AD203B41FA5}">
                      <a16:colId xmlns:a16="http://schemas.microsoft.com/office/drawing/2014/main" val="3500181670"/>
                    </a:ext>
                  </a:extLst>
                </a:gridCol>
              </a:tblGrid>
              <a:tr h="255898">
                <a:tc>
                  <a:txBody>
                    <a:bodyPr/>
                    <a:lstStyle/>
                    <a:p>
                      <a:pPr algn="ctr"/>
                      <a:r>
                        <a:rPr lang="en-IN" dirty="0"/>
                        <a:t>AUTHOR</a:t>
                      </a:r>
                    </a:p>
                  </a:txBody>
                  <a:tcPr/>
                </a:tc>
                <a:tc>
                  <a:txBody>
                    <a:bodyPr/>
                    <a:lstStyle/>
                    <a:p>
                      <a:pPr algn="ctr"/>
                      <a:r>
                        <a:rPr lang="en-IN" dirty="0"/>
                        <a:t>TITLE</a:t>
                      </a:r>
                    </a:p>
                  </a:txBody>
                  <a:tcPr/>
                </a:tc>
                <a:tc>
                  <a:txBody>
                    <a:bodyPr/>
                    <a:lstStyle/>
                    <a:p>
                      <a:pPr algn="ctr"/>
                      <a:r>
                        <a:rPr lang="en-IN" dirty="0"/>
                        <a:t>SOURCE</a:t>
                      </a:r>
                    </a:p>
                  </a:txBody>
                  <a:tcPr/>
                </a:tc>
                <a:extLst>
                  <a:ext uri="{0D108BD9-81ED-4DB2-BD59-A6C34878D82A}">
                    <a16:rowId xmlns:a16="http://schemas.microsoft.com/office/drawing/2014/main" val="919034750"/>
                  </a:ext>
                </a:extLst>
              </a:tr>
              <a:tr h="255898">
                <a:tc>
                  <a:txBody>
                    <a:bodyPr/>
                    <a:lstStyle/>
                    <a:p>
                      <a:pPr algn="ctr"/>
                      <a:r>
                        <a:rPr lang="en-US" sz="1600" kern="1200" dirty="0">
                          <a:solidFill>
                            <a:schemeClr val="dk1"/>
                          </a:solidFill>
                          <a:effectLst/>
                          <a:latin typeface="+mn-lt"/>
                          <a:ea typeface="+mn-ea"/>
                          <a:cs typeface="+mn-cs"/>
                        </a:rPr>
                        <a:t>Priyanka Y K</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kern="1200" dirty="0">
                          <a:solidFill>
                            <a:schemeClr val="dk1"/>
                          </a:solidFill>
                          <a:effectLst/>
                          <a:latin typeface="+mn-lt"/>
                          <a:ea typeface="+mn-ea"/>
                          <a:cs typeface="+mn-cs"/>
                        </a:rPr>
                        <a:t>Detection and Get Rid of Blockage in a Manhole Pipe Using IoT </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kern="1200" dirty="0">
                          <a:solidFill>
                            <a:schemeClr val="dk1"/>
                          </a:solidFill>
                          <a:effectLst/>
                          <a:latin typeface="+mn-lt"/>
                          <a:ea typeface="+mn-ea"/>
                          <a:cs typeface="+mn-cs"/>
                        </a:rPr>
                        <a:t>Internet of things (IoT) remains one of the most electrifying and fast burgeoning fields. It permits most of the things like any objects are controlled with very less manpower and we can control things anywhere and anytime by using network. In this paper that going to be constructing that the “Detection of Blockage in Manhole Using IoT”.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60968197"/>
                  </a:ext>
                </a:extLst>
              </a:tr>
            </a:tbl>
          </a:graphicData>
        </a:graphic>
      </p:graphicFrame>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t>06-04-2023</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4</a:t>
            </a:fld>
            <a:endParaRPr lang="en-IN"/>
          </a:p>
        </p:txBody>
      </p:sp>
    </p:spTree>
    <p:extLst>
      <p:ext uri="{BB962C8B-B14F-4D97-AF65-F5344CB8AC3E}">
        <p14:creationId xmlns:p14="http://schemas.microsoft.com/office/powerpoint/2010/main" val="334332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577266"/>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A9967ABF-20F8-10A8-EA84-1442CEE04CDB}"/>
              </a:ext>
            </a:extLst>
          </p:cNvPr>
          <p:cNvGraphicFramePr>
            <a:graphicFrameLocks noGrp="1"/>
          </p:cNvGraphicFramePr>
          <p:nvPr>
            <p:ph idx="1"/>
            <p:extLst>
              <p:ext uri="{D42A27DB-BD31-4B8C-83A1-F6EECF244321}">
                <p14:modId xmlns:p14="http://schemas.microsoft.com/office/powerpoint/2010/main" val="3193278619"/>
              </p:ext>
            </p:extLst>
          </p:nvPr>
        </p:nvGraphicFramePr>
        <p:xfrm>
          <a:off x="628650" y="1321772"/>
          <a:ext cx="7886700" cy="41148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800976255"/>
                    </a:ext>
                  </a:extLst>
                </a:gridCol>
                <a:gridCol w="2434123">
                  <a:extLst>
                    <a:ext uri="{9D8B030D-6E8A-4147-A177-3AD203B41FA5}">
                      <a16:colId xmlns:a16="http://schemas.microsoft.com/office/drawing/2014/main" val="3781014484"/>
                    </a:ext>
                  </a:extLst>
                </a:gridCol>
                <a:gridCol w="2823677">
                  <a:extLst>
                    <a:ext uri="{9D8B030D-6E8A-4147-A177-3AD203B41FA5}">
                      <a16:colId xmlns:a16="http://schemas.microsoft.com/office/drawing/2014/main" val="3500181670"/>
                    </a:ext>
                  </a:extLst>
                </a:gridCol>
              </a:tblGrid>
              <a:tr h="255898">
                <a:tc>
                  <a:txBody>
                    <a:bodyPr/>
                    <a:lstStyle/>
                    <a:p>
                      <a:pPr algn="ctr"/>
                      <a:r>
                        <a:rPr lang="en-IN" dirty="0"/>
                        <a:t>AUTHOR</a:t>
                      </a:r>
                    </a:p>
                  </a:txBody>
                  <a:tcPr/>
                </a:tc>
                <a:tc>
                  <a:txBody>
                    <a:bodyPr/>
                    <a:lstStyle/>
                    <a:p>
                      <a:pPr algn="ctr"/>
                      <a:r>
                        <a:rPr lang="en-IN" dirty="0"/>
                        <a:t>TITLE</a:t>
                      </a:r>
                    </a:p>
                  </a:txBody>
                  <a:tcPr/>
                </a:tc>
                <a:tc>
                  <a:txBody>
                    <a:bodyPr/>
                    <a:lstStyle/>
                    <a:p>
                      <a:pPr algn="ctr"/>
                      <a:r>
                        <a:rPr lang="en-IN" dirty="0"/>
                        <a:t>SOURCE</a:t>
                      </a:r>
                    </a:p>
                  </a:txBody>
                  <a:tcPr/>
                </a:tc>
                <a:extLst>
                  <a:ext uri="{0D108BD9-81ED-4DB2-BD59-A6C34878D82A}">
                    <a16:rowId xmlns:a16="http://schemas.microsoft.com/office/drawing/2014/main" val="919034750"/>
                  </a:ext>
                </a:extLst>
              </a:tr>
              <a:tr h="255898">
                <a:tc>
                  <a:txBody>
                    <a:bodyPr/>
                    <a:lstStyle/>
                    <a:p>
                      <a:pPr algn="ctr"/>
                      <a:r>
                        <a:rPr lang="en-US" sz="1600" kern="1200" dirty="0">
                          <a:solidFill>
                            <a:schemeClr val="dk1"/>
                          </a:solidFill>
                          <a:effectLst/>
                          <a:latin typeface="+mn-lt"/>
                          <a:ea typeface="+mn-ea"/>
                          <a:cs typeface="+mn-cs"/>
                        </a:rPr>
                        <a:t>Oluwatosin </a:t>
                      </a:r>
                      <a:r>
                        <a:rPr lang="en-US" sz="1600" kern="1200" dirty="0" err="1">
                          <a:solidFill>
                            <a:schemeClr val="dk1"/>
                          </a:solidFill>
                          <a:effectLst/>
                          <a:latin typeface="+mn-lt"/>
                          <a:ea typeface="+mn-ea"/>
                          <a:cs typeface="+mn-cs"/>
                        </a:rPr>
                        <a:t>Ogundare</a:t>
                      </a:r>
                      <a:r>
                        <a:rPr lang="en-US" sz="1600" kern="1200" dirty="0">
                          <a:solidFill>
                            <a:schemeClr val="dk1"/>
                          </a:solidFill>
                          <a:effectLst/>
                          <a:latin typeface="+mn-lt"/>
                          <a:ea typeface="+mn-ea"/>
                          <a:cs typeface="+mn-cs"/>
                        </a:rPr>
                        <a:t>, Srinivasan </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kern="1200" dirty="0">
                          <a:solidFill>
                            <a:schemeClr val="dk1"/>
                          </a:solidFill>
                          <a:effectLst/>
                          <a:latin typeface="+mn-lt"/>
                          <a:ea typeface="+mn-ea"/>
                          <a:cs typeface="+mn-cs"/>
                        </a:rPr>
                        <a:t>Computational Acoustic Model for Non-intrusive Inspection of a Fluidic</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kern="1200" dirty="0">
                          <a:solidFill>
                            <a:schemeClr val="dk1"/>
                          </a:solidFill>
                          <a:effectLst/>
                          <a:latin typeface="+mn-lt"/>
                          <a:ea typeface="+mn-ea"/>
                          <a:cs typeface="+mn-cs"/>
                        </a:rPr>
                        <a:t>The shortcomings of traditional pressure wave analysis for the detection of material deposits and structural compromises within a pipeline forms the motivation for this work. In many Oil and Gas pipelines, a pressure pulse generated using a fast-acting valve (hydrodynamic pressure) or an intrusive acoustic source (acoustic pressure) is often used for leak detection, deposition or blockage detection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60968197"/>
                  </a:ext>
                </a:extLst>
              </a:tr>
            </a:tbl>
          </a:graphicData>
        </a:graphic>
      </p:graphicFrame>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t>06-04-2023</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5</a:t>
            </a:fld>
            <a:endParaRPr lang="en-IN"/>
          </a:p>
        </p:txBody>
      </p:sp>
    </p:spTree>
    <p:extLst>
      <p:ext uri="{BB962C8B-B14F-4D97-AF65-F5344CB8AC3E}">
        <p14:creationId xmlns:p14="http://schemas.microsoft.com/office/powerpoint/2010/main" val="1612153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577266"/>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A9967ABF-20F8-10A8-EA84-1442CEE04CDB}"/>
              </a:ext>
            </a:extLst>
          </p:cNvPr>
          <p:cNvGraphicFramePr>
            <a:graphicFrameLocks noGrp="1"/>
          </p:cNvGraphicFramePr>
          <p:nvPr>
            <p:ph idx="1"/>
            <p:extLst>
              <p:ext uri="{D42A27DB-BD31-4B8C-83A1-F6EECF244321}">
                <p14:modId xmlns:p14="http://schemas.microsoft.com/office/powerpoint/2010/main" val="3604777608"/>
              </p:ext>
            </p:extLst>
          </p:nvPr>
        </p:nvGraphicFramePr>
        <p:xfrm>
          <a:off x="628650" y="1825624"/>
          <a:ext cx="7886700" cy="4207921"/>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800976255"/>
                    </a:ext>
                  </a:extLst>
                </a:gridCol>
                <a:gridCol w="2443454">
                  <a:extLst>
                    <a:ext uri="{9D8B030D-6E8A-4147-A177-3AD203B41FA5}">
                      <a16:colId xmlns:a16="http://schemas.microsoft.com/office/drawing/2014/main" val="3781014484"/>
                    </a:ext>
                  </a:extLst>
                </a:gridCol>
                <a:gridCol w="2814346">
                  <a:extLst>
                    <a:ext uri="{9D8B030D-6E8A-4147-A177-3AD203B41FA5}">
                      <a16:colId xmlns:a16="http://schemas.microsoft.com/office/drawing/2014/main" val="3500181670"/>
                    </a:ext>
                  </a:extLst>
                </a:gridCol>
              </a:tblGrid>
              <a:tr h="946561">
                <a:tc>
                  <a:txBody>
                    <a:bodyPr/>
                    <a:lstStyle/>
                    <a:p>
                      <a:pPr algn="ctr"/>
                      <a:r>
                        <a:rPr lang="en-IN" dirty="0"/>
                        <a:t>AUTHOR</a:t>
                      </a:r>
                    </a:p>
                  </a:txBody>
                  <a:tcPr/>
                </a:tc>
                <a:tc>
                  <a:txBody>
                    <a:bodyPr/>
                    <a:lstStyle/>
                    <a:p>
                      <a:pPr algn="ctr"/>
                      <a:r>
                        <a:rPr lang="en-IN" dirty="0"/>
                        <a:t>TITLE</a:t>
                      </a:r>
                    </a:p>
                  </a:txBody>
                  <a:tcPr/>
                </a:tc>
                <a:tc>
                  <a:txBody>
                    <a:bodyPr/>
                    <a:lstStyle/>
                    <a:p>
                      <a:pPr algn="ctr"/>
                      <a:r>
                        <a:rPr lang="en-IN" dirty="0"/>
                        <a:t>SOURCE</a:t>
                      </a:r>
                    </a:p>
                  </a:txBody>
                  <a:tcPr/>
                </a:tc>
                <a:extLst>
                  <a:ext uri="{0D108BD9-81ED-4DB2-BD59-A6C34878D82A}">
                    <a16:rowId xmlns:a16="http://schemas.microsoft.com/office/drawing/2014/main" val="919034750"/>
                  </a:ext>
                </a:extLst>
              </a:tr>
              <a:tr h="1893120">
                <a:tc>
                  <a:txBody>
                    <a:bodyPr/>
                    <a:lstStyle/>
                    <a:p>
                      <a:pPr algn="l"/>
                      <a:r>
                        <a:rPr lang="en-US" sz="1600" kern="1200" dirty="0">
                          <a:solidFill>
                            <a:schemeClr val="dk1"/>
                          </a:solidFill>
                          <a:effectLst/>
                          <a:latin typeface="+mn-lt"/>
                          <a:ea typeface="+mn-ea"/>
                          <a:cs typeface="+mn-cs"/>
                        </a:rPr>
                        <a:t>JIAN GUO 1 , (Fellow, IEEE), CHUNYING LI 1 , (Student Member, IEEE), AND SHUXIANG GUO</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600" kern="1200" dirty="0">
                          <a:solidFill>
                            <a:schemeClr val="dk1"/>
                          </a:solidFill>
                          <a:effectLst/>
                          <a:latin typeface="+mn-lt"/>
                          <a:ea typeface="+mn-ea"/>
                          <a:cs typeface="+mn-cs"/>
                        </a:rPr>
                        <a:t>A Novel Step Optimal Path Planning Algorithm for the Spherical Mobile Robot Based on Fuzzy Control </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600" kern="1200" dirty="0">
                          <a:solidFill>
                            <a:schemeClr val="dk1"/>
                          </a:solidFill>
                          <a:effectLst/>
                          <a:latin typeface="+mn-lt"/>
                          <a:ea typeface="+mn-ea"/>
                          <a:cs typeface="+mn-cs"/>
                        </a:rPr>
                        <a:t>In order to improve the ability of the spherical mobile robot to navigate and move autonomously in an unknown environment. This paper proposed a novel step optimal path planning method based on fuzzy control. Firstly, by analyzing the motion model of the spherical mobile robot, the arrangement and debugging of the ultrasonic sensors (HC-SR04) were completed</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60968197"/>
                  </a:ext>
                </a:extLst>
              </a:tr>
            </a:tbl>
          </a:graphicData>
        </a:graphic>
      </p:graphicFrame>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t>06-04-2023</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6</a:t>
            </a:fld>
            <a:endParaRPr lang="en-IN"/>
          </a:p>
        </p:txBody>
      </p:sp>
    </p:spTree>
    <p:extLst>
      <p:ext uri="{BB962C8B-B14F-4D97-AF65-F5344CB8AC3E}">
        <p14:creationId xmlns:p14="http://schemas.microsoft.com/office/powerpoint/2010/main" val="3173726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7"/>
            <a:ext cx="7886700" cy="61458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015D94F-A144-55A6-B679-4937DA3C1C38}"/>
              </a:ext>
            </a:extLst>
          </p:cNvPr>
          <p:cNvSpPr>
            <a:spLocks noGrp="1"/>
          </p:cNvSpPr>
          <p:nvPr>
            <p:ph idx="1"/>
          </p:nvPr>
        </p:nvSpPr>
        <p:spPr>
          <a:xfrm>
            <a:off x="628650" y="1427585"/>
            <a:ext cx="7886700" cy="4749378"/>
          </a:xfrm>
        </p:spPr>
        <p:txBody>
          <a:bodyPr>
            <a:normAutofit/>
          </a:bodyPr>
          <a:lstStyle/>
          <a:p>
            <a:pPr marL="0" indent="0">
              <a:lnSpc>
                <a:spcPct val="150000"/>
              </a:lnSpc>
              <a:buNone/>
            </a:pPr>
            <a:r>
              <a:rPr lang="en-IN" sz="1800" dirty="0">
                <a:effectLst/>
                <a:latin typeface="Times New Roman" panose="02020603050405020304" pitchFamily="18" charset="0"/>
                <a:ea typeface="Times New Roman" panose="02020603050405020304" pitchFamily="18" charset="0"/>
              </a:rPr>
              <a:t>Automated processes in the field of agriculture have become more and more reliable and efficient. There are many difficulties faced when manpower is used. It is time. consuming and becomes tedious. Robotic systems integrated with various control. Methods can be very useful in doing repetitive work, such as seed sowing process. Where the same movement is continuous. Previous weed removal robots included. Optical image sensing which makes the system costlier. </a:t>
            </a:r>
            <a:endParaRPr lang="en-IN" sz="14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D320AE4C-C8AD-5FE8-F765-45A6576E3B0B}"/>
              </a:ext>
            </a:extLst>
          </p:cNvPr>
          <p:cNvSpPr>
            <a:spLocks noGrp="1"/>
          </p:cNvSpPr>
          <p:nvPr>
            <p:ph type="dt" sz="half" idx="10"/>
          </p:nvPr>
        </p:nvSpPr>
        <p:spPr/>
        <p:txBody>
          <a:bodyPr/>
          <a:lstStyle/>
          <a:p>
            <a:fld id="{72CFDEE5-572C-4F2E-BEBB-78B6E85B2556}" type="datetime1">
              <a:rPr lang="en-IN" smtClean="0"/>
              <a:t>06-04-2023</a:t>
            </a:fld>
            <a:endParaRPr lang="en-IN"/>
          </a:p>
        </p:txBody>
      </p:sp>
      <p:sp>
        <p:nvSpPr>
          <p:cNvPr id="4" name="Slide Number Placeholder 3">
            <a:extLst>
              <a:ext uri="{FF2B5EF4-FFF2-40B4-BE49-F238E27FC236}">
                <a16:creationId xmlns:a16="http://schemas.microsoft.com/office/drawing/2014/main" id="{69985F6D-C615-D78B-6019-8D3BBB5A2B93}"/>
              </a:ext>
            </a:extLst>
          </p:cNvPr>
          <p:cNvSpPr>
            <a:spLocks noGrp="1"/>
          </p:cNvSpPr>
          <p:nvPr>
            <p:ph type="sldNum" sz="quarter" idx="12"/>
          </p:nvPr>
        </p:nvSpPr>
        <p:spPr/>
        <p:txBody>
          <a:bodyPr/>
          <a:lstStyle/>
          <a:p>
            <a:fld id="{9D3FF152-60F5-4862-82F9-1190556AA56F}" type="slidenum">
              <a:rPr lang="en-IN" smtClean="0"/>
              <a:t>7</a:t>
            </a:fld>
            <a:endParaRPr lang="en-IN"/>
          </a:p>
        </p:txBody>
      </p:sp>
    </p:spTree>
    <p:extLst>
      <p:ext uri="{BB962C8B-B14F-4D97-AF65-F5344CB8AC3E}">
        <p14:creationId xmlns:p14="http://schemas.microsoft.com/office/powerpoint/2010/main" val="126665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6"/>
            <a:ext cx="7886700" cy="801201"/>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System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FC21E3E-D7ED-54AF-A708-5446E0C251A7}"/>
              </a:ext>
            </a:extLst>
          </p:cNvPr>
          <p:cNvSpPr>
            <a:spLocks noGrp="1"/>
          </p:cNvSpPr>
          <p:nvPr>
            <p:ph idx="1"/>
          </p:nvPr>
        </p:nvSpPr>
        <p:spPr>
          <a:xfrm>
            <a:off x="628650" y="1399592"/>
            <a:ext cx="7886700" cy="4777371"/>
          </a:xfrm>
        </p:spPr>
        <p:txBody>
          <a:bodyPr>
            <a:noAutofit/>
          </a:bodyPr>
          <a:lstStyle/>
          <a:p>
            <a:pPr marL="76200" marR="683260">
              <a:lnSpc>
                <a:spcPct val="150000"/>
              </a:lnSpc>
              <a:spcBef>
                <a:spcPts val="5"/>
              </a:spcBef>
              <a:spcAft>
                <a:spcPts val="0"/>
              </a:spcAft>
              <a:tabLst>
                <a:tab pos="345440" algn="l"/>
              </a:tabLst>
            </a:pPr>
            <a:r>
              <a:rPr lang="en-IN" sz="1600" b="0" dirty="0">
                <a:solidFill>
                  <a:srgbClr val="374151"/>
                </a:solidFill>
                <a:effectLst/>
                <a:latin typeface="Times New Roman" panose="02020603050405020304" pitchFamily="18" charset="0"/>
              </a:rPr>
              <a:t>Agricultural robots are becoming increasingly popular as they can perform various tasks such as planting, watering, harvesting, and weeding with greater precision and efficiency than human labour. Here are some key components that can be included in a proposed system for an agricultural robot:</a:t>
            </a:r>
            <a:endParaRPr lang="en-IN" sz="1600" b="1" dirty="0">
              <a:effectLst/>
              <a:latin typeface="Times New Roman" panose="02020603050405020304" pitchFamily="18" charset="0"/>
            </a:endParaRPr>
          </a:p>
          <a:p>
            <a:pPr marL="344805" marR="683260">
              <a:lnSpc>
                <a:spcPct val="150000"/>
              </a:lnSpc>
              <a:spcBef>
                <a:spcPts val="5"/>
              </a:spcBef>
              <a:spcAft>
                <a:spcPts val="0"/>
              </a:spcAft>
              <a:tabLst>
                <a:tab pos="345440" algn="l"/>
              </a:tabLst>
            </a:pPr>
            <a:r>
              <a:rPr lang="en-IN" sz="1600" b="0" dirty="0">
                <a:solidFill>
                  <a:srgbClr val="374151"/>
                </a:solidFill>
                <a:effectLst/>
                <a:latin typeface="Times New Roman" panose="02020603050405020304" pitchFamily="18" charset="0"/>
              </a:rPr>
              <a:t> </a:t>
            </a:r>
            <a:endParaRPr lang="en-IN" sz="1600" b="1" dirty="0">
              <a:effectLst/>
              <a:latin typeface="Times New Roman" panose="02020603050405020304" pitchFamily="18" charset="0"/>
            </a:endParaRPr>
          </a:p>
          <a:p>
            <a:pPr marL="344805" marR="683260">
              <a:lnSpc>
                <a:spcPct val="150000"/>
              </a:lnSpc>
              <a:spcBef>
                <a:spcPts val="5"/>
              </a:spcBef>
              <a:spcAft>
                <a:spcPts val="0"/>
              </a:spcAft>
              <a:tabLst>
                <a:tab pos="345440" algn="l"/>
              </a:tabLst>
            </a:pPr>
            <a:r>
              <a:rPr lang="en-IN" sz="1600" b="0" dirty="0">
                <a:solidFill>
                  <a:srgbClr val="374151"/>
                </a:solidFill>
                <a:effectLst/>
                <a:latin typeface="Times New Roman" panose="02020603050405020304" pitchFamily="18" charset="0"/>
              </a:rPr>
              <a:t>Sensing and perception: The robot should be equipped with sensors such as cameras, lidar, and radar to detect and perceive its surroundings. This allows the robot to identify and locate crops, weeds, pests, and other obstacles in the field.</a:t>
            </a:r>
            <a:endParaRPr lang="en-IN" sz="1600" b="1" dirty="0">
              <a:effectLst/>
              <a:latin typeface="Times New Roman" panose="02020603050405020304" pitchFamily="18" charset="0"/>
            </a:endParaRPr>
          </a:p>
          <a:p>
            <a:pPr marL="344805" marR="683260">
              <a:lnSpc>
                <a:spcPct val="150000"/>
              </a:lnSpc>
              <a:spcBef>
                <a:spcPts val="5"/>
              </a:spcBef>
              <a:spcAft>
                <a:spcPts val="0"/>
              </a:spcAft>
              <a:tabLst>
                <a:tab pos="345440" algn="l"/>
              </a:tabLst>
            </a:pPr>
            <a:r>
              <a:rPr lang="en-IN" sz="1600" b="0" dirty="0">
                <a:solidFill>
                  <a:srgbClr val="374151"/>
                </a:solidFill>
                <a:effectLst/>
                <a:latin typeface="Times New Roman" panose="02020603050405020304" pitchFamily="18" charset="0"/>
              </a:rPr>
              <a:t>Navigation and mapping: The robot should have the ability to navigate autonomously through the farm using GPS, SLAM (Simultaneous Localization and Mapping), and other techniques. A map of the farm can be created using the robot's sensors, and this map can be updated in real-time as the robot moves through the field.</a:t>
            </a:r>
            <a:endParaRPr lang="en-IN" sz="1600" b="1" dirty="0">
              <a:effectLst/>
              <a:latin typeface="Times New Roman" panose="02020603050405020304" pitchFamily="18" charset="0"/>
            </a:endParaRPr>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fld id="{89E01FDE-22D3-49D9-846C-C14CA8C34E8A}" type="datetime1">
              <a:rPr lang="en-IN" smtClean="0"/>
              <a:t>06-04-2023</a:t>
            </a:fld>
            <a:endParaRPr lang="en-IN"/>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mtClean="0"/>
              <a:t>8</a:t>
            </a:fld>
            <a:endParaRPr lang="en-IN"/>
          </a:p>
        </p:txBody>
      </p:sp>
    </p:spTree>
    <p:extLst>
      <p:ext uri="{BB962C8B-B14F-4D97-AF65-F5344CB8AC3E}">
        <p14:creationId xmlns:p14="http://schemas.microsoft.com/office/powerpoint/2010/main" val="85330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65126"/>
            <a:ext cx="7886700" cy="661241"/>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Software / Hardware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D348BEE-102F-ACCA-C789-5DD3E5C859C5}"/>
              </a:ext>
            </a:extLst>
          </p:cNvPr>
          <p:cNvSpPr>
            <a:spLocks noGrp="1"/>
          </p:cNvSpPr>
          <p:nvPr>
            <p:ph idx="1"/>
          </p:nvPr>
        </p:nvSpPr>
        <p:spPr>
          <a:xfrm>
            <a:off x="628650" y="1446245"/>
            <a:ext cx="7886700" cy="4730718"/>
          </a:xfrm>
        </p:spPr>
        <p:txBody>
          <a:bodyPr>
            <a:normAutofit lnSpcReduction="10000"/>
          </a:bodyPr>
          <a:lstStyle/>
          <a:p>
            <a:pPr marL="342900" lvl="0" indent="-342900">
              <a:lnSpc>
                <a:spcPct val="150000"/>
              </a:lnSpc>
              <a:spcAft>
                <a:spcPts val="800"/>
              </a:spcAft>
              <a:buFont typeface="Wingdings" panose="05000000000000000000" pitchFamily="2" charset="2"/>
              <a:buChar char=""/>
              <a:tabLst>
                <a:tab pos="457200" algn="l"/>
              </a:tabLst>
            </a:pPr>
            <a:r>
              <a:rPr lang="en-IN" sz="1800" dirty="0">
                <a:effectLst/>
                <a:latin typeface="Times New Roman" panose="02020603050405020304" pitchFamily="18" charset="0"/>
                <a:ea typeface="Times New Roman" panose="02020603050405020304" pitchFamily="18" charset="0"/>
              </a:rPr>
              <a:t>Arduino</a:t>
            </a:r>
          </a:p>
          <a:p>
            <a:pPr marL="342900" lvl="0" indent="-342900">
              <a:lnSpc>
                <a:spcPct val="150000"/>
              </a:lnSpc>
              <a:spcAft>
                <a:spcPts val="800"/>
              </a:spcAft>
              <a:buFont typeface="Wingdings" panose="05000000000000000000" pitchFamily="2" charset="2"/>
              <a:buChar char=""/>
              <a:tabLst>
                <a:tab pos="457200" algn="l"/>
              </a:tabLst>
            </a:pPr>
            <a:r>
              <a:rPr lang="en-IN" sz="1800" dirty="0">
                <a:effectLst/>
                <a:latin typeface="Times New Roman" panose="02020603050405020304" pitchFamily="18" charset="0"/>
                <a:ea typeface="Times New Roman" panose="02020603050405020304" pitchFamily="18" charset="0"/>
              </a:rPr>
              <a:t>Jetson nano</a:t>
            </a:r>
          </a:p>
          <a:p>
            <a:pPr marL="342900" lvl="0" indent="-342900">
              <a:lnSpc>
                <a:spcPct val="150000"/>
              </a:lnSpc>
              <a:spcAft>
                <a:spcPts val="800"/>
              </a:spcAft>
              <a:buFont typeface="Wingdings" panose="05000000000000000000" pitchFamily="2" charset="2"/>
              <a:buChar char=""/>
              <a:tabLst>
                <a:tab pos="457200" algn="l"/>
              </a:tabLst>
            </a:pPr>
            <a:r>
              <a:rPr lang="en-IN" sz="1800" dirty="0">
                <a:effectLst/>
                <a:latin typeface="Times New Roman" panose="02020603050405020304" pitchFamily="18" charset="0"/>
                <a:ea typeface="Times New Roman" panose="02020603050405020304" pitchFamily="18" charset="0"/>
              </a:rPr>
              <a:t>Gyroscope</a:t>
            </a:r>
          </a:p>
          <a:p>
            <a:pPr marL="342900" lvl="0" indent="-342900">
              <a:lnSpc>
                <a:spcPct val="150000"/>
              </a:lnSpc>
              <a:spcAft>
                <a:spcPts val="800"/>
              </a:spcAft>
              <a:buFont typeface="Wingdings" panose="05000000000000000000" pitchFamily="2" charset="2"/>
              <a:buChar char=""/>
              <a:tabLst>
                <a:tab pos="457200" algn="l"/>
              </a:tabLst>
            </a:pPr>
            <a:r>
              <a:rPr lang="en-IN" sz="1800" dirty="0">
                <a:effectLst/>
                <a:latin typeface="Times New Roman" panose="02020603050405020304" pitchFamily="18" charset="0"/>
                <a:ea typeface="Times New Roman" panose="02020603050405020304" pitchFamily="18" charset="0"/>
              </a:rPr>
              <a:t>Flex sensor</a:t>
            </a:r>
          </a:p>
          <a:p>
            <a:pPr marL="342900" lvl="0" indent="-342900">
              <a:lnSpc>
                <a:spcPct val="150000"/>
              </a:lnSpc>
              <a:spcAft>
                <a:spcPts val="800"/>
              </a:spcAft>
              <a:buFont typeface="Wingdings" panose="05000000000000000000" pitchFamily="2" charset="2"/>
              <a:buChar char=""/>
              <a:tabLst>
                <a:tab pos="457200" algn="l"/>
              </a:tabLst>
            </a:pPr>
            <a:r>
              <a:rPr lang="en-IN" sz="1800" dirty="0">
                <a:effectLst/>
                <a:latin typeface="Times New Roman" panose="02020603050405020304" pitchFamily="18" charset="0"/>
                <a:ea typeface="Times New Roman" panose="02020603050405020304" pitchFamily="18" charset="0"/>
              </a:rPr>
              <a:t>Mems </a:t>
            </a:r>
          </a:p>
          <a:p>
            <a:pPr marL="342900" lvl="0" indent="-342900">
              <a:lnSpc>
                <a:spcPct val="150000"/>
              </a:lnSpc>
              <a:spcAft>
                <a:spcPts val="800"/>
              </a:spcAft>
              <a:buFont typeface="Wingdings" panose="05000000000000000000" pitchFamily="2" charset="2"/>
              <a:buChar char=""/>
              <a:tabLst>
                <a:tab pos="457200" algn="l"/>
              </a:tabLst>
            </a:pPr>
            <a:r>
              <a:rPr lang="en-IN" sz="1800" dirty="0">
                <a:effectLst/>
                <a:latin typeface="Times New Roman" panose="02020603050405020304" pitchFamily="18" charset="0"/>
                <a:ea typeface="Times New Roman" panose="02020603050405020304" pitchFamily="18" charset="0"/>
              </a:rPr>
              <a:t>Camera</a:t>
            </a:r>
          </a:p>
          <a:p>
            <a:pPr marL="342900" lvl="0" indent="-342900">
              <a:lnSpc>
                <a:spcPct val="150000"/>
              </a:lnSpc>
              <a:spcAft>
                <a:spcPts val="800"/>
              </a:spcAft>
              <a:buFont typeface="Wingdings" panose="05000000000000000000" pitchFamily="2" charset="2"/>
              <a:buChar char=""/>
              <a:tabLst>
                <a:tab pos="457200" algn="l"/>
              </a:tabLst>
            </a:pPr>
            <a:r>
              <a:rPr lang="en-IN" sz="1800" dirty="0">
                <a:effectLst/>
                <a:latin typeface="Times New Roman" panose="02020603050405020304" pitchFamily="18" charset="0"/>
                <a:ea typeface="Times New Roman" panose="02020603050405020304" pitchFamily="18" charset="0"/>
              </a:rPr>
              <a:t>Bluetooth</a:t>
            </a:r>
          </a:p>
          <a:p>
            <a:pPr marL="342900" lvl="0" indent="-342900">
              <a:lnSpc>
                <a:spcPct val="150000"/>
              </a:lnSpc>
              <a:spcAft>
                <a:spcPts val="800"/>
              </a:spcAft>
              <a:buFont typeface="Wingdings" panose="05000000000000000000" pitchFamily="2" charset="2"/>
              <a:buChar char=""/>
              <a:tabLst>
                <a:tab pos="457200" algn="l"/>
              </a:tabLst>
            </a:pPr>
            <a:r>
              <a:rPr lang="en-IN" sz="1800" dirty="0">
                <a:effectLst/>
                <a:latin typeface="Times New Roman" panose="02020603050405020304" pitchFamily="18" charset="0"/>
                <a:ea typeface="Times New Roman" panose="02020603050405020304" pitchFamily="18" charset="0"/>
              </a:rPr>
              <a:t>DC motor</a:t>
            </a:r>
          </a:p>
        </p:txBody>
      </p:sp>
      <p:sp>
        <p:nvSpPr>
          <p:cNvPr id="3" name="Date Placeholder 2">
            <a:extLst>
              <a:ext uri="{FF2B5EF4-FFF2-40B4-BE49-F238E27FC236}">
                <a16:creationId xmlns:a16="http://schemas.microsoft.com/office/drawing/2014/main" id="{76E8B922-F211-8D88-DCF1-70B86E5B87CE}"/>
              </a:ext>
            </a:extLst>
          </p:cNvPr>
          <p:cNvSpPr>
            <a:spLocks noGrp="1"/>
          </p:cNvSpPr>
          <p:nvPr>
            <p:ph type="dt" sz="half" idx="10"/>
          </p:nvPr>
        </p:nvSpPr>
        <p:spPr/>
        <p:txBody>
          <a:bodyPr/>
          <a:lstStyle/>
          <a:p>
            <a:fld id="{E8DB6051-EE13-42E6-98E9-4DCFCECF34A5}" type="datetime1">
              <a:rPr lang="en-IN" smtClean="0"/>
              <a:t>06-04-2023</a:t>
            </a:fld>
            <a:endParaRPr lang="en-IN"/>
          </a:p>
        </p:txBody>
      </p:sp>
      <p:sp>
        <p:nvSpPr>
          <p:cNvPr id="4" name="Slide Number Placeholder 3">
            <a:extLst>
              <a:ext uri="{FF2B5EF4-FFF2-40B4-BE49-F238E27FC236}">
                <a16:creationId xmlns:a16="http://schemas.microsoft.com/office/drawing/2014/main" id="{2894247B-9CF2-A38D-3B41-D90F4E4CF4C0}"/>
              </a:ext>
            </a:extLst>
          </p:cNvPr>
          <p:cNvSpPr>
            <a:spLocks noGrp="1"/>
          </p:cNvSpPr>
          <p:nvPr>
            <p:ph type="sldNum" sz="quarter" idx="12"/>
          </p:nvPr>
        </p:nvSpPr>
        <p:spPr/>
        <p:txBody>
          <a:bodyPr/>
          <a:lstStyle/>
          <a:p>
            <a:fld id="{9D3FF152-60F5-4862-82F9-1190556AA56F}" type="slidenum">
              <a:rPr lang="en-IN" smtClean="0"/>
              <a:t>9</a:t>
            </a:fld>
            <a:endParaRPr lang="en-IN"/>
          </a:p>
        </p:txBody>
      </p:sp>
    </p:spTree>
    <p:extLst>
      <p:ext uri="{BB962C8B-B14F-4D97-AF65-F5344CB8AC3E}">
        <p14:creationId xmlns:p14="http://schemas.microsoft.com/office/powerpoint/2010/main" val="20702654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595</TotalTime>
  <Words>2550</Words>
  <Application>Microsoft Office PowerPoint</Application>
  <PresentationFormat>On-screen Show (4:3)</PresentationFormat>
  <Paragraphs>147</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Cambria</vt:lpstr>
      <vt:lpstr>Symbol</vt:lpstr>
      <vt:lpstr>Times New Roman</vt:lpstr>
      <vt:lpstr>Wingdings</vt:lpstr>
      <vt:lpstr>Office Theme</vt:lpstr>
      <vt:lpstr>PowerPoint Presentation</vt:lpstr>
      <vt:lpstr>Introduction</vt:lpstr>
      <vt:lpstr>Objective of the Project</vt:lpstr>
      <vt:lpstr>Literature Survey</vt:lpstr>
      <vt:lpstr>Literature Survey</vt:lpstr>
      <vt:lpstr>Literature Survey</vt:lpstr>
      <vt:lpstr>Problem Statement</vt:lpstr>
      <vt:lpstr>Proposed System</vt:lpstr>
      <vt:lpstr>Software / Hardware used</vt:lpstr>
      <vt:lpstr>Architecture / Methodology used</vt:lpstr>
      <vt:lpstr>System Design </vt:lpstr>
      <vt:lpstr>System Design –Use Case Diagram</vt:lpstr>
      <vt:lpstr>Module Description</vt:lpstr>
      <vt:lpstr>Module Description</vt:lpstr>
      <vt:lpstr>Module Description</vt:lpstr>
      <vt:lpstr>Module Description</vt:lpstr>
      <vt:lpstr>Testing /Performance Evaluation / Results</vt:lpstr>
      <vt:lpstr>Testing /Performance Evaluation / Results</vt:lpstr>
      <vt:lpstr>Screen Shots</vt:lpstr>
      <vt:lpstr>Screen Shots</vt:lpstr>
      <vt:lpstr>Conclusion</vt:lpstr>
      <vt:lpstr>Reference Paper</vt:lpstr>
      <vt:lpstr>Conference / Publication / Project Contest  Winner Certificates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Tharun Kumar</cp:lastModifiedBy>
  <cp:revision>11</cp:revision>
  <dcterms:created xsi:type="dcterms:W3CDTF">2020-12-27T14:21:20Z</dcterms:created>
  <dcterms:modified xsi:type="dcterms:W3CDTF">2023-04-06T08:15:51Z</dcterms:modified>
</cp:coreProperties>
</file>