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4" r:id="rId3"/>
    <p:sldId id="280" r:id="rId4"/>
    <p:sldId id="267" r:id="rId5"/>
    <p:sldId id="266" r:id="rId6"/>
    <p:sldId id="268" r:id="rId7"/>
    <p:sldId id="257" r:id="rId8"/>
    <p:sldId id="260" r:id="rId9"/>
    <p:sldId id="258" r:id="rId10"/>
    <p:sldId id="261" r:id="rId11"/>
    <p:sldId id="262" r:id="rId12"/>
    <p:sldId id="263" r:id="rId13"/>
    <p:sldId id="272" r:id="rId14"/>
    <p:sldId id="264" r:id="rId15"/>
    <p:sldId id="269" r:id="rId16"/>
    <p:sldId id="275" r:id="rId17"/>
    <p:sldId id="273" r:id="rId18"/>
    <p:sldId id="271" r:id="rId19"/>
    <p:sldId id="270" r:id="rId20"/>
    <p:sldId id="277" r:id="rId21"/>
    <p:sldId id="278" r:id="rId22"/>
    <p:sldId id="279" r:id="rId2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17CE7E-EA9C-439D-AEFC-E4F9B0306905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601EC7B-B548-4AC2-9792-F32594FEF928}">
      <dgm:prSet/>
      <dgm:spPr/>
      <dgm:t>
        <a:bodyPr/>
        <a:lstStyle/>
        <a:p>
          <a:r>
            <a:rPr lang="en-US" dirty="0"/>
            <a:t>Algorithm 475,000</a:t>
          </a:r>
        </a:p>
      </dgm:t>
    </dgm:pt>
    <dgm:pt modelId="{53CD63B0-95CB-490F-BBF6-083A8E094EB2}" type="parTrans" cxnId="{A513827D-57BA-461E-BD20-C62F92287116}">
      <dgm:prSet/>
      <dgm:spPr/>
      <dgm:t>
        <a:bodyPr/>
        <a:lstStyle/>
        <a:p>
          <a:endParaRPr lang="en-US"/>
        </a:p>
      </dgm:t>
    </dgm:pt>
    <dgm:pt modelId="{33A712F1-EF7A-42F5-8A99-301505DA5E11}" type="sibTrans" cxnId="{A513827D-57BA-461E-BD20-C62F92287116}">
      <dgm:prSet/>
      <dgm:spPr/>
      <dgm:t>
        <a:bodyPr/>
        <a:lstStyle/>
        <a:p>
          <a:endParaRPr lang="en-US"/>
        </a:p>
      </dgm:t>
    </dgm:pt>
    <dgm:pt modelId="{51690ADD-6C04-4202-BCE8-8D2631B1B387}">
      <dgm:prSet/>
      <dgm:spPr/>
      <dgm:t>
        <a:bodyPr/>
        <a:lstStyle/>
        <a:p>
          <a:r>
            <a:rPr lang="en-US" dirty="0"/>
            <a:t>S&amp;P 500 425,000</a:t>
          </a:r>
        </a:p>
      </dgm:t>
    </dgm:pt>
    <dgm:pt modelId="{B5CBBAD6-76C1-4778-B174-54A1C23D69CD}" type="parTrans" cxnId="{71F9820D-6E1C-451A-A5C5-B68E2A3771A6}">
      <dgm:prSet/>
      <dgm:spPr/>
      <dgm:t>
        <a:bodyPr/>
        <a:lstStyle/>
        <a:p>
          <a:endParaRPr lang="en-US"/>
        </a:p>
      </dgm:t>
    </dgm:pt>
    <dgm:pt modelId="{D3965DDE-F06E-4862-A81A-F43655D25685}" type="sibTrans" cxnId="{71F9820D-6E1C-451A-A5C5-B68E2A3771A6}">
      <dgm:prSet/>
      <dgm:spPr/>
      <dgm:t>
        <a:bodyPr/>
        <a:lstStyle/>
        <a:p>
          <a:endParaRPr lang="en-US"/>
        </a:p>
      </dgm:t>
    </dgm:pt>
    <dgm:pt modelId="{FECD3329-C3D1-46D7-A8FC-A30D55685AD1}" type="pres">
      <dgm:prSet presAssocID="{F317CE7E-EA9C-439D-AEFC-E4F9B030690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BC0947E-AE0A-4FC7-8E7F-B6845DE52AFF}" type="pres">
      <dgm:prSet presAssocID="{F601EC7B-B548-4AC2-9792-F32594FEF928}" presName="hierRoot1" presStyleCnt="0"/>
      <dgm:spPr/>
    </dgm:pt>
    <dgm:pt modelId="{F6D09306-6495-4709-9479-1F316313C11D}" type="pres">
      <dgm:prSet presAssocID="{F601EC7B-B548-4AC2-9792-F32594FEF928}" presName="composite" presStyleCnt="0"/>
      <dgm:spPr/>
    </dgm:pt>
    <dgm:pt modelId="{4DA31EDE-522F-4ADF-813F-B9E0ABAFD258}" type="pres">
      <dgm:prSet presAssocID="{F601EC7B-B548-4AC2-9792-F32594FEF928}" presName="background" presStyleLbl="node0" presStyleIdx="0" presStyleCnt="2"/>
      <dgm:spPr/>
    </dgm:pt>
    <dgm:pt modelId="{ED7C4EE3-8153-4D38-9EF3-7B1E13D60E8D}" type="pres">
      <dgm:prSet presAssocID="{F601EC7B-B548-4AC2-9792-F32594FEF928}" presName="text" presStyleLbl="fgAcc0" presStyleIdx="0" presStyleCnt="2">
        <dgm:presLayoutVars>
          <dgm:chPref val="3"/>
        </dgm:presLayoutVars>
      </dgm:prSet>
      <dgm:spPr/>
    </dgm:pt>
    <dgm:pt modelId="{A6E4AFBF-6FC8-498B-9538-2E3369AA1AFE}" type="pres">
      <dgm:prSet presAssocID="{F601EC7B-B548-4AC2-9792-F32594FEF928}" presName="hierChild2" presStyleCnt="0"/>
      <dgm:spPr/>
    </dgm:pt>
    <dgm:pt modelId="{E30BCF63-44E1-4C96-92F4-8E1EC9F6651E}" type="pres">
      <dgm:prSet presAssocID="{51690ADD-6C04-4202-BCE8-8D2631B1B387}" presName="hierRoot1" presStyleCnt="0"/>
      <dgm:spPr/>
    </dgm:pt>
    <dgm:pt modelId="{F1188A93-8CA9-4C45-B5E6-81E175790ADD}" type="pres">
      <dgm:prSet presAssocID="{51690ADD-6C04-4202-BCE8-8D2631B1B387}" presName="composite" presStyleCnt="0"/>
      <dgm:spPr/>
    </dgm:pt>
    <dgm:pt modelId="{0030A11D-F79B-4BCF-B7FA-4130C3AE0C96}" type="pres">
      <dgm:prSet presAssocID="{51690ADD-6C04-4202-BCE8-8D2631B1B387}" presName="background" presStyleLbl="node0" presStyleIdx="1" presStyleCnt="2"/>
      <dgm:spPr/>
    </dgm:pt>
    <dgm:pt modelId="{A78C4ED7-9F8F-4D1F-B9F1-E42365B7F281}" type="pres">
      <dgm:prSet presAssocID="{51690ADD-6C04-4202-BCE8-8D2631B1B387}" presName="text" presStyleLbl="fgAcc0" presStyleIdx="1" presStyleCnt="2">
        <dgm:presLayoutVars>
          <dgm:chPref val="3"/>
        </dgm:presLayoutVars>
      </dgm:prSet>
      <dgm:spPr/>
    </dgm:pt>
    <dgm:pt modelId="{DCB4733B-168D-4B3C-AAE6-3DC87D3920A7}" type="pres">
      <dgm:prSet presAssocID="{51690ADD-6C04-4202-BCE8-8D2631B1B387}" presName="hierChild2" presStyleCnt="0"/>
      <dgm:spPr/>
    </dgm:pt>
  </dgm:ptLst>
  <dgm:cxnLst>
    <dgm:cxn modelId="{71F9820D-6E1C-451A-A5C5-B68E2A3771A6}" srcId="{F317CE7E-EA9C-439D-AEFC-E4F9B0306905}" destId="{51690ADD-6C04-4202-BCE8-8D2631B1B387}" srcOrd="1" destOrd="0" parTransId="{B5CBBAD6-76C1-4778-B174-54A1C23D69CD}" sibTransId="{D3965DDE-F06E-4862-A81A-F43655D25685}"/>
    <dgm:cxn modelId="{885C5C5E-6A8B-4735-B5BF-9F430F628791}" type="presOf" srcId="{F601EC7B-B548-4AC2-9792-F32594FEF928}" destId="{ED7C4EE3-8153-4D38-9EF3-7B1E13D60E8D}" srcOrd="0" destOrd="0" presId="urn:microsoft.com/office/officeart/2005/8/layout/hierarchy1"/>
    <dgm:cxn modelId="{4D0FF44C-CFD8-4F7D-B152-ABCA61234272}" type="presOf" srcId="{51690ADD-6C04-4202-BCE8-8D2631B1B387}" destId="{A78C4ED7-9F8F-4D1F-B9F1-E42365B7F281}" srcOrd="0" destOrd="0" presId="urn:microsoft.com/office/officeart/2005/8/layout/hierarchy1"/>
    <dgm:cxn modelId="{A513827D-57BA-461E-BD20-C62F92287116}" srcId="{F317CE7E-EA9C-439D-AEFC-E4F9B0306905}" destId="{F601EC7B-B548-4AC2-9792-F32594FEF928}" srcOrd="0" destOrd="0" parTransId="{53CD63B0-95CB-490F-BBF6-083A8E094EB2}" sibTransId="{33A712F1-EF7A-42F5-8A99-301505DA5E11}"/>
    <dgm:cxn modelId="{E34B6691-7F51-4EB2-B6F8-01017DE220DA}" type="presOf" srcId="{F317CE7E-EA9C-439D-AEFC-E4F9B0306905}" destId="{FECD3329-C3D1-46D7-A8FC-A30D55685AD1}" srcOrd="0" destOrd="0" presId="urn:microsoft.com/office/officeart/2005/8/layout/hierarchy1"/>
    <dgm:cxn modelId="{6539DA54-F7F9-4E36-AB54-2668B2F9740A}" type="presParOf" srcId="{FECD3329-C3D1-46D7-A8FC-A30D55685AD1}" destId="{8BC0947E-AE0A-4FC7-8E7F-B6845DE52AFF}" srcOrd="0" destOrd="0" presId="urn:microsoft.com/office/officeart/2005/8/layout/hierarchy1"/>
    <dgm:cxn modelId="{A4D6FFA3-BF72-4723-BF3F-D612B8539A76}" type="presParOf" srcId="{8BC0947E-AE0A-4FC7-8E7F-B6845DE52AFF}" destId="{F6D09306-6495-4709-9479-1F316313C11D}" srcOrd="0" destOrd="0" presId="urn:microsoft.com/office/officeart/2005/8/layout/hierarchy1"/>
    <dgm:cxn modelId="{3F0FE275-E639-4DB9-96D5-9C9DA222C8BF}" type="presParOf" srcId="{F6D09306-6495-4709-9479-1F316313C11D}" destId="{4DA31EDE-522F-4ADF-813F-B9E0ABAFD258}" srcOrd="0" destOrd="0" presId="urn:microsoft.com/office/officeart/2005/8/layout/hierarchy1"/>
    <dgm:cxn modelId="{3679C122-D590-451C-85EC-1C667C4BE2DF}" type="presParOf" srcId="{F6D09306-6495-4709-9479-1F316313C11D}" destId="{ED7C4EE3-8153-4D38-9EF3-7B1E13D60E8D}" srcOrd="1" destOrd="0" presId="urn:microsoft.com/office/officeart/2005/8/layout/hierarchy1"/>
    <dgm:cxn modelId="{A46DB039-A5EC-4856-B975-2DFCE1A0D4C9}" type="presParOf" srcId="{8BC0947E-AE0A-4FC7-8E7F-B6845DE52AFF}" destId="{A6E4AFBF-6FC8-498B-9538-2E3369AA1AFE}" srcOrd="1" destOrd="0" presId="urn:microsoft.com/office/officeart/2005/8/layout/hierarchy1"/>
    <dgm:cxn modelId="{D218BA5A-0C89-4680-B1AC-41FAB9B98DE8}" type="presParOf" srcId="{FECD3329-C3D1-46D7-A8FC-A30D55685AD1}" destId="{E30BCF63-44E1-4C96-92F4-8E1EC9F6651E}" srcOrd="1" destOrd="0" presId="urn:microsoft.com/office/officeart/2005/8/layout/hierarchy1"/>
    <dgm:cxn modelId="{7A2A259B-ABE2-453E-B6DC-96D6955B4C62}" type="presParOf" srcId="{E30BCF63-44E1-4C96-92F4-8E1EC9F6651E}" destId="{F1188A93-8CA9-4C45-B5E6-81E175790ADD}" srcOrd="0" destOrd="0" presId="urn:microsoft.com/office/officeart/2005/8/layout/hierarchy1"/>
    <dgm:cxn modelId="{D4E4F423-ADA5-4061-B83D-0DD6902FFAEA}" type="presParOf" srcId="{F1188A93-8CA9-4C45-B5E6-81E175790ADD}" destId="{0030A11D-F79B-4BCF-B7FA-4130C3AE0C96}" srcOrd="0" destOrd="0" presId="urn:microsoft.com/office/officeart/2005/8/layout/hierarchy1"/>
    <dgm:cxn modelId="{D2B6B87A-67F8-4E71-ABA7-0FEA1196DA2C}" type="presParOf" srcId="{F1188A93-8CA9-4C45-B5E6-81E175790ADD}" destId="{A78C4ED7-9F8F-4D1F-B9F1-E42365B7F281}" srcOrd="1" destOrd="0" presId="urn:microsoft.com/office/officeart/2005/8/layout/hierarchy1"/>
    <dgm:cxn modelId="{E2FACF18-300F-47EC-839F-BB7981A34EE7}" type="presParOf" srcId="{E30BCF63-44E1-4C96-92F4-8E1EC9F6651E}" destId="{DCB4733B-168D-4B3C-AAE6-3DC87D3920A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31EDE-522F-4ADF-813F-B9E0ABAFD258}">
      <dsp:nvSpPr>
        <dsp:cNvPr id="0" name=""/>
        <dsp:cNvSpPr/>
      </dsp:nvSpPr>
      <dsp:spPr>
        <a:xfrm>
          <a:off x="627542" y="155"/>
          <a:ext cx="2580153" cy="16383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C4EE3-8153-4D38-9EF3-7B1E13D60E8D}">
      <dsp:nvSpPr>
        <dsp:cNvPr id="0" name=""/>
        <dsp:cNvSpPr/>
      </dsp:nvSpPr>
      <dsp:spPr>
        <a:xfrm>
          <a:off x="914226" y="272504"/>
          <a:ext cx="2580153" cy="1638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Algorithm 475,000</a:t>
          </a:r>
        </a:p>
      </dsp:txBody>
      <dsp:txXfrm>
        <a:off x="962213" y="320491"/>
        <a:ext cx="2484179" cy="1542423"/>
      </dsp:txXfrm>
    </dsp:sp>
    <dsp:sp modelId="{0030A11D-F79B-4BCF-B7FA-4130C3AE0C96}">
      <dsp:nvSpPr>
        <dsp:cNvPr id="0" name=""/>
        <dsp:cNvSpPr/>
      </dsp:nvSpPr>
      <dsp:spPr>
        <a:xfrm>
          <a:off x="3781063" y="155"/>
          <a:ext cx="2580153" cy="16383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C4ED7-9F8F-4D1F-B9F1-E42365B7F281}">
      <dsp:nvSpPr>
        <dsp:cNvPr id="0" name=""/>
        <dsp:cNvSpPr/>
      </dsp:nvSpPr>
      <dsp:spPr>
        <a:xfrm>
          <a:off x="4067747" y="272504"/>
          <a:ext cx="2580153" cy="1638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S&amp;P 500 425,000</a:t>
          </a:r>
        </a:p>
      </dsp:txBody>
      <dsp:txXfrm>
        <a:off x="4115734" y="320491"/>
        <a:ext cx="2484179" cy="1542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0D374-57D0-4473-BC48-E4A35425A88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E9EDF-B1E3-40C8-BA92-1BF8E7C43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1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E9EDF-B1E3-40C8-BA92-1BF8E7C43A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6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E9EDF-B1E3-40C8-BA92-1BF8E7C43A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3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35563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8/27/2020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50504"/>
            <a:ext cx="8229600" cy="8012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8/27/2020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8/27/2020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8/27/2020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8/27/2020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8/27/2020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2194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>
          <a:xfrm>
            <a:off x="0" y="1597820"/>
            <a:ext cx="9144000" cy="1102519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Algorithmic Trading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700339"/>
            <a:ext cx="9143999" cy="200988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Tharun Polamarasetty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Under the guidance: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Graham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Carroll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Vice- President, QMS Capital Management LP)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D089623-2AA3-4D09-8AD9-CAF79FC5D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33" b="93539" l="2804" r="98248">
                        <a14:foregroundMark x1="30443" y1="10815" x2="21612" y2="12079"/>
                        <a14:foregroundMark x1="31890" y1="10608" x2="31456" y2="10670"/>
                        <a14:foregroundMark x1="70678" y1="5056" x2="49512" y2="8086"/>
                        <a14:foregroundMark x1="21612" y1="12079" x2="6308" y2="3371"/>
                        <a14:foregroundMark x1="6308" y1="3371" x2="701" y2="2809"/>
                        <a14:foregroundMark x1="701" y1="2809" x2="584" y2="23034"/>
                        <a14:foregroundMark x1="584" y1="23034" x2="15070" y2="93820"/>
                        <a14:foregroundMark x1="15070" y1="93820" x2="67407" y2="99157"/>
                        <a14:foregroundMark x1="67407" y1="99157" x2="98248" y2="93539"/>
                        <a14:foregroundMark x1="98248" y1="93539" x2="96846" y2="19663"/>
                        <a14:foregroundMark x1="96846" y1="19663" x2="88551" y2="9270"/>
                        <a14:foregroundMark x1="50707" y1="19113" x2="39953" y2="21910"/>
                        <a14:foregroundMark x1="88551" y1="9270" x2="59964" y2="16705"/>
                        <a14:foregroundMark x1="39953" y1="21910" x2="42153" y2="18304"/>
                        <a14:foregroundMark x1="58153" y1="10393" x2="58875" y2="10393"/>
                        <a14:foregroundMark x1="60280" y1="10393" x2="65070" y2="6742"/>
                        <a14:foregroundMark x1="65070" y1="6742" x2="65070" y2="6742"/>
                        <a14:foregroundMark x1="67640" y1="17978" x2="61449" y2="17978"/>
                        <a14:foregroundMark x1="59232" y1="20057" x2="38084" y2="39888"/>
                        <a14:foregroundMark x1="61449" y1="17978" x2="60275" y2="19079"/>
                        <a14:foregroundMark x1="38084" y1="39888" x2="27570" y2="59831"/>
                        <a14:foregroundMark x1="27570" y1="59831" x2="29089" y2="81461"/>
                        <a14:foregroundMark x1="29089" y1="81461" x2="41121" y2="89326"/>
                        <a14:foregroundMark x1="41121" y1="89326" x2="59112" y2="87921"/>
                        <a14:foregroundMark x1="59112" y1="87921" x2="78388" y2="62921"/>
                        <a14:foregroundMark x1="78388" y1="62921" x2="82477" y2="53090"/>
                        <a14:foregroundMark x1="82477" y1="53090" x2="80140" y2="39607"/>
                        <a14:foregroundMark x1="85864" y1="30899" x2="80724" y2="45225"/>
                        <a14:foregroundMark x1="80724" y1="45225" x2="76285" y2="70787"/>
                        <a14:foregroundMark x1="76285" y1="70787" x2="83411" y2="90169"/>
                        <a14:foregroundMark x1="83411" y1="90169" x2="91472" y2="92697"/>
                        <a14:foregroundMark x1="91472" y1="92697" x2="98364" y2="87360"/>
                        <a14:foregroundMark x1="98364" y1="87360" x2="84112" y2="16011"/>
                        <a14:foregroundMark x1="84112" y1="16011" x2="87734" y2="45225"/>
                        <a14:foregroundMark x1="87734" y1="45225" x2="88084" y2="51966"/>
                        <a14:foregroundMark x1="8762" y1="8708" x2="4089" y2="30056"/>
                        <a14:foregroundMark x1="4089" y1="30056" x2="3154" y2="56461"/>
                        <a14:foregroundMark x1="3154" y1="56461" x2="4790" y2="88764"/>
                        <a14:foregroundMark x1="4790" y1="88764" x2="8178" y2="98315"/>
                        <a14:foregroundMark x1="8178" y1="98315" x2="10631" y2="81461"/>
                        <a14:foregroundMark x1="10631" y1="81461" x2="3972" y2="8708"/>
                        <a14:foregroundMark x1="3972" y1="8708" x2="4206" y2="4494"/>
                        <a14:foregroundMark x1="1168" y1="9831" x2="1051" y2="80337"/>
                        <a14:foregroundMark x1="1051" y1="80337" x2="2687" y2="92697"/>
                        <a14:foregroundMark x1="2687" y1="92697" x2="3972" y2="11236"/>
                        <a14:foregroundMark x1="3972" y1="11236" x2="7009" y2="45787"/>
                        <a14:foregroundMark x1="7009" y1="45787" x2="4206" y2="58146"/>
                        <a14:foregroundMark x1="4206" y1="58146" x2="4089" y2="71629"/>
                        <a14:foregroundMark x1="4089" y1="71629" x2="2804" y2="79494"/>
                        <a14:foregroundMark x1="6659" y1="92978" x2="51636" y2="89607"/>
                        <a14:foregroundMark x1="51636" y1="89607" x2="66355" y2="91292"/>
                        <a14:foregroundMark x1="66355" y1="91292" x2="64953" y2="93539"/>
                        <a14:foregroundMark x1="40304" y1="17416" x2="42757" y2="16854"/>
                        <a14:foregroundMark x1="44042" y1="17416" x2="44042" y2="17416"/>
                        <a14:foregroundMark x1="43692" y1="16854" x2="43925" y2="17135"/>
                        <a14:foregroundMark x1="45327" y1="17135" x2="45911" y2="17135"/>
                        <a14:foregroundMark x1="44626" y1="17135" x2="43925" y2="17135"/>
                        <a14:foregroundMark x1="46379" y1="17416" x2="44743" y2="17416"/>
                        <a14:backgroundMark x1="31075" y1="14607" x2="40698" y2="15837"/>
                        <a14:backgroundMark x1="46320" y1="15590" x2="59112" y2="14326"/>
                        <a14:backgroundMark x1="42991" y1="15919" x2="43587" y2="15860"/>
                        <a14:backgroundMark x1="59112" y1="14326" x2="59346" y2="14326"/>
                        <a14:backgroundMark x1="31075" y1="13764" x2="48481" y2="12079"/>
                        <a14:backgroundMark x1="48481" y1="12079" x2="54556" y2="14326"/>
                        <a14:backgroundMark x1="41132" y1="14099" x2="37967" y2="14045"/>
                        <a14:backgroundMark x1="46109" y1="14183" x2="45519" y2="14173"/>
                        <a14:backgroundMark x1="54556" y1="14326" x2="46690" y2="14193"/>
                        <a14:backgroundMark x1="37967" y1="14045" x2="41109" y2="14190"/>
                        <a14:backgroundMark x1="46808" y1="13747" x2="49416" y2="13202"/>
                        <a14:backgroundMark x1="45060" y1="14113" x2="46190" y2="13877"/>
                        <a14:backgroundMark x1="49416" y1="13202" x2="49416" y2="13202"/>
                        <a14:backgroundMark x1="58879" y1="12921" x2="50234" y2="15449"/>
                        <a14:backgroundMark x1="30841" y1="13764" x2="32477" y2="15449"/>
                        <a14:backgroundMark x1="32126" y1="13202" x2="31075" y2="13202"/>
                        <a14:backgroundMark x1="42290" y1="15730" x2="42290" y2="15730"/>
                        <a14:backgroundMark x1="42407" y1="15730" x2="42407" y2="15730"/>
                        <a14:backgroundMark x1="45911" y1="16573" x2="45911" y2="16573"/>
                        <a14:backgroundMark x1="59346" y1="16011" x2="58178" y2="16573"/>
                        <a14:backgroundMark x1="55841" y1="16292" x2="55257" y2="15730"/>
                        <a14:backgroundMark x1="41589" y1="16011" x2="41589" y2="160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488" y="940522"/>
            <a:ext cx="8963025" cy="3719655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74ECBA-EBD9-4BC3-A1F7-D35DA86AB43B}"/>
              </a:ext>
            </a:extLst>
          </p:cNvPr>
          <p:cNvSpPr txBox="1"/>
          <p:nvPr/>
        </p:nvSpPr>
        <p:spPr>
          <a:xfrm>
            <a:off x="3179214" y="709689"/>
            <a:ext cx="2785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Value based Strategy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CDD02-3554-48F4-A7B1-6C7769E89C70}"/>
              </a:ext>
            </a:extLst>
          </p:cNvPr>
          <p:cNvSpPr txBox="1"/>
          <p:nvPr/>
        </p:nvSpPr>
        <p:spPr>
          <a:xfrm>
            <a:off x="7545936" y="1295400"/>
            <a:ext cx="1702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Common Styles</a:t>
            </a:r>
          </a:p>
        </p:txBody>
      </p:sp>
    </p:spTree>
    <p:extLst>
      <p:ext uri="{BB962C8B-B14F-4D97-AF65-F5344CB8AC3E}">
        <p14:creationId xmlns:p14="http://schemas.microsoft.com/office/powerpoint/2010/main" val="3499142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68FB4F5-FC70-4B14-BC67-7FAC61C27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35" y="981076"/>
            <a:ext cx="8807129" cy="3924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7529BE-715F-4ADD-ACF4-06C7A3C00D7F}"/>
              </a:ext>
            </a:extLst>
          </p:cNvPr>
          <p:cNvSpPr txBox="1"/>
          <p:nvPr/>
        </p:nvSpPr>
        <p:spPr>
          <a:xfrm>
            <a:off x="3545660" y="611744"/>
            <a:ext cx="2052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Sector Analysis</a:t>
            </a:r>
          </a:p>
        </p:txBody>
      </p:sp>
    </p:spTree>
    <p:extLst>
      <p:ext uri="{BB962C8B-B14F-4D97-AF65-F5344CB8AC3E}">
        <p14:creationId xmlns:p14="http://schemas.microsoft.com/office/powerpoint/2010/main" val="2628581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68C7CB-6C00-4B8F-BCB9-2843F378BD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83"/>
          <a:stretch/>
        </p:blipFill>
        <p:spPr>
          <a:xfrm>
            <a:off x="2263393" y="561974"/>
            <a:ext cx="4617215" cy="4581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9508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BD9B60C-C3D7-4AE9-886B-D68AA8B68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97"/>
          <a:stretch/>
        </p:blipFill>
        <p:spPr>
          <a:xfrm>
            <a:off x="74428" y="861236"/>
            <a:ext cx="9069572" cy="4231463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E0104A-FF22-4962-8ED5-B0EA2C6608BA}"/>
              </a:ext>
            </a:extLst>
          </p:cNvPr>
          <p:cNvSpPr txBox="1"/>
          <p:nvPr/>
        </p:nvSpPr>
        <p:spPr>
          <a:xfrm>
            <a:off x="3088926" y="402377"/>
            <a:ext cx="4083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2014 to 2016 performance</a:t>
            </a:r>
          </a:p>
        </p:txBody>
      </p:sp>
    </p:spTree>
    <p:extLst>
      <p:ext uri="{BB962C8B-B14F-4D97-AF65-F5344CB8AC3E}">
        <p14:creationId xmlns:p14="http://schemas.microsoft.com/office/powerpoint/2010/main" val="3004184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5900CD-F454-4C39-A261-D43A2F3F58DD}"/>
              </a:ext>
            </a:extLst>
          </p:cNvPr>
          <p:cNvSpPr txBox="1"/>
          <p:nvPr/>
        </p:nvSpPr>
        <p:spPr>
          <a:xfrm>
            <a:off x="965852" y="2217807"/>
            <a:ext cx="7212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Performance During Stress events</a:t>
            </a:r>
          </a:p>
        </p:txBody>
      </p:sp>
    </p:spTree>
    <p:extLst>
      <p:ext uri="{BB962C8B-B14F-4D97-AF65-F5344CB8AC3E}">
        <p14:creationId xmlns:p14="http://schemas.microsoft.com/office/powerpoint/2010/main" val="2151688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2BC4277-97F4-4444-803A-94C62BDBC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157" y="506776"/>
            <a:ext cx="4840345" cy="4636724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42B7DAB-FDA3-4503-9F94-1F25C1C8E0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7"/>
          <a:stretch/>
        </p:blipFill>
        <p:spPr>
          <a:xfrm>
            <a:off x="4893407" y="506776"/>
            <a:ext cx="4250593" cy="463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63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5782-BFBB-4B55-9CE7-783D1B29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E270E-DA60-4E20-9918-F6D456F0A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4931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/>
              <a:t>Include short term strategy for 4 months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Invest free capital in S&amp;P500 and exit when needed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sz="2200" dirty="0"/>
              <a:t>Model for weightages instead of passing stocks through filters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Like Fama French model, weightages instead of using filters.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Supervised regression machine learning problem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Portfolio Optimization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107776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7E0D-E80F-46CA-ABB5-06E62CDF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75730"/>
            <a:ext cx="8229600" cy="80129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If invested 100,000 in 2005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EC56E8-4A7F-46D1-996F-A60E8B510B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447280"/>
              </p:ext>
            </p:extLst>
          </p:nvPr>
        </p:nvGraphicFramePr>
        <p:xfrm>
          <a:off x="934278" y="2405269"/>
          <a:ext cx="7275443" cy="1911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894E310-F924-41CC-A525-01EEEE543124}"/>
              </a:ext>
            </a:extLst>
          </p:cNvPr>
          <p:cNvSpPr txBox="1"/>
          <p:nvPr/>
        </p:nvSpPr>
        <p:spPr>
          <a:xfrm>
            <a:off x="2158409" y="4330259"/>
            <a:ext cx="199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months/ year</a:t>
            </a:r>
          </a:p>
          <a:p>
            <a:r>
              <a:rPr lang="en-US" dirty="0"/>
              <a:t>Projects to 616,000</a:t>
            </a:r>
          </a:p>
        </p:txBody>
      </p:sp>
    </p:spTree>
    <p:extLst>
      <p:ext uri="{BB962C8B-B14F-4D97-AF65-F5344CB8AC3E}">
        <p14:creationId xmlns:p14="http://schemas.microsoft.com/office/powerpoint/2010/main" val="342406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CB90-819B-4787-A640-F15C6DB05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1F74D-890A-469D-A573-1472C78AB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493190"/>
          </a:xfrm>
        </p:spPr>
        <p:txBody>
          <a:bodyPr/>
          <a:lstStyle/>
          <a:p>
            <a:r>
              <a:rPr lang="en-US" sz="1600" dirty="0"/>
              <a:t>Zhou, </a:t>
            </a:r>
            <a:r>
              <a:rPr lang="en-US" sz="1600" dirty="0" err="1"/>
              <a:t>Haigang</a:t>
            </a:r>
            <a:r>
              <a:rPr lang="en-US" sz="1600" dirty="0"/>
              <a:t>, and John Qi Zhu. "Jump on the Post-Earnings Announcement Drift." Financial Analysts Journal 68, no. 3 (2012): 63-80</a:t>
            </a:r>
            <a:r>
              <a:rPr lang="en-US" sz="1600"/>
              <a:t>. </a:t>
            </a:r>
            <a:endParaRPr lang="en-US" sz="1600" dirty="0"/>
          </a:p>
          <a:p>
            <a:r>
              <a:rPr lang="en-US" sz="1600" dirty="0"/>
              <a:t>Lee, Suzanne S., and Per A. </a:t>
            </a:r>
            <a:r>
              <a:rPr lang="en-US" sz="1600" dirty="0" err="1"/>
              <a:t>Mykland</a:t>
            </a:r>
            <a:r>
              <a:rPr lang="en-US" sz="1600" dirty="0"/>
              <a:t>. "Jumps in Financial Markets: A New Nonparametric Test and Jump Dynamics." The Review of Financial Studies 21, no. 6 (2008): 2535-563.</a:t>
            </a:r>
          </a:p>
          <a:p>
            <a:r>
              <a:rPr lang="en-US" sz="1600" dirty="0" err="1"/>
              <a:t>Abarbanell</a:t>
            </a:r>
            <a:r>
              <a:rPr lang="en-US" sz="1600" dirty="0"/>
              <a:t>, J. S., &amp; Bernard, V. L. (1992). Tests of analysts' overreaction/underreaction to earnings information as an explanation for anomalous stock price behavior. The Journal of Finance, 47, 1181–1207.</a:t>
            </a:r>
          </a:p>
          <a:p>
            <a:r>
              <a:rPr lang="en-US" sz="1600" dirty="0"/>
              <a:t>https://www.quantopian.com/posts</a:t>
            </a:r>
          </a:p>
          <a:p>
            <a:r>
              <a:rPr lang="en-US" sz="1600" dirty="0"/>
              <a:t>https://www.quantopian.com/docs/index</a:t>
            </a:r>
          </a:p>
        </p:txBody>
      </p:sp>
    </p:spTree>
    <p:extLst>
      <p:ext uri="{BB962C8B-B14F-4D97-AF65-F5344CB8AC3E}">
        <p14:creationId xmlns:p14="http://schemas.microsoft.com/office/powerpoint/2010/main" val="4056853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680619-EAF9-4089-8385-02E4476A0466}"/>
              </a:ext>
            </a:extLst>
          </p:cNvPr>
          <p:cNvSpPr txBox="1"/>
          <p:nvPr/>
        </p:nvSpPr>
        <p:spPr>
          <a:xfrm>
            <a:off x="2908243" y="2063918"/>
            <a:ext cx="33275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16358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49694-0AC5-46C1-AB94-215878B4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16131"/>
            <a:ext cx="8597348" cy="374208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/>
              <a:t>Screen through 700 US Equities with 7 filter layers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Apply nonparametric Jump Model</a:t>
            </a:r>
            <a:r>
              <a:rPr lang="en-US" sz="1100" dirty="0"/>
              <a:t>(Lee,Mykland)</a:t>
            </a:r>
          </a:p>
          <a:p>
            <a:pPr lvl="1"/>
            <a:r>
              <a:rPr lang="en-US" sz="1800" dirty="0"/>
              <a:t>Calculate L statistic for K=16 to offset from volatility jumps</a:t>
            </a:r>
          </a:p>
          <a:p>
            <a:pPr lvl="1"/>
            <a:r>
              <a:rPr lang="en-US" sz="1800" dirty="0"/>
              <a:t>Calculate T statistic, J Statistic</a:t>
            </a:r>
          </a:p>
          <a:p>
            <a:pPr lvl="1"/>
            <a:r>
              <a:rPr lang="en-US" sz="1800" dirty="0"/>
              <a:t>Trading Signal: Filter for signicance level 1% </a:t>
            </a:r>
          </a:p>
          <a:p>
            <a:endParaRPr lang="en-US" sz="1800" dirty="0"/>
          </a:p>
          <a:p>
            <a:r>
              <a:rPr lang="en-US" sz="1800" dirty="0"/>
              <a:t>Improvement: Pass it through  </a:t>
            </a:r>
            <a:r>
              <a:rPr lang="en-US" sz="2000" u="sng" dirty="0"/>
              <a:t>EPS</a:t>
            </a:r>
            <a:r>
              <a:rPr lang="en-US" sz="1100" u="sng" dirty="0"/>
              <a:t>(quarterly actual) </a:t>
            </a:r>
            <a:r>
              <a:rPr lang="en-US" b="1" u="sng" dirty="0"/>
              <a:t>-</a:t>
            </a:r>
            <a:r>
              <a:rPr lang="en-US" sz="1100" u="sng" dirty="0"/>
              <a:t>  </a:t>
            </a:r>
            <a:r>
              <a:rPr lang="en-US" sz="2000" u="sng" dirty="0"/>
              <a:t>EPS</a:t>
            </a:r>
            <a:r>
              <a:rPr lang="en-US" sz="1100" u="sng" dirty="0"/>
              <a:t>(quarterly census estimate)</a:t>
            </a:r>
          </a:p>
          <a:p>
            <a:pPr marL="457200" lvl="1" indent="0">
              <a:buNone/>
            </a:pPr>
            <a:r>
              <a:rPr lang="en-US" sz="1100" dirty="0"/>
              <a:t>									</a:t>
            </a:r>
            <a:r>
              <a:rPr lang="en-US" sz="2000" dirty="0"/>
              <a:t>Current</a:t>
            </a:r>
            <a:r>
              <a:rPr lang="en-US" sz="1100" dirty="0"/>
              <a:t> </a:t>
            </a:r>
            <a:r>
              <a:rPr lang="en-US" sz="2000" dirty="0"/>
              <a:t>Price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63403A-DB6A-4B41-8EDB-C2C95D3DAD11}"/>
              </a:ext>
            </a:extLst>
          </p:cNvPr>
          <p:cNvSpPr/>
          <p:nvPr/>
        </p:nvSpPr>
        <p:spPr>
          <a:xfrm>
            <a:off x="1860698" y="806521"/>
            <a:ext cx="1892595" cy="5611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9FB30C-F725-4AA6-A6C7-964318CE891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67129" y="1087095"/>
            <a:ext cx="10935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4AB8D5-0DC5-4156-B9F2-B6F3317247F8}"/>
              </a:ext>
            </a:extLst>
          </p:cNvPr>
          <p:cNvCxnSpPr>
            <a:cxnSpLocks/>
          </p:cNvCxnSpPr>
          <p:nvPr/>
        </p:nvCxnSpPr>
        <p:spPr>
          <a:xfrm>
            <a:off x="3753293" y="1087094"/>
            <a:ext cx="14800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9DC6D7-7951-41F8-BA39-B58CBAD8243D}"/>
              </a:ext>
            </a:extLst>
          </p:cNvPr>
          <p:cNvSpPr txBox="1"/>
          <p:nvPr/>
        </p:nvSpPr>
        <p:spPr>
          <a:xfrm>
            <a:off x="767129" y="68987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AF71F3-D78D-433C-82D9-228F760E3C54}"/>
              </a:ext>
            </a:extLst>
          </p:cNvPr>
          <p:cNvSpPr txBox="1"/>
          <p:nvPr/>
        </p:nvSpPr>
        <p:spPr>
          <a:xfrm>
            <a:off x="3753292" y="643531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Trading Signal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8DFC63-7AAA-46C6-9C95-F1D9986ED353}"/>
              </a:ext>
            </a:extLst>
          </p:cNvPr>
          <p:cNvSpPr/>
          <p:nvPr/>
        </p:nvSpPr>
        <p:spPr>
          <a:xfrm>
            <a:off x="5233378" y="778635"/>
            <a:ext cx="2624082" cy="5611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Portfolio trading</a:t>
            </a:r>
          </a:p>
        </p:txBody>
      </p:sp>
    </p:spTree>
    <p:extLst>
      <p:ext uri="{BB962C8B-B14F-4D97-AF65-F5344CB8AC3E}">
        <p14:creationId xmlns:p14="http://schemas.microsoft.com/office/powerpoint/2010/main" val="84963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D7E9-7170-4FA3-8B6B-A0B5670A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1</a:t>
            </a:r>
            <a:r>
              <a:rPr lang="en-US" sz="2000" b="0" dirty="0"/>
              <a:t>(8+4 month optimized portfolio)</a:t>
            </a:r>
            <a:endParaRPr lang="en-US" b="0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BB832C5-9CBF-4915-8BC6-81846C5E3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910316"/>
            <a:ext cx="81438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99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CB32-0895-4E19-8EDA-CD07EC8A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1</a:t>
            </a:r>
            <a:r>
              <a:rPr lang="en-US" sz="1600" b="0" dirty="0"/>
              <a:t>(8+4 month optimized portfolio)</a:t>
            </a:r>
            <a:endParaRPr lang="en-US" sz="1600" dirty="0"/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79E40E1-D2EC-4D86-BDC6-B6B0A8EB9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739974"/>
            <a:ext cx="80962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38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48CA9B26-1F86-49CC-A0E4-16AEBB175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53433"/>
            <a:ext cx="6517758" cy="452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6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A picture containing clock&#10;&#10;Description automatically generated">
            <a:extLst>
              <a:ext uri="{FF2B5EF4-FFF2-40B4-BE49-F238E27FC236}">
                <a16:creationId xmlns:a16="http://schemas.microsoft.com/office/drawing/2014/main" id="{486D5F18-52BA-4B20-A8E6-1DE8FEDF8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33" y="625752"/>
            <a:ext cx="5348176" cy="168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25F2F2-55FD-4CA5-8263-2CAB0E2C8B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68"/>
          <a:stretch/>
        </p:blipFill>
        <p:spPr bwMode="auto">
          <a:xfrm>
            <a:off x="1594884" y="2530631"/>
            <a:ext cx="5454502" cy="164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2CB94A3C-936F-42C2-8AB2-02753C2A3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82" y="612488"/>
            <a:ext cx="10951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 Statistic: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F27C8BE-A853-4F6C-837D-8CC42AC75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82" y="2504858"/>
            <a:ext cx="26484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Selection of rejection region: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DD1E2EF-C398-46CC-81EF-48A2E913E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82" y="5143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76381-F25F-49E1-A434-7CD98771E594}"/>
              </a:ext>
            </a:extLst>
          </p:cNvPr>
          <p:cNvSpPr txBox="1"/>
          <p:nvPr/>
        </p:nvSpPr>
        <p:spPr>
          <a:xfrm>
            <a:off x="829339" y="4362733"/>
            <a:ext cx="7485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(ξ </a:t>
            </a:r>
            <a:r>
              <a:rPr lang="en-US" sz="1400" dirty="0">
                <a:effectLst/>
                <a:latin typeface="Arial" panose="020B0604020202020204" pitchFamily="34" charset="0"/>
                <a:ea typeface="MTSY"/>
                <a:cs typeface="Arial" panose="020B0604020202020204" pitchFamily="34" charset="0"/>
              </a:rPr>
              <a:t>≤ 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400" dirty="0">
                <a:effectLst/>
                <a:latin typeface="Arial" panose="020B0604020202020204" pitchFamily="34" charset="0"/>
                <a:ea typeface="MTSY"/>
                <a:cs typeface="Arial" panose="020B0604020202020204" pitchFamily="34" charset="0"/>
              </a:rPr>
              <a:t>∗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400" dirty="0">
                <a:effectLst/>
                <a:latin typeface="Arial" panose="020B0604020202020204" pitchFamily="34" charset="0"/>
                <a:ea typeface="MTSY"/>
                <a:cs typeface="Arial" panose="020B0604020202020204" pitchFamily="34" charset="0"/>
              </a:rPr>
              <a:t>= 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exp(</a:t>
            </a:r>
            <a:r>
              <a:rPr lang="en-US" sz="1400" dirty="0">
                <a:effectLst/>
                <a:latin typeface="Arial" panose="020B0604020202020204" pitchFamily="34" charset="0"/>
                <a:ea typeface="MTSY"/>
                <a:cs typeface="Arial" panose="020B0604020202020204" pitchFamily="34" charset="0"/>
              </a:rPr>
              <a:t>−</a:t>
            </a:r>
            <a:r>
              <a:rPr lang="en-US" sz="1400" i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effectLst/>
                <a:latin typeface="Arial" panose="020B0604020202020204" pitchFamily="34" charset="0"/>
                <a:ea typeface="MTSY"/>
                <a:cs typeface="Arial" panose="020B0604020202020204" pitchFamily="34" charset="0"/>
              </a:rPr>
              <a:t>−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400" dirty="0">
                <a:effectLst/>
                <a:latin typeface="Arial" panose="020B0604020202020204" pitchFamily="34" charset="0"/>
                <a:ea typeface="MTSY"/>
                <a:cs typeface="Arial" panose="020B0604020202020204" pitchFamily="34" charset="0"/>
              </a:rPr>
              <a:t>∗ 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400" dirty="0">
                <a:effectLst/>
                <a:latin typeface="Arial" panose="020B0604020202020204" pitchFamily="34" charset="0"/>
                <a:ea typeface="MTSY"/>
                <a:cs typeface="Arial" panose="020B0604020202020204" pitchFamily="34" charset="0"/>
              </a:rPr>
              <a:t>= 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400" i="1" dirty="0">
                <a:effectLst/>
                <a:latin typeface="Arial" panose="020B0604020202020204" pitchFamily="34" charset="0"/>
                <a:ea typeface="RMTMI"/>
                <a:cs typeface="Arial" panose="020B0604020202020204" pitchFamily="34" charset="0"/>
              </a:rPr>
              <a:t>.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99, 			Therefore, if </a:t>
            </a:r>
            <a:r>
              <a:rPr lang="el-GR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β∗&gt; 4.6001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400" dirty="0">
                <a:effectLst/>
                <a:latin typeface="Arial" panose="020B0604020202020204" pitchFamily="34" charset="0"/>
                <a:ea typeface="MTSY"/>
                <a:cs typeface="Arial" panose="020B0604020202020204" pitchFamily="34" charset="0"/>
              </a:rPr>
              <a:t>∗ = −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log(</a:t>
            </a:r>
            <a:r>
              <a:rPr lang="en-US" sz="1400" dirty="0">
                <a:effectLst/>
                <a:latin typeface="Arial" panose="020B0604020202020204" pitchFamily="34" charset="0"/>
                <a:ea typeface="MTSY"/>
                <a:cs typeface="Arial" panose="020B0604020202020204" pitchFamily="34" charset="0"/>
              </a:rPr>
              <a:t>−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log(0</a:t>
            </a:r>
            <a:r>
              <a:rPr lang="en-US" sz="1400" i="1" dirty="0">
                <a:effectLst/>
                <a:latin typeface="Arial" panose="020B0604020202020204" pitchFamily="34" charset="0"/>
                <a:ea typeface="RMTMI"/>
                <a:cs typeface="Arial" panose="020B0604020202020204" pitchFamily="34" charset="0"/>
              </a:rPr>
              <a:t>.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99))</a:t>
            </a:r>
            <a:r>
              <a:rPr lang="en-US" sz="1400" dirty="0">
                <a:effectLst/>
                <a:latin typeface="Arial" panose="020B0604020202020204" pitchFamily="34" charset="0"/>
                <a:ea typeface="MTSY"/>
                <a:cs typeface="Arial" panose="020B0604020202020204" pitchFamily="34" charset="0"/>
              </a:rPr>
              <a:t>= 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400" i="1" dirty="0">
                <a:effectLst/>
                <a:latin typeface="Arial" panose="020B0604020202020204" pitchFamily="34" charset="0"/>
                <a:ea typeface="RMTMI"/>
                <a:cs typeface="Arial" panose="020B0604020202020204" pitchFamily="34" charset="0"/>
              </a:rPr>
              <a:t>.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6. 				then we reject the hypothesis of no jump at </a:t>
            </a:r>
            <a:r>
              <a:rPr lang="en-US" sz="1400" i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en-US" sz="1400" i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22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4A94-0357-4740-8DCA-87817BDA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71105"/>
            <a:ext cx="8229600" cy="801290"/>
          </a:xfrm>
        </p:spPr>
        <p:txBody>
          <a:bodyPr/>
          <a:lstStyle/>
          <a:p>
            <a:r>
              <a:rPr lang="en-US" dirty="0"/>
              <a:t>Strategy Performance</a:t>
            </a:r>
          </a:p>
        </p:txBody>
      </p:sp>
    </p:spTree>
    <p:extLst>
      <p:ext uri="{BB962C8B-B14F-4D97-AF65-F5344CB8AC3E}">
        <p14:creationId xmlns:p14="http://schemas.microsoft.com/office/powerpoint/2010/main" val="278002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BD9B60C-C3D7-4AE9-886B-D68AA8B68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97"/>
          <a:stretch/>
        </p:blipFill>
        <p:spPr>
          <a:xfrm>
            <a:off x="74428" y="861236"/>
            <a:ext cx="9069572" cy="4231463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E0104A-FF22-4962-8ED5-B0EA2C6608BA}"/>
              </a:ext>
            </a:extLst>
          </p:cNvPr>
          <p:cNvSpPr txBox="1"/>
          <p:nvPr/>
        </p:nvSpPr>
        <p:spPr>
          <a:xfrm>
            <a:off x="3088926" y="402377"/>
            <a:ext cx="3040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Cumulative Returns</a:t>
            </a:r>
          </a:p>
        </p:txBody>
      </p:sp>
    </p:spTree>
    <p:extLst>
      <p:ext uri="{BB962C8B-B14F-4D97-AF65-F5344CB8AC3E}">
        <p14:creationId xmlns:p14="http://schemas.microsoft.com/office/powerpoint/2010/main" val="233873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00C19E7-21B8-4A77-92D9-6C66088BF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38346" y="478464"/>
            <a:ext cx="9163479" cy="4665035"/>
          </a:xfrm>
        </p:spPr>
      </p:pic>
    </p:spTree>
    <p:extLst>
      <p:ext uri="{BB962C8B-B14F-4D97-AF65-F5344CB8AC3E}">
        <p14:creationId xmlns:p14="http://schemas.microsoft.com/office/powerpoint/2010/main" val="423409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B63B85-708D-4808-86CB-3D75C15AA3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463397"/>
              </p:ext>
            </p:extLst>
          </p:nvPr>
        </p:nvGraphicFramePr>
        <p:xfrm>
          <a:off x="701347" y="670864"/>
          <a:ext cx="7741305" cy="380177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82604">
                  <a:extLst>
                    <a:ext uri="{9D8B030D-6E8A-4147-A177-3AD203B41FA5}">
                      <a16:colId xmlns:a16="http://schemas.microsoft.com/office/drawing/2014/main" val="2271925803"/>
                    </a:ext>
                  </a:extLst>
                </a:gridCol>
                <a:gridCol w="2340424">
                  <a:extLst>
                    <a:ext uri="{9D8B030D-6E8A-4147-A177-3AD203B41FA5}">
                      <a16:colId xmlns:a16="http://schemas.microsoft.com/office/drawing/2014/main" val="2700924848"/>
                    </a:ext>
                  </a:extLst>
                </a:gridCol>
                <a:gridCol w="2295896">
                  <a:extLst>
                    <a:ext uri="{9D8B030D-6E8A-4147-A177-3AD203B41FA5}">
                      <a16:colId xmlns:a16="http://schemas.microsoft.com/office/drawing/2014/main" val="2514039695"/>
                    </a:ext>
                  </a:extLst>
                </a:gridCol>
                <a:gridCol w="1622381">
                  <a:extLst>
                    <a:ext uri="{9D8B030D-6E8A-4147-A177-3AD203B41FA5}">
                      <a16:colId xmlns:a16="http://schemas.microsoft.com/office/drawing/2014/main" val="1963941776"/>
                    </a:ext>
                  </a:extLst>
                </a:gridCol>
              </a:tblGrid>
              <a:tr h="132110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effectLst/>
                        </a:rPr>
                        <a:t>Worst drawdown periods</a:t>
                      </a:r>
                    </a:p>
                  </a:txBody>
                  <a:tcPr marL="60092" marR="60092" marT="30046" marB="300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effectLst/>
                        </a:rPr>
                        <a:t>Net drawdown in %</a:t>
                      </a:r>
                    </a:p>
                  </a:txBody>
                  <a:tcPr marL="60092" marR="60092" marT="30046" marB="300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effectLst/>
                        </a:rPr>
                        <a:t>Peak date</a:t>
                      </a:r>
                    </a:p>
                  </a:txBody>
                  <a:tcPr marL="60092" marR="60092" marT="30046" marB="300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Valley date</a:t>
                      </a:r>
                    </a:p>
                  </a:txBody>
                  <a:tcPr marL="60092" marR="60092" marT="30046" marB="30046" anchor="ctr"/>
                </a:tc>
                <a:extLst>
                  <a:ext uri="{0D108BD9-81ED-4DB2-BD59-A6C34878D82A}">
                    <a16:rowId xmlns:a16="http://schemas.microsoft.com/office/drawing/2014/main" val="2667433053"/>
                  </a:ext>
                </a:extLst>
              </a:tr>
              <a:tr h="49613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0</a:t>
                      </a:r>
                    </a:p>
                  </a:txBody>
                  <a:tcPr marL="60092" marR="60092" marT="30046" marB="300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27.37</a:t>
                      </a:r>
                    </a:p>
                  </a:txBody>
                  <a:tcPr marL="60092" marR="60092" marT="30046" marB="300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2008-12-04</a:t>
                      </a:r>
                    </a:p>
                  </a:txBody>
                  <a:tcPr marL="60092" marR="60092" marT="30046" marB="300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2009-02-23</a:t>
                      </a:r>
                    </a:p>
                  </a:txBody>
                  <a:tcPr marL="60092" marR="60092" marT="30046" marB="30046" anchor="ctr"/>
                </a:tc>
                <a:extLst>
                  <a:ext uri="{0D108BD9-81ED-4DB2-BD59-A6C34878D82A}">
                    <a16:rowId xmlns:a16="http://schemas.microsoft.com/office/drawing/2014/main" val="640891428"/>
                  </a:ext>
                </a:extLst>
              </a:tr>
              <a:tr h="49613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1</a:t>
                      </a:r>
                    </a:p>
                  </a:txBody>
                  <a:tcPr marL="60092" marR="60092" marT="30046" marB="300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23.41</a:t>
                      </a:r>
                    </a:p>
                  </a:txBody>
                  <a:tcPr marL="60092" marR="60092" marT="30046" marB="300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2008-07-28</a:t>
                      </a:r>
                    </a:p>
                  </a:txBody>
                  <a:tcPr marL="60092" marR="60092" marT="30046" marB="300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2008-08-19</a:t>
                      </a:r>
                    </a:p>
                  </a:txBody>
                  <a:tcPr marL="60092" marR="60092" marT="30046" marB="30046" anchor="ctr"/>
                </a:tc>
                <a:extLst>
                  <a:ext uri="{0D108BD9-81ED-4DB2-BD59-A6C34878D82A}">
                    <a16:rowId xmlns:a16="http://schemas.microsoft.com/office/drawing/2014/main" val="446350171"/>
                  </a:ext>
                </a:extLst>
              </a:tr>
              <a:tr h="49613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2</a:t>
                      </a:r>
                    </a:p>
                  </a:txBody>
                  <a:tcPr marL="60092" marR="60092" marT="30046" marB="300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17.98</a:t>
                      </a:r>
                    </a:p>
                  </a:txBody>
                  <a:tcPr marL="60092" marR="60092" marT="30046" marB="300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2012-02-23</a:t>
                      </a:r>
                    </a:p>
                  </a:txBody>
                  <a:tcPr marL="60092" marR="60092" marT="30046" marB="300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2013-08-12</a:t>
                      </a:r>
                    </a:p>
                  </a:txBody>
                  <a:tcPr marL="60092" marR="60092" marT="30046" marB="30046" anchor="ctr"/>
                </a:tc>
                <a:extLst>
                  <a:ext uri="{0D108BD9-81ED-4DB2-BD59-A6C34878D82A}">
                    <a16:rowId xmlns:a16="http://schemas.microsoft.com/office/drawing/2014/main" val="2625906802"/>
                  </a:ext>
                </a:extLst>
              </a:tr>
              <a:tr h="49613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3</a:t>
                      </a:r>
                    </a:p>
                  </a:txBody>
                  <a:tcPr marL="60092" marR="60092" marT="30046" marB="300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13.49</a:t>
                      </a:r>
                    </a:p>
                  </a:txBody>
                  <a:tcPr marL="60092" marR="60092" marT="30046" marB="300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2007-08-10</a:t>
                      </a:r>
                    </a:p>
                  </a:txBody>
                  <a:tcPr marL="60092" marR="60092" marT="30046" marB="300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2007-11-12</a:t>
                      </a:r>
                    </a:p>
                  </a:txBody>
                  <a:tcPr marL="60092" marR="60092" marT="30046" marB="30046" anchor="ctr"/>
                </a:tc>
                <a:extLst>
                  <a:ext uri="{0D108BD9-81ED-4DB2-BD59-A6C34878D82A}">
                    <a16:rowId xmlns:a16="http://schemas.microsoft.com/office/drawing/2014/main" val="209037661"/>
                  </a:ext>
                </a:extLst>
              </a:tr>
              <a:tr h="49613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4</a:t>
                      </a:r>
                    </a:p>
                  </a:txBody>
                  <a:tcPr marL="60092" marR="60092" marT="30046" marB="300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8.46</a:t>
                      </a:r>
                    </a:p>
                  </a:txBody>
                  <a:tcPr marL="60092" marR="60092" marT="30046" marB="300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2011-08-17</a:t>
                      </a:r>
                    </a:p>
                  </a:txBody>
                  <a:tcPr marL="60092" marR="60092" marT="30046" marB="3004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2011-11-04</a:t>
                      </a:r>
                    </a:p>
                  </a:txBody>
                  <a:tcPr marL="60092" marR="60092" marT="30046" marB="30046" anchor="ctr"/>
                </a:tc>
                <a:extLst>
                  <a:ext uri="{0D108BD9-81ED-4DB2-BD59-A6C34878D82A}">
                    <a16:rowId xmlns:a16="http://schemas.microsoft.com/office/drawing/2014/main" val="719693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16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92B675-B02B-413C-AF29-30341D9703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27" b="99437" l="2530" r="98020">
                        <a14:foregroundMark x1="4950" y1="34930" x2="39054" y2="39437"/>
                        <a14:foregroundMark x1="39054" y1="39437" x2="64796" y2="35775"/>
                        <a14:foregroundMark x1="64796" y1="35775" x2="78548" y2="36901"/>
                        <a14:foregroundMark x1="78548" y1="36901" x2="86909" y2="35211"/>
                        <a14:foregroundMark x1="86909" y1="35211" x2="98020" y2="38592"/>
                        <a14:foregroundMark x1="67327" y1="85915" x2="42794" y2="80845"/>
                        <a14:foregroundMark x1="42794" y1="80845" x2="31573" y2="65352"/>
                        <a14:foregroundMark x1="31573" y1="65352" x2="35644" y2="41972"/>
                        <a14:foregroundMark x1="35644" y1="41972" x2="55006" y2="29859"/>
                        <a14:foregroundMark x1="55006" y1="29859" x2="64136" y2="31549"/>
                        <a14:foregroundMark x1="64136" y1="31549" x2="66997" y2="34930"/>
                        <a14:foregroundMark x1="79648" y1="75211" x2="72167" y2="84789"/>
                        <a14:foregroundMark x1="72167" y1="84789" x2="55336" y2="80282"/>
                        <a14:foregroundMark x1="55336" y1="80282" x2="41694" y2="65915"/>
                        <a14:foregroundMark x1="41694" y1="65915" x2="41914" y2="47042"/>
                        <a14:foregroundMark x1="41914" y1="47042" x2="45655" y2="27324"/>
                        <a14:foregroundMark x1="45655" y1="27324" x2="51265" y2="16620"/>
                        <a14:foregroundMark x1="51265" y1="16620" x2="61386" y2="16338"/>
                        <a14:foregroundMark x1="61386" y1="16338" x2="78988" y2="27042"/>
                        <a14:foregroundMark x1="78988" y1="27042" x2="86469" y2="39155"/>
                        <a14:foregroundMark x1="86469" y1="39155" x2="92849" y2="60563"/>
                        <a14:foregroundMark x1="92849" y1="60563" x2="94499" y2="89014"/>
                        <a14:foregroundMark x1="94499" y1="89014" x2="73487" y2="96056"/>
                        <a14:foregroundMark x1="73487" y1="96056" x2="54675" y2="78592"/>
                        <a14:foregroundMark x1="54675" y1="78592" x2="67877" y2="56901"/>
                        <a14:foregroundMark x1="67877" y1="56901" x2="82288" y2="59155"/>
                        <a14:foregroundMark x1="82288" y1="59155" x2="69637" y2="77465"/>
                        <a14:foregroundMark x1="69637" y1="77465" x2="17932" y2="86197"/>
                        <a14:foregroundMark x1="17932" y1="86197" x2="10341" y2="71549"/>
                        <a14:foregroundMark x1="10341" y1="71549" x2="8141" y2="52113"/>
                        <a14:foregroundMark x1="8141" y1="52113" x2="9571" y2="38028"/>
                        <a14:foregroundMark x1="9571" y1="38028" x2="19032" y2="13803"/>
                        <a14:foregroundMark x1="19032" y1="13803" x2="27503" y2="5634"/>
                        <a14:foregroundMark x1="27503" y1="5634" x2="34873" y2="16901"/>
                        <a14:foregroundMark x1="34873" y1="16901" x2="36854" y2="33803"/>
                        <a14:foregroundMark x1="36854" y1="33803" x2="33663" y2="76056"/>
                        <a14:foregroundMark x1="22002" y1="4225" x2="15622" y2="2254"/>
                        <a14:foregroundMark x1="15622" y1="2254" x2="2860" y2="11831"/>
                        <a14:foregroundMark x1="2860" y1="11831" x2="440" y2="28732"/>
                        <a14:foregroundMark x1="440" y1="28732" x2="8031" y2="97465"/>
                        <a14:foregroundMark x1="8031" y1="97465" x2="15732" y2="99155"/>
                        <a14:foregroundMark x1="15732" y1="99155" x2="82728" y2="92113"/>
                        <a14:foregroundMark x1="82728" y1="92113" x2="88449" y2="92113"/>
                        <a14:foregroundMark x1="88449" y1="92113" x2="94719" y2="90704"/>
                        <a14:foregroundMark x1="94719" y1="90704" x2="98240" y2="77183"/>
                        <a14:foregroundMark x1="98240" y1="77183" x2="97250" y2="50704"/>
                        <a14:foregroundMark x1="97250" y1="50704" x2="93179" y2="20563"/>
                        <a14:foregroundMark x1="93179" y1="20563" x2="85699" y2="10423"/>
                        <a14:foregroundMark x1="62062" y1="3186" x2="55336" y2="1127"/>
                        <a14:foregroundMark x1="85699" y1="10423" x2="80628" y2="8870"/>
                        <a14:foregroundMark x1="55336" y1="1127" x2="19362" y2="1690"/>
                        <a14:foregroundMark x1="3190" y1="8169" x2="2640" y2="47887"/>
                        <a14:foregroundMark x1="2640" y1="47887" x2="3300" y2="56338"/>
                        <a14:foregroundMark x1="4730" y1="99437" x2="4730" y2="99437"/>
                        <a14:foregroundMark x1="46425" y1="11268" x2="53905" y2="12676"/>
                        <a14:foregroundMark x1="64796" y1="11268" x2="70297" y2="12113"/>
                        <a14:foregroundMark x1="70627" y1="11831" x2="73377" y2="11831"/>
                        <a14:foregroundMark x1="70517" y1="11268" x2="70517" y2="11268"/>
                        <a14:foregroundMark x1="49285" y1="10986" x2="49285" y2="10986"/>
                        <a14:foregroundMark x1="49945" y1="11549" x2="52365" y2="11549"/>
                        <a14:backgroundMark x1="43674" y1="8732" x2="46891" y2="9481"/>
                        <a14:backgroundMark x1="52943" y1="9226" x2="55666" y2="8451"/>
                        <a14:backgroundMark x1="49725" y1="10141" x2="50339" y2="9966"/>
                        <a14:backgroundMark x1="70813" y1="10117" x2="71047" y2="10143"/>
                        <a14:backgroundMark x1="55666" y1="8451" x2="65252" y2="9505"/>
                        <a14:backgroundMark x1="80528" y1="8451" x2="74697" y2="7324"/>
                        <a14:backgroundMark x1="74697" y1="7324" x2="80308" y2="9296"/>
                        <a14:backgroundMark x1="65583" y1="8226" x2="45435" y2="6761"/>
                        <a14:backgroundMark x1="71418" y1="8650" x2="71197" y2="8634"/>
                        <a14:backgroundMark x1="80308" y1="9296" x2="74119" y2="8846"/>
                        <a14:backgroundMark x1="45435" y1="6761" x2="47412" y2="7484"/>
                        <a14:backgroundMark x1="54162" y1="8544" x2="68537" y2="5915"/>
                        <a14:backgroundMark x1="68537" y1="5915" x2="73244" y2="7790"/>
                      </a14:backgroundRemoval>
                    </a14:imgEffect>
                  </a14:imgLayer>
                </a14:imgProps>
              </a:ext>
            </a:extLst>
          </a:blip>
          <a:srcRect t="1061"/>
          <a:stretch/>
        </p:blipFill>
        <p:spPr>
          <a:xfrm>
            <a:off x="211426" y="1133475"/>
            <a:ext cx="8721148" cy="3369849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13B33D-F578-47A2-80B2-C1B455A79723}"/>
              </a:ext>
            </a:extLst>
          </p:cNvPr>
          <p:cNvSpPr txBox="1"/>
          <p:nvPr/>
        </p:nvSpPr>
        <p:spPr>
          <a:xfrm>
            <a:off x="2201415" y="573501"/>
            <a:ext cx="4741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Longs/Shorts position concentration</a:t>
            </a:r>
          </a:p>
        </p:txBody>
      </p:sp>
    </p:spTree>
    <p:extLst>
      <p:ext uri="{BB962C8B-B14F-4D97-AF65-F5344CB8AC3E}">
        <p14:creationId xmlns:p14="http://schemas.microsoft.com/office/powerpoint/2010/main" val="3974506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C52CDC-0058-477C-9A7C-BBA1443261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392417"/>
              </p:ext>
            </p:extLst>
          </p:nvPr>
        </p:nvGraphicFramePr>
        <p:xfrm>
          <a:off x="789352" y="639544"/>
          <a:ext cx="3283075" cy="450395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26415">
                  <a:extLst>
                    <a:ext uri="{9D8B030D-6E8A-4147-A177-3AD203B41FA5}">
                      <a16:colId xmlns:a16="http://schemas.microsoft.com/office/drawing/2014/main" val="4193612461"/>
                    </a:ext>
                  </a:extLst>
                </a:gridCol>
                <a:gridCol w="1456660">
                  <a:extLst>
                    <a:ext uri="{9D8B030D-6E8A-4147-A177-3AD203B41FA5}">
                      <a16:colId xmlns:a16="http://schemas.microsoft.com/office/drawing/2014/main" val="3666978012"/>
                    </a:ext>
                  </a:extLst>
                </a:gridCol>
              </a:tblGrid>
              <a:tr h="6384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</a:rPr>
                        <a:t>Top 10 </a:t>
                      </a:r>
                      <a:r>
                        <a:rPr lang="en-US" sz="1600" b="1" i="1" u="none" dirty="0">
                          <a:solidFill>
                            <a:srgbClr val="FFFF00"/>
                          </a:solidFill>
                          <a:effectLst/>
                        </a:rPr>
                        <a:t>Long</a:t>
                      </a:r>
                      <a:r>
                        <a:rPr lang="en-US" sz="1600" b="1" dirty="0">
                          <a:effectLst/>
                        </a:rPr>
                        <a:t> positions of all time</a:t>
                      </a:r>
                    </a:p>
                  </a:txBody>
                  <a:tcPr marL="72295" marR="72295" marT="36148" marB="3614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</a:rPr>
                        <a:t>Max</a:t>
                      </a:r>
                    </a:p>
                  </a:txBody>
                  <a:tcPr marL="72295" marR="72295" marT="36148" marB="36148" anchor="ctr"/>
                </a:tc>
                <a:extLst>
                  <a:ext uri="{0D108BD9-81ED-4DB2-BD59-A6C34878D82A}">
                    <a16:rowId xmlns:a16="http://schemas.microsoft.com/office/drawing/2014/main" val="1404295978"/>
                  </a:ext>
                </a:extLst>
              </a:tr>
              <a:tr h="38654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</a:rPr>
                        <a:t>FDG-23121</a:t>
                      </a:r>
                    </a:p>
                  </a:txBody>
                  <a:tcPr marL="72295" marR="72295" marT="36148" marB="3614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109.68%</a:t>
                      </a:r>
                    </a:p>
                  </a:txBody>
                  <a:tcPr marL="72295" marR="72295" marT="36148" marB="36148" anchor="ctr"/>
                </a:tc>
                <a:extLst>
                  <a:ext uri="{0D108BD9-81ED-4DB2-BD59-A6C34878D82A}">
                    <a16:rowId xmlns:a16="http://schemas.microsoft.com/office/drawing/2014/main" val="871196610"/>
                  </a:ext>
                </a:extLst>
              </a:tr>
              <a:tr h="38654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MER-4796</a:t>
                      </a:r>
                    </a:p>
                  </a:txBody>
                  <a:tcPr marL="72295" marR="72295" marT="36148" marB="3614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107.30%</a:t>
                      </a:r>
                    </a:p>
                  </a:txBody>
                  <a:tcPr marL="72295" marR="72295" marT="36148" marB="36148" anchor="ctr"/>
                </a:tc>
                <a:extLst>
                  <a:ext uri="{0D108BD9-81ED-4DB2-BD59-A6C34878D82A}">
                    <a16:rowId xmlns:a16="http://schemas.microsoft.com/office/drawing/2014/main" val="1097622591"/>
                  </a:ext>
                </a:extLst>
              </a:tr>
              <a:tr h="38654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X-8329</a:t>
                      </a:r>
                    </a:p>
                  </a:txBody>
                  <a:tcPr marL="72295" marR="72295" marT="36148" marB="3614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103.22%</a:t>
                      </a:r>
                    </a:p>
                  </a:txBody>
                  <a:tcPr marL="72295" marR="72295" marT="36148" marB="36148" anchor="ctr"/>
                </a:tc>
                <a:extLst>
                  <a:ext uri="{0D108BD9-81ED-4DB2-BD59-A6C34878D82A}">
                    <a16:rowId xmlns:a16="http://schemas.microsoft.com/office/drawing/2014/main" val="3853510170"/>
                  </a:ext>
                </a:extLst>
              </a:tr>
              <a:tr h="38654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</a:rPr>
                        <a:t>PRU-23328</a:t>
                      </a:r>
                    </a:p>
                  </a:txBody>
                  <a:tcPr marL="72295" marR="72295" marT="36148" marB="3614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102.14%</a:t>
                      </a:r>
                    </a:p>
                  </a:txBody>
                  <a:tcPr marL="72295" marR="72295" marT="36148" marB="36148" anchor="ctr"/>
                </a:tc>
                <a:extLst>
                  <a:ext uri="{0D108BD9-81ED-4DB2-BD59-A6C34878D82A}">
                    <a16:rowId xmlns:a16="http://schemas.microsoft.com/office/drawing/2014/main" val="106990067"/>
                  </a:ext>
                </a:extLst>
              </a:tr>
              <a:tr h="38654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  <a:highlight>
                            <a:srgbClr val="FFFF00"/>
                          </a:highlight>
                        </a:rPr>
                        <a:t>AIG-239</a:t>
                      </a:r>
                    </a:p>
                  </a:txBody>
                  <a:tcPr marL="72295" marR="72295" marT="36148" marB="3614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</a:rPr>
                        <a:t>101.87%</a:t>
                      </a:r>
                    </a:p>
                  </a:txBody>
                  <a:tcPr marL="72295" marR="72295" marT="36148" marB="36148" anchor="ctr"/>
                </a:tc>
                <a:extLst>
                  <a:ext uri="{0D108BD9-81ED-4DB2-BD59-A6C34878D82A}">
                    <a16:rowId xmlns:a16="http://schemas.microsoft.com/office/drawing/2014/main" val="1142051025"/>
                  </a:ext>
                </a:extLst>
              </a:tr>
              <a:tr h="38654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OVV-23021</a:t>
                      </a:r>
                    </a:p>
                  </a:txBody>
                  <a:tcPr marL="72295" marR="72295" marT="36148" marB="3614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101.57%</a:t>
                      </a:r>
                    </a:p>
                  </a:txBody>
                  <a:tcPr marL="72295" marR="72295" marT="36148" marB="36148" anchor="ctr"/>
                </a:tc>
                <a:extLst>
                  <a:ext uri="{0D108BD9-81ED-4DB2-BD59-A6C34878D82A}">
                    <a16:rowId xmlns:a16="http://schemas.microsoft.com/office/drawing/2014/main" val="880647917"/>
                  </a:ext>
                </a:extLst>
              </a:tr>
              <a:tr h="38654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EQR-9540</a:t>
                      </a:r>
                    </a:p>
                  </a:txBody>
                  <a:tcPr marL="72295" marR="72295" marT="36148" marB="3614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101.41%</a:t>
                      </a:r>
                    </a:p>
                  </a:txBody>
                  <a:tcPr marL="72295" marR="72295" marT="36148" marB="36148" anchor="ctr"/>
                </a:tc>
                <a:extLst>
                  <a:ext uri="{0D108BD9-81ED-4DB2-BD59-A6C34878D82A}">
                    <a16:rowId xmlns:a16="http://schemas.microsoft.com/office/drawing/2014/main" val="486862136"/>
                  </a:ext>
                </a:extLst>
              </a:tr>
              <a:tr h="38654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GM-40430</a:t>
                      </a:r>
                    </a:p>
                  </a:txBody>
                  <a:tcPr marL="72295" marR="72295" marT="36148" marB="3614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101.39%</a:t>
                      </a:r>
                    </a:p>
                  </a:txBody>
                  <a:tcPr marL="72295" marR="72295" marT="36148" marB="36148" anchor="ctr"/>
                </a:tc>
                <a:extLst>
                  <a:ext uri="{0D108BD9-81ED-4DB2-BD59-A6C34878D82A}">
                    <a16:rowId xmlns:a16="http://schemas.microsoft.com/office/drawing/2014/main" val="2249945967"/>
                  </a:ext>
                </a:extLst>
              </a:tr>
              <a:tr h="38654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BAM-21475</a:t>
                      </a:r>
                    </a:p>
                  </a:txBody>
                  <a:tcPr marL="72295" marR="72295" marT="36148" marB="3614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101.39%</a:t>
                      </a:r>
                    </a:p>
                  </a:txBody>
                  <a:tcPr marL="72295" marR="72295" marT="36148" marB="36148" anchor="ctr"/>
                </a:tc>
                <a:extLst>
                  <a:ext uri="{0D108BD9-81ED-4DB2-BD59-A6C34878D82A}">
                    <a16:rowId xmlns:a16="http://schemas.microsoft.com/office/drawing/2014/main" val="1443798608"/>
                  </a:ext>
                </a:extLst>
              </a:tr>
              <a:tr h="38654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APA-448</a:t>
                      </a:r>
                    </a:p>
                  </a:txBody>
                  <a:tcPr marL="72295" marR="72295" marT="36148" marB="3614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100.53%</a:t>
                      </a:r>
                    </a:p>
                  </a:txBody>
                  <a:tcPr marL="72295" marR="72295" marT="36148" marB="36148" anchor="ctr"/>
                </a:tc>
                <a:extLst>
                  <a:ext uri="{0D108BD9-81ED-4DB2-BD59-A6C34878D82A}">
                    <a16:rowId xmlns:a16="http://schemas.microsoft.com/office/drawing/2014/main" val="36015057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85FF95-4E5A-4055-ADFD-ACE331955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75110"/>
              </p:ext>
            </p:extLst>
          </p:nvPr>
        </p:nvGraphicFramePr>
        <p:xfrm>
          <a:off x="5092839" y="639544"/>
          <a:ext cx="3296250" cy="45239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71487">
                  <a:extLst>
                    <a:ext uri="{9D8B030D-6E8A-4147-A177-3AD203B41FA5}">
                      <a16:colId xmlns:a16="http://schemas.microsoft.com/office/drawing/2014/main" val="3168053702"/>
                    </a:ext>
                  </a:extLst>
                </a:gridCol>
                <a:gridCol w="1424763">
                  <a:extLst>
                    <a:ext uri="{9D8B030D-6E8A-4147-A177-3AD203B41FA5}">
                      <a16:colId xmlns:a16="http://schemas.microsoft.com/office/drawing/2014/main" val="3267797347"/>
                    </a:ext>
                  </a:extLst>
                </a:gridCol>
              </a:tblGrid>
              <a:tr h="61266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</a:rPr>
                        <a:t>Top 10 </a:t>
                      </a: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Short</a:t>
                      </a:r>
                      <a:r>
                        <a:rPr lang="en-US" sz="1600" b="1" dirty="0">
                          <a:effectLst/>
                        </a:rPr>
                        <a:t> positions of all time</a:t>
                      </a:r>
                    </a:p>
                  </a:txBody>
                  <a:tcPr marL="72630" marR="72630" marT="72630" marB="726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</a:rPr>
                        <a:t>Max</a:t>
                      </a:r>
                      <a:endParaRPr lang="en-US" sz="1600" b="0" cap="all" spc="150" dirty="0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72630" marR="72630" marT="72630" marB="72630" anchor="ctr"/>
                </a:tc>
                <a:extLst>
                  <a:ext uri="{0D108BD9-81ED-4DB2-BD59-A6C34878D82A}">
                    <a16:rowId xmlns:a16="http://schemas.microsoft.com/office/drawing/2014/main" val="3143844031"/>
                  </a:ext>
                </a:extLst>
              </a:tr>
              <a:tr h="37663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cap="none" spc="0">
                          <a:solidFill>
                            <a:schemeClr val="tx1"/>
                          </a:solidFill>
                          <a:effectLst/>
                        </a:rPr>
                        <a:t>SLF-21328</a:t>
                      </a:r>
                    </a:p>
                  </a:txBody>
                  <a:tcPr marL="72630" marR="72630" marT="72630" marB="726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-113.76%</a:t>
                      </a:r>
                    </a:p>
                  </a:txBody>
                  <a:tcPr marL="72630" marR="72630" marT="72630" marB="72630" anchor="ctr"/>
                </a:tc>
                <a:extLst>
                  <a:ext uri="{0D108BD9-81ED-4DB2-BD59-A6C34878D82A}">
                    <a16:rowId xmlns:a16="http://schemas.microsoft.com/office/drawing/2014/main" val="2791118864"/>
                  </a:ext>
                </a:extLst>
              </a:tr>
              <a:tr h="37663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cap="none" spc="0">
                          <a:solidFill>
                            <a:schemeClr val="tx1"/>
                          </a:solidFill>
                          <a:effectLst/>
                        </a:rPr>
                        <a:t>TD-15596</a:t>
                      </a:r>
                    </a:p>
                  </a:txBody>
                  <a:tcPr marL="72630" marR="72630" marT="72630" marB="726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-113.68%</a:t>
                      </a:r>
                    </a:p>
                  </a:txBody>
                  <a:tcPr marL="72630" marR="72630" marT="72630" marB="72630" anchor="ctr"/>
                </a:tc>
                <a:extLst>
                  <a:ext uri="{0D108BD9-81ED-4DB2-BD59-A6C34878D82A}">
                    <a16:rowId xmlns:a16="http://schemas.microsoft.com/office/drawing/2014/main" val="3938778068"/>
                  </a:ext>
                </a:extLst>
              </a:tr>
              <a:tr h="37663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cap="none" spc="0">
                          <a:solidFill>
                            <a:schemeClr val="tx1"/>
                          </a:solidFill>
                          <a:effectLst/>
                        </a:rPr>
                        <a:t>AGU-12856</a:t>
                      </a:r>
                    </a:p>
                  </a:txBody>
                  <a:tcPr marL="72630" marR="72630" marT="72630" marB="726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-112.27%</a:t>
                      </a:r>
                    </a:p>
                  </a:txBody>
                  <a:tcPr marL="72630" marR="72630" marT="72630" marB="72630" anchor="ctr"/>
                </a:tc>
                <a:extLst>
                  <a:ext uri="{0D108BD9-81ED-4DB2-BD59-A6C34878D82A}">
                    <a16:rowId xmlns:a16="http://schemas.microsoft.com/office/drawing/2014/main" val="354261017"/>
                  </a:ext>
                </a:extLst>
              </a:tr>
              <a:tr h="37663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cap="none" spc="0">
                          <a:solidFill>
                            <a:schemeClr val="tx1"/>
                          </a:solidFill>
                          <a:effectLst/>
                        </a:rPr>
                        <a:t>RIG-9038</a:t>
                      </a:r>
                    </a:p>
                  </a:txBody>
                  <a:tcPr marL="72630" marR="72630" marT="72630" marB="726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-108.25%</a:t>
                      </a:r>
                    </a:p>
                  </a:txBody>
                  <a:tcPr marL="72630" marR="72630" marT="72630" marB="72630" anchor="ctr"/>
                </a:tc>
                <a:extLst>
                  <a:ext uri="{0D108BD9-81ED-4DB2-BD59-A6C34878D82A}">
                    <a16:rowId xmlns:a16="http://schemas.microsoft.com/office/drawing/2014/main" val="3520612742"/>
                  </a:ext>
                </a:extLst>
              </a:tr>
              <a:tr h="37663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AIG-239</a:t>
                      </a:r>
                    </a:p>
                  </a:txBody>
                  <a:tcPr marL="72630" marR="72630" marT="72630" marB="726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-107.17%</a:t>
                      </a:r>
                    </a:p>
                  </a:txBody>
                  <a:tcPr marL="72630" marR="72630" marT="72630" marB="72630" anchor="ctr"/>
                </a:tc>
                <a:extLst>
                  <a:ext uri="{0D108BD9-81ED-4DB2-BD59-A6C34878D82A}">
                    <a16:rowId xmlns:a16="http://schemas.microsoft.com/office/drawing/2014/main" val="1422881097"/>
                  </a:ext>
                </a:extLst>
              </a:tr>
              <a:tr h="37663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cap="none" spc="0">
                          <a:solidFill>
                            <a:schemeClr val="tx1"/>
                          </a:solidFill>
                          <a:effectLst/>
                        </a:rPr>
                        <a:t>OUBS-7696</a:t>
                      </a:r>
                    </a:p>
                  </a:txBody>
                  <a:tcPr marL="72630" marR="72630" marT="72630" marB="726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-106.65%</a:t>
                      </a:r>
                    </a:p>
                  </a:txBody>
                  <a:tcPr marL="72630" marR="72630" marT="72630" marB="72630" anchor="ctr"/>
                </a:tc>
                <a:extLst>
                  <a:ext uri="{0D108BD9-81ED-4DB2-BD59-A6C34878D82A}">
                    <a16:rowId xmlns:a16="http://schemas.microsoft.com/office/drawing/2014/main" val="920552321"/>
                  </a:ext>
                </a:extLst>
              </a:tr>
              <a:tr h="37663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cap="none" spc="0">
                          <a:solidFill>
                            <a:schemeClr val="tx1"/>
                          </a:solidFill>
                          <a:effectLst/>
                        </a:rPr>
                        <a:t>NXY-22247</a:t>
                      </a:r>
                    </a:p>
                  </a:txBody>
                  <a:tcPr marL="72630" marR="72630" marT="72630" marB="726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-106.05%</a:t>
                      </a:r>
                    </a:p>
                  </a:txBody>
                  <a:tcPr marL="72630" marR="72630" marT="72630" marB="72630" anchor="ctr"/>
                </a:tc>
                <a:extLst>
                  <a:ext uri="{0D108BD9-81ED-4DB2-BD59-A6C34878D82A}">
                    <a16:rowId xmlns:a16="http://schemas.microsoft.com/office/drawing/2014/main" val="2711690274"/>
                  </a:ext>
                </a:extLst>
              </a:tr>
              <a:tr h="37663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cap="none" spc="0">
                          <a:solidFill>
                            <a:schemeClr val="tx1"/>
                          </a:solidFill>
                          <a:effectLst/>
                        </a:rPr>
                        <a:t>APA-448</a:t>
                      </a:r>
                    </a:p>
                  </a:txBody>
                  <a:tcPr marL="72630" marR="72630" marT="72630" marB="726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-105.99%</a:t>
                      </a:r>
                    </a:p>
                  </a:txBody>
                  <a:tcPr marL="72630" marR="72630" marT="72630" marB="72630" anchor="ctr"/>
                </a:tc>
                <a:extLst>
                  <a:ext uri="{0D108BD9-81ED-4DB2-BD59-A6C34878D82A}">
                    <a16:rowId xmlns:a16="http://schemas.microsoft.com/office/drawing/2014/main" val="363745762"/>
                  </a:ext>
                </a:extLst>
              </a:tr>
              <a:tr h="37663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cap="none" spc="0">
                          <a:solidFill>
                            <a:schemeClr val="tx1"/>
                          </a:solidFill>
                          <a:effectLst/>
                        </a:rPr>
                        <a:t>MER-4796</a:t>
                      </a:r>
                    </a:p>
                  </a:txBody>
                  <a:tcPr marL="72630" marR="72630" marT="72630" marB="726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-105.34%</a:t>
                      </a:r>
                    </a:p>
                  </a:txBody>
                  <a:tcPr marL="72630" marR="72630" marT="72630" marB="72630" anchor="ctr"/>
                </a:tc>
                <a:extLst>
                  <a:ext uri="{0D108BD9-81ED-4DB2-BD59-A6C34878D82A}">
                    <a16:rowId xmlns:a16="http://schemas.microsoft.com/office/drawing/2014/main" val="825834348"/>
                  </a:ext>
                </a:extLst>
              </a:tr>
              <a:tr h="37663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PEAK-3490</a:t>
                      </a:r>
                    </a:p>
                  </a:txBody>
                  <a:tcPr marL="72630" marR="72630" marT="72630" marB="726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-104.89%</a:t>
                      </a:r>
                    </a:p>
                  </a:txBody>
                  <a:tcPr marL="72630" marR="72630" marT="72630" marB="72630" anchor="ctr"/>
                </a:tc>
                <a:extLst>
                  <a:ext uri="{0D108BD9-81ED-4DB2-BD59-A6C34878D82A}">
                    <a16:rowId xmlns:a16="http://schemas.microsoft.com/office/drawing/2014/main" val="432853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61029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521</Words>
  <Application>Microsoft Office PowerPoint</Application>
  <PresentationFormat>On-screen Show (16:9)</PresentationFormat>
  <Paragraphs>122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NCStateU-horizontal-left-logo</vt:lpstr>
      <vt:lpstr>Algorithmic Trading </vt:lpstr>
      <vt:lpstr>PowerPoint Presentation</vt:lpstr>
      <vt:lpstr>PowerPoint Presentation</vt:lpstr>
      <vt:lpstr>Strategy Performance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Further improvements</vt:lpstr>
      <vt:lpstr>If invested 100,000 in 2005</vt:lpstr>
      <vt:lpstr>References</vt:lpstr>
      <vt:lpstr>PowerPoint Presentation</vt:lpstr>
      <vt:lpstr>Appendix 1(8+4 month optimized portfolio)</vt:lpstr>
      <vt:lpstr>Appendix 1(8+4 month optimized portfolio)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 Trading Project</dc:title>
  <dc:creator>Tharun Kalyan Polamarasetty</dc:creator>
  <cp:lastModifiedBy>Tharun Kalyan Polamarasetty</cp:lastModifiedBy>
  <cp:revision>28</cp:revision>
  <dcterms:created xsi:type="dcterms:W3CDTF">2020-07-28T16:04:41Z</dcterms:created>
  <dcterms:modified xsi:type="dcterms:W3CDTF">2020-08-27T23:01:03Z</dcterms:modified>
</cp:coreProperties>
</file>