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79" r:id="rId4"/>
    <p:sldId id="261" r:id="rId5"/>
    <p:sldId id="259" r:id="rId6"/>
    <p:sldId id="276" r:id="rId7"/>
    <p:sldId id="277" r:id="rId8"/>
    <p:sldId id="278" r:id="rId9"/>
    <p:sldId id="281" r:id="rId10"/>
    <p:sldId id="274" r:id="rId11"/>
    <p:sldId id="275" r:id="rId12"/>
    <p:sldId id="264" r:id="rId13"/>
    <p:sldId id="267" r:id="rId14"/>
    <p:sldId id="282" r:id="rId15"/>
    <p:sldId id="273" r:id="rId16"/>
  </p:sldIdLst>
  <p:sldSz cx="9144000" cy="6858000" type="screen4x3"/>
  <p:notesSz cx="6858000" cy="9144000"/>
  <p:embeddedFontLs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5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808AE9-5CFB-4B56-AA7B-83E4A9C76B0A}">
  <a:tblStyle styleId="{32808AE9-5CFB-4B56-AA7B-83E4A9C76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0f37c07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0f37c07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0f37c0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f0f37c0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6978f24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6978f24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mortgage pricing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6978f2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6978f2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714b1e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714b1e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714b1e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714b1e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6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714b1e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714b1e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4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714b1e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714b1e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96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6978f2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6978f2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6978f2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6978f2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2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Raleway"/>
              <a:buNone/>
              <a:defRPr sz="3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77950" y="409550"/>
            <a:ext cx="8635800" cy="29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dk1"/>
                </a:solidFill>
              </a:rPr>
              <a:t>MACHINE LEARNING METHODS FOR SCORECARDS</a:t>
            </a:r>
            <a:endParaRPr sz="4200" dirty="0">
              <a:solidFill>
                <a:schemeClr val="dk1"/>
              </a:solidFill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254100" y="3986549"/>
            <a:ext cx="8635800" cy="258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Shiran</a:t>
            </a:r>
            <a:r>
              <a:rPr lang="en-US" sz="2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Jia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Tanmay </a:t>
            </a:r>
            <a:r>
              <a:rPr lang="en-US" sz="2500" dirty="0" err="1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Sah</a:t>
            </a:r>
            <a:endParaRPr lang="en-US" sz="2500" dirty="0">
              <a:solidFill>
                <a:schemeClr val="dk1"/>
              </a:solidFill>
              <a:latin typeface="Raleway"/>
              <a:ea typeface="Lato"/>
              <a:cs typeface="Lato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Tharun</a:t>
            </a:r>
            <a:r>
              <a:rPr lang="en-US" sz="2500" dirty="0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 Kalyan </a:t>
            </a:r>
            <a:r>
              <a:rPr lang="en-US" sz="2500" dirty="0" err="1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Polamaraetty</a:t>
            </a:r>
            <a:endParaRPr lang="en-US" sz="2500" dirty="0">
              <a:solidFill>
                <a:schemeClr val="dk1"/>
              </a:solidFill>
              <a:latin typeface="Raleway"/>
              <a:ea typeface="Lato"/>
              <a:cs typeface="Lato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Tianyu</a:t>
            </a:r>
            <a:r>
              <a:rPr lang="en-US" sz="2500" dirty="0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 Cheng</a:t>
            </a:r>
          </a:p>
          <a:p>
            <a:pPr algn="r"/>
            <a:r>
              <a:rPr lang="en-US" sz="2500" dirty="0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Varsha Balachandran</a:t>
            </a:r>
          </a:p>
          <a:p>
            <a:pPr algn="r"/>
            <a:r>
              <a:rPr lang="en-US" sz="2500" dirty="0" err="1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Zhehong</a:t>
            </a:r>
            <a:r>
              <a:rPr lang="en-US" sz="2500" dirty="0">
                <a:solidFill>
                  <a:schemeClr val="dk1"/>
                </a:solidFill>
                <a:latin typeface="Raleway"/>
                <a:ea typeface="Lato"/>
                <a:cs typeface="Lato"/>
                <a:sym typeface="Raleway"/>
              </a:rPr>
              <a:t> Zhu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236900" y="274650"/>
            <a:ext cx="8670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36900" y="1665075"/>
            <a:ext cx="8670000" cy="49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The process used in feature selection is as follows: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2400" dirty="0"/>
              <a:t>Forward Selection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2400" dirty="0"/>
              <a:t>Backward Elimination</a:t>
            </a: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</a:t>
            </a:r>
            <a:endParaRPr sz="18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62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236900" y="274650"/>
            <a:ext cx="8670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36900" y="1517985"/>
            <a:ext cx="4334898" cy="469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The features used are :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CREDIT_INCOME_PERCENT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ANNUITY_INCOME_PERCENT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CREDIT_TERM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DAYS_EMPLOYED_PERCENT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EXT_SOURCE_2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EXT_SOURCE_3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DAYS_ID_PUBLISH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DAYS_BIRTH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SK_ID_CURR</a:t>
            </a:r>
          </a:p>
          <a:p>
            <a:pPr marL="76200" indent="0" algn="just">
              <a:buSzPts val="2400"/>
              <a:buNone/>
            </a:pPr>
            <a:endParaRPr lang="en-US" sz="2000" dirty="0">
              <a:solidFill>
                <a:schemeClr val="tx1"/>
              </a:solidFill>
              <a:latin typeface="Roboto Mono"/>
            </a:endParaRPr>
          </a:p>
          <a:p>
            <a:pPr marL="419100" algn="just">
              <a:buSzPts val="2400"/>
            </a:pPr>
            <a:endParaRPr lang="en-US" sz="2400" dirty="0">
              <a:solidFill>
                <a:schemeClr val="tx1"/>
              </a:solidFill>
              <a:latin typeface="Roboto Mono"/>
            </a:endParaRPr>
          </a:p>
          <a:p>
            <a:pPr marL="419100" algn="just">
              <a:buSzPts val="2400"/>
            </a:pPr>
            <a:endParaRPr lang="en-US" sz="2400" dirty="0">
              <a:solidFill>
                <a:schemeClr val="tx1"/>
              </a:solidFill>
              <a:latin typeface="Roboto Mono"/>
            </a:endParaRPr>
          </a:p>
          <a:p>
            <a:pPr marL="419100" algn="just">
              <a:buSzPts val="2400"/>
            </a:pPr>
            <a:endParaRPr lang="en-US" sz="2400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23;p17">
            <a:extLst>
              <a:ext uri="{FF2B5EF4-FFF2-40B4-BE49-F238E27FC236}">
                <a16:creationId xmlns:a16="http://schemas.microsoft.com/office/drawing/2014/main" id="{93D56A1D-3C6D-3649-8AC1-C6E71ECC0DCC}"/>
              </a:ext>
            </a:extLst>
          </p:cNvPr>
          <p:cNvSpPr txBox="1">
            <a:spLocks/>
          </p:cNvSpPr>
          <p:nvPr/>
        </p:nvSpPr>
        <p:spPr>
          <a:xfrm>
            <a:off x="4231759" y="1517985"/>
            <a:ext cx="4797516" cy="4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19100" algn="just">
              <a:buSzPts val="2400"/>
            </a:pPr>
            <a:endParaRPr lang="en-US" altLang="en-US" sz="2000" dirty="0">
              <a:solidFill>
                <a:schemeClr val="tx1"/>
              </a:solidFill>
              <a:latin typeface="Roboto Mono"/>
            </a:endParaRP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DAYS_EMPLOYED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AMT_ANNUITY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DAYS_LAST_PHONE_CHANGE</a:t>
            </a:r>
          </a:p>
          <a:p>
            <a:pPr marL="419100" algn="just">
              <a:buSzPts val="2400"/>
            </a:pPr>
            <a:r>
              <a:rPr lang="en-US" altLang="en-US" sz="2000" dirty="0">
                <a:solidFill>
                  <a:schemeClr val="tx1"/>
                </a:solidFill>
                <a:latin typeface="Roboto Mono"/>
              </a:rPr>
              <a:t>AMT_CREDIT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AMT_INCOME_TOTAL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EXT_SOURCE_1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REGION_POPULATION_RELATIVE</a:t>
            </a:r>
          </a:p>
          <a:p>
            <a:pPr marL="419100" algn="just">
              <a:buSzPts val="2400"/>
            </a:pPr>
            <a:r>
              <a:rPr lang="en-US" sz="2000" dirty="0">
                <a:solidFill>
                  <a:schemeClr val="tx1"/>
                </a:solidFill>
                <a:latin typeface="Roboto Mono"/>
              </a:rPr>
              <a:t>HOUR_APPR_PROCESS_START</a:t>
            </a:r>
          </a:p>
          <a:p>
            <a:pPr marL="419100" algn="just">
              <a:buSzPts val="2400"/>
            </a:pPr>
            <a:endParaRPr lang="en-US" sz="2400" dirty="0">
              <a:solidFill>
                <a:schemeClr val="tx1"/>
              </a:solidFill>
              <a:latin typeface="Roboto Mono"/>
            </a:endParaRPr>
          </a:p>
          <a:p>
            <a:pPr marL="419100" algn="just">
              <a:buSzPts val="2400"/>
            </a:pPr>
            <a:endParaRPr lang="en-US" sz="2400" dirty="0">
              <a:solidFill>
                <a:schemeClr val="tx1"/>
              </a:solidFill>
              <a:latin typeface="Roboto Mono"/>
            </a:endParaRPr>
          </a:p>
          <a:p>
            <a:pPr marL="419100" algn="just">
              <a:buSzPts val="24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8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236900" y="274650"/>
            <a:ext cx="8670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98725" y="1829975"/>
            <a:ext cx="8181850" cy="47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The models used are:</a:t>
            </a:r>
            <a:endParaRPr sz="28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-US" sz="2200" dirty="0"/>
              <a:t>Logistic Regression</a:t>
            </a:r>
            <a:endParaRPr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-US" sz="2200" dirty="0"/>
              <a:t>Random Forest</a:t>
            </a:r>
            <a:endParaRPr sz="2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-US" sz="2200" dirty="0"/>
              <a:t>Gradient Boosting</a:t>
            </a:r>
            <a:endParaRPr sz="2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-US" sz="2200" dirty="0"/>
              <a:t>Ensemble Method</a:t>
            </a:r>
            <a:endParaRPr sz="2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</a:t>
            </a:r>
            <a:endParaRPr sz="1800"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298650" y="274650"/>
            <a:ext cx="853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EBC85-FDFB-E34D-85D3-997419976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1371"/>
              </p:ext>
            </p:extLst>
          </p:nvPr>
        </p:nvGraphicFramePr>
        <p:xfrm>
          <a:off x="865712" y="2142051"/>
          <a:ext cx="7398475" cy="1493520"/>
        </p:xfrm>
        <a:graphic>
          <a:graphicData uri="http://schemas.openxmlformats.org/drawingml/2006/table">
            <a:tbl>
              <a:tblPr firstRow="1" bandRow="1">
                <a:tableStyleId>{32808AE9-5CFB-4B56-AA7B-83E4A9C76B0A}</a:tableStyleId>
              </a:tblPr>
              <a:tblGrid>
                <a:gridCol w="1479695">
                  <a:extLst>
                    <a:ext uri="{9D8B030D-6E8A-4147-A177-3AD203B41FA5}">
                      <a16:colId xmlns:a16="http://schemas.microsoft.com/office/drawing/2014/main" val="1125821434"/>
                    </a:ext>
                  </a:extLst>
                </a:gridCol>
                <a:gridCol w="1479695">
                  <a:extLst>
                    <a:ext uri="{9D8B030D-6E8A-4147-A177-3AD203B41FA5}">
                      <a16:colId xmlns:a16="http://schemas.microsoft.com/office/drawing/2014/main" val="341844812"/>
                    </a:ext>
                  </a:extLst>
                </a:gridCol>
                <a:gridCol w="1479695">
                  <a:extLst>
                    <a:ext uri="{9D8B030D-6E8A-4147-A177-3AD203B41FA5}">
                      <a16:colId xmlns:a16="http://schemas.microsoft.com/office/drawing/2014/main" val="3585764342"/>
                    </a:ext>
                  </a:extLst>
                </a:gridCol>
                <a:gridCol w="1479695">
                  <a:extLst>
                    <a:ext uri="{9D8B030D-6E8A-4147-A177-3AD203B41FA5}">
                      <a16:colId xmlns:a16="http://schemas.microsoft.com/office/drawing/2014/main" val="3106122405"/>
                    </a:ext>
                  </a:extLst>
                </a:gridCol>
                <a:gridCol w="1479695">
                  <a:extLst>
                    <a:ext uri="{9D8B030D-6E8A-4147-A177-3AD203B41FA5}">
                      <a16:colId xmlns:a16="http://schemas.microsoft.com/office/drawing/2014/main" val="461554373"/>
                    </a:ext>
                  </a:extLst>
                </a:gridCol>
              </a:tblGrid>
              <a:tr h="870509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7111"/>
                  </a:ext>
                </a:extLst>
              </a:tr>
              <a:tr h="623011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06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746DB-C2F6-4311-A13C-069902E6C7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 descr="C:\Users\19842\AppData\Local\Packages\Microsoft.Office.Desktop_8wekyb3d8bbwe\AC\INetCache\Content.MSO\30045BB6.tmp">
            <a:extLst>
              <a:ext uri="{FF2B5EF4-FFF2-40B4-BE49-F238E27FC236}">
                <a16:creationId xmlns:a16="http://schemas.microsoft.com/office/drawing/2014/main" id="{A8585D09-F946-4C8D-8D2D-C5C485F913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67" y="460973"/>
            <a:ext cx="3678300" cy="278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19842\AppData\Local\Packages\Microsoft.Office.Desktop_8wekyb3d8bbwe\AC\INetCache\Content.MSO\ADBF5934.tmp">
            <a:extLst>
              <a:ext uri="{FF2B5EF4-FFF2-40B4-BE49-F238E27FC236}">
                <a16:creationId xmlns:a16="http://schemas.microsoft.com/office/drawing/2014/main" id="{84BED4F9-AC39-486B-9761-408FA83359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67" y="3605100"/>
            <a:ext cx="3678300" cy="296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19842\AppData\Local\Packages\Microsoft.Office.Desktop_8wekyb3d8bbwe\AC\INetCache\Content.MSO\A6D9F962.tmp">
            <a:extLst>
              <a:ext uri="{FF2B5EF4-FFF2-40B4-BE49-F238E27FC236}">
                <a16:creationId xmlns:a16="http://schemas.microsoft.com/office/drawing/2014/main" id="{CFDB6106-2E8D-43B9-8CB7-6A0C2D3417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84" y="460973"/>
            <a:ext cx="3678300" cy="278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19842\AppData\Local\Packages\Microsoft.Office.Desktop_8wekyb3d8bbwe\AC\INetCache\Content.MSO\D70E3FC0.tmp">
            <a:extLst>
              <a:ext uri="{FF2B5EF4-FFF2-40B4-BE49-F238E27FC236}">
                <a16:creationId xmlns:a16="http://schemas.microsoft.com/office/drawing/2014/main" id="{2C9849C8-38EB-4201-A1C9-9236A7D260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84" y="3582465"/>
            <a:ext cx="3678300" cy="299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85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Q&amp;A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2"/>
                </a:solidFill>
              </a:rPr>
              <a:t>Any questions?</a:t>
            </a:r>
            <a:endParaRPr sz="4800" b="1">
              <a:solidFill>
                <a:schemeClr val="dk2"/>
              </a:solidFill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60575" y="274650"/>
            <a:ext cx="8670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17100" y="1711425"/>
            <a:ext cx="7909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Use historical loan application to predict whether or not an applicant will be able to repay a loan.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Standard Supervised Classification task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endParaRPr lang="en-US" sz="24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The target variable is a binary variable : 1 – bad client and 0 – good client.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4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Dataset – Home Credit Default Risk from Kaggle</a:t>
            </a: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0E06-22DE-4E71-AA8B-E9559272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87C2-A084-411D-BE81-DA1CAF54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435" y="1689904"/>
            <a:ext cx="8090704" cy="4877946"/>
          </a:xfrm>
        </p:spPr>
        <p:txBody>
          <a:bodyPr/>
          <a:lstStyle/>
          <a:p>
            <a:r>
              <a:rPr lang="en-US" dirty="0"/>
              <a:t>0 : 282686</a:t>
            </a:r>
          </a:p>
          <a:p>
            <a:r>
              <a:rPr lang="en-US" dirty="0"/>
              <a:t>1: 24825</a:t>
            </a:r>
          </a:p>
          <a:p>
            <a:r>
              <a:rPr lang="en-US" dirty="0"/>
              <a:t>Total: 307,511</a:t>
            </a:r>
          </a:p>
          <a:p>
            <a:r>
              <a:rPr lang="en-US" dirty="0"/>
              <a:t>122 features</a:t>
            </a:r>
          </a:p>
          <a:p>
            <a:r>
              <a:rPr lang="en-US" dirty="0"/>
              <a:t>Float: 65</a:t>
            </a:r>
          </a:p>
          <a:p>
            <a:r>
              <a:rPr lang="en-US" dirty="0"/>
              <a:t>Int : 41</a:t>
            </a:r>
          </a:p>
          <a:p>
            <a:r>
              <a:rPr lang="en-US" dirty="0"/>
              <a:t>Categorical: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2AC4-CE35-4927-834B-77DBA09F0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0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236900" y="274650"/>
            <a:ext cx="8670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Missing Values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36900" y="1417650"/>
            <a:ext cx="8670000" cy="515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2400" dirty="0"/>
              <a:t>If columns contain more than 50% missing values - we removed the features.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endParaRPr lang="en-US" sz="2400"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endParaRPr sz="24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</a:t>
            </a:r>
            <a:endParaRPr sz="18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0117E-1FDB-7C48-9047-DCBCBFD9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552" y="2071868"/>
            <a:ext cx="4308648" cy="4511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64200" y="274650"/>
            <a:ext cx="8619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64200" y="1831450"/>
            <a:ext cx="8553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tx1"/>
                </a:solidFill>
                <a:latin typeface="Roboto Mono"/>
              </a:rPr>
              <a:t>SK_ID_CURR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CE28CA6-E7B4-FF45-BEF6-AAF532AF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0" y="1831450"/>
            <a:ext cx="4403493" cy="292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BAE4DF2-DECF-8043-9256-3F63B14B8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28684" y="1834353"/>
            <a:ext cx="4117248" cy="2925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64200" y="274650"/>
            <a:ext cx="8619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CC2F-72B2-7548-BD73-6A1A7F74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75" y="1831450"/>
            <a:ext cx="8619300" cy="4736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7FB5F67-D529-B141-A7F6-17285387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5" y="1856850"/>
            <a:ext cx="4434664" cy="248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AFE344F-4AD4-8342-B716-71724409A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39" y="1856850"/>
            <a:ext cx="4174347" cy="3203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94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64200" y="274650"/>
            <a:ext cx="8619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39F8-1B58-C142-B269-2FD262CD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199" y="1831450"/>
            <a:ext cx="8619299" cy="473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B6D78BC-87CF-DD4A-9376-6CC972916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569" y="1831450"/>
            <a:ext cx="5366585" cy="201506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DB43A8A-CD42-804B-9206-0128DCF9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67569" y="4260316"/>
            <a:ext cx="5452757" cy="20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64200" y="274650"/>
            <a:ext cx="8619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39F8-1B58-C142-B269-2FD262CD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199" y="1831450"/>
            <a:ext cx="8619299" cy="473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93F8F5-B6E0-384E-B5CD-AF62FF139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F4549E2-4EA2-9248-9400-98E73CBA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2474439"/>
            <a:ext cx="7305675" cy="28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1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C462-29E8-479A-9489-E6442597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" y="274650"/>
            <a:ext cx="8507391" cy="1143000"/>
          </a:xfrm>
        </p:spPr>
        <p:txBody>
          <a:bodyPr/>
          <a:lstStyle/>
          <a:p>
            <a:pPr algn="ctr"/>
            <a:r>
              <a:rPr lang="en-US" dirty="0"/>
              <a:t>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5E8C-5446-4549-8C54-8FA42F66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19" y="1831450"/>
            <a:ext cx="8763056" cy="4736400"/>
          </a:xfrm>
        </p:spPr>
        <p:txBody>
          <a:bodyPr/>
          <a:lstStyle/>
          <a:p>
            <a:r>
              <a:rPr lang="en-US" dirty="0"/>
              <a:t>Categorical variables are converted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r>
              <a:rPr lang="en-US" dirty="0"/>
              <a:t>But they are not producing good result and most of the categorical variables are of bad quality.</a:t>
            </a:r>
          </a:p>
          <a:p>
            <a:r>
              <a:rPr lang="en-US" dirty="0"/>
              <a:t>So we removed the  categorical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EF57-BA91-4687-AE30-AF8EC215EF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722080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318</Words>
  <Application>Microsoft Macintosh PowerPoint</Application>
  <PresentationFormat>On-screen Show (4:3)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Mono</vt:lpstr>
      <vt:lpstr>Lato</vt:lpstr>
      <vt:lpstr>Raleway</vt:lpstr>
      <vt:lpstr>Arial</vt:lpstr>
      <vt:lpstr>Antonio template</vt:lpstr>
      <vt:lpstr>MACHINE LEARNING METHODS FOR SCORECARDS</vt:lpstr>
      <vt:lpstr>AIM</vt:lpstr>
      <vt:lpstr>DATASET</vt:lpstr>
      <vt:lpstr>Handling Missing Values</vt:lpstr>
      <vt:lpstr>Exploratory Data Analysis</vt:lpstr>
      <vt:lpstr>Exploratory Data Analysis</vt:lpstr>
      <vt:lpstr>Exploratory Data Analysis</vt:lpstr>
      <vt:lpstr>Exploratory Data Analysis</vt:lpstr>
      <vt:lpstr>CATEGORICAL VARIABLES</vt:lpstr>
      <vt:lpstr>Feature Selection</vt:lpstr>
      <vt:lpstr>Feature Selection</vt:lpstr>
      <vt:lpstr>Models Used</vt:lpstr>
      <vt:lpstr>Results</vt:lpstr>
      <vt:lpstr>PowerPoint Presentation</vt:lpstr>
      <vt:lpstr>Thanks!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 FOR SCORECARDS</dc:title>
  <cp:lastModifiedBy>Varsha Balachandran</cp:lastModifiedBy>
  <cp:revision>13</cp:revision>
  <dcterms:modified xsi:type="dcterms:W3CDTF">2019-12-02T22:14:21Z</dcterms:modified>
</cp:coreProperties>
</file>