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embeddedFontLst>
    <p:embeddedFont>
      <p:font typeface="Algerian" pitchFamily="82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Lucida Sans" pitchFamily="34" charset="0"/>
      <p:regular r:id="rId16"/>
      <p:bold r:id="rId17"/>
      <p:italic r:id="rId18"/>
      <p:boldItalic r:id="rId19"/>
    </p:embeddedFont>
    <p:embeddedFont>
      <p:font typeface="Arial Black" pitchFamily="34" charset="0"/>
      <p:bold r:id="rId20"/>
    </p:embeddedFont>
    <p:embeddedFont>
      <p:font typeface="Wingdings 2" pitchFamily="18" charset="2"/>
      <p:regular r:id="rId21"/>
    </p:embeddedFont>
    <p:embeddedFont>
      <p:font typeface="Wingdings 3" pitchFamily="18" charset="2"/>
      <p:regular r:id="rId22"/>
    </p:embeddedFont>
    <p:embeddedFont>
      <p:font typeface="Book Antiqua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64" y="-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270" y="916940"/>
            <a:ext cx="5823458" cy="3116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lang="en-IN" spc="-55" dirty="0" smtClean="0">
                <a:latin typeface="Algerian" pitchFamily="82" charset="0"/>
              </a:rPr>
              <a:t/>
            </a:r>
            <a:br>
              <a:rPr lang="en-IN" spc="-55" dirty="0" smtClean="0">
                <a:latin typeface="Algerian" pitchFamily="82" charset="0"/>
              </a:rPr>
            </a:br>
            <a:r>
              <a:rPr spc="-55" smtClean="0">
                <a:latin typeface="Algerian" pitchFamily="82" charset="0"/>
              </a:rPr>
              <a:t>Coursera</a:t>
            </a:r>
            <a:r>
              <a:rPr spc="-105" smtClean="0">
                <a:latin typeface="Algerian" pitchFamily="82" charset="0"/>
              </a:rPr>
              <a:t> </a:t>
            </a:r>
            <a:r>
              <a:rPr spc="-50" dirty="0">
                <a:latin typeface="Algerian" pitchFamily="82" charset="0"/>
              </a:rPr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>
                <a:latin typeface="Algerian" pitchFamily="82" charset="0"/>
              </a:rPr>
              <a:t>IBM </a:t>
            </a:r>
            <a:r>
              <a:rPr sz="3200" dirty="0">
                <a:latin typeface="Algerian" pitchFamily="82" charset="0"/>
              </a:rPr>
              <a:t>Applied </a:t>
            </a:r>
            <a:r>
              <a:rPr sz="3200" spc="-20" dirty="0">
                <a:latin typeface="Algerian" pitchFamily="82" charset="0"/>
              </a:rPr>
              <a:t>Data </a:t>
            </a:r>
            <a:r>
              <a:rPr sz="3200" dirty="0">
                <a:latin typeface="Algerian" pitchFamily="82" charset="0"/>
              </a:rPr>
              <a:t>Science</a:t>
            </a:r>
            <a:r>
              <a:rPr sz="3200" spc="5" dirty="0">
                <a:latin typeface="Algerian" pitchFamily="82" charset="0"/>
              </a:rPr>
              <a:t> </a:t>
            </a:r>
            <a:r>
              <a:rPr sz="3200" spc="-15" dirty="0">
                <a:latin typeface="Algerian" pitchFamily="82" charset="0"/>
              </a:rPr>
              <a:t>Capstone</a:t>
            </a:r>
            <a:endParaRPr sz="3200">
              <a:latin typeface="Algerian" pitchFamily="8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0" y="5257800"/>
            <a:ext cx="35814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lang="en-IN" sz="2400" dirty="0" smtClean="0">
                <a:latin typeface="Calibri"/>
                <a:cs typeface="Calibri"/>
              </a:rPr>
              <a:t>BY</a:t>
            </a:r>
          </a:p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lang="en-IN" sz="2400" dirty="0" smtClean="0">
                <a:latin typeface="Calibri"/>
                <a:cs typeface="Calibri"/>
              </a:rPr>
              <a:t>THARUN KUMAR ABBURI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5941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23115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Arial Black" pitchFamily="34" charset="0"/>
                <a:cs typeface="Calibri"/>
              </a:rPr>
              <a:t>Location </a:t>
            </a:r>
            <a:r>
              <a:rPr sz="2400" spc="-5" dirty="0">
                <a:latin typeface="Arial Black" pitchFamily="34" charset="0"/>
                <a:cs typeface="Calibri"/>
              </a:rPr>
              <a:t>of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5" dirty="0">
                <a:latin typeface="Arial Black" pitchFamily="34" charset="0"/>
                <a:cs typeface="Calibri"/>
              </a:rPr>
              <a:t>shopping </a:t>
            </a:r>
            <a:r>
              <a:rPr sz="2400" dirty="0">
                <a:latin typeface="Arial Black" pitchFamily="34" charset="0"/>
                <a:cs typeface="Calibri"/>
              </a:rPr>
              <a:t>mall is </a:t>
            </a:r>
            <a:r>
              <a:rPr sz="2400" spc="-10" dirty="0">
                <a:latin typeface="Arial Black" pitchFamily="34" charset="0"/>
                <a:cs typeface="Calibri"/>
              </a:rPr>
              <a:t>one </a:t>
            </a:r>
            <a:r>
              <a:rPr sz="2400" spc="-5" dirty="0">
                <a:latin typeface="Arial Black" pitchFamily="34" charset="0"/>
                <a:cs typeface="Calibri"/>
              </a:rPr>
              <a:t>of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10" dirty="0">
                <a:latin typeface="Arial Black" pitchFamily="34" charset="0"/>
                <a:cs typeface="Calibri"/>
              </a:rPr>
              <a:t>most important </a:t>
            </a:r>
            <a:r>
              <a:rPr sz="2400" spc="-5" dirty="0">
                <a:latin typeface="Arial Black" pitchFamily="34" charset="0"/>
                <a:cs typeface="Calibri"/>
              </a:rPr>
              <a:t>decisions </a:t>
            </a:r>
            <a:r>
              <a:rPr sz="2400" spc="-10" dirty="0">
                <a:latin typeface="Arial Black" pitchFamily="34" charset="0"/>
                <a:cs typeface="Calibri"/>
              </a:rPr>
              <a:t>that </a:t>
            </a:r>
            <a:r>
              <a:rPr sz="2400" dirty="0">
                <a:latin typeface="Arial Black" pitchFamily="34" charset="0"/>
                <a:cs typeface="Calibri"/>
              </a:rPr>
              <a:t>will  </a:t>
            </a:r>
            <a:r>
              <a:rPr sz="2400" spc="-5" dirty="0">
                <a:latin typeface="Arial Black" pitchFamily="34" charset="0"/>
                <a:cs typeface="Calibri"/>
              </a:rPr>
              <a:t>determine whether </a:t>
            </a:r>
            <a:r>
              <a:rPr sz="2400" dirty="0">
                <a:latin typeface="Arial Black" pitchFamily="34" charset="0"/>
                <a:cs typeface="Calibri"/>
              </a:rPr>
              <a:t>the mall will </a:t>
            </a:r>
            <a:r>
              <a:rPr sz="2400" spc="-5" dirty="0">
                <a:latin typeface="Arial Black" pitchFamily="34" charset="0"/>
                <a:cs typeface="Calibri"/>
              </a:rPr>
              <a:t>be </a:t>
            </a:r>
            <a:r>
              <a:rPr sz="2400" dirty="0">
                <a:latin typeface="Arial Black" pitchFamily="34" charset="0"/>
                <a:cs typeface="Calibri"/>
              </a:rPr>
              <a:t>a </a:t>
            </a:r>
            <a:r>
              <a:rPr sz="2400" spc="-5" dirty="0">
                <a:latin typeface="Arial Black" pitchFamily="34" charset="0"/>
                <a:cs typeface="Calibri"/>
              </a:rPr>
              <a:t>success or </a:t>
            </a:r>
            <a:r>
              <a:rPr sz="2400" dirty="0">
                <a:latin typeface="Arial Black" pitchFamily="34" charset="0"/>
                <a:cs typeface="Calibri"/>
              </a:rPr>
              <a:t>a</a:t>
            </a:r>
            <a:r>
              <a:rPr sz="2400" spc="-105" dirty="0">
                <a:latin typeface="Arial Black" pitchFamily="34" charset="0"/>
                <a:cs typeface="Calibri"/>
              </a:rPr>
              <a:t> </a:t>
            </a:r>
            <a:r>
              <a:rPr sz="2400" spc="-15" dirty="0">
                <a:latin typeface="Arial Black" pitchFamily="34" charset="0"/>
                <a:cs typeface="Calibri"/>
              </a:rPr>
              <a:t>failure</a:t>
            </a:r>
            <a:endParaRPr sz="2400">
              <a:latin typeface="Arial Black" pitchFamily="34" charset="0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Arial Black" pitchFamily="34" charset="0"/>
                <a:cs typeface="Calibri"/>
              </a:rPr>
              <a:t>Objective</a:t>
            </a:r>
            <a:r>
              <a:rPr sz="2400" spc="-10">
                <a:latin typeface="Arial Black" pitchFamily="34" charset="0"/>
                <a:cs typeface="Calibri"/>
              </a:rPr>
              <a:t>: </a:t>
            </a:r>
            <a:endParaRPr lang="en-IN" sz="2400" spc="-10" smtClean="0">
              <a:latin typeface="Arial Black" pitchFamily="34" charset="0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14" smtClean="0">
                <a:latin typeface="Arial Black" pitchFamily="34" charset="0"/>
                <a:cs typeface="Calibri"/>
              </a:rPr>
              <a:t>To </a:t>
            </a:r>
            <a:r>
              <a:rPr sz="2400" spc="-5" dirty="0">
                <a:latin typeface="Arial Black" pitchFamily="34" charset="0"/>
                <a:cs typeface="Calibri"/>
              </a:rPr>
              <a:t>analyse </a:t>
            </a:r>
            <a:r>
              <a:rPr sz="2400" dirty="0">
                <a:latin typeface="Arial Black" pitchFamily="34" charset="0"/>
                <a:cs typeface="Calibri"/>
              </a:rPr>
              <a:t>and </a:t>
            </a:r>
            <a:r>
              <a:rPr sz="2400" spc="-5" dirty="0">
                <a:latin typeface="Arial Black" pitchFamily="34" charset="0"/>
                <a:cs typeface="Calibri"/>
              </a:rPr>
              <a:t>select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10" dirty="0">
                <a:latin typeface="Arial Black" pitchFamily="34" charset="0"/>
                <a:cs typeface="Calibri"/>
              </a:rPr>
              <a:t>best locations </a:t>
            </a:r>
            <a:r>
              <a:rPr sz="2400" dirty="0">
                <a:latin typeface="Arial Black" pitchFamily="34" charset="0"/>
                <a:cs typeface="Calibri"/>
              </a:rPr>
              <a:t>in the city </a:t>
            </a:r>
            <a:r>
              <a:rPr sz="2400" spc="-5" dirty="0">
                <a:latin typeface="Arial Black" pitchFamily="34" charset="0"/>
                <a:cs typeface="Calibri"/>
              </a:rPr>
              <a:t>of </a:t>
            </a:r>
            <a:r>
              <a:rPr sz="2400" spc="-10" dirty="0">
                <a:latin typeface="Arial Black" pitchFamily="34" charset="0"/>
                <a:cs typeface="Calibri"/>
              </a:rPr>
              <a:t>Kuala </a:t>
            </a:r>
            <a:r>
              <a:rPr sz="2400" spc="-35" dirty="0">
                <a:latin typeface="Arial Black" pitchFamily="34" charset="0"/>
                <a:cs typeface="Calibri"/>
              </a:rPr>
              <a:t>Lumpur,  </a:t>
            </a:r>
            <a:r>
              <a:rPr sz="2400" spc="-10" dirty="0">
                <a:latin typeface="Arial Black" pitchFamily="34" charset="0"/>
                <a:cs typeface="Calibri"/>
              </a:rPr>
              <a:t>Malaysia </a:t>
            </a:r>
            <a:r>
              <a:rPr sz="2400" spc="-15" dirty="0">
                <a:latin typeface="Arial Black" pitchFamily="34" charset="0"/>
                <a:cs typeface="Calibri"/>
              </a:rPr>
              <a:t>to </a:t>
            </a:r>
            <a:r>
              <a:rPr sz="2400" spc="-5" dirty="0">
                <a:latin typeface="Arial Black" pitchFamily="34" charset="0"/>
                <a:cs typeface="Calibri"/>
              </a:rPr>
              <a:t>open </a:t>
            </a:r>
            <a:r>
              <a:rPr sz="2400" dirty="0">
                <a:latin typeface="Arial Black" pitchFamily="34" charset="0"/>
                <a:cs typeface="Calibri"/>
              </a:rPr>
              <a:t>a </a:t>
            </a:r>
            <a:r>
              <a:rPr sz="2400" spc="-10" dirty="0">
                <a:latin typeface="Arial Black" pitchFamily="34" charset="0"/>
                <a:cs typeface="Calibri"/>
              </a:rPr>
              <a:t>new </a:t>
            </a:r>
            <a:r>
              <a:rPr sz="2400" spc="-5">
                <a:latin typeface="Arial Black" pitchFamily="34" charset="0"/>
                <a:cs typeface="Calibri"/>
              </a:rPr>
              <a:t>shopping</a:t>
            </a:r>
            <a:r>
              <a:rPr sz="2400">
                <a:latin typeface="Arial Black" pitchFamily="34" charset="0"/>
                <a:cs typeface="Calibri"/>
              </a:rPr>
              <a:t> </a:t>
            </a:r>
            <a:r>
              <a:rPr sz="2400" smtClean="0">
                <a:latin typeface="Arial Black" pitchFamily="34" charset="0"/>
                <a:cs typeface="Calibri"/>
              </a:rPr>
              <a:t>mall</a:t>
            </a:r>
            <a:endParaRPr sz="2400">
              <a:latin typeface="Arial Black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2588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397544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Arial Black" pitchFamily="34" charset="0"/>
                <a:cs typeface="Calibri"/>
              </a:rPr>
              <a:t>Data</a:t>
            </a:r>
            <a:r>
              <a:rPr sz="2400" spc="-5" dirty="0">
                <a:latin typeface="Arial Black" pitchFamily="34" charset="0"/>
                <a:cs typeface="Calibri"/>
              </a:rPr>
              <a:t> </a:t>
            </a:r>
            <a:r>
              <a:rPr sz="2400" spc="-15" dirty="0">
                <a:latin typeface="Arial Black" pitchFamily="34" charset="0"/>
                <a:cs typeface="Calibri"/>
              </a:rPr>
              <a:t>required</a:t>
            </a:r>
            <a:endParaRPr sz="2400">
              <a:latin typeface="Arial Black" pitchFamily="34" charset="0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10" dirty="0">
                <a:latin typeface="Arial Black" pitchFamily="34" charset="0"/>
                <a:cs typeface="Calibri"/>
              </a:rPr>
              <a:t>List </a:t>
            </a:r>
            <a:r>
              <a:rPr sz="2000" spc="-5" dirty="0">
                <a:latin typeface="Arial Black" pitchFamily="34" charset="0"/>
                <a:cs typeface="Calibri"/>
              </a:rPr>
              <a:t>of </a:t>
            </a:r>
            <a:r>
              <a:rPr sz="2000" spc="-10" dirty="0">
                <a:latin typeface="Arial Black" pitchFamily="34" charset="0"/>
                <a:cs typeface="Calibri"/>
              </a:rPr>
              <a:t>neighbourhoods </a:t>
            </a:r>
            <a:r>
              <a:rPr sz="2000" dirty="0">
                <a:latin typeface="Arial Black" pitchFamily="34" charset="0"/>
                <a:cs typeface="Calibri"/>
              </a:rPr>
              <a:t>in </a:t>
            </a:r>
            <a:r>
              <a:rPr sz="2000" spc="-15" dirty="0">
                <a:latin typeface="Arial Black" pitchFamily="34" charset="0"/>
                <a:cs typeface="Calibri"/>
              </a:rPr>
              <a:t>Kuala</a:t>
            </a:r>
            <a:r>
              <a:rPr sz="2000" spc="35" dirty="0">
                <a:latin typeface="Arial Black" pitchFamily="34" charset="0"/>
                <a:cs typeface="Calibri"/>
              </a:rPr>
              <a:t> </a:t>
            </a:r>
            <a:r>
              <a:rPr sz="2000" spc="-5" dirty="0">
                <a:latin typeface="Arial Black" pitchFamily="34" charset="0"/>
                <a:cs typeface="Calibri"/>
              </a:rPr>
              <a:t>Lumpur</a:t>
            </a:r>
            <a:endParaRPr sz="2000">
              <a:latin typeface="Arial Black" pitchFamily="34" charset="0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5" dirty="0">
                <a:latin typeface="Arial Black" pitchFamily="34" charset="0"/>
                <a:cs typeface="Calibri"/>
              </a:rPr>
              <a:t>Latitude </a:t>
            </a:r>
            <a:r>
              <a:rPr sz="2000" dirty="0">
                <a:latin typeface="Arial Black" pitchFamily="34" charset="0"/>
                <a:cs typeface="Calibri"/>
              </a:rPr>
              <a:t>and longitude </a:t>
            </a:r>
            <a:r>
              <a:rPr sz="2000" spc="-15" dirty="0">
                <a:latin typeface="Arial Black" pitchFamily="34" charset="0"/>
                <a:cs typeface="Calibri"/>
              </a:rPr>
              <a:t>coordinates </a:t>
            </a:r>
            <a:r>
              <a:rPr sz="2000" spc="-5" dirty="0">
                <a:latin typeface="Arial Black" pitchFamily="34" charset="0"/>
                <a:cs typeface="Calibri"/>
              </a:rPr>
              <a:t>of </a:t>
            </a:r>
            <a:r>
              <a:rPr sz="2000" dirty="0">
                <a:latin typeface="Arial Black" pitchFamily="34" charset="0"/>
                <a:cs typeface="Calibri"/>
              </a:rPr>
              <a:t>the</a:t>
            </a:r>
            <a:r>
              <a:rPr sz="2000" spc="-20" dirty="0">
                <a:latin typeface="Arial Black" pitchFamily="34" charset="0"/>
                <a:cs typeface="Calibri"/>
              </a:rPr>
              <a:t> </a:t>
            </a:r>
            <a:r>
              <a:rPr sz="2000" spc="-10" dirty="0">
                <a:latin typeface="Arial Black" pitchFamily="34" charset="0"/>
                <a:cs typeface="Calibri"/>
              </a:rPr>
              <a:t>neighbourhoods</a:t>
            </a:r>
            <a:endParaRPr sz="2000">
              <a:latin typeface="Arial Black" pitchFamily="34" charset="0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30" dirty="0">
                <a:latin typeface="Arial Black" pitchFamily="34" charset="0"/>
                <a:cs typeface="Calibri"/>
              </a:rPr>
              <a:t>Venue </a:t>
            </a:r>
            <a:r>
              <a:rPr sz="2000" spc="-15" dirty="0">
                <a:latin typeface="Arial Black" pitchFamily="34" charset="0"/>
                <a:cs typeface="Calibri"/>
              </a:rPr>
              <a:t>data, </a:t>
            </a:r>
            <a:r>
              <a:rPr sz="2000" spc="-5" dirty="0">
                <a:latin typeface="Arial Black" pitchFamily="34" charset="0"/>
                <a:cs typeface="Calibri"/>
              </a:rPr>
              <a:t>particularly </a:t>
            </a:r>
            <a:r>
              <a:rPr sz="2000" spc="-15" dirty="0">
                <a:latin typeface="Arial Black" pitchFamily="34" charset="0"/>
                <a:cs typeface="Calibri"/>
              </a:rPr>
              <a:t>data related to </a:t>
            </a:r>
            <a:r>
              <a:rPr sz="2000" spc="-5" dirty="0">
                <a:latin typeface="Arial Black" pitchFamily="34" charset="0"/>
                <a:cs typeface="Calibri"/>
              </a:rPr>
              <a:t>shopping</a:t>
            </a:r>
            <a:r>
              <a:rPr sz="2000" spc="50" dirty="0">
                <a:latin typeface="Arial Black" pitchFamily="34" charset="0"/>
                <a:cs typeface="Calibri"/>
              </a:rPr>
              <a:t> </a:t>
            </a:r>
            <a:r>
              <a:rPr sz="2000" dirty="0">
                <a:latin typeface="Arial Black" pitchFamily="34" charset="0"/>
                <a:cs typeface="Calibri"/>
              </a:rPr>
              <a:t>malls</a:t>
            </a:r>
            <a:endParaRPr sz="2000">
              <a:latin typeface="Arial Black" pitchFamily="34" charset="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800">
              <a:latin typeface="Arial Black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Arial Black" pitchFamily="34" charset="0"/>
                <a:cs typeface="Calibri"/>
              </a:rPr>
              <a:t>Sources </a:t>
            </a:r>
            <a:r>
              <a:rPr sz="2400" spc="-5" dirty="0">
                <a:latin typeface="Arial Black" pitchFamily="34" charset="0"/>
                <a:cs typeface="Calibri"/>
              </a:rPr>
              <a:t>of</a:t>
            </a:r>
            <a:r>
              <a:rPr sz="2400" spc="20" dirty="0">
                <a:latin typeface="Arial Black" pitchFamily="34" charset="0"/>
                <a:cs typeface="Calibri"/>
              </a:rPr>
              <a:t> </a:t>
            </a:r>
            <a:r>
              <a:rPr sz="2400" spc="-20" dirty="0">
                <a:latin typeface="Arial Black" pitchFamily="34" charset="0"/>
                <a:cs typeface="Calibri"/>
              </a:rPr>
              <a:t>data</a:t>
            </a:r>
            <a:endParaRPr sz="2400">
              <a:latin typeface="Arial Black" pitchFamily="34" charset="0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dirty="0">
                <a:latin typeface="Arial Black" pitchFamily="34" charset="0"/>
                <a:cs typeface="Calibri"/>
              </a:rPr>
              <a:t>Wikipedia </a:t>
            </a:r>
            <a:r>
              <a:rPr sz="2000" spc="-10" dirty="0">
                <a:latin typeface="Arial Black" pitchFamily="34" charset="0"/>
                <a:cs typeface="Calibri"/>
              </a:rPr>
              <a:t>page </a:t>
            </a:r>
            <a:r>
              <a:rPr sz="2000" spc="-20" dirty="0">
                <a:latin typeface="Arial Black" pitchFamily="34" charset="0"/>
                <a:cs typeface="Calibri"/>
              </a:rPr>
              <a:t>for </a:t>
            </a:r>
            <a:r>
              <a:rPr sz="2000" spc="-10" dirty="0">
                <a:latin typeface="Arial Black" pitchFamily="34" charset="0"/>
                <a:cs typeface="Calibri"/>
              </a:rPr>
              <a:t>neighbourhoods  (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 pitchFamily="34" charset="0"/>
                <a:cs typeface="Calibri"/>
              </a:rPr>
              <a:t>https://en.wikipedia.org/wiki/Category:Suburbs_in_Kuala_Lumpur</a:t>
            </a:r>
            <a:r>
              <a:rPr sz="2000" spc="-10" dirty="0">
                <a:latin typeface="Arial Black" pitchFamily="34" charset="0"/>
                <a:cs typeface="Calibri"/>
              </a:rPr>
              <a:t>)</a:t>
            </a:r>
            <a:endParaRPr sz="2000">
              <a:latin typeface="Arial Black" pitchFamily="34" charset="0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5" dirty="0">
                <a:latin typeface="Arial Black" pitchFamily="34" charset="0"/>
                <a:cs typeface="Calibri"/>
              </a:rPr>
              <a:t>Geocoder </a:t>
            </a:r>
            <a:r>
              <a:rPr sz="2000" spc="-10" dirty="0">
                <a:latin typeface="Arial Black" pitchFamily="34" charset="0"/>
                <a:cs typeface="Calibri"/>
              </a:rPr>
              <a:t>package </a:t>
            </a:r>
            <a:r>
              <a:rPr sz="2000" spc="-20" dirty="0">
                <a:latin typeface="Arial Black" pitchFamily="34" charset="0"/>
                <a:cs typeface="Calibri"/>
              </a:rPr>
              <a:t>for </a:t>
            </a:r>
            <a:r>
              <a:rPr sz="2000" spc="-5" dirty="0">
                <a:latin typeface="Arial Black" pitchFamily="34" charset="0"/>
                <a:cs typeface="Calibri"/>
              </a:rPr>
              <a:t>latitude </a:t>
            </a:r>
            <a:r>
              <a:rPr sz="2000" dirty="0">
                <a:latin typeface="Arial Black" pitchFamily="34" charset="0"/>
                <a:cs typeface="Calibri"/>
              </a:rPr>
              <a:t>and longitude</a:t>
            </a:r>
            <a:r>
              <a:rPr sz="2000" spc="-15" dirty="0">
                <a:latin typeface="Arial Black" pitchFamily="34" charset="0"/>
                <a:cs typeface="Calibri"/>
              </a:rPr>
              <a:t> coordinates</a:t>
            </a:r>
            <a:endParaRPr sz="2000">
              <a:latin typeface="Arial Black" pitchFamily="34" charset="0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000" spc="-15" dirty="0">
                <a:latin typeface="Arial Black" pitchFamily="34" charset="0"/>
                <a:cs typeface="Calibri"/>
              </a:rPr>
              <a:t>Foursquare </a:t>
            </a:r>
            <a:r>
              <a:rPr sz="2000" dirty="0">
                <a:latin typeface="Arial Black" pitchFamily="34" charset="0"/>
                <a:cs typeface="Calibri"/>
              </a:rPr>
              <a:t>API </a:t>
            </a:r>
            <a:r>
              <a:rPr sz="2000" spc="-20" dirty="0">
                <a:latin typeface="Arial Black" pitchFamily="34" charset="0"/>
                <a:cs typeface="Calibri"/>
              </a:rPr>
              <a:t>for </a:t>
            </a:r>
            <a:r>
              <a:rPr sz="2000" spc="-10" dirty="0">
                <a:latin typeface="Arial Black" pitchFamily="34" charset="0"/>
                <a:cs typeface="Calibri"/>
              </a:rPr>
              <a:t>venue</a:t>
            </a:r>
            <a:r>
              <a:rPr sz="2000" spc="35" dirty="0">
                <a:latin typeface="Arial Black" pitchFamily="34" charset="0"/>
                <a:cs typeface="Calibri"/>
              </a:rPr>
              <a:t> </a:t>
            </a:r>
            <a:r>
              <a:rPr sz="2000" spc="-15" dirty="0">
                <a:latin typeface="Arial Black" pitchFamily="34" charset="0"/>
                <a:cs typeface="Calibri"/>
              </a:rPr>
              <a:t>data</a:t>
            </a:r>
            <a:endParaRPr sz="2000">
              <a:latin typeface="Arial Black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874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463716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Arial Black" pitchFamily="34" charset="0"/>
                <a:cs typeface="Calibri"/>
              </a:rPr>
              <a:t>Web </a:t>
            </a:r>
            <a:r>
              <a:rPr sz="2400" spc="-10" dirty="0">
                <a:latin typeface="Arial Black" pitchFamily="34" charset="0"/>
                <a:cs typeface="Calibri"/>
              </a:rPr>
              <a:t>scraping </a:t>
            </a:r>
            <a:r>
              <a:rPr sz="2400" dirty="0">
                <a:latin typeface="Arial Black" pitchFamily="34" charset="0"/>
                <a:cs typeface="Calibri"/>
              </a:rPr>
              <a:t>Wikipedia </a:t>
            </a:r>
            <a:r>
              <a:rPr sz="2400" spc="-10" dirty="0">
                <a:latin typeface="Arial Black" pitchFamily="34" charset="0"/>
                <a:cs typeface="Calibri"/>
              </a:rPr>
              <a:t>page </a:t>
            </a:r>
            <a:r>
              <a:rPr sz="2400" spc="-20" dirty="0">
                <a:latin typeface="Arial Black" pitchFamily="34" charset="0"/>
                <a:cs typeface="Calibri"/>
              </a:rPr>
              <a:t>for </a:t>
            </a:r>
            <a:r>
              <a:rPr sz="2400" spc="-10" dirty="0">
                <a:latin typeface="Arial Black" pitchFamily="34" charset="0"/>
                <a:cs typeface="Calibri"/>
              </a:rPr>
              <a:t>neighbourhoods</a:t>
            </a:r>
            <a:r>
              <a:rPr sz="2400" spc="30" dirty="0">
                <a:latin typeface="Arial Black" pitchFamily="34" charset="0"/>
                <a:cs typeface="Calibri"/>
              </a:rPr>
              <a:t> </a:t>
            </a:r>
            <a:r>
              <a:rPr sz="2400" spc="-10" dirty="0">
                <a:latin typeface="Arial Black" pitchFamily="34" charset="0"/>
                <a:cs typeface="Calibri"/>
              </a:rPr>
              <a:t>list</a:t>
            </a:r>
            <a:endParaRPr sz="2400">
              <a:latin typeface="Arial Black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Arial Black" pitchFamily="34" charset="0"/>
                <a:cs typeface="Calibri"/>
              </a:rPr>
              <a:t>Get latitude </a:t>
            </a:r>
            <a:r>
              <a:rPr sz="2400" dirty="0">
                <a:latin typeface="Arial Black" pitchFamily="34" charset="0"/>
                <a:cs typeface="Calibri"/>
              </a:rPr>
              <a:t>and </a:t>
            </a:r>
            <a:r>
              <a:rPr sz="2400" spc="-5" dirty="0">
                <a:latin typeface="Arial Black" pitchFamily="34" charset="0"/>
                <a:cs typeface="Calibri"/>
              </a:rPr>
              <a:t>longitude </a:t>
            </a:r>
            <a:r>
              <a:rPr sz="2400" spc="-15" dirty="0">
                <a:latin typeface="Arial Black" pitchFamily="34" charset="0"/>
                <a:cs typeface="Calibri"/>
              </a:rPr>
              <a:t>coordinates </a:t>
            </a:r>
            <a:r>
              <a:rPr sz="2400" spc="-5" dirty="0">
                <a:latin typeface="Arial Black" pitchFamily="34" charset="0"/>
                <a:cs typeface="Calibri"/>
              </a:rPr>
              <a:t>using</a:t>
            </a:r>
            <a:r>
              <a:rPr sz="2400" spc="-10" dirty="0">
                <a:latin typeface="Arial Black" pitchFamily="34" charset="0"/>
                <a:cs typeface="Calibri"/>
              </a:rPr>
              <a:t> Geocoder</a:t>
            </a:r>
            <a:endParaRPr sz="2400">
              <a:latin typeface="Arial Black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Arial Black" pitchFamily="34" charset="0"/>
                <a:cs typeface="Calibri"/>
              </a:rPr>
              <a:t>Use </a:t>
            </a:r>
            <a:r>
              <a:rPr sz="2400" spc="-15" dirty="0">
                <a:latin typeface="Arial Black" pitchFamily="34" charset="0"/>
                <a:cs typeface="Calibri"/>
              </a:rPr>
              <a:t>Foursquare </a:t>
            </a:r>
            <a:r>
              <a:rPr sz="2400" dirty="0">
                <a:latin typeface="Arial Black" pitchFamily="34" charset="0"/>
                <a:cs typeface="Calibri"/>
              </a:rPr>
              <a:t>API </a:t>
            </a:r>
            <a:r>
              <a:rPr sz="2400" spc="-15" dirty="0">
                <a:latin typeface="Arial Black" pitchFamily="34" charset="0"/>
                <a:cs typeface="Calibri"/>
              </a:rPr>
              <a:t>to </a:t>
            </a:r>
            <a:r>
              <a:rPr sz="2400" spc="-10" dirty="0">
                <a:latin typeface="Arial Black" pitchFamily="34" charset="0"/>
                <a:cs typeface="Calibri"/>
              </a:rPr>
              <a:t>get venue</a:t>
            </a:r>
            <a:r>
              <a:rPr sz="2400" spc="5" dirty="0">
                <a:latin typeface="Arial Black" pitchFamily="34" charset="0"/>
                <a:cs typeface="Calibri"/>
              </a:rPr>
              <a:t> </a:t>
            </a:r>
            <a:r>
              <a:rPr sz="2400" spc="-15" dirty="0">
                <a:latin typeface="Arial Black" pitchFamily="34" charset="0"/>
                <a:cs typeface="Calibri"/>
              </a:rPr>
              <a:t>data</a:t>
            </a:r>
            <a:endParaRPr sz="2400">
              <a:latin typeface="Arial Black" pitchFamily="34" charset="0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Arial Black" pitchFamily="34" charset="0"/>
                <a:cs typeface="Calibri"/>
              </a:rPr>
              <a:t>Group </a:t>
            </a:r>
            <a:r>
              <a:rPr sz="2400" spc="-15" dirty="0">
                <a:latin typeface="Arial Black" pitchFamily="34" charset="0"/>
                <a:cs typeface="Calibri"/>
              </a:rPr>
              <a:t>data </a:t>
            </a:r>
            <a:r>
              <a:rPr sz="2400" spc="-10" dirty="0">
                <a:latin typeface="Arial Black" pitchFamily="34" charset="0"/>
                <a:cs typeface="Calibri"/>
              </a:rPr>
              <a:t>by </a:t>
            </a:r>
            <a:r>
              <a:rPr sz="2400" spc="-5" dirty="0">
                <a:latin typeface="Arial Black" pitchFamily="34" charset="0"/>
                <a:cs typeface="Calibri"/>
              </a:rPr>
              <a:t>neighbourhood </a:t>
            </a:r>
            <a:r>
              <a:rPr sz="2400" dirty="0">
                <a:latin typeface="Arial Black" pitchFamily="34" charset="0"/>
                <a:cs typeface="Calibri"/>
              </a:rPr>
              <a:t>and </a:t>
            </a:r>
            <a:r>
              <a:rPr sz="2400" spc="-5" dirty="0">
                <a:latin typeface="Arial Black" pitchFamily="34" charset="0"/>
                <a:cs typeface="Calibri"/>
              </a:rPr>
              <a:t>taking </a:t>
            </a:r>
            <a:r>
              <a:rPr sz="2400" dirty="0">
                <a:latin typeface="Arial Black" pitchFamily="34" charset="0"/>
                <a:cs typeface="Calibri"/>
              </a:rPr>
              <a:t>the mean </a:t>
            </a:r>
            <a:r>
              <a:rPr sz="2400" spc="-5" dirty="0">
                <a:latin typeface="Arial Black" pitchFamily="34" charset="0"/>
                <a:cs typeface="Calibri"/>
              </a:rPr>
              <a:t>of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5" dirty="0">
                <a:latin typeface="Arial Black" pitchFamily="34" charset="0"/>
                <a:cs typeface="Calibri"/>
              </a:rPr>
              <a:t>frequency of  occurrence of </a:t>
            </a:r>
            <a:r>
              <a:rPr sz="2400" dirty="0">
                <a:latin typeface="Arial Black" pitchFamily="34" charset="0"/>
                <a:cs typeface="Calibri"/>
              </a:rPr>
              <a:t>each </a:t>
            </a:r>
            <a:r>
              <a:rPr sz="2400" spc="-10" dirty="0">
                <a:latin typeface="Arial Black" pitchFamily="34" charset="0"/>
                <a:cs typeface="Calibri"/>
              </a:rPr>
              <a:t>venue</a:t>
            </a:r>
            <a:r>
              <a:rPr sz="2400" spc="-15" dirty="0">
                <a:latin typeface="Arial Black" pitchFamily="34" charset="0"/>
                <a:cs typeface="Calibri"/>
              </a:rPr>
              <a:t> </a:t>
            </a:r>
            <a:r>
              <a:rPr sz="2400" spc="-10" dirty="0">
                <a:latin typeface="Arial Black" pitchFamily="34" charset="0"/>
                <a:cs typeface="Calibri"/>
              </a:rPr>
              <a:t>category</a:t>
            </a:r>
            <a:endParaRPr sz="2400">
              <a:latin typeface="Arial Black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Arial Black" pitchFamily="34" charset="0"/>
                <a:cs typeface="Calibri"/>
              </a:rPr>
              <a:t>Filter </a:t>
            </a:r>
            <a:r>
              <a:rPr sz="2400" spc="-10" dirty="0">
                <a:latin typeface="Arial Black" pitchFamily="34" charset="0"/>
                <a:cs typeface="Calibri"/>
              </a:rPr>
              <a:t>venue category by </a:t>
            </a:r>
            <a:r>
              <a:rPr sz="2400" spc="-5" dirty="0">
                <a:latin typeface="Arial Black" pitchFamily="34" charset="0"/>
                <a:cs typeface="Calibri"/>
              </a:rPr>
              <a:t>Shopping </a:t>
            </a:r>
            <a:r>
              <a:rPr sz="2400" dirty="0">
                <a:latin typeface="Arial Black" pitchFamily="34" charset="0"/>
                <a:cs typeface="Calibri"/>
              </a:rPr>
              <a:t>Mall</a:t>
            </a:r>
            <a:endParaRPr sz="2400">
              <a:latin typeface="Arial Black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Arial Black" pitchFamily="34" charset="0"/>
                <a:cs typeface="Calibri"/>
              </a:rPr>
              <a:t>Perform </a:t>
            </a:r>
            <a:r>
              <a:rPr sz="2400" spc="-5" dirty="0">
                <a:latin typeface="Arial Black" pitchFamily="34" charset="0"/>
                <a:cs typeface="Calibri"/>
              </a:rPr>
              <a:t>clustering on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15" dirty="0">
                <a:latin typeface="Arial Black" pitchFamily="34" charset="0"/>
                <a:cs typeface="Calibri"/>
              </a:rPr>
              <a:t>data </a:t>
            </a:r>
            <a:r>
              <a:rPr sz="2400" spc="-10" dirty="0">
                <a:latin typeface="Arial Black" pitchFamily="34" charset="0"/>
                <a:cs typeface="Calibri"/>
              </a:rPr>
              <a:t>by </a:t>
            </a:r>
            <a:r>
              <a:rPr sz="2400" spc="-5" dirty="0">
                <a:latin typeface="Arial Black" pitchFamily="34" charset="0"/>
                <a:cs typeface="Calibri"/>
              </a:rPr>
              <a:t>using </a:t>
            </a:r>
            <a:r>
              <a:rPr sz="2400" dirty="0">
                <a:latin typeface="Arial Black" pitchFamily="34" charset="0"/>
                <a:cs typeface="Calibri"/>
              </a:rPr>
              <a:t>k-means</a:t>
            </a:r>
            <a:r>
              <a:rPr sz="2400" spc="-45" dirty="0">
                <a:latin typeface="Arial Black" pitchFamily="34" charset="0"/>
                <a:cs typeface="Calibri"/>
              </a:rPr>
              <a:t> </a:t>
            </a:r>
            <a:r>
              <a:rPr sz="2400" spc="-5" dirty="0">
                <a:latin typeface="Arial Black" pitchFamily="34" charset="0"/>
                <a:cs typeface="Calibri"/>
              </a:rPr>
              <a:t>clustering</a:t>
            </a:r>
            <a:endParaRPr sz="2400">
              <a:latin typeface="Arial Black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Arial Black" pitchFamily="34" charset="0"/>
                <a:cs typeface="Calibri"/>
              </a:rPr>
              <a:t>Visualize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10" dirty="0">
                <a:latin typeface="Arial Black" pitchFamily="34" charset="0"/>
                <a:cs typeface="Calibri"/>
              </a:rPr>
              <a:t>clusters </a:t>
            </a:r>
            <a:r>
              <a:rPr sz="2400" dirty="0">
                <a:latin typeface="Arial Black" pitchFamily="34" charset="0"/>
                <a:cs typeface="Calibri"/>
              </a:rPr>
              <a:t>in a map </a:t>
            </a:r>
            <a:r>
              <a:rPr sz="2400" spc="-5" dirty="0">
                <a:latin typeface="Arial Black" pitchFamily="34" charset="0"/>
                <a:cs typeface="Calibri"/>
              </a:rPr>
              <a:t>using</a:t>
            </a:r>
            <a:r>
              <a:rPr sz="2400" spc="-65" dirty="0">
                <a:latin typeface="Arial Black" pitchFamily="34" charset="0"/>
                <a:cs typeface="Calibri"/>
              </a:rPr>
              <a:t> </a:t>
            </a:r>
            <a:r>
              <a:rPr sz="2400" spc="-10" dirty="0">
                <a:latin typeface="Arial Black" pitchFamily="34" charset="0"/>
                <a:cs typeface="Calibri"/>
              </a:rPr>
              <a:t>Folium</a:t>
            </a:r>
            <a:endParaRPr sz="2400">
              <a:latin typeface="Arial Black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740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63958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pc="-15" dirty="0">
                <a:latin typeface="Arial Black" pitchFamily="34" charset="0"/>
                <a:cs typeface="Calibri"/>
              </a:rPr>
              <a:t>Categorized </a:t>
            </a:r>
            <a:r>
              <a:rPr dirty="0">
                <a:latin typeface="Arial Black" pitchFamily="34" charset="0"/>
                <a:cs typeface="Calibri"/>
              </a:rPr>
              <a:t>the </a:t>
            </a:r>
            <a:r>
              <a:rPr spc="-10" dirty="0">
                <a:latin typeface="Arial Black" pitchFamily="34" charset="0"/>
                <a:cs typeface="Calibri"/>
              </a:rPr>
              <a:t>neighbourhoods  </a:t>
            </a:r>
            <a:r>
              <a:rPr spc="-15" dirty="0">
                <a:latin typeface="Arial Black" pitchFamily="34" charset="0"/>
                <a:cs typeface="Calibri"/>
              </a:rPr>
              <a:t>into </a:t>
            </a:r>
            <a:r>
              <a:rPr dirty="0">
                <a:latin typeface="Arial Black" pitchFamily="34" charset="0"/>
                <a:cs typeface="Calibri"/>
              </a:rPr>
              <a:t>3 </a:t>
            </a:r>
            <a:r>
              <a:rPr spc="-15" dirty="0">
                <a:latin typeface="Arial Black" pitchFamily="34" charset="0"/>
                <a:cs typeface="Calibri"/>
              </a:rPr>
              <a:t>clusters</a:t>
            </a:r>
            <a:r>
              <a:rPr spc="-50" dirty="0">
                <a:latin typeface="Arial Black" pitchFamily="34" charset="0"/>
                <a:cs typeface="Calibri"/>
              </a:rPr>
              <a:t> </a:t>
            </a:r>
            <a:r>
              <a:rPr dirty="0">
                <a:latin typeface="Arial Black" pitchFamily="34" charset="0"/>
                <a:cs typeface="Calibri"/>
              </a:rPr>
              <a:t>:</a:t>
            </a:r>
            <a:endParaRPr>
              <a:latin typeface="Arial Black" pitchFamily="34" charset="0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pc="-10" dirty="0">
                <a:latin typeface="Arial Black" pitchFamily="34" charset="0"/>
                <a:cs typeface="Calibri"/>
              </a:rPr>
              <a:t>Cluster </a:t>
            </a:r>
            <a:r>
              <a:rPr dirty="0">
                <a:latin typeface="Arial Black" pitchFamily="34" charset="0"/>
                <a:cs typeface="Calibri"/>
              </a:rPr>
              <a:t>0: </a:t>
            </a:r>
            <a:r>
              <a:rPr spc="-5" dirty="0">
                <a:latin typeface="Arial Black" pitchFamily="34" charset="0"/>
                <a:cs typeface="Calibri"/>
              </a:rPr>
              <a:t>Neighbourhoods</a:t>
            </a:r>
            <a:r>
              <a:rPr spc="-75" dirty="0">
                <a:latin typeface="Arial Black" pitchFamily="34" charset="0"/>
                <a:cs typeface="Calibri"/>
              </a:rPr>
              <a:t> </a:t>
            </a:r>
            <a:r>
              <a:rPr dirty="0">
                <a:latin typeface="Arial Black" pitchFamily="34" charset="0"/>
                <a:cs typeface="Calibri"/>
              </a:rPr>
              <a:t>with  </a:t>
            </a:r>
            <a:r>
              <a:rPr spc="-15" dirty="0">
                <a:latin typeface="Arial Black" pitchFamily="34" charset="0"/>
                <a:cs typeface="Calibri"/>
              </a:rPr>
              <a:t>moderate </a:t>
            </a:r>
            <a:r>
              <a:rPr spc="-5" dirty="0">
                <a:latin typeface="Arial Black" pitchFamily="34" charset="0"/>
                <a:cs typeface="Calibri"/>
              </a:rPr>
              <a:t>number of shopping  </a:t>
            </a:r>
            <a:r>
              <a:rPr dirty="0">
                <a:latin typeface="Arial Black" pitchFamily="34" charset="0"/>
                <a:cs typeface="Calibri"/>
              </a:rPr>
              <a:t>malls</a:t>
            </a:r>
            <a:endParaRPr>
              <a:latin typeface="Arial Black" pitchFamily="34" charset="0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pc="-10" dirty="0">
                <a:latin typeface="Arial Black" pitchFamily="34" charset="0"/>
                <a:cs typeface="Calibri"/>
              </a:rPr>
              <a:t>Cluster </a:t>
            </a:r>
            <a:r>
              <a:rPr dirty="0">
                <a:latin typeface="Arial Black" pitchFamily="34" charset="0"/>
                <a:cs typeface="Calibri"/>
              </a:rPr>
              <a:t>1: </a:t>
            </a:r>
            <a:r>
              <a:rPr spc="-5" dirty="0">
                <a:latin typeface="Arial Black" pitchFamily="34" charset="0"/>
                <a:cs typeface="Calibri"/>
              </a:rPr>
              <a:t>Neighbourhoods</a:t>
            </a:r>
            <a:r>
              <a:rPr spc="-90" dirty="0">
                <a:latin typeface="Arial Black" pitchFamily="34" charset="0"/>
                <a:cs typeface="Calibri"/>
              </a:rPr>
              <a:t> </a:t>
            </a:r>
            <a:r>
              <a:rPr dirty="0">
                <a:latin typeface="Arial Black" pitchFamily="34" charset="0"/>
                <a:cs typeface="Calibri"/>
              </a:rPr>
              <a:t>with  </a:t>
            </a:r>
            <a:r>
              <a:rPr spc="-10" dirty="0">
                <a:latin typeface="Arial Black" pitchFamily="34" charset="0"/>
                <a:cs typeface="Calibri"/>
              </a:rPr>
              <a:t>low </a:t>
            </a:r>
            <a:r>
              <a:rPr spc="-5" dirty="0">
                <a:latin typeface="Arial Black" pitchFamily="34" charset="0"/>
                <a:cs typeface="Calibri"/>
              </a:rPr>
              <a:t>number </a:t>
            </a:r>
            <a:r>
              <a:rPr spc="-15" dirty="0">
                <a:latin typeface="Arial Black" pitchFamily="34" charset="0"/>
                <a:cs typeface="Calibri"/>
              </a:rPr>
              <a:t>to </a:t>
            </a:r>
            <a:r>
              <a:rPr spc="-5" dirty="0">
                <a:latin typeface="Arial Black" pitchFamily="34" charset="0"/>
                <a:cs typeface="Calibri"/>
              </a:rPr>
              <a:t>no </a:t>
            </a:r>
            <a:r>
              <a:rPr spc="-10" dirty="0">
                <a:latin typeface="Arial Black" pitchFamily="34" charset="0"/>
                <a:cs typeface="Calibri"/>
              </a:rPr>
              <a:t>existence </a:t>
            </a:r>
            <a:r>
              <a:rPr spc="-5" dirty="0">
                <a:latin typeface="Arial Black" pitchFamily="34" charset="0"/>
                <a:cs typeface="Calibri"/>
              </a:rPr>
              <a:t>of  shopping</a:t>
            </a:r>
            <a:r>
              <a:rPr spc="-10" dirty="0">
                <a:latin typeface="Arial Black" pitchFamily="34" charset="0"/>
                <a:cs typeface="Calibri"/>
              </a:rPr>
              <a:t> </a:t>
            </a:r>
            <a:r>
              <a:rPr dirty="0">
                <a:latin typeface="Arial Black" pitchFamily="34" charset="0"/>
                <a:cs typeface="Calibri"/>
              </a:rPr>
              <a:t>malls</a:t>
            </a:r>
            <a:endParaRPr>
              <a:latin typeface="Arial Black" pitchFamily="34" charset="0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pc="-10" dirty="0">
                <a:latin typeface="Arial Black" pitchFamily="34" charset="0"/>
                <a:cs typeface="Calibri"/>
              </a:rPr>
              <a:t>Cluster </a:t>
            </a:r>
            <a:r>
              <a:rPr dirty="0">
                <a:latin typeface="Arial Black" pitchFamily="34" charset="0"/>
                <a:cs typeface="Calibri"/>
              </a:rPr>
              <a:t>2: </a:t>
            </a:r>
            <a:r>
              <a:rPr spc="-5" dirty="0">
                <a:latin typeface="Arial Black" pitchFamily="34" charset="0"/>
                <a:cs typeface="Calibri"/>
              </a:rPr>
              <a:t>Neighbourhoods</a:t>
            </a:r>
            <a:r>
              <a:rPr spc="-75" dirty="0">
                <a:latin typeface="Arial Black" pitchFamily="34" charset="0"/>
                <a:cs typeface="Calibri"/>
              </a:rPr>
              <a:t> </a:t>
            </a:r>
            <a:r>
              <a:rPr dirty="0">
                <a:latin typeface="Arial Black" pitchFamily="34" charset="0"/>
                <a:cs typeface="Calibri"/>
              </a:rPr>
              <a:t>with  </a:t>
            </a:r>
            <a:r>
              <a:rPr spc="-5" dirty="0">
                <a:latin typeface="Arial Black" pitchFamily="34" charset="0"/>
                <a:cs typeface="Calibri"/>
              </a:rPr>
              <a:t>high </a:t>
            </a:r>
            <a:r>
              <a:rPr spc="-15" dirty="0">
                <a:latin typeface="Arial Black" pitchFamily="34" charset="0"/>
                <a:cs typeface="Calibri"/>
              </a:rPr>
              <a:t>concentration </a:t>
            </a:r>
            <a:r>
              <a:rPr spc="-5" dirty="0">
                <a:latin typeface="Arial Black" pitchFamily="34" charset="0"/>
                <a:cs typeface="Calibri"/>
              </a:rPr>
              <a:t>of </a:t>
            </a:r>
            <a:r>
              <a:rPr spc="-10" dirty="0">
                <a:latin typeface="Arial Black" pitchFamily="34" charset="0"/>
                <a:cs typeface="Calibri"/>
              </a:rPr>
              <a:t>shopping  </a:t>
            </a:r>
            <a:r>
              <a:rPr dirty="0">
                <a:latin typeface="Arial Black" pitchFamily="34" charset="0"/>
                <a:cs typeface="Calibri"/>
              </a:rPr>
              <a:t>malls</a:t>
            </a:r>
            <a:endParaRPr>
              <a:latin typeface="Arial Black" pitchFamily="34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9547" y="1879092"/>
            <a:ext cx="5388863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362919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Arial Black" pitchFamily="34" charset="0"/>
                <a:cs typeface="Calibri"/>
              </a:rPr>
              <a:t>Most </a:t>
            </a:r>
            <a:r>
              <a:rPr sz="2400" spc="-5" dirty="0">
                <a:latin typeface="Arial Black" pitchFamily="34" charset="0"/>
                <a:cs typeface="Calibri"/>
              </a:rPr>
              <a:t>of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5" dirty="0">
                <a:latin typeface="Arial Black" pitchFamily="34" charset="0"/>
                <a:cs typeface="Calibri"/>
              </a:rPr>
              <a:t>shopping </a:t>
            </a:r>
            <a:r>
              <a:rPr sz="2400" dirty="0">
                <a:latin typeface="Arial Black" pitchFamily="34" charset="0"/>
                <a:cs typeface="Calibri"/>
              </a:rPr>
              <a:t>malls </a:t>
            </a:r>
            <a:r>
              <a:rPr sz="2400" spc="-15" dirty="0">
                <a:latin typeface="Arial Black" pitchFamily="34" charset="0"/>
                <a:cs typeface="Calibri"/>
              </a:rPr>
              <a:t>are concentrated </a:t>
            </a:r>
            <a:r>
              <a:rPr sz="2400" dirty="0">
                <a:latin typeface="Arial Black" pitchFamily="34" charset="0"/>
                <a:cs typeface="Calibri"/>
              </a:rPr>
              <a:t>in the </a:t>
            </a:r>
            <a:r>
              <a:rPr sz="2400" spc="-10" dirty="0">
                <a:latin typeface="Arial Black" pitchFamily="34" charset="0"/>
                <a:cs typeface="Calibri"/>
              </a:rPr>
              <a:t>central area </a:t>
            </a:r>
            <a:r>
              <a:rPr sz="2400" spc="-5" dirty="0">
                <a:latin typeface="Arial Black" pitchFamily="34" charset="0"/>
                <a:cs typeface="Calibri"/>
              </a:rPr>
              <a:t>of </a:t>
            </a:r>
            <a:r>
              <a:rPr sz="2400" dirty="0">
                <a:latin typeface="Arial Black" pitchFamily="34" charset="0"/>
                <a:cs typeface="Calibri"/>
              </a:rPr>
              <a:t>the</a:t>
            </a:r>
            <a:r>
              <a:rPr sz="2400" spc="-35" dirty="0">
                <a:latin typeface="Arial Black" pitchFamily="34" charset="0"/>
                <a:cs typeface="Calibri"/>
              </a:rPr>
              <a:t> </a:t>
            </a:r>
            <a:r>
              <a:rPr sz="2400" dirty="0">
                <a:latin typeface="Arial Black" pitchFamily="34" charset="0"/>
                <a:cs typeface="Calibri"/>
              </a:rPr>
              <a:t>city</a:t>
            </a:r>
            <a:endParaRPr sz="2400">
              <a:latin typeface="Arial Black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Arial Black" pitchFamily="34" charset="0"/>
                <a:cs typeface="Calibri"/>
              </a:rPr>
              <a:t>Highest number </a:t>
            </a:r>
            <a:r>
              <a:rPr sz="2400" dirty="0">
                <a:latin typeface="Arial Black" pitchFamily="34" charset="0"/>
                <a:cs typeface="Calibri"/>
              </a:rPr>
              <a:t>in </a:t>
            </a:r>
            <a:r>
              <a:rPr sz="2400" spc="-10" dirty="0">
                <a:latin typeface="Arial Black" pitchFamily="34" charset="0"/>
                <a:cs typeface="Calibri"/>
              </a:rPr>
              <a:t>cluster </a:t>
            </a:r>
            <a:r>
              <a:rPr sz="2400" dirty="0">
                <a:latin typeface="Arial Black" pitchFamily="34" charset="0"/>
                <a:cs typeface="Calibri"/>
              </a:rPr>
              <a:t>2 and </a:t>
            </a:r>
            <a:r>
              <a:rPr sz="2400" spc="-15" dirty="0">
                <a:latin typeface="Arial Black" pitchFamily="34" charset="0"/>
                <a:cs typeface="Calibri"/>
              </a:rPr>
              <a:t>moderate </a:t>
            </a:r>
            <a:r>
              <a:rPr sz="2400" spc="-5" dirty="0">
                <a:latin typeface="Arial Black" pitchFamily="34" charset="0"/>
                <a:cs typeface="Calibri"/>
              </a:rPr>
              <a:t>number </a:t>
            </a:r>
            <a:r>
              <a:rPr sz="2400" dirty="0">
                <a:latin typeface="Arial Black" pitchFamily="34" charset="0"/>
                <a:cs typeface="Calibri"/>
              </a:rPr>
              <a:t>in </a:t>
            </a:r>
            <a:r>
              <a:rPr sz="2400" spc="-10" dirty="0">
                <a:latin typeface="Arial Black" pitchFamily="34" charset="0"/>
                <a:cs typeface="Calibri"/>
              </a:rPr>
              <a:t>cluster</a:t>
            </a:r>
            <a:r>
              <a:rPr sz="2400" spc="-65" dirty="0">
                <a:latin typeface="Arial Black" pitchFamily="34" charset="0"/>
                <a:cs typeface="Calibri"/>
              </a:rPr>
              <a:t> </a:t>
            </a:r>
            <a:r>
              <a:rPr sz="2400" dirty="0">
                <a:latin typeface="Arial Black" pitchFamily="34" charset="0"/>
                <a:cs typeface="Calibri"/>
              </a:rPr>
              <a:t>0</a:t>
            </a:r>
            <a:endParaRPr sz="2400">
              <a:latin typeface="Arial Black" pitchFamily="34" charset="0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Arial Black" pitchFamily="34" charset="0"/>
                <a:cs typeface="Calibri"/>
              </a:rPr>
              <a:t>Cluster </a:t>
            </a:r>
            <a:r>
              <a:rPr sz="2400" dirty="0">
                <a:latin typeface="Arial Black" pitchFamily="34" charset="0"/>
                <a:cs typeface="Calibri"/>
              </a:rPr>
              <a:t>1 </a:t>
            </a:r>
            <a:r>
              <a:rPr sz="2400" spc="-5" dirty="0">
                <a:latin typeface="Arial Black" pitchFamily="34" charset="0"/>
                <a:cs typeface="Calibri"/>
              </a:rPr>
              <a:t>has very low number </a:t>
            </a:r>
            <a:r>
              <a:rPr sz="2400" spc="-15" dirty="0">
                <a:latin typeface="Arial Black" pitchFamily="34" charset="0"/>
                <a:cs typeface="Calibri"/>
              </a:rPr>
              <a:t>to </a:t>
            </a:r>
            <a:r>
              <a:rPr sz="2400" spc="-5" dirty="0">
                <a:latin typeface="Arial Black" pitchFamily="34" charset="0"/>
                <a:cs typeface="Calibri"/>
              </a:rPr>
              <a:t>no shopping </a:t>
            </a:r>
            <a:r>
              <a:rPr sz="2400" dirty="0">
                <a:latin typeface="Arial Black" pitchFamily="34" charset="0"/>
                <a:cs typeface="Calibri"/>
              </a:rPr>
              <a:t>mall in the</a:t>
            </a:r>
            <a:r>
              <a:rPr sz="2400" spc="-20" dirty="0">
                <a:latin typeface="Arial Black" pitchFamily="34" charset="0"/>
                <a:cs typeface="Calibri"/>
              </a:rPr>
              <a:t> </a:t>
            </a:r>
            <a:r>
              <a:rPr sz="2400" spc="-10" dirty="0">
                <a:latin typeface="Arial Black" pitchFamily="34" charset="0"/>
                <a:cs typeface="Calibri"/>
              </a:rPr>
              <a:t>neighbourhoods</a:t>
            </a:r>
            <a:endParaRPr sz="2400">
              <a:latin typeface="Arial Black" pitchFamily="34" charset="0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Arial Black" pitchFamily="34" charset="0"/>
                <a:cs typeface="Calibri"/>
              </a:rPr>
              <a:t>Oversupply </a:t>
            </a:r>
            <a:r>
              <a:rPr sz="2400" spc="-5" dirty="0">
                <a:latin typeface="Arial Black" pitchFamily="34" charset="0"/>
                <a:cs typeface="Calibri"/>
              </a:rPr>
              <a:t>of shopping </a:t>
            </a:r>
            <a:r>
              <a:rPr sz="2400" dirty="0">
                <a:latin typeface="Arial Black" pitchFamily="34" charset="0"/>
                <a:cs typeface="Calibri"/>
              </a:rPr>
              <a:t>malls </a:t>
            </a:r>
            <a:r>
              <a:rPr sz="2400" spc="-5" dirty="0">
                <a:latin typeface="Arial Black" pitchFamily="34" charset="0"/>
                <a:cs typeface="Calibri"/>
              </a:rPr>
              <a:t>mostly happened </a:t>
            </a:r>
            <a:r>
              <a:rPr sz="2400" dirty="0">
                <a:latin typeface="Arial Black" pitchFamily="34" charset="0"/>
                <a:cs typeface="Calibri"/>
              </a:rPr>
              <a:t>in the </a:t>
            </a:r>
            <a:r>
              <a:rPr sz="2400" spc="-10" dirty="0">
                <a:latin typeface="Arial Black" pitchFamily="34" charset="0"/>
                <a:cs typeface="Calibri"/>
              </a:rPr>
              <a:t>central area </a:t>
            </a:r>
            <a:r>
              <a:rPr sz="2400" spc="-5" dirty="0">
                <a:latin typeface="Arial Black" pitchFamily="34" charset="0"/>
                <a:cs typeface="Calibri"/>
              </a:rPr>
              <a:t>of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35" dirty="0">
                <a:latin typeface="Arial Black" pitchFamily="34" charset="0"/>
                <a:cs typeface="Calibri"/>
              </a:rPr>
              <a:t>city,  </a:t>
            </a:r>
            <a:r>
              <a:rPr sz="2400" dirty="0">
                <a:latin typeface="Arial Black" pitchFamily="34" charset="0"/>
                <a:cs typeface="Calibri"/>
              </a:rPr>
              <a:t>with the </a:t>
            </a:r>
            <a:r>
              <a:rPr sz="2400" spc="-5" dirty="0">
                <a:latin typeface="Arial Black" pitchFamily="34" charset="0"/>
                <a:cs typeface="Calibri"/>
              </a:rPr>
              <a:t>suburb </a:t>
            </a:r>
            <a:r>
              <a:rPr sz="2400" spc="-10" dirty="0">
                <a:latin typeface="Arial Black" pitchFamily="34" charset="0"/>
                <a:cs typeface="Calibri"/>
              </a:rPr>
              <a:t>area still </a:t>
            </a:r>
            <a:r>
              <a:rPr sz="2400" spc="-20" dirty="0">
                <a:latin typeface="Arial Black" pitchFamily="34" charset="0"/>
                <a:cs typeface="Calibri"/>
              </a:rPr>
              <a:t>have </a:t>
            </a:r>
            <a:r>
              <a:rPr sz="2400" spc="-5" dirty="0">
                <a:latin typeface="Arial Black" pitchFamily="34" charset="0"/>
                <a:cs typeface="Calibri"/>
              </a:rPr>
              <a:t>very </a:t>
            </a:r>
            <a:r>
              <a:rPr sz="2400" spc="-20" dirty="0">
                <a:latin typeface="Arial Black" pitchFamily="34" charset="0"/>
                <a:cs typeface="Calibri"/>
              </a:rPr>
              <a:t>few </a:t>
            </a:r>
            <a:r>
              <a:rPr sz="2400" spc="-5" dirty="0">
                <a:latin typeface="Arial Black" pitchFamily="34" charset="0"/>
                <a:cs typeface="Calibri"/>
              </a:rPr>
              <a:t>shopping</a:t>
            </a:r>
            <a:r>
              <a:rPr sz="2400" spc="15" dirty="0">
                <a:latin typeface="Arial Black" pitchFamily="34" charset="0"/>
                <a:cs typeface="Calibri"/>
              </a:rPr>
              <a:t> </a:t>
            </a:r>
            <a:r>
              <a:rPr sz="2400" dirty="0">
                <a:latin typeface="Arial Black" pitchFamily="34" charset="0"/>
                <a:cs typeface="Calibri"/>
              </a:rPr>
              <a:t>malls</a:t>
            </a:r>
            <a:endParaRPr sz="2400">
              <a:latin typeface="Arial Black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5407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644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Arial Black" pitchFamily="34" charset="0"/>
                <a:cs typeface="Calibri"/>
              </a:rPr>
              <a:t>Open new shopping </a:t>
            </a:r>
            <a:r>
              <a:rPr sz="2400" dirty="0">
                <a:latin typeface="Arial Black" pitchFamily="34" charset="0"/>
                <a:cs typeface="Calibri"/>
              </a:rPr>
              <a:t>malls in </a:t>
            </a:r>
            <a:r>
              <a:rPr sz="2400" spc="-10" dirty="0">
                <a:latin typeface="Arial Black" pitchFamily="34" charset="0"/>
                <a:cs typeface="Calibri"/>
              </a:rPr>
              <a:t>neighbourhoods </a:t>
            </a:r>
            <a:r>
              <a:rPr sz="2400" dirty="0">
                <a:latin typeface="Arial Black" pitchFamily="34" charset="0"/>
                <a:cs typeface="Calibri"/>
              </a:rPr>
              <a:t>in </a:t>
            </a:r>
            <a:r>
              <a:rPr sz="2400" spc="-10" dirty="0">
                <a:latin typeface="Arial Black" pitchFamily="34" charset="0"/>
                <a:cs typeface="Calibri"/>
              </a:rPr>
              <a:t>cluster </a:t>
            </a:r>
            <a:r>
              <a:rPr sz="2400" dirty="0">
                <a:latin typeface="Arial Black" pitchFamily="34" charset="0"/>
                <a:cs typeface="Calibri"/>
              </a:rPr>
              <a:t>1 with </a:t>
            </a:r>
            <a:r>
              <a:rPr sz="2400" spc="-10" dirty="0">
                <a:latin typeface="Arial Black" pitchFamily="34" charset="0"/>
                <a:cs typeface="Calibri"/>
              </a:rPr>
              <a:t>little </a:t>
            </a:r>
            <a:r>
              <a:rPr sz="2400" spc="-15" dirty="0">
                <a:latin typeface="Arial Black" pitchFamily="34" charset="0"/>
                <a:cs typeface="Calibri"/>
              </a:rPr>
              <a:t>to </a:t>
            </a:r>
            <a:r>
              <a:rPr sz="2400" spc="-5" dirty="0">
                <a:latin typeface="Arial Black" pitchFamily="34" charset="0"/>
                <a:cs typeface="Calibri"/>
              </a:rPr>
              <a:t>no  competition</a:t>
            </a:r>
            <a:endParaRPr sz="2400">
              <a:latin typeface="Arial Black" pitchFamily="34" charset="0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Arial Black" pitchFamily="34" charset="0"/>
                <a:cs typeface="Calibri"/>
              </a:rPr>
              <a:t>Can </a:t>
            </a:r>
            <a:r>
              <a:rPr sz="2400" dirty="0">
                <a:latin typeface="Arial Black" pitchFamily="34" charset="0"/>
                <a:cs typeface="Calibri"/>
              </a:rPr>
              <a:t>also </a:t>
            </a:r>
            <a:r>
              <a:rPr sz="2400" spc="-5" dirty="0">
                <a:latin typeface="Arial Black" pitchFamily="34" charset="0"/>
                <a:cs typeface="Calibri"/>
              </a:rPr>
              <a:t>open </a:t>
            </a:r>
            <a:r>
              <a:rPr sz="2400" dirty="0">
                <a:latin typeface="Arial Black" pitchFamily="34" charset="0"/>
                <a:cs typeface="Calibri"/>
              </a:rPr>
              <a:t>in </a:t>
            </a:r>
            <a:r>
              <a:rPr sz="2400" spc="-10" dirty="0">
                <a:latin typeface="Arial Black" pitchFamily="34" charset="0"/>
                <a:cs typeface="Calibri"/>
              </a:rPr>
              <a:t>neighbourhoods </a:t>
            </a:r>
            <a:r>
              <a:rPr sz="2400" dirty="0">
                <a:latin typeface="Arial Black" pitchFamily="34" charset="0"/>
                <a:cs typeface="Calibri"/>
              </a:rPr>
              <a:t>in </a:t>
            </a:r>
            <a:r>
              <a:rPr sz="2400" spc="-10" dirty="0">
                <a:latin typeface="Arial Black" pitchFamily="34" charset="0"/>
                <a:cs typeface="Calibri"/>
              </a:rPr>
              <a:t>cluster </a:t>
            </a:r>
            <a:r>
              <a:rPr sz="2400" dirty="0">
                <a:latin typeface="Arial Black" pitchFamily="34" charset="0"/>
                <a:cs typeface="Calibri"/>
              </a:rPr>
              <a:t>0 with </a:t>
            </a:r>
            <a:r>
              <a:rPr sz="2400" spc="-15" dirty="0">
                <a:latin typeface="Arial Black" pitchFamily="34" charset="0"/>
                <a:cs typeface="Calibri"/>
              </a:rPr>
              <a:t>moderate </a:t>
            </a:r>
            <a:r>
              <a:rPr sz="2400" spc="-5" dirty="0">
                <a:latin typeface="Arial Black" pitchFamily="34" charset="0"/>
                <a:cs typeface="Calibri"/>
              </a:rPr>
              <a:t>competition </a:t>
            </a:r>
            <a:r>
              <a:rPr sz="2400" dirty="0">
                <a:latin typeface="Arial Black" pitchFamily="34" charset="0"/>
                <a:cs typeface="Calibri"/>
              </a:rPr>
              <a:t>if </a:t>
            </a:r>
            <a:r>
              <a:rPr sz="2400" spc="-20" dirty="0">
                <a:latin typeface="Arial Black" pitchFamily="34" charset="0"/>
                <a:cs typeface="Calibri"/>
              </a:rPr>
              <a:t>have  </a:t>
            </a:r>
            <a:r>
              <a:rPr sz="2400" spc="-5" dirty="0">
                <a:latin typeface="Arial Black" pitchFamily="34" charset="0"/>
                <a:cs typeface="Calibri"/>
              </a:rPr>
              <a:t>unique selling </a:t>
            </a:r>
            <a:r>
              <a:rPr sz="2400" spc="-10" dirty="0">
                <a:latin typeface="Arial Black" pitchFamily="34" charset="0"/>
                <a:cs typeface="Calibri"/>
              </a:rPr>
              <a:t>propositions </a:t>
            </a:r>
            <a:r>
              <a:rPr sz="2400" spc="-15" dirty="0">
                <a:latin typeface="Arial Black" pitchFamily="34" charset="0"/>
                <a:cs typeface="Calibri"/>
              </a:rPr>
              <a:t>to stand </a:t>
            </a:r>
            <a:r>
              <a:rPr sz="2400" spc="-5" dirty="0">
                <a:latin typeface="Arial Black" pitchFamily="34" charset="0"/>
                <a:cs typeface="Calibri"/>
              </a:rPr>
              <a:t>out </a:t>
            </a:r>
            <a:r>
              <a:rPr sz="2400" spc="-15" dirty="0">
                <a:latin typeface="Arial Black" pitchFamily="34" charset="0"/>
                <a:cs typeface="Calibri"/>
              </a:rPr>
              <a:t>from </a:t>
            </a:r>
            <a:r>
              <a:rPr sz="2400" dirty="0">
                <a:latin typeface="Arial Black" pitchFamily="34" charset="0"/>
                <a:cs typeface="Calibri"/>
              </a:rPr>
              <a:t>the</a:t>
            </a:r>
            <a:r>
              <a:rPr sz="2400" spc="30" dirty="0">
                <a:latin typeface="Arial Black" pitchFamily="34" charset="0"/>
                <a:cs typeface="Calibri"/>
              </a:rPr>
              <a:t> </a:t>
            </a:r>
            <a:r>
              <a:rPr sz="2400" spc="-5" dirty="0">
                <a:latin typeface="Arial Black" pitchFamily="34" charset="0"/>
                <a:cs typeface="Calibri"/>
              </a:rPr>
              <a:t>competition</a:t>
            </a:r>
            <a:endParaRPr sz="2400">
              <a:latin typeface="Arial Black" pitchFamily="34" charset="0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Arial Black" pitchFamily="34" charset="0"/>
                <a:cs typeface="Calibri"/>
              </a:rPr>
              <a:t>Avoid </a:t>
            </a:r>
            <a:r>
              <a:rPr sz="2400" spc="-10" dirty="0">
                <a:latin typeface="Arial Black" pitchFamily="34" charset="0"/>
                <a:cs typeface="Calibri"/>
              </a:rPr>
              <a:t>neighbourhoods </a:t>
            </a:r>
            <a:r>
              <a:rPr sz="2400" dirty="0">
                <a:latin typeface="Arial Black" pitchFamily="34" charset="0"/>
                <a:cs typeface="Calibri"/>
              </a:rPr>
              <a:t>in </a:t>
            </a:r>
            <a:r>
              <a:rPr sz="2400" spc="-10" dirty="0">
                <a:latin typeface="Arial Black" pitchFamily="34" charset="0"/>
                <a:cs typeface="Calibri"/>
              </a:rPr>
              <a:t>cluster </a:t>
            </a:r>
            <a:r>
              <a:rPr sz="2400" dirty="0">
                <a:latin typeface="Arial Black" pitchFamily="34" charset="0"/>
                <a:cs typeface="Calibri"/>
              </a:rPr>
              <a:t>2, </a:t>
            </a:r>
            <a:r>
              <a:rPr sz="2400" spc="-5" dirty="0">
                <a:latin typeface="Arial Black" pitchFamily="34" charset="0"/>
                <a:cs typeface="Calibri"/>
              </a:rPr>
              <a:t>already high </a:t>
            </a:r>
            <a:r>
              <a:rPr sz="2400" spc="-15" dirty="0">
                <a:latin typeface="Arial Black" pitchFamily="34" charset="0"/>
                <a:cs typeface="Calibri"/>
              </a:rPr>
              <a:t>concentration </a:t>
            </a:r>
            <a:r>
              <a:rPr sz="2400" spc="-5" dirty="0">
                <a:latin typeface="Arial Black" pitchFamily="34" charset="0"/>
                <a:cs typeface="Calibri"/>
              </a:rPr>
              <a:t>of shopping </a:t>
            </a:r>
            <a:r>
              <a:rPr sz="2400" dirty="0">
                <a:latin typeface="Arial Black" pitchFamily="34" charset="0"/>
                <a:cs typeface="Calibri"/>
              </a:rPr>
              <a:t>malls  and </a:t>
            </a:r>
            <a:r>
              <a:rPr sz="2400" spc="-10" dirty="0">
                <a:latin typeface="Arial Black" pitchFamily="34" charset="0"/>
                <a:cs typeface="Calibri"/>
              </a:rPr>
              <a:t>intense</a:t>
            </a:r>
            <a:r>
              <a:rPr sz="2400" spc="-20" dirty="0">
                <a:latin typeface="Arial Black" pitchFamily="34" charset="0"/>
                <a:cs typeface="Calibri"/>
              </a:rPr>
              <a:t> </a:t>
            </a:r>
            <a:r>
              <a:rPr sz="2400" spc="-5" dirty="0">
                <a:latin typeface="Arial Black" pitchFamily="34" charset="0"/>
                <a:cs typeface="Calibri"/>
              </a:rPr>
              <a:t>competition</a:t>
            </a:r>
            <a:endParaRPr sz="2400">
              <a:latin typeface="Arial Black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3655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2516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Arial Black" pitchFamily="34" charset="0"/>
                <a:cs typeface="Calibri"/>
              </a:rPr>
              <a:t>Answer </a:t>
            </a:r>
            <a:r>
              <a:rPr sz="2400" spc="-15" dirty="0">
                <a:latin typeface="Arial Black" pitchFamily="34" charset="0"/>
                <a:cs typeface="Calibri"/>
              </a:rPr>
              <a:t>to </a:t>
            </a:r>
            <a:r>
              <a:rPr sz="2400" spc="-5" dirty="0">
                <a:latin typeface="Arial Black" pitchFamily="34" charset="0"/>
                <a:cs typeface="Calibri"/>
              </a:rPr>
              <a:t>business question: The </a:t>
            </a:r>
            <a:r>
              <a:rPr sz="2400" spc="-10" dirty="0">
                <a:latin typeface="Arial Black" pitchFamily="34" charset="0"/>
                <a:cs typeface="Calibri"/>
              </a:rPr>
              <a:t>neighbourhoods </a:t>
            </a:r>
            <a:r>
              <a:rPr sz="2400" dirty="0">
                <a:latin typeface="Arial Black" pitchFamily="34" charset="0"/>
                <a:cs typeface="Calibri"/>
              </a:rPr>
              <a:t>in </a:t>
            </a:r>
            <a:r>
              <a:rPr sz="2400" spc="-10" dirty="0">
                <a:latin typeface="Arial Black" pitchFamily="34" charset="0"/>
                <a:cs typeface="Calibri"/>
              </a:rPr>
              <a:t>cluster </a:t>
            </a:r>
            <a:r>
              <a:rPr sz="2400" dirty="0">
                <a:latin typeface="Arial Black" pitchFamily="34" charset="0"/>
                <a:cs typeface="Calibri"/>
              </a:rPr>
              <a:t>1 </a:t>
            </a:r>
            <a:r>
              <a:rPr sz="2400" spc="-15" dirty="0">
                <a:latin typeface="Arial Black" pitchFamily="34" charset="0"/>
                <a:cs typeface="Calibri"/>
              </a:rPr>
              <a:t>are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10" dirty="0">
                <a:latin typeface="Arial Black" pitchFamily="34" charset="0"/>
                <a:cs typeface="Calibri"/>
              </a:rPr>
              <a:t>most  </a:t>
            </a:r>
            <a:r>
              <a:rPr sz="2400" spc="-20" dirty="0">
                <a:latin typeface="Arial Black" pitchFamily="34" charset="0"/>
                <a:cs typeface="Calibri"/>
              </a:rPr>
              <a:t>preferred </a:t>
            </a:r>
            <a:r>
              <a:rPr sz="2400" spc="-10" dirty="0">
                <a:latin typeface="Arial Black" pitchFamily="34" charset="0"/>
                <a:cs typeface="Calibri"/>
              </a:rPr>
              <a:t>locations </a:t>
            </a:r>
            <a:r>
              <a:rPr sz="2400" spc="-15" dirty="0">
                <a:latin typeface="Arial Black" pitchFamily="34" charset="0"/>
                <a:cs typeface="Calibri"/>
              </a:rPr>
              <a:t>to </a:t>
            </a:r>
            <a:r>
              <a:rPr sz="2400" spc="-5" dirty="0">
                <a:latin typeface="Arial Black" pitchFamily="34" charset="0"/>
                <a:cs typeface="Calibri"/>
              </a:rPr>
              <a:t>open </a:t>
            </a:r>
            <a:r>
              <a:rPr sz="2400" dirty="0">
                <a:latin typeface="Arial Black" pitchFamily="34" charset="0"/>
                <a:cs typeface="Calibri"/>
              </a:rPr>
              <a:t>a </a:t>
            </a:r>
            <a:r>
              <a:rPr sz="2400" spc="-10" dirty="0">
                <a:latin typeface="Arial Black" pitchFamily="34" charset="0"/>
                <a:cs typeface="Calibri"/>
              </a:rPr>
              <a:t>new </a:t>
            </a:r>
            <a:r>
              <a:rPr sz="2400" spc="-5" dirty="0">
                <a:latin typeface="Arial Black" pitchFamily="34" charset="0"/>
                <a:cs typeface="Calibri"/>
              </a:rPr>
              <a:t>shopping</a:t>
            </a:r>
            <a:r>
              <a:rPr sz="2400" spc="25" dirty="0">
                <a:latin typeface="Arial Black" pitchFamily="34" charset="0"/>
                <a:cs typeface="Calibri"/>
              </a:rPr>
              <a:t> </a:t>
            </a:r>
            <a:r>
              <a:rPr sz="2400" dirty="0">
                <a:latin typeface="Arial Black" pitchFamily="34" charset="0"/>
                <a:cs typeface="Calibri"/>
              </a:rPr>
              <a:t>mall</a:t>
            </a:r>
            <a:endParaRPr sz="2400">
              <a:latin typeface="Arial Black" pitchFamily="34" charset="0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Arial Black" pitchFamily="34" charset="0"/>
                <a:cs typeface="Calibri"/>
              </a:rPr>
              <a:t>Findings of </a:t>
            </a:r>
            <a:r>
              <a:rPr sz="2400" dirty="0">
                <a:latin typeface="Arial Black" pitchFamily="34" charset="0"/>
                <a:cs typeface="Calibri"/>
              </a:rPr>
              <a:t>this </a:t>
            </a:r>
            <a:r>
              <a:rPr sz="2400" spc="-10" dirty="0">
                <a:latin typeface="Arial Black" pitchFamily="34" charset="0"/>
                <a:cs typeface="Calibri"/>
              </a:rPr>
              <a:t>project </a:t>
            </a:r>
            <a:r>
              <a:rPr sz="2400" dirty="0">
                <a:latin typeface="Arial Black" pitchFamily="34" charset="0"/>
                <a:cs typeface="Calibri"/>
              </a:rPr>
              <a:t>will </a:t>
            </a:r>
            <a:r>
              <a:rPr sz="2400" spc="-5" dirty="0">
                <a:latin typeface="Arial Black" pitchFamily="34" charset="0"/>
                <a:cs typeface="Calibri"/>
              </a:rPr>
              <a:t>help </a:t>
            </a:r>
            <a:r>
              <a:rPr sz="2400" dirty="0">
                <a:latin typeface="Arial Black" pitchFamily="34" charset="0"/>
                <a:cs typeface="Calibri"/>
              </a:rPr>
              <a:t>the </a:t>
            </a:r>
            <a:r>
              <a:rPr sz="2400" spc="-15" dirty="0">
                <a:latin typeface="Arial Black" pitchFamily="34" charset="0"/>
                <a:cs typeface="Calibri"/>
              </a:rPr>
              <a:t>relevant stakeholders to </a:t>
            </a:r>
            <a:r>
              <a:rPr sz="2400" spc="-10" dirty="0">
                <a:latin typeface="Arial Black" pitchFamily="34" charset="0"/>
                <a:cs typeface="Calibri"/>
              </a:rPr>
              <a:t>capitalize </a:t>
            </a:r>
            <a:r>
              <a:rPr sz="2400" spc="-5" dirty="0">
                <a:latin typeface="Arial Black" pitchFamily="34" charset="0"/>
                <a:cs typeface="Calibri"/>
              </a:rPr>
              <a:t>on </a:t>
            </a:r>
            <a:r>
              <a:rPr sz="2400" dirty="0">
                <a:latin typeface="Arial Black" pitchFamily="34" charset="0"/>
                <a:cs typeface="Calibri"/>
              </a:rPr>
              <a:t>the  </a:t>
            </a:r>
            <a:r>
              <a:rPr sz="2400" spc="-5" dirty="0">
                <a:latin typeface="Arial Black" pitchFamily="34" charset="0"/>
                <a:cs typeface="Calibri"/>
              </a:rPr>
              <a:t>opportunities </a:t>
            </a:r>
            <a:r>
              <a:rPr sz="2400" spc="-10" dirty="0">
                <a:latin typeface="Arial Black" pitchFamily="34" charset="0"/>
                <a:cs typeface="Calibri"/>
              </a:rPr>
              <a:t>on </a:t>
            </a:r>
            <a:r>
              <a:rPr sz="2400" spc="-5" dirty="0">
                <a:latin typeface="Arial Black" pitchFamily="34" charset="0"/>
                <a:cs typeface="Calibri"/>
              </a:rPr>
              <a:t>high </a:t>
            </a:r>
            <a:r>
              <a:rPr sz="2400" spc="-10" dirty="0">
                <a:latin typeface="Arial Black" pitchFamily="34" charset="0"/>
                <a:cs typeface="Calibri"/>
              </a:rPr>
              <a:t>potential locations </a:t>
            </a:r>
            <a:r>
              <a:rPr sz="2400" dirty="0">
                <a:latin typeface="Arial Black" pitchFamily="34" charset="0"/>
                <a:cs typeface="Calibri"/>
              </a:rPr>
              <a:t>while </a:t>
            </a:r>
            <a:r>
              <a:rPr sz="2400" spc="-15" dirty="0">
                <a:latin typeface="Arial Black" pitchFamily="34" charset="0"/>
                <a:cs typeface="Calibri"/>
              </a:rPr>
              <a:t>avoiding overcrowded </a:t>
            </a:r>
            <a:r>
              <a:rPr sz="2400" spc="-10" dirty="0">
                <a:latin typeface="Arial Black" pitchFamily="34" charset="0"/>
                <a:cs typeface="Calibri"/>
              </a:rPr>
              <a:t>areas </a:t>
            </a:r>
            <a:r>
              <a:rPr sz="2400" dirty="0">
                <a:latin typeface="Arial Black" pitchFamily="34" charset="0"/>
                <a:cs typeface="Calibri"/>
              </a:rPr>
              <a:t>in  their </a:t>
            </a:r>
            <a:r>
              <a:rPr sz="2400" spc="-5" dirty="0">
                <a:latin typeface="Arial Black" pitchFamily="34" charset="0"/>
                <a:cs typeface="Calibri"/>
              </a:rPr>
              <a:t>decisions </a:t>
            </a:r>
            <a:r>
              <a:rPr sz="2400" spc="-15" dirty="0">
                <a:latin typeface="Arial Black" pitchFamily="34" charset="0"/>
                <a:cs typeface="Calibri"/>
              </a:rPr>
              <a:t>to </a:t>
            </a:r>
            <a:r>
              <a:rPr sz="2400" spc="-5" dirty="0">
                <a:latin typeface="Arial Black" pitchFamily="34" charset="0"/>
                <a:cs typeface="Calibri"/>
              </a:rPr>
              <a:t>open </a:t>
            </a:r>
            <a:r>
              <a:rPr sz="2400" dirty="0">
                <a:latin typeface="Arial Black" pitchFamily="34" charset="0"/>
                <a:cs typeface="Calibri"/>
              </a:rPr>
              <a:t>a </a:t>
            </a:r>
            <a:r>
              <a:rPr sz="2400" spc="-10" dirty="0">
                <a:latin typeface="Arial Black" pitchFamily="34" charset="0"/>
                <a:cs typeface="Calibri"/>
              </a:rPr>
              <a:t>new </a:t>
            </a:r>
            <a:r>
              <a:rPr sz="2400" spc="-5" dirty="0">
                <a:latin typeface="Arial Black" pitchFamily="34" charset="0"/>
                <a:cs typeface="Calibri"/>
              </a:rPr>
              <a:t>shopping</a:t>
            </a:r>
            <a:r>
              <a:rPr sz="2400" spc="10" dirty="0">
                <a:latin typeface="Arial Black" pitchFamily="34" charset="0"/>
                <a:cs typeface="Calibri"/>
              </a:rPr>
              <a:t> </a:t>
            </a:r>
            <a:r>
              <a:rPr sz="2400" dirty="0">
                <a:latin typeface="Arial Black" pitchFamily="34" charset="0"/>
                <a:cs typeface="Calibri"/>
              </a:rPr>
              <a:t>mall</a:t>
            </a:r>
            <a:endParaRPr sz="2400">
              <a:latin typeface="Arial Black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3276600"/>
            <a:ext cx="5105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/>
              <a:t>Thank</a:t>
            </a:r>
            <a:r>
              <a:rPr sz="4400" spc="-185"/>
              <a:t> </a:t>
            </a:r>
            <a:r>
              <a:rPr sz="4400" spc="-40" smtClean="0"/>
              <a:t>you</a:t>
            </a:r>
            <a:r>
              <a:rPr lang="en-IN" sz="4400" spc="-40" dirty="0" smtClean="0"/>
              <a:t>....</a:t>
            </a:r>
            <a:endParaRPr sz="4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377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Algerian</vt:lpstr>
      <vt:lpstr>Calibri</vt:lpstr>
      <vt:lpstr>Lucida Sans</vt:lpstr>
      <vt:lpstr>Arial Black</vt:lpstr>
      <vt:lpstr>Wingdings</vt:lpstr>
      <vt:lpstr>Wingdings 2</vt:lpstr>
      <vt:lpstr>Wingdings 3</vt:lpstr>
      <vt:lpstr>Book Antiqua</vt:lpstr>
      <vt:lpstr>Apex</vt:lpstr>
      <vt:lpstr> 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ABBURI</cp:lastModifiedBy>
  <cp:revision>3</cp:revision>
  <dcterms:created xsi:type="dcterms:W3CDTF">2020-05-22T21:34:24Z</dcterms:created>
  <dcterms:modified xsi:type="dcterms:W3CDTF">2020-07-02T09:02:24Z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2020-05-22T00:00:00Z</vt:filetime>
  </property>
</Properties>
</file>