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7" r:id="rId3"/>
    <p:sldId id="264" r:id="rId4"/>
    <p:sldId id="265" r:id="rId5"/>
    <p:sldId id="261" r:id="rId6"/>
    <p:sldId id="259" r:id="rId7"/>
    <p:sldId id="260" r:id="rId8"/>
    <p:sldId id="272" r:id="rId9"/>
    <p:sldId id="270" r:id="rId10"/>
    <p:sldId id="273" r:id="rId11"/>
    <p:sldId id="266" r:id="rId12"/>
    <p:sldId id="277" r:id="rId13"/>
    <p:sldId id="278" r:id="rId14"/>
    <p:sldId id="279" r:id="rId15"/>
    <p:sldId id="286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>
        <p:scale>
          <a:sx n="66" d="100"/>
          <a:sy n="66" d="100"/>
        </p:scale>
        <p:origin x="668" y="-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1B020-DD92-46A2-8970-599923C8345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AC953-9594-445A-9C57-E991FD9F1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AC953-9594-445A-9C57-E991FD9F1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2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AC953-9594-445A-9C57-E991FD9F1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AC953-9594-445A-9C57-E991FD9F1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8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AC953-9594-445A-9C57-E991FD9F1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9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8B34-6DAF-4941-B719-DEFA8AABEC5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D99-0391-42E2-889F-F2D8723A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8B34-6DAF-4941-B719-DEFA8AABEC5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D99-0391-42E2-889F-F2D8723A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1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8B34-6DAF-4941-B719-DEFA8AABEC5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D99-0391-42E2-889F-F2D8723A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9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8B34-6DAF-4941-B719-DEFA8AABEC5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D99-0391-42E2-889F-F2D8723A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2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8B34-6DAF-4941-B719-DEFA8AABEC5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D99-0391-42E2-889F-F2D8723A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2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8B34-6DAF-4941-B719-DEFA8AABEC5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D99-0391-42E2-889F-F2D8723A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8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8B34-6DAF-4941-B719-DEFA8AABEC5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D99-0391-42E2-889F-F2D8723A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7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8B34-6DAF-4941-B719-DEFA8AABEC5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D99-0391-42E2-889F-F2D8723A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8B34-6DAF-4941-B719-DEFA8AABEC5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D99-0391-42E2-889F-F2D8723A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6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8B34-6DAF-4941-B719-DEFA8AABEC5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D99-0391-42E2-889F-F2D8723A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D8B34-6DAF-4941-B719-DEFA8AABEC5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CD99-0391-42E2-889F-F2D8723A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1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D8B34-6DAF-4941-B719-DEFA8AABEC5B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CD99-0391-42E2-889F-F2D8723A1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3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4D5A-DCD5-FF68-F4DB-5A486A328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147" y="641100"/>
            <a:ext cx="10363200" cy="2387600"/>
          </a:xfrm>
        </p:spPr>
        <p:txBody>
          <a:bodyPr>
            <a:normAutofit/>
          </a:bodyPr>
          <a:lstStyle/>
          <a:p>
            <a:pPr fontAlgn="base"/>
            <a:r>
              <a:rPr lang="en-US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zeitung"/>
              </a:rPr>
              <a:t>Brazilian E-Commerce</a:t>
            </a:r>
            <a:br>
              <a:rPr lang="en-US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zeitung"/>
              </a:rPr>
            </a:br>
            <a:r>
              <a:rPr lang="en-US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zeitung"/>
              </a:rPr>
              <a:t>	DSBA 6160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14B62-E4E0-E4D4-E752-29314B7BC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4101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sz="4200" b="1" dirty="0"/>
              <a:t>Ornella Yema</a:t>
            </a:r>
          </a:p>
          <a:p>
            <a:pPr algn="r"/>
            <a:r>
              <a:rPr lang="en-US" sz="4200" b="1" i="0" dirty="0">
                <a:solidFill>
                  <a:srgbClr val="2D3B45"/>
                </a:solidFill>
                <a:effectLst/>
              </a:rPr>
              <a:t>Deevanshu Kishor Khatri </a:t>
            </a:r>
          </a:p>
          <a:p>
            <a:pPr algn="r"/>
            <a:r>
              <a:rPr lang="en-US" sz="4200" b="1" i="0" dirty="0">
                <a:solidFill>
                  <a:srgbClr val="2D3B45"/>
                </a:solidFill>
                <a:effectLst/>
              </a:rPr>
              <a:t>Tharun Kumar Bottlapally</a:t>
            </a:r>
          </a:p>
          <a:p>
            <a:pPr algn="r"/>
            <a:r>
              <a:rPr lang="en-US" sz="4200" b="1" i="0" dirty="0">
                <a:solidFill>
                  <a:srgbClr val="2D3B45"/>
                </a:solidFill>
                <a:effectLst/>
              </a:rPr>
              <a:t>Youlia Tzenova</a:t>
            </a:r>
          </a:p>
          <a:p>
            <a:pPr algn="r"/>
            <a:r>
              <a:rPr lang="en-US" sz="4200" b="1" i="0" dirty="0">
                <a:solidFill>
                  <a:srgbClr val="2D3B45"/>
                </a:solidFill>
                <a:effectLst/>
              </a:rPr>
              <a:t>Sravya Reddy Gangi</a:t>
            </a:r>
          </a:p>
          <a:p>
            <a:pPr algn="r"/>
            <a:r>
              <a:rPr lang="en-US" sz="4200" b="1" i="0" dirty="0">
                <a:solidFill>
                  <a:srgbClr val="2D3B45"/>
                </a:solidFill>
                <a:effectLst/>
              </a:rPr>
              <a:t>Sandhosh Murugasen</a:t>
            </a:r>
          </a:p>
          <a:p>
            <a:endParaRPr lang="en-US" sz="7400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4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FB59-5762-19B0-9891-ED8C5DF7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78041"/>
            <a:ext cx="11800113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Data Dictionary: Seller dataset &amp; Product Category Name translation</a:t>
            </a:r>
            <a:b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B7AEECE-15F1-D1B9-55E2-59BE50A67F4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94668311"/>
              </p:ext>
            </p:extLst>
          </p:nvPr>
        </p:nvGraphicFramePr>
        <p:xfrm>
          <a:off x="195944" y="1690688"/>
          <a:ext cx="5442857" cy="4430386"/>
        </p:xfrm>
        <a:graphic>
          <a:graphicData uri="http://schemas.openxmlformats.org/drawingml/2006/table">
            <a:tbl>
              <a:tblPr/>
              <a:tblGrid>
                <a:gridCol w="1794534">
                  <a:extLst>
                    <a:ext uri="{9D8B030D-6E8A-4147-A177-3AD203B41FA5}">
                      <a16:colId xmlns:a16="http://schemas.microsoft.com/office/drawing/2014/main" val="1211727050"/>
                    </a:ext>
                  </a:extLst>
                </a:gridCol>
                <a:gridCol w="3648323">
                  <a:extLst>
                    <a:ext uri="{9D8B030D-6E8A-4147-A177-3AD203B41FA5}">
                      <a16:colId xmlns:a16="http://schemas.microsoft.com/office/drawing/2014/main" val="1554916836"/>
                    </a:ext>
                  </a:extLst>
                </a:gridCol>
              </a:tblGrid>
              <a:tr h="551769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Sellers Data Set 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1537"/>
                  </a:ext>
                </a:extLst>
              </a:tr>
              <a:tr h="64643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Variable 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369151"/>
                  </a:ext>
                </a:extLst>
              </a:tr>
              <a:tr h="64643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seller_id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Unique identifier for sellers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849910"/>
                  </a:ext>
                </a:extLst>
              </a:tr>
              <a:tr h="1292873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seller_zip_code_prefix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Zip code for sellers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459373"/>
                  </a:ext>
                </a:extLst>
              </a:tr>
              <a:tr h="64643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seller_city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City of seller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478940"/>
                  </a:ext>
                </a:extLst>
              </a:tr>
              <a:tr h="64643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seller_state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State of seller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32459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CC4F066-E595-78DE-F336-CAF682D9C53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062184"/>
              </p:ext>
            </p:extLst>
          </p:nvPr>
        </p:nvGraphicFramePr>
        <p:xfrm>
          <a:off x="5845631" y="1690690"/>
          <a:ext cx="6150427" cy="4448649"/>
        </p:xfrm>
        <a:graphic>
          <a:graphicData uri="http://schemas.openxmlformats.org/drawingml/2006/table">
            <a:tbl>
              <a:tblPr/>
              <a:tblGrid>
                <a:gridCol w="2786742">
                  <a:extLst>
                    <a:ext uri="{9D8B030D-6E8A-4147-A177-3AD203B41FA5}">
                      <a16:colId xmlns:a16="http://schemas.microsoft.com/office/drawing/2014/main" val="3718375270"/>
                    </a:ext>
                  </a:extLst>
                </a:gridCol>
                <a:gridCol w="3363685">
                  <a:extLst>
                    <a:ext uri="{9D8B030D-6E8A-4147-A177-3AD203B41FA5}">
                      <a16:colId xmlns:a16="http://schemas.microsoft.com/office/drawing/2014/main" val="3338938729"/>
                    </a:ext>
                  </a:extLst>
                </a:gridCol>
              </a:tblGrid>
              <a:tr h="584426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Product Category Name translation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10046"/>
                  </a:ext>
                </a:extLst>
              </a:tr>
              <a:tr h="69668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Variable 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85337"/>
                  </a:ext>
                </a:extLst>
              </a:tr>
              <a:tr h="135751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effectLst/>
                        </a:rPr>
                        <a:t>product_category_name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Name of the product Category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772854"/>
                  </a:ext>
                </a:extLst>
              </a:tr>
              <a:tr h="1810021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effectLst/>
                        </a:rPr>
                        <a:t>product_category_name_english</a:t>
                      </a:r>
                      <a:endParaRPr lang="en-US" sz="1600" dirty="0">
                        <a:effectLst/>
                      </a:endParaRP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Name of the product Category in English 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693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69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075A-C163-7169-2AF1-56DA3F70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rPr>
              <a:t>SQL Dump File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F2BA6-2C48-1446-7A65-18E3317F3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21" y="1632795"/>
            <a:ext cx="8001348" cy="44407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207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B186-32E1-168D-D4A3-EBC1A2B1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99811"/>
            <a:ext cx="10515600" cy="99559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Deliverable 3:  Insert data into a new row into an existing table.</a:t>
            </a:r>
            <a:b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</a:br>
            <a:endParaRPr lang="en-US" sz="36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7884C-3EC4-B32D-6800-3C2A936DD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914684"/>
            <a:ext cx="5157787" cy="823912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with good data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9FC231C-5F6E-4C03-65F0-DB61089C756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56" y="2911418"/>
            <a:ext cx="5233987" cy="37506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D4AB6-8167-70EF-AB79-1AAA6F839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914684"/>
            <a:ext cx="5183188" cy="823912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with bad data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50431-268D-D8A3-1318-EC1759E75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6504"/>
            <a:ext cx="5183188" cy="4403160"/>
          </a:xfrm>
        </p:spPr>
        <p:txBody>
          <a:bodyPr>
            <a:normAutofit/>
          </a:bodyPr>
          <a:lstStyle/>
          <a:p>
            <a:r>
              <a:rPr lang="en-US" sz="1700" b="1" dirty="0"/>
              <a:t>Message</a:t>
            </a:r>
            <a:r>
              <a:rPr lang="en-US" sz="1700" dirty="0"/>
              <a:t>; INSERT INTO final.population_growth (customer_state,pop_year,pop_growth_rate)  VALUES ('NC', 20016, '-0.019’) Error Code: 1264. Out of range value for column 'pop_year' at row 10.000 sec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9F49C9E-7D24-A1B5-4695-2EDEE5317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05" y="2911418"/>
            <a:ext cx="5314340" cy="37506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91A0E4-6DC7-C5E5-EBC3-83EED48C2934}"/>
              </a:ext>
            </a:extLst>
          </p:cNvPr>
          <p:cNvSpPr txBox="1"/>
          <p:nvPr/>
        </p:nvSpPr>
        <p:spPr>
          <a:xfrm>
            <a:off x="478972" y="1785336"/>
            <a:ext cx="5150871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0000"/>
                </a:solidFill>
                <a:latin typeface="Calibri" panose="020F0502020204030204" pitchFamily="34" charset="0"/>
              </a:rPr>
              <a:t>Message: 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INSERT INTO final.population_growth (customer_state,pop_year,pop_growth_rate)  VALUES ('NC', 2023, '-0.019') 1 row(s) affected 0.000 sec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6274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B186-32E1-168D-D4A3-EBC1A2B1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99811"/>
            <a:ext cx="10515600" cy="99559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Deliverable 3: Update data in an existing row in a table.</a:t>
            </a:r>
            <a:b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</a:br>
            <a:endParaRPr lang="en-US" sz="36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7884C-3EC4-B32D-6800-3C2A936DD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348" y="884776"/>
            <a:ext cx="4192588" cy="609316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with good data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065655E-2A7C-5BF3-D4CB-9CCFD5F7EC8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49" y="3265715"/>
            <a:ext cx="5719653" cy="31459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D4AB6-8167-70EF-AB79-1AAA6F839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7146" y="580346"/>
            <a:ext cx="5183188" cy="823912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with bad data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50431-268D-D8A3-1318-EC1759E75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5521" y="1352835"/>
            <a:ext cx="5741422" cy="2164695"/>
          </a:xfrm>
        </p:spPr>
        <p:txBody>
          <a:bodyPr>
            <a:noAutofit/>
          </a:bodyPr>
          <a:lstStyle/>
          <a:p>
            <a:pPr>
              <a:spcBef>
                <a:spcPts val="1400"/>
              </a:spcBef>
              <a:spcAft>
                <a:spcPts val="1400"/>
              </a:spcAft>
            </a:pPr>
            <a:r>
              <a:rPr lang="en-US" sz="1600" b="1" dirty="0"/>
              <a:t>Message: </a:t>
            </a:r>
            <a:r>
              <a:rPr lang="en-US" sz="1600" dirty="0">
                <a:solidFill>
                  <a:srgbClr val="2D3B45"/>
                </a:solidFill>
                <a:latin typeface="Lato" panose="020F0502020204030203" pitchFamily="34" charset="0"/>
              </a:rPr>
              <a:t>UPDATE </a:t>
            </a:r>
            <a:r>
              <a:rPr lang="en-US" sz="1600" dirty="0" err="1">
                <a:solidFill>
                  <a:srgbClr val="2D3B45"/>
                </a:solidFill>
                <a:latin typeface="Lato" panose="020F0502020204030203" pitchFamily="34" charset="0"/>
              </a:rPr>
              <a:t>final.olist_customers_dataset</a:t>
            </a:r>
            <a:r>
              <a:rPr lang="en-US" sz="1600" dirty="0">
                <a:solidFill>
                  <a:srgbClr val="2D3B45"/>
                </a:solidFill>
                <a:latin typeface="Lato" panose="020F0502020204030203" pitchFamily="34" charset="0"/>
              </a:rPr>
              <a:t> SET </a:t>
            </a:r>
            <a:r>
              <a:rPr lang="en-US" sz="1600" dirty="0" err="1">
                <a:solidFill>
                  <a:srgbClr val="2D3B45"/>
                </a:solidFill>
                <a:latin typeface="Lato" panose="020F0502020204030203" pitchFamily="34" charset="0"/>
              </a:rPr>
              <a:t>customer_state</a:t>
            </a:r>
            <a:r>
              <a:rPr lang="en-US" sz="1600" dirty="0">
                <a:solidFill>
                  <a:srgbClr val="2D3B45"/>
                </a:solidFill>
                <a:latin typeface="Lato" panose="020F0502020204030203" pitchFamily="34" charset="0"/>
              </a:rPr>
              <a:t> ='NC' AND </a:t>
            </a:r>
            <a:r>
              <a:rPr lang="en-US" sz="1600" dirty="0" err="1">
                <a:solidFill>
                  <a:srgbClr val="2D3B45"/>
                </a:solidFill>
                <a:latin typeface="Lato" panose="020F0502020204030203" pitchFamily="34" charset="0"/>
              </a:rPr>
              <a:t>customer_zip_code_prefix</a:t>
            </a:r>
            <a:r>
              <a:rPr lang="en-US" sz="1600" dirty="0">
                <a:solidFill>
                  <a:srgbClr val="2D3B45"/>
                </a:solidFill>
                <a:latin typeface="Lato" panose="020F0502020204030203" pitchFamily="34" charset="0"/>
              </a:rPr>
              <a:t>='111111111111111111111111111111111111111111111555555555555555555555555555555555555555555555555555' WHERE </a:t>
            </a:r>
            <a:r>
              <a:rPr lang="en-US" sz="1600" dirty="0" err="1">
                <a:solidFill>
                  <a:srgbClr val="2D3B45"/>
                </a:solidFill>
                <a:latin typeface="Lato" panose="020F0502020204030203" pitchFamily="34" charset="0"/>
              </a:rPr>
              <a:t>customer_id</a:t>
            </a:r>
            <a:r>
              <a:rPr lang="en-US" sz="1600" dirty="0">
                <a:solidFill>
                  <a:srgbClr val="2D3B45"/>
                </a:solidFill>
                <a:latin typeface="Lato" panose="020F0502020204030203" pitchFamily="34" charset="0"/>
              </a:rPr>
              <a:t> ='fc7d4defa8e1ac093d000adc4a69f9kd' Error Code: 1292. Truncated incorrect DOUBLE value: 'NC' 0.000 sec</a:t>
            </a:r>
            <a:endParaRPr lang="en-US" sz="1600" dirty="0"/>
          </a:p>
          <a:p>
            <a:pPr marL="0" indent="0">
              <a:buNone/>
            </a:pPr>
            <a:br>
              <a:rPr lang="en-US" sz="1700" dirty="0"/>
            </a:br>
            <a:endParaRPr lang="en-US" sz="1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91A0E4-6DC7-C5E5-EBC3-83EED48C2934}"/>
              </a:ext>
            </a:extLst>
          </p:cNvPr>
          <p:cNvSpPr txBox="1"/>
          <p:nvPr/>
        </p:nvSpPr>
        <p:spPr>
          <a:xfrm>
            <a:off x="499078" y="1513117"/>
            <a:ext cx="5596922" cy="216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  <a:spcAft>
                <a:spcPts val="1400"/>
              </a:spcAft>
            </a:pPr>
            <a:r>
              <a:rPr lang="en-US" sz="1700" b="1" dirty="0">
                <a:solidFill>
                  <a:srgbClr val="2D3B45"/>
                </a:solidFill>
                <a:latin typeface="Lato" panose="020F0502020204030203" pitchFamily="34" charset="0"/>
              </a:rPr>
              <a:t>Message; </a:t>
            </a:r>
            <a:r>
              <a:rPr lang="en-US" sz="1700" dirty="0">
                <a:solidFill>
                  <a:srgbClr val="2D3B45"/>
                </a:solidFill>
                <a:latin typeface="Lato" panose="020F0502020204030203" pitchFamily="34" charset="0"/>
              </a:rPr>
              <a:t>UPDATE </a:t>
            </a:r>
            <a:r>
              <a:rPr lang="en-US" sz="1700" dirty="0" err="1">
                <a:solidFill>
                  <a:srgbClr val="2D3B45"/>
                </a:solidFill>
                <a:latin typeface="Lato" panose="020F0502020204030203" pitchFamily="34" charset="0"/>
              </a:rPr>
              <a:t>final.olist_customers_dataset</a:t>
            </a:r>
            <a:r>
              <a:rPr lang="en-US" sz="1700" dirty="0">
                <a:solidFill>
                  <a:srgbClr val="2D3B45"/>
                </a:solidFill>
                <a:latin typeface="Lato" panose="020F0502020204030203" pitchFamily="34" charset="0"/>
              </a:rPr>
              <a:t> SET </a:t>
            </a:r>
            <a:r>
              <a:rPr lang="en-US" sz="1700" dirty="0" err="1">
                <a:solidFill>
                  <a:srgbClr val="2D3B45"/>
                </a:solidFill>
                <a:latin typeface="Lato" panose="020F0502020204030203" pitchFamily="34" charset="0"/>
              </a:rPr>
              <a:t>customer_state</a:t>
            </a:r>
            <a:r>
              <a:rPr lang="en-US" sz="1700" dirty="0">
                <a:solidFill>
                  <a:srgbClr val="2D3B45"/>
                </a:solidFill>
                <a:latin typeface="Lato" panose="020F0502020204030203" pitchFamily="34" charset="0"/>
              </a:rPr>
              <a:t> ='NC' WHERE </a:t>
            </a:r>
            <a:r>
              <a:rPr lang="en-US" sz="1700" dirty="0" err="1">
                <a:solidFill>
                  <a:srgbClr val="2D3B45"/>
                </a:solidFill>
                <a:latin typeface="Lato" panose="020F0502020204030203" pitchFamily="34" charset="0"/>
              </a:rPr>
              <a:t>customer_id</a:t>
            </a:r>
            <a:r>
              <a:rPr lang="en-US" sz="1700" dirty="0">
                <a:solidFill>
                  <a:srgbClr val="2D3B45"/>
                </a:solidFill>
                <a:latin typeface="Lato" panose="020F0502020204030203" pitchFamily="34" charset="0"/>
              </a:rPr>
              <a:t> ='fc7d4defa8e1ac093d000adc4a69f9kd' 1 row(s) affected Rows matched: 1  Changed: 1  Warnings: 0 0.000 sec</a:t>
            </a:r>
            <a:endParaRPr lang="en-US" sz="1700" dirty="0"/>
          </a:p>
          <a:p>
            <a:br>
              <a:rPr lang="en-US" sz="1600" dirty="0"/>
            </a:br>
            <a:endParaRPr lang="en-US" sz="17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5FA3409-F0EE-454D-5425-E480FF927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631" y="3298374"/>
            <a:ext cx="5083705" cy="31133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34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B186-32E1-168D-D4A3-EBC1A2B1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9182"/>
            <a:ext cx="10515600" cy="99559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Deliverable 3: Delete data a row in a existing table</a:t>
            </a:r>
            <a:b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</a:br>
            <a:endParaRPr lang="en-US" sz="36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7884C-3EC4-B32D-6800-3C2A936DD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162" y="716456"/>
            <a:ext cx="5157787" cy="823912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with good data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21143E-08DB-5ABE-B686-9F312681A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0" y="3115892"/>
            <a:ext cx="6219853" cy="2721429"/>
          </a:xfrm>
          <a:ln>
            <a:solidFill>
              <a:schemeClr val="tx1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D4AB6-8167-70EF-AB79-1AAA6F839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2159" y="716456"/>
            <a:ext cx="5183188" cy="823912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with bad data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50431-268D-D8A3-1318-EC1759E75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2159" y="1977119"/>
            <a:ext cx="5401240" cy="1138773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spcBef>
                <a:spcPts val="1400"/>
              </a:spcBef>
              <a:spcAft>
                <a:spcPts val="1400"/>
              </a:spcAft>
            </a:pPr>
            <a:r>
              <a:rPr lang="en-US" sz="6800" b="1" dirty="0">
                <a:solidFill>
                  <a:srgbClr val="000000"/>
                </a:solidFill>
                <a:latin typeface="Calibri" panose="020F0502020204030204" pitchFamily="34" charset="0"/>
              </a:rPr>
              <a:t>Message: </a:t>
            </a:r>
            <a:r>
              <a:rPr lang="en-US" sz="6800" dirty="0">
                <a:solidFill>
                  <a:srgbClr val="000000"/>
                </a:solidFill>
                <a:latin typeface="Calibri" panose="020F0502020204030204" pitchFamily="34" charset="0"/>
              </a:rPr>
              <a:t> DELETE FROM final.olist_customers_dataset WHERE customer_id ='fc7d4defa8e1ac093d000adcdsaa4a69thaed' 0 row(s) affected 0.000 sec</a:t>
            </a:r>
          </a:p>
          <a:p>
            <a:br>
              <a:rPr lang="en-US" sz="1200" dirty="0"/>
            </a:br>
            <a:endParaRPr lang="en-US" sz="1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91A0E4-6DC7-C5E5-EBC3-83EED48C2934}"/>
              </a:ext>
            </a:extLst>
          </p:cNvPr>
          <p:cNvSpPr txBox="1"/>
          <p:nvPr/>
        </p:nvSpPr>
        <p:spPr>
          <a:xfrm>
            <a:off x="228601" y="1976395"/>
            <a:ext cx="6138952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000000"/>
                </a:solidFill>
                <a:latin typeface="Calibri" panose="020F0502020204030204" pitchFamily="34" charset="0"/>
              </a:rPr>
              <a:t>Message: 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DELETE FROM final.olist_customers_dataset WHERE customer_id ='fc7d4defa8e1ac093d000adc4a69f9kd’ 1 row(s) affected 0.000 sec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088618-EBAF-442F-EBD0-A6E2932A3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59" y="3115891"/>
            <a:ext cx="5377794" cy="2721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956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E121E-2FAB-ECEC-C1CB-F3E2AD7C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92" y="1638321"/>
            <a:ext cx="4023360" cy="60860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571500" indent="-571500"/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DROP FUNCTION IF EXISTS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get_states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DELIMITER //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FUNCTION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get_states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state_param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RETURNS TEXT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DETERMINISTIC READS SQL DATA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BEGIN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DECLARE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state_var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TEXT;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SELECT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seller_state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INTO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state_var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FROM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top_states_by_product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WHERE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product_category_name_english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=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state_param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RETURN(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state_var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);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END//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DELIMITER ;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84846A-0BA4-BFC0-7CB2-DB3C95B97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60" y="1545451"/>
            <a:ext cx="7141468" cy="5088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C60266-01EE-1C26-A224-BCB58CA3E57C}"/>
              </a:ext>
            </a:extLst>
          </p:cNvPr>
          <p:cNvSpPr txBox="1"/>
          <p:nvPr/>
        </p:nvSpPr>
        <p:spPr>
          <a:xfrm>
            <a:off x="1185117" y="433903"/>
            <a:ext cx="3689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Function SQL code </a:t>
            </a:r>
          </a:p>
        </p:txBody>
      </p:sp>
    </p:spTree>
    <p:extLst>
      <p:ext uri="{BB962C8B-B14F-4D97-AF65-F5344CB8AC3E}">
        <p14:creationId xmlns:p14="http://schemas.microsoft.com/office/powerpoint/2010/main" val="393410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E121E-2FAB-ECEC-C1CB-F3E2AD7C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7" y="1260034"/>
            <a:ext cx="4023360" cy="58945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571500" indent="-571500"/>
            <a:br>
              <a:rPr lang="en-US" sz="1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brazillian_dataset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DROP PROCEDURE IF EXISTS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pop_growth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DELIMITER //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PROCEDURE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pop_growth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BEGIN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DECLARE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total_pop_growth_var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DECIMAL(9,4);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 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SUM(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pop_growth_rate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INTO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total_pop_growth_var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FROM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population_growth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customer_state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= GET_STATES('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consoles_games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');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 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GET_STATES('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consoles_games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') as state,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CONCAT(FORMAT(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total_pop_growth_var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* 100, 2),'%') AS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growth_rate_over_time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;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END//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DELIMITER ;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CALL </a:t>
            </a:r>
            <a:r>
              <a:rPr lang="en-US" sz="1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pop_growth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();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292A5B-3034-E004-F3FB-3DCAA6F9F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854" y="1260034"/>
            <a:ext cx="6285659" cy="5154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9DB854-7AB0-D35C-9F44-26DEE421A470}"/>
              </a:ext>
            </a:extLst>
          </p:cNvPr>
          <p:cNvSpPr txBox="1"/>
          <p:nvPr/>
        </p:nvSpPr>
        <p:spPr>
          <a:xfrm>
            <a:off x="1185117" y="378715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Procedure SQL Code</a:t>
            </a:r>
          </a:p>
        </p:txBody>
      </p:sp>
    </p:spTree>
    <p:extLst>
      <p:ext uri="{BB962C8B-B14F-4D97-AF65-F5344CB8AC3E}">
        <p14:creationId xmlns:p14="http://schemas.microsoft.com/office/powerpoint/2010/main" val="67576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5CCD-5CC6-90E2-6487-E9F5056C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64" y="383820"/>
            <a:ext cx="10515600" cy="357339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Use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95AED-9ED8-BB7A-6DD7-47512738536C}"/>
              </a:ext>
            </a:extLst>
          </p:cNvPr>
          <p:cNvSpPr txBox="1"/>
          <p:nvPr/>
        </p:nvSpPr>
        <p:spPr>
          <a:xfrm>
            <a:off x="228664" y="1639903"/>
            <a:ext cx="33806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Objectives</a:t>
            </a:r>
          </a:p>
          <a:p>
            <a:endParaRPr lang="en-US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</a:rPr>
              <a:t>Develop a website which new or existing businesses can use in order to determine whether their products will be viable as an e-commerce offering in Brazil. 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4EC2C-BEAC-3E60-3BD6-B4E6CAC8C488}"/>
              </a:ext>
            </a:extLst>
          </p:cNvPr>
          <p:cNvSpPr txBox="1"/>
          <p:nvPr/>
        </p:nvSpPr>
        <p:spPr>
          <a:xfrm>
            <a:off x="3707836" y="1639903"/>
            <a:ext cx="37291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The website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</a:rPr>
              <a:t>The website would use existing data on Brazilian e-commerce in order to generate information which would help inform the user’s decision. 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A2944-2763-E5BA-9C7E-0930C164A866}"/>
              </a:ext>
            </a:extLst>
          </p:cNvPr>
          <p:cNvSpPr txBox="1"/>
          <p:nvPr/>
        </p:nvSpPr>
        <p:spPr>
          <a:xfrm>
            <a:off x="7645466" y="1629284"/>
            <a:ext cx="401058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Functionalities 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</a:rPr>
              <a:t>Generate a table of best-selling product categories in a particular state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</a:rPr>
              <a:t>Average price by product category in that state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</a:rPr>
              <a:t>Average number of months it takes a business in that state to reach its maximum number of orders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</a:rPr>
              <a:t>Population growth information by state to make business decisions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8" name="Graphic 7" descr="Presentation with checklist with solid fill">
            <a:extLst>
              <a:ext uri="{FF2B5EF4-FFF2-40B4-BE49-F238E27FC236}">
                <a16:creationId xmlns:a16="http://schemas.microsoft.com/office/drawing/2014/main" id="{E9467636-401E-E584-44AB-B73868B5D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5652" y="921627"/>
            <a:ext cx="902471" cy="902471"/>
          </a:xfrm>
          <a:prstGeom prst="rect">
            <a:avLst/>
          </a:prstGeom>
        </p:spPr>
      </p:pic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8C86F458-0E94-C74A-888C-EFE7D8D715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6144" y="921627"/>
            <a:ext cx="902471" cy="902471"/>
          </a:xfrm>
          <a:prstGeom prst="rect">
            <a:avLst/>
          </a:prstGeom>
        </p:spPr>
      </p:pic>
      <p:pic>
        <p:nvPicPr>
          <p:cNvPr id="16" name="Graphic 15" descr="Puppet with solid fill">
            <a:extLst>
              <a:ext uri="{FF2B5EF4-FFF2-40B4-BE49-F238E27FC236}">
                <a16:creationId xmlns:a16="http://schemas.microsoft.com/office/drawing/2014/main" id="{0201E39E-035A-6745-BE5B-221A400556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7871" y="921627"/>
            <a:ext cx="725772" cy="7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9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F3E9-4A6B-7BFE-9B2D-6CD5DEFC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2" y="254350"/>
            <a:ext cx="10515600" cy="1325563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Use Case Relationships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1C74B-032E-3495-0302-4BDDB7283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852" y="1432368"/>
            <a:ext cx="5461862" cy="4508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The user: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Selects a state from a drop-down menu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Uses that selection to filter table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Queries and returns data to the user.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C0F57-8950-004A-AF01-FDFF8D095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551638"/>
            <a:ext cx="5183188" cy="3182937"/>
          </a:xfrm>
        </p:spPr>
        <p:txBody>
          <a:bodyPr/>
          <a:lstStyle/>
          <a:p>
            <a:r>
              <a:rPr lang="en-US" dirty="0"/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66267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F3E9-4A6B-7BFE-9B2D-6CD5DEFC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3" y="415882"/>
            <a:ext cx="10515600" cy="100249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Pre-conditions</a:t>
            </a:r>
            <a:b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4E26B-59E5-2425-9822-16EE36F3F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1C74B-032E-3495-0302-4BDDB7283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853" y="1432368"/>
            <a:ext cx="5157787" cy="4508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The user: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Should have a home state or product category in mind when exploring the possibility of expanding into e-commerce in Brazil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This home state must exist in the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seller_state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field of the database. 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The user’s business product should also fit into the existing product categories, contained in the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product_category_name_english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field in the database.  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The product category must have sold more than one unit in a particular state if the user is to select a state based on a product category. </a:t>
            </a:r>
            <a:endParaRPr lang="en-US" sz="2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C0F57-8950-004A-AF01-FDFF8D095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32370"/>
            <a:ext cx="5183188" cy="47572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Screenshot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4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C252-EF0F-9D9F-6FCD-1B656BCC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128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Basic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C158-BA82-E8C7-F552-9DC12ACA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8" y="145551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Use case begins when user selects a product category or state from a drop-down menu</a:t>
            </a:r>
          </a:p>
          <a:p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Selected state becomes filter in SQL queries</a:t>
            </a:r>
          </a:p>
          <a:p>
            <a:pPr marL="514350"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Business rule: state must exist in database &amp; state must have orders associated with it</a:t>
            </a:r>
          </a:p>
          <a:p>
            <a:pPr indent="0" fontAlgn="base">
              <a:spcBef>
                <a:spcPts val="0"/>
              </a:spcBef>
              <a:buNone/>
            </a:pPr>
            <a:endParaRPr lang="en-US" sz="25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Selected product becomes the parameter for the GET_STATES function, which generates the state where that product sells the most</a:t>
            </a:r>
          </a:p>
          <a:p>
            <a:pPr marL="514350"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Business rule: product category must have more than 1 order in a given state.</a:t>
            </a:r>
          </a:p>
          <a:p>
            <a:pPr marL="514350"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5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indent="0" fontAlgn="base">
              <a:spcBef>
                <a:spcPts val="0"/>
              </a:spcBef>
              <a:buNone/>
            </a:pPr>
            <a:endParaRPr lang="en-US" sz="25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Website generates two tables and three KPIs, corresponding to the following:</a:t>
            </a:r>
          </a:p>
          <a:p>
            <a:pPr marL="514350"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Top 10 product categories as defined by number of products sold: This gets generated by the query “Top 10 product categories in a state”</a:t>
            </a:r>
          </a:p>
          <a:p>
            <a:pPr marL="514350"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Average product price by product category</a:t>
            </a:r>
          </a:p>
          <a:p>
            <a:pPr marL="514350"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KPI: % of customer orders shipped to seller’s state</a:t>
            </a:r>
          </a:p>
          <a:p>
            <a:pPr marL="514350"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KPI: average number of months for a business to reach max orders</a:t>
            </a:r>
          </a:p>
          <a:p>
            <a:pPr marL="514350"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</a:rPr>
              <a:t>KPI: population growth percentage</a:t>
            </a:r>
          </a:p>
          <a:p>
            <a:pPr indent="0" fontAlgn="base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indent="0" fontAlgn="base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indent="0" fontAlgn="base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indent="0" fontAlgn="base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4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54B2-0E79-325F-D69E-AB02D287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Basic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DBF0-56DB-717D-64C4-8C846F77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Screenshot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6EFF6-D9E3-9375-6911-ECDE5168D50F}"/>
              </a:ext>
            </a:extLst>
          </p:cNvPr>
          <p:cNvSpPr txBox="1"/>
          <p:nvPr/>
        </p:nvSpPr>
        <p:spPr>
          <a:xfrm>
            <a:off x="1439186" y="2874398"/>
            <a:ext cx="246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4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121E-2FAB-ECEC-C1CB-F3E2AD7C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41" y="1642242"/>
            <a:ext cx="4314118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b="1" dirty="0"/>
              <a:t>Tables: </a:t>
            </a:r>
            <a:br>
              <a:rPr lang="en-US" sz="2100" dirty="0"/>
            </a:b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list_customers_dataset</a:t>
            </a:r>
            <a:br>
              <a:rPr lang="en-US" sz="21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olist_orders_dataset</a:t>
            </a:r>
            <a:br>
              <a:rPr lang="en-US" sz="21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olist_sellers_dataset</a:t>
            </a:r>
            <a:br>
              <a:rPr lang="en-US" sz="21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olist_order_items_dataset</a:t>
            </a:r>
            <a:br>
              <a:rPr lang="en-US" sz="21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olist_products_dataset</a:t>
            </a:r>
            <a:br>
              <a:rPr lang="en-US" sz="21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product_category_name_translation</a:t>
            </a:r>
            <a:br>
              <a:rPr lang="en-US" sz="2100" dirty="0"/>
            </a:br>
            <a:endParaRPr lang="en-US" sz="21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9BEDD9E-3191-EFEB-3826-31F57CF18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44" y="270288"/>
            <a:ext cx="4959174" cy="6317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9F77D-F97B-6170-4D79-B036DF8B825C}"/>
              </a:ext>
            </a:extLst>
          </p:cNvPr>
          <p:cNvSpPr txBox="1"/>
          <p:nvPr/>
        </p:nvSpPr>
        <p:spPr>
          <a:xfrm>
            <a:off x="511629" y="394965"/>
            <a:ext cx="3853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25799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FB59-5762-19B0-9891-ED8C5DF7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Data Dictionary: Orders &amp; Product Datasets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5CBA4A-50F4-E55A-47ED-49F0C21DAA5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1540494"/>
              </p:ext>
            </p:extLst>
          </p:nvPr>
        </p:nvGraphicFramePr>
        <p:xfrm>
          <a:off x="838200" y="1690689"/>
          <a:ext cx="5257800" cy="4544066"/>
        </p:xfrm>
        <a:graphic>
          <a:graphicData uri="http://schemas.openxmlformats.org/drawingml/2006/table">
            <a:tbl>
              <a:tblPr/>
              <a:tblGrid>
                <a:gridCol w="1733521">
                  <a:extLst>
                    <a:ext uri="{9D8B030D-6E8A-4147-A177-3AD203B41FA5}">
                      <a16:colId xmlns:a16="http://schemas.microsoft.com/office/drawing/2014/main" val="4000532957"/>
                    </a:ext>
                  </a:extLst>
                </a:gridCol>
                <a:gridCol w="3524279">
                  <a:extLst>
                    <a:ext uri="{9D8B030D-6E8A-4147-A177-3AD203B41FA5}">
                      <a16:colId xmlns:a16="http://schemas.microsoft.com/office/drawing/2014/main" val="2260790261"/>
                    </a:ext>
                  </a:extLst>
                </a:gridCol>
              </a:tblGrid>
              <a:tr h="267298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Orders Data Set 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269909"/>
                  </a:ext>
                </a:extLst>
              </a:tr>
              <a:tr h="26729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Variable 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733305"/>
                  </a:ext>
                </a:extLst>
              </a:tr>
              <a:tr h="267298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order_id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Unique identifier for Orders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994667"/>
                  </a:ext>
                </a:extLst>
              </a:tr>
              <a:tr h="53459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customer_id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Customer unique identification number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559948"/>
                  </a:ext>
                </a:extLst>
              </a:tr>
              <a:tr h="53459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order_status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Status of the order whether it is delivered, cancelled, in transit, etc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183412"/>
                  </a:ext>
                </a:extLst>
              </a:tr>
              <a:tr h="53459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effectLst/>
                        </a:rPr>
                        <a:t>order_purchase_timestamp</a:t>
                      </a:r>
                      <a:endParaRPr lang="en-US" sz="1600" dirty="0">
                        <a:effectLst/>
                      </a:endParaRP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Timestamp at which the order is purchased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212122"/>
                  </a:ext>
                </a:extLst>
              </a:tr>
              <a:tr h="53459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order_approved_at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Timestamp at which the order was approved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36585"/>
                  </a:ext>
                </a:extLst>
              </a:tr>
              <a:tr h="53459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order_delivered_carrier_date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Timestamp at which the order was delivered to the carrier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759637"/>
                  </a:ext>
                </a:extLst>
              </a:tr>
              <a:tr h="53459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order_delivered_customer_date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Timestamp at which the order was delivered to the customer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339102"/>
                  </a:ext>
                </a:extLst>
              </a:tr>
              <a:tr h="53459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order_estimated_delivery_date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effectLst/>
                        </a:rPr>
                        <a:t>Expectecd</a:t>
                      </a:r>
                      <a:r>
                        <a:rPr lang="en-US" sz="1600" dirty="0">
                          <a:effectLst/>
                        </a:rPr>
                        <a:t> timestamp of the delivery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826950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E20D1D5-D63C-C3EB-9FB1-4E6D2F05700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5235735"/>
              </p:ext>
            </p:extLst>
          </p:nvPr>
        </p:nvGraphicFramePr>
        <p:xfrm>
          <a:off x="6389915" y="1520789"/>
          <a:ext cx="5121900" cy="4713966"/>
        </p:xfrm>
        <a:graphic>
          <a:graphicData uri="http://schemas.openxmlformats.org/drawingml/2006/table">
            <a:tbl>
              <a:tblPr/>
              <a:tblGrid>
                <a:gridCol w="2162844">
                  <a:extLst>
                    <a:ext uri="{9D8B030D-6E8A-4147-A177-3AD203B41FA5}">
                      <a16:colId xmlns:a16="http://schemas.microsoft.com/office/drawing/2014/main" val="1135507850"/>
                    </a:ext>
                  </a:extLst>
                </a:gridCol>
                <a:gridCol w="2959056">
                  <a:extLst>
                    <a:ext uri="{9D8B030D-6E8A-4147-A177-3AD203B41FA5}">
                      <a16:colId xmlns:a16="http://schemas.microsoft.com/office/drawing/2014/main" val="1878522062"/>
                    </a:ext>
                  </a:extLst>
                </a:gridCol>
              </a:tblGrid>
              <a:tr h="155088"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effectLst/>
                      </a:endParaRPr>
                    </a:p>
                  </a:txBody>
                  <a:tcPr marL="10420" marR="104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effectLst/>
                      </a:endParaRPr>
                    </a:p>
                  </a:txBody>
                  <a:tcPr marL="10420" marR="104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543452"/>
                  </a:ext>
                </a:extLst>
              </a:tr>
              <a:tr h="248140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effectLst/>
                        </a:rPr>
                        <a:t>Products Data Set 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96410"/>
                  </a:ext>
                </a:extLst>
              </a:tr>
              <a:tr h="2481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Variable 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043772"/>
                  </a:ext>
                </a:extLst>
              </a:tr>
              <a:tr h="327885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effectLst/>
                        </a:rPr>
                        <a:t>product_id</a:t>
                      </a:r>
                      <a:endParaRPr lang="en-US" sz="1600" dirty="0">
                        <a:effectLst/>
                      </a:endParaRP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Unique identifier for products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529223"/>
                  </a:ext>
                </a:extLst>
              </a:tr>
              <a:tr h="496281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 err="1">
                          <a:effectLst/>
                        </a:rPr>
                        <a:t>product_category_name</a:t>
                      </a:r>
                      <a:endParaRPr lang="en-US" sz="1600" dirty="0">
                        <a:effectLst/>
                      </a:endParaRP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Category in which the products belong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509179"/>
                  </a:ext>
                </a:extLst>
              </a:tr>
              <a:tr h="449174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product_name_lenght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Length of the product name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227079"/>
                  </a:ext>
                </a:extLst>
              </a:tr>
              <a:tr h="496281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product_description_lenght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Length of product description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578802"/>
                  </a:ext>
                </a:extLst>
              </a:tr>
              <a:tr h="449174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product_photos_qty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Number of photos of the product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641493"/>
                  </a:ext>
                </a:extLst>
              </a:tr>
              <a:tr h="449174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product_weight_g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Weight of the product in grams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049991"/>
                  </a:ext>
                </a:extLst>
              </a:tr>
              <a:tr h="496281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product_length_cm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Length of the product in centimeter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414742"/>
                  </a:ext>
                </a:extLst>
              </a:tr>
              <a:tr h="449174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product_height_cm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Height of the product in centimeter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204201"/>
                  </a:ext>
                </a:extLst>
              </a:tr>
              <a:tr h="449174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product_width_cm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Width of the product in centimeter</a:t>
                      </a:r>
                    </a:p>
                  </a:txBody>
                  <a:tcPr marL="10420" marR="1042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93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30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31BF-E4F3-71B1-CA2A-63FEA4E4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Data Dictionary: Order Items &amp; Customer Datasets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4210B8-8AFF-E665-3429-BF99BAA66C2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77842381"/>
              </p:ext>
            </p:extLst>
          </p:nvPr>
        </p:nvGraphicFramePr>
        <p:xfrm>
          <a:off x="0" y="1776647"/>
          <a:ext cx="5736772" cy="4794332"/>
        </p:xfrm>
        <a:graphic>
          <a:graphicData uri="http://schemas.openxmlformats.org/drawingml/2006/table">
            <a:tbl>
              <a:tblPr/>
              <a:tblGrid>
                <a:gridCol w="701032">
                  <a:extLst>
                    <a:ext uri="{9D8B030D-6E8A-4147-A177-3AD203B41FA5}">
                      <a16:colId xmlns:a16="http://schemas.microsoft.com/office/drawing/2014/main" val="4222212272"/>
                    </a:ext>
                  </a:extLst>
                </a:gridCol>
                <a:gridCol w="2126460">
                  <a:extLst>
                    <a:ext uri="{9D8B030D-6E8A-4147-A177-3AD203B41FA5}">
                      <a16:colId xmlns:a16="http://schemas.microsoft.com/office/drawing/2014/main" val="547045408"/>
                    </a:ext>
                  </a:extLst>
                </a:gridCol>
                <a:gridCol w="2909280">
                  <a:extLst>
                    <a:ext uri="{9D8B030D-6E8A-4147-A177-3AD203B41FA5}">
                      <a16:colId xmlns:a16="http://schemas.microsoft.com/office/drawing/2014/main" val="4160336985"/>
                    </a:ext>
                  </a:extLst>
                </a:gridCol>
              </a:tblGrid>
              <a:tr h="212605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3735" marR="13735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effectLst/>
                        </a:rPr>
                        <a:t>Order Items Data Set 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52822"/>
                  </a:ext>
                </a:extLst>
              </a:tr>
              <a:tr h="212605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3735" marR="13735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</a:rPr>
                        <a:t>Variable 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522175"/>
                  </a:ext>
                </a:extLst>
              </a:tr>
              <a:tr h="636747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3735" marR="13735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order_id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Unique identifier for Orders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377146"/>
                  </a:ext>
                </a:extLst>
              </a:tr>
              <a:tr h="424498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3735" marR="13735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order_item_id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Count of items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72842"/>
                  </a:ext>
                </a:extLst>
              </a:tr>
              <a:tr h="636747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3735" marR="13735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err="1">
                          <a:effectLst/>
                        </a:rPr>
                        <a:t>product_id</a:t>
                      </a:r>
                      <a:endParaRPr lang="en-US" sz="1800" dirty="0">
                        <a:effectLst/>
                      </a:endParaRP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Unique identifier for products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257731"/>
                  </a:ext>
                </a:extLst>
              </a:tr>
              <a:tr h="636747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3735" marR="13735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seller_id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Unique identifier for sellers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223097"/>
                  </a:ext>
                </a:extLst>
              </a:tr>
              <a:tr h="424498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3735" marR="13735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shipping_limit_date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Date of Shipping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64659"/>
                  </a:ext>
                </a:extLst>
              </a:tr>
              <a:tr h="424498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3735" marR="13735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Price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>
                          <a:effectLst/>
                        </a:rPr>
                        <a:t>Price of the product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45630"/>
                  </a:ext>
                </a:extLst>
              </a:tr>
              <a:tr h="636747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3735" marR="13735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 err="1">
                          <a:effectLst/>
                        </a:rPr>
                        <a:t>freight_value</a:t>
                      </a:r>
                      <a:endParaRPr lang="en-US" sz="1800" dirty="0">
                        <a:effectLst/>
                      </a:endParaRP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price at which the product is delivered</a:t>
                      </a:r>
                    </a:p>
                  </a:txBody>
                  <a:tcPr marL="13735" marR="13735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779649"/>
                  </a:ext>
                </a:extLst>
              </a:tr>
              <a:tr h="212605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3735" marR="1373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3735" marR="13735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3735" marR="13735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678675"/>
                  </a:ext>
                </a:extLst>
              </a:tr>
              <a:tr h="212605"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3735" marR="1373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>
                        <a:effectLst/>
                      </a:endParaRPr>
                    </a:p>
                  </a:txBody>
                  <a:tcPr marL="13735" marR="1373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300" dirty="0">
                        <a:effectLst/>
                      </a:endParaRPr>
                    </a:p>
                  </a:txBody>
                  <a:tcPr marL="13735" marR="1373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168615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B42A3C4-232B-693F-7258-4BD5286C54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1826705"/>
              </p:ext>
            </p:extLst>
          </p:nvPr>
        </p:nvGraphicFramePr>
        <p:xfrm>
          <a:off x="6106885" y="1776647"/>
          <a:ext cx="5246915" cy="4354646"/>
        </p:xfrm>
        <a:graphic>
          <a:graphicData uri="http://schemas.openxmlformats.org/drawingml/2006/table">
            <a:tbl>
              <a:tblPr/>
              <a:tblGrid>
                <a:gridCol w="1729931">
                  <a:extLst>
                    <a:ext uri="{9D8B030D-6E8A-4147-A177-3AD203B41FA5}">
                      <a16:colId xmlns:a16="http://schemas.microsoft.com/office/drawing/2014/main" val="2144121077"/>
                    </a:ext>
                  </a:extLst>
                </a:gridCol>
                <a:gridCol w="3516984">
                  <a:extLst>
                    <a:ext uri="{9D8B030D-6E8A-4147-A177-3AD203B41FA5}">
                      <a16:colId xmlns:a16="http://schemas.microsoft.com/office/drawing/2014/main" val="439702058"/>
                    </a:ext>
                  </a:extLst>
                </a:gridCol>
              </a:tblGrid>
              <a:tr h="362888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Customer Data Set 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09784"/>
                  </a:ext>
                </a:extLst>
              </a:tr>
              <a:tr h="362888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Variable 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68702"/>
                  </a:ext>
                </a:extLst>
              </a:tr>
              <a:tr h="725774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Customer ID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Customer unique identification number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368974"/>
                  </a:ext>
                </a:extLst>
              </a:tr>
              <a:tr h="725774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Customer Unique ID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Another unique identifier for customers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616652"/>
                  </a:ext>
                </a:extLst>
              </a:tr>
              <a:tr h="725774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customer_zip_code_prefix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Zip Code of customer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9186"/>
                  </a:ext>
                </a:extLst>
              </a:tr>
              <a:tr h="725774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customer_city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City of customer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582329"/>
                  </a:ext>
                </a:extLst>
              </a:tr>
              <a:tr h="725774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customer_state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State of customer</a:t>
                      </a:r>
                    </a:p>
                  </a:txBody>
                  <a:tcPr marL="19050" marR="1905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66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02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2538</TotalTime>
  <Words>1420</Words>
  <Application>Microsoft Office PowerPoint</Application>
  <PresentationFormat>Widescreen</PresentationFormat>
  <Paragraphs>180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Lato</vt:lpstr>
      <vt:lpstr>Lato Extended</vt:lpstr>
      <vt:lpstr>Wingdings</vt:lpstr>
      <vt:lpstr>zeitung</vt:lpstr>
      <vt:lpstr>Office Theme</vt:lpstr>
      <vt:lpstr>Brazilian E-Commerce  DSBA 6160</vt:lpstr>
      <vt:lpstr>Use Case</vt:lpstr>
      <vt:lpstr>Use Case Relationships </vt:lpstr>
      <vt:lpstr>Pre-conditions </vt:lpstr>
      <vt:lpstr>Basic Flow</vt:lpstr>
      <vt:lpstr>Basic Flow </vt:lpstr>
      <vt:lpstr>Tables:  list_customers_dataset  olist_orders_dataset  olist_sellers_dataset  olist_order_items_dataset  olist_products_dataset  product_category_name_translation </vt:lpstr>
      <vt:lpstr>Data Dictionary: Orders &amp; Product Datasets</vt:lpstr>
      <vt:lpstr>Data Dictionary: Order Items &amp; Customer Datasets </vt:lpstr>
      <vt:lpstr>Data Dictionary: Seller dataset &amp; Product Category Name translation   </vt:lpstr>
      <vt:lpstr>SQL Dump File </vt:lpstr>
      <vt:lpstr>Deliverable 3:  Insert data into a new row into an existing table. </vt:lpstr>
      <vt:lpstr>Deliverable 3: Update data in an existing row in a table. </vt:lpstr>
      <vt:lpstr>Deliverable 3: Delete data a row in a existing table </vt:lpstr>
      <vt:lpstr>DROP FUNCTION IF EXISTS get_states;  DELIMITER //  CREATE FUNCTION get_states (    state_param TEXT ) RETURNS TEXT DETERMINISTIC READS SQL DATA BEGIN   DECLARE state_var TEXT;   SELECT seller_state   INTO state_var   FROM top_states_by_product   WHERE product_category_name_english = state_param;      RETURN(state_var); END//  DELIMITER ;   </vt:lpstr>
      <vt:lpstr>  USE brazillian_dataset; DROP PROCEDURE IF EXISTS pop_growth;   DELIMITER //   CREATE PROCEDURE pop_growth() BEGIN   DECLARE total_pop_growth_var DECIMAL(9,4); SELECT      SUM(pop_growth_rate) INTO total_pop_growth_var FROM     population_growth WHERE     customer_state = GET_STATES('consoles_games');  SELECT      GET_STATES('consoles_games') as state,     CONCAT(FORMAT(total_pop_growth_var * 100, 2),'%') AS growth_rate_over_time;  END//  DELIMITER ;   CALL pop_growth();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Ornella Yema</dc:creator>
  <cp:lastModifiedBy>Ornella Yema</cp:lastModifiedBy>
  <cp:revision>16</cp:revision>
  <dcterms:created xsi:type="dcterms:W3CDTF">2022-12-01T23:44:25Z</dcterms:created>
  <dcterms:modified xsi:type="dcterms:W3CDTF">2022-12-06T00:16:14Z</dcterms:modified>
</cp:coreProperties>
</file>