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7" r:id="rId3"/>
    <p:sldId id="261" r:id="rId4"/>
    <p:sldId id="290" r:id="rId5"/>
    <p:sldId id="285" r:id="rId6"/>
    <p:sldId id="286" r:id="rId7"/>
    <p:sldId id="291" r:id="rId8"/>
    <p:sldId id="29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p:scale>
          <a:sx n="66" d="100"/>
          <a:sy n="66" d="100"/>
        </p:scale>
        <p:origin x="32"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1B020-DD92-46A2-8970-599923C8345E}"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AC953-9594-445A-9C57-E991FD9F12D9}" type="slidenum">
              <a:rPr lang="en-US" smtClean="0"/>
              <a:t>‹#›</a:t>
            </a:fld>
            <a:endParaRPr lang="en-US"/>
          </a:p>
        </p:txBody>
      </p:sp>
    </p:spTree>
    <p:extLst>
      <p:ext uri="{BB962C8B-B14F-4D97-AF65-F5344CB8AC3E}">
        <p14:creationId xmlns:p14="http://schemas.microsoft.com/office/powerpoint/2010/main" val="270414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0AC953-9594-445A-9C57-E991FD9F12D9}" type="slidenum">
              <a:rPr lang="en-US" smtClean="0"/>
              <a:t>2</a:t>
            </a:fld>
            <a:endParaRPr lang="en-US"/>
          </a:p>
        </p:txBody>
      </p:sp>
    </p:spTree>
    <p:extLst>
      <p:ext uri="{BB962C8B-B14F-4D97-AF65-F5344CB8AC3E}">
        <p14:creationId xmlns:p14="http://schemas.microsoft.com/office/powerpoint/2010/main" val="1054721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AD8B34-6DAF-4941-B719-DEFA8AABEC5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DCD99-0391-42E2-889F-F2D8723A1D16}" type="slidenum">
              <a:rPr lang="en-US" smtClean="0"/>
              <a:t>‹#›</a:t>
            </a:fld>
            <a:endParaRPr lang="en-US"/>
          </a:p>
        </p:txBody>
      </p:sp>
    </p:spTree>
    <p:extLst>
      <p:ext uri="{BB962C8B-B14F-4D97-AF65-F5344CB8AC3E}">
        <p14:creationId xmlns:p14="http://schemas.microsoft.com/office/powerpoint/2010/main" val="1906240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D8B34-6DAF-4941-B719-DEFA8AABEC5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DCD99-0391-42E2-889F-F2D8723A1D16}" type="slidenum">
              <a:rPr lang="en-US" smtClean="0"/>
              <a:t>‹#›</a:t>
            </a:fld>
            <a:endParaRPr lang="en-US"/>
          </a:p>
        </p:txBody>
      </p:sp>
    </p:spTree>
    <p:extLst>
      <p:ext uri="{BB962C8B-B14F-4D97-AF65-F5344CB8AC3E}">
        <p14:creationId xmlns:p14="http://schemas.microsoft.com/office/powerpoint/2010/main" val="89861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D8B34-6DAF-4941-B719-DEFA8AABEC5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DCD99-0391-42E2-889F-F2D8723A1D16}" type="slidenum">
              <a:rPr lang="en-US" smtClean="0"/>
              <a:t>‹#›</a:t>
            </a:fld>
            <a:endParaRPr lang="en-US"/>
          </a:p>
        </p:txBody>
      </p:sp>
    </p:spTree>
    <p:extLst>
      <p:ext uri="{BB962C8B-B14F-4D97-AF65-F5344CB8AC3E}">
        <p14:creationId xmlns:p14="http://schemas.microsoft.com/office/powerpoint/2010/main" val="118599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D8B34-6DAF-4941-B719-DEFA8AABEC5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DCD99-0391-42E2-889F-F2D8723A1D16}" type="slidenum">
              <a:rPr lang="en-US" smtClean="0"/>
              <a:t>‹#›</a:t>
            </a:fld>
            <a:endParaRPr lang="en-US"/>
          </a:p>
        </p:txBody>
      </p:sp>
    </p:spTree>
    <p:extLst>
      <p:ext uri="{BB962C8B-B14F-4D97-AF65-F5344CB8AC3E}">
        <p14:creationId xmlns:p14="http://schemas.microsoft.com/office/powerpoint/2010/main" val="58552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AD8B34-6DAF-4941-B719-DEFA8AABEC5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DCD99-0391-42E2-889F-F2D8723A1D16}" type="slidenum">
              <a:rPr lang="en-US" smtClean="0"/>
              <a:t>‹#›</a:t>
            </a:fld>
            <a:endParaRPr lang="en-US"/>
          </a:p>
        </p:txBody>
      </p:sp>
    </p:spTree>
    <p:extLst>
      <p:ext uri="{BB962C8B-B14F-4D97-AF65-F5344CB8AC3E}">
        <p14:creationId xmlns:p14="http://schemas.microsoft.com/office/powerpoint/2010/main" val="149942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AD8B34-6DAF-4941-B719-DEFA8AABEC5B}"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DCD99-0391-42E2-889F-F2D8723A1D16}" type="slidenum">
              <a:rPr lang="en-US" smtClean="0"/>
              <a:t>‹#›</a:t>
            </a:fld>
            <a:endParaRPr lang="en-US"/>
          </a:p>
        </p:txBody>
      </p:sp>
    </p:spTree>
    <p:extLst>
      <p:ext uri="{BB962C8B-B14F-4D97-AF65-F5344CB8AC3E}">
        <p14:creationId xmlns:p14="http://schemas.microsoft.com/office/powerpoint/2010/main" val="63228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AD8B34-6DAF-4941-B719-DEFA8AABEC5B}"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1DCD99-0391-42E2-889F-F2D8723A1D16}" type="slidenum">
              <a:rPr lang="en-US" smtClean="0"/>
              <a:t>‹#›</a:t>
            </a:fld>
            <a:endParaRPr lang="en-US"/>
          </a:p>
        </p:txBody>
      </p:sp>
    </p:spTree>
    <p:extLst>
      <p:ext uri="{BB962C8B-B14F-4D97-AF65-F5344CB8AC3E}">
        <p14:creationId xmlns:p14="http://schemas.microsoft.com/office/powerpoint/2010/main" val="224017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AD8B34-6DAF-4941-B719-DEFA8AABEC5B}"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1DCD99-0391-42E2-889F-F2D8723A1D16}" type="slidenum">
              <a:rPr lang="en-US" smtClean="0"/>
              <a:t>‹#›</a:t>
            </a:fld>
            <a:endParaRPr lang="en-US"/>
          </a:p>
        </p:txBody>
      </p:sp>
    </p:spTree>
    <p:extLst>
      <p:ext uri="{BB962C8B-B14F-4D97-AF65-F5344CB8AC3E}">
        <p14:creationId xmlns:p14="http://schemas.microsoft.com/office/powerpoint/2010/main" val="16569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D8B34-6DAF-4941-B719-DEFA8AABEC5B}"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1DCD99-0391-42E2-889F-F2D8723A1D16}" type="slidenum">
              <a:rPr lang="en-US" smtClean="0"/>
              <a:t>‹#›</a:t>
            </a:fld>
            <a:endParaRPr lang="en-US"/>
          </a:p>
        </p:txBody>
      </p:sp>
    </p:spTree>
    <p:extLst>
      <p:ext uri="{BB962C8B-B14F-4D97-AF65-F5344CB8AC3E}">
        <p14:creationId xmlns:p14="http://schemas.microsoft.com/office/powerpoint/2010/main" val="1177968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AD8B34-6DAF-4941-B719-DEFA8AABEC5B}"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DCD99-0391-42E2-889F-F2D8723A1D16}" type="slidenum">
              <a:rPr lang="en-US" smtClean="0"/>
              <a:t>‹#›</a:t>
            </a:fld>
            <a:endParaRPr lang="en-US"/>
          </a:p>
        </p:txBody>
      </p:sp>
    </p:spTree>
    <p:extLst>
      <p:ext uri="{BB962C8B-B14F-4D97-AF65-F5344CB8AC3E}">
        <p14:creationId xmlns:p14="http://schemas.microsoft.com/office/powerpoint/2010/main" val="105463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AD8B34-6DAF-4941-B719-DEFA8AABEC5B}"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DCD99-0391-42E2-889F-F2D8723A1D16}" type="slidenum">
              <a:rPr lang="en-US" smtClean="0"/>
              <a:t>‹#›</a:t>
            </a:fld>
            <a:endParaRPr lang="en-US"/>
          </a:p>
        </p:txBody>
      </p:sp>
    </p:spTree>
    <p:extLst>
      <p:ext uri="{BB962C8B-B14F-4D97-AF65-F5344CB8AC3E}">
        <p14:creationId xmlns:p14="http://schemas.microsoft.com/office/powerpoint/2010/main" val="88661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D8B34-6DAF-4941-B719-DEFA8AABEC5B}" type="datetimeFigureOut">
              <a:rPr lang="en-US" smtClean="0"/>
              <a:t>12/5/2022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DCD99-0391-42E2-889F-F2D8723A1D16}" type="slidenum">
              <a:rPr lang="en-US" smtClean="0"/>
              <a:t>‹#›</a:t>
            </a:fld>
            <a:endParaRPr lang="en-US"/>
          </a:p>
        </p:txBody>
      </p:sp>
    </p:spTree>
    <p:extLst>
      <p:ext uri="{BB962C8B-B14F-4D97-AF65-F5344CB8AC3E}">
        <p14:creationId xmlns:p14="http://schemas.microsoft.com/office/powerpoint/2010/main" val="3200932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14D5A-DCD5-FF68-F4DB-5A486A328269}"/>
              </a:ext>
            </a:extLst>
          </p:cNvPr>
          <p:cNvSpPr>
            <a:spLocks noGrp="1"/>
          </p:cNvSpPr>
          <p:nvPr>
            <p:ph type="ctrTitle"/>
          </p:nvPr>
        </p:nvSpPr>
        <p:spPr>
          <a:xfrm>
            <a:off x="1078029" y="179087"/>
            <a:ext cx="10035941" cy="2387600"/>
          </a:xfrm>
        </p:spPr>
        <p:txBody>
          <a:bodyPr>
            <a:normAutofit/>
          </a:bodyPr>
          <a:lstStyle/>
          <a:p>
            <a:pPr fontAlgn="base"/>
            <a:r>
              <a:rPr lang="en-US" sz="4400" b="1" i="0" dirty="0">
                <a:solidFill>
                  <a:schemeClr val="accent1">
                    <a:lumMod val="75000"/>
                  </a:schemeClr>
                </a:solidFill>
                <a:effectLst/>
                <a:latin typeface="zeitung"/>
              </a:rPr>
              <a:t>Brazilian E-Commerce</a:t>
            </a:r>
            <a:br>
              <a:rPr lang="en-US" sz="4400" b="1" i="0" dirty="0">
                <a:solidFill>
                  <a:schemeClr val="accent1">
                    <a:lumMod val="75000"/>
                  </a:schemeClr>
                </a:solidFill>
                <a:effectLst/>
                <a:latin typeface="zeitung"/>
              </a:rPr>
            </a:br>
            <a:r>
              <a:rPr lang="en-US" sz="4400" b="1" i="0" dirty="0">
                <a:solidFill>
                  <a:schemeClr val="accent1">
                    <a:lumMod val="75000"/>
                  </a:schemeClr>
                </a:solidFill>
                <a:effectLst/>
                <a:latin typeface="zeitung"/>
              </a:rPr>
              <a:t>	DSBA 6160</a:t>
            </a:r>
          </a:p>
        </p:txBody>
      </p:sp>
      <p:sp>
        <p:nvSpPr>
          <p:cNvPr id="3" name="Subtitle 2">
            <a:extLst>
              <a:ext uri="{FF2B5EF4-FFF2-40B4-BE49-F238E27FC236}">
                <a16:creationId xmlns:a16="http://schemas.microsoft.com/office/drawing/2014/main" id="{B1E14B62-E4E0-E4D4-E752-29314B7BC957}"/>
              </a:ext>
            </a:extLst>
          </p:cNvPr>
          <p:cNvSpPr>
            <a:spLocks noGrp="1"/>
          </p:cNvSpPr>
          <p:nvPr>
            <p:ph type="subTitle" idx="1"/>
          </p:nvPr>
        </p:nvSpPr>
        <p:spPr>
          <a:xfrm>
            <a:off x="1969970" y="2716513"/>
            <a:ext cx="9262712" cy="2741010"/>
          </a:xfrm>
        </p:spPr>
        <p:txBody>
          <a:bodyPr>
            <a:normAutofit fontScale="70000" lnSpcReduction="20000"/>
          </a:bodyPr>
          <a:lstStyle/>
          <a:p>
            <a:pPr algn="r"/>
            <a:r>
              <a:rPr lang="en-US" sz="4100" b="1" dirty="0">
                <a:solidFill>
                  <a:schemeClr val="accent5">
                    <a:lumMod val="75000"/>
                  </a:schemeClr>
                </a:solidFill>
              </a:rPr>
              <a:t>Ornella Yema</a:t>
            </a:r>
          </a:p>
          <a:p>
            <a:pPr algn="r"/>
            <a:r>
              <a:rPr lang="en-US" sz="4100" b="1" dirty="0">
                <a:solidFill>
                  <a:schemeClr val="accent5">
                    <a:lumMod val="75000"/>
                  </a:schemeClr>
                </a:solidFill>
              </a:rPr>
              <a:t>Deevanshu Kishor Khatri </a:t>
            </a:r>
          </a:p>
          <a:p>
            <a:pPr algn="r"/>
            <a:r>
              <a:rPr lang="en-US" sz="4100" b="1" dirty="0">
                <a:solidFill>
                  <a:schemeClr val="accent5">
                    <a:lumMod val="75000"/>
                  </a:schemeClr>
                </a:solidFill>
              </a:rPr>
              <a:t>Tharun Kumar Bottlapally</a:t>
            </a:r>
          </a:p>
          <a:p>
            <a:pPr algn="r"/>
            <a:r>
              <a:rPr lang="en-US" sz="4100" b="1" dirty="0">
                <a:solidFill>
                  <a:schemeClr val="accent5">
                    <a:lumMod val="75000"/>
                  </a:schemeClr>
                </a:solidFill>
              </a:rPr>
              <a:t>Youlia Tzenova</a:t>
            </a:r>
          </a:p>
          <a:p>
            <a:pPr algn="r"/>
            <a:r>
              <a:rPr lang="en-US" sz="4100" b="1" dirty="0">
                <a:solidFill>
                  <a:schemeClr val="accent5">
                    <a:lumMod val="75000"/>
                  </a:schemeClr>
                </a:solidFill>
              </a:rPr>
              <a:t>Sravya Reddy Gangi</a:t>
            </a:r>
          </a:p>
          <a:p>
            <a:pPr algn="r"/>
            <a:r>
              <a:rPr lang="en-US" sz="4100" b="1" dirty="0">
                <a:solidFill>
                  <a:schemeClr val="accent5">
                    <a:lumMod val="75000"/>
                  </a:schemeClr>
                </a:solidFill>
              </a:rPr>
              <a:t>Sandhosh Murugasen</a:t>
            </a:r>
          </a:p>
          <a:p>
            <a:endParaRPr lang="en-US" sz="7400" b="0" i="0" dirty="0">
              <a:solidFill>
                <a:srgbClr val="2D3B45"/>
              </a:solidFill>
              <a:effectLst/>
              <a:latin typeface="Lato Extended"/>
            </a:endParaRPr>
          </a:p>
          <a:p>
            <a:endParaRPr lang="en-US" dirty="0"/>
          </a:p>
        </p:txBody>
      </p:sp>
    </p:spTree>
    <p:extLst>
      <p:ext uri="{BB962C8B-B14F-4D97-AF65-F5344CB8AC3E}">
        <p14:creationId xmlns:p14="http://schemas.microsoft.com/office/powerpoint/2010/main" val="47864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5CCD-5CC6-90E2-6487-E9F5056C9499}"/>
              </a:ext>
            </a:extLst>
          </p:cNvPr>
          <p:cNvSpPr>
            <a:spLocks noGrp="1"/>
          </p:cNvSpPr>
          <p:nvPr>
            <p:ph type="title"/>
          </p:nvPr>
        </p:nvSpPr>
        <p:spPr>
          <a:xfrm>
            <a:off x="228664" y="383820"/>
            <a:ext cx="10515600" cy="357339"/>
          </a:xfrm>
        </p:spPr>
        <p:txBody>
          <a:bodyPr>
            <a:noAutofit/>
          </a:bodyPr>
          <a:lstStyle/>
          <a:p>
            <a:r>
              <a:rPr lang="en-US" sz="3600" b="1" dirty="0">
                <a:solidFill>
                  <a:schemeClr val="accent1">
                    <a:lumMod val="75000"/>
                  </a:schemeClr>
                </a:solidFill>
                <a:latin typeface="+mn-lt"/>
              </a:rPr>
              <a:t>Use Case</a:t>
            </a:r>
          </a:p>
        </p:txBody>
      </p:sp>
      <p:sp>
        <p:nvSpPr>
          <p:cNvPr id="4" name="TextBox 3">
            <a:extLst>
              <a:ext uri="{FF2B5EF4-FFF2-40B4-BE49-F238E27FC236}">
                <a16:creationId xmlns:a16="http://schemas.microsoft.com/office/drawing/2014/main" id="{38095AED-9ED8-BB7A-6DD7-47512738536C}"/>
              </a:ext>
            </a:extLst>
          </p:cNvPr>
          <p:cNvSpPr txBox="1"/>
          <p:nvPr/>
        </p:nvSpPr>
        <p:spPr>
          <a:xfrm>
            <a:off x="228664" y="1639903"/>
            <a:ext cx="3380629" cy="2708434"/>
          </a:xfrm>
          <a:prstGeom prst="rect">
            <a:avLst/>
          </a:prstGeom>
          <a:noFill/>
        </p:spPr>
        <p:txBody>
          <a:bodyPr wrap="square" rtlCol="0">
            <a:spAutoFit/>
          </a:bodyPr>
          <a:lstStyle/>
          <a:p>
            <a:pPr algn="ctr"/>
            <a:r>
              <a:rPr lang="en-US" sz="2000" b="1" dirty="0">
                <a:solidFill>
                  <a:schemeClr val="accent1">
                    <a:lumMod val="75000"/>
                  </a:schemeClr>
                </a:solidFill>
              </a:rPr>
              <a:t>Objectives</a:t>
            </a:r>
          </a:p>
          <a:p>
            <a:endParaRPr lang="en-US" dirty="0">
              <a:solidFill>
                <a:srgbClr val="222222"/>
              </a:solidFill>
              <a:latin typeface="Calibri" panose="020F0502020204030204" pitchFamily="34" charset="0"/>
            </a:endParaRPr>
          </a:p>
          <a:p>
            <a:pPr marL="285750" indent="-285750">
              <a:buFont typeface="Wingdings" panose="05000000000000000000" pitchFamily="2" charset="2"/>
              <a:buChar char="§"/>
            </a:pPr>
            <a:r>
              <a:rPr lang="en-US" sz="1900" dirty="0">
                <a:solidFill>
                  <a:srgbClr val="222222"/>
                </a:solidFill>
                <a:latin typeface="Calibri" panose="020F0502020204030204" pitchFamily="34" charset="0"/>
              </a:rPr>
              <a:t>Develop a website which new or existing businesses can use in order to determine whether their products will be viable as an e-commerce offering in Brazil.  </a:t>
            </a:r>
          </a:p>
          <a:p>
            <a:endParaRPr lang="en-US" dirty="0"/>
          </a:p>
        </p:txBody>
      </p:sp>
      <p:sp>
        <p:nvSpPr>
          <p:cNvPr id="5" name="TextBox 4">
            <a:extLst>
              <a:ext uri="{FF2B5EF4-FFF2-40B4-BE49-F238E27FC236}">
                <a16:creationId xmlns:a16="http://schemas.microsoft.com/office/drawing/2014/main" id="{72F4EC2C-BEAC-3E60-3BD6-B4E6CAC8C488}"/>
              </a:ext>
            </a:extLst>
          </p:cNvPr>
          <p:cNvSpPr txBox="1"/>
          <p:nvPr/>
        </p:nvSpPr>
        <p:spPr>
          <a:xfrm>
            <a:off x="3707836" y="1639903"/>
            <a:ext cx="3729161" cy="2492990"/>
          </a:xfrm>
          <a:prstGeom prst="rect">
            <a:avLst/>
          </a:prstGeom>
          <a:noFill/>
        </p:spPr>
        <p:txBody>
          <a:bodyPr wrap="square" rtlCol="0">
            <a:spAutoFit/>
          </a:bodyPr>
          <a:lstStyle/>
          <a:p>
            <a:pPr algn="ctr"/>
            <a:r>
              <a:rPr lang="en-US" sz="2000" b="1" dirty="0">
                <a:solidFill>
                  <a:schemeClr val="accent1">
                    <a:lumMod val="75000"/>
                  </a:schemeClr>
                </a:solidFill>
              </a:rPr>
              <a:t>The website </a:t>
            </a:r>
          </a:p>
          <a:p>
            <a:endParaRPr lang="en-US" dirty="0"/>
          </a:p>
          <a:p>
            <a:pPr marL="285750" indent="-285750">
              <a:buFont typeface="Wingdings" panose="05000000000000000000" pitchFamily="2" charset="2"/>
              <a:buChar char="§"/>
            </a:pPr>
            <a:r>
              <a:rPr lang="en-US" sz="1900" dirty="0">
                <a:solidFill>
                  <a:srgbClr val="222222"/>
                </a:solidFill>
                <a:latin typeface="Calibri" panose="020F0502020204030204" pitchFamily="34" charset="0"/>
              </a:rPr>
              <a:t> The website would use existing data on Brazilian e-commerce in order to generate information which would help inform the user’s decision. </a:t>
            </a:r>
          </a:p>
          <a:p>
            <a:endParaRPr lang="en-US" dirty="0"/>
          </a:p>
        </p:txBody>
      </p:sp>
      <p:sp>
        <p:nvSpPr>
          <p:cNvPr id="6" name="TextBox 5">
            <a:extLst>
              <a:ext uri="{FF2B5EF4-FFF2-40B4-BE49-F238E27FC236}">
                <a16:creationId xmlns:a16="http://schemas.microsoft.com/office/drawing/2014/main" id="{247A2944-2763-E5BA-9C7E-0930C164A866}"/>
              </a:ext>
            </a:extLst>
          </p:cNvPr>
          <p:cNvSpPr txBox="1"/>
          <p:nvPr/>
        </p:nvSpPr>
        <p:spPr>
          <a:xfrm>
            <a:off x="7645466" y="1629284"/>
            <a:ext cx="4010581" cy="4755148"/>
          </a:xfrm>
          <a:prstGeom prst="rect">
            <a:avLst/>
          </a:prstGeom>
          <a:noFill/>
        </p:spPr>
        <p:txBody>
          <a:bodyPr wrap="square" rtlCol="0">
            <a:spAutoFit/>
          </a:bodyPr>
          <a:lstStyle/>
          <a:p>
            <a:pPr algn="ctr"/>
            <a:r>
              <a:rPr lang="en-US" sz="2000" b="1" dirty="0">
                <a:solidFill>
                  <a:schemeClr val="accent1">
                    <a:lumMod val="75000"/>
                  </a:schemeClr>
                </a:solidFill>
              </a:rPr>
              <a:t>Functionalities </a:t>
            </a:r>
          </a:p>
          <a:p>
            <a:endParaRPr lang="en-US" dirty="0"/>
          </a:p>
          <a:p>
            <a:pPr marL="342900" indent="-342900">
              <a:buFont typeface="Wingdings" panose="05000000000000000000" pitchFamily="2" charset="2"/>
              <a:buChar char="§"/>
            </a:pPr>
            <a:r>
              <a:rPr lang="en-US" sz="1900" dirty="0">
                <a:solidFill>
                  <a:srgbClr val="222222"/>
                </a:solidFill>
                <a:latin typeface="Calibri" panose="020F0502020204030204" pitchFamily="34" charset="0"/>
              </a:rPr>
              <a:t>Generate a table of best-selling product categories in a particular state </a:t>
            </a:r>
          </a:p>
          <a:p>
            <a:pPr marL="342900" indent="-342900">
              <a:buFont typeface="Wingdings" panose="05000000000000000000" pitchFamily="2" charset="2"/>
              <a:buChar char="§"/>
            </a:pPr>
            <a:endParaRPr lang="en-US" sz="1900" dirty="0">
              <a:solidFill>
                <a:srgbClr val="222222"/>
              </a:solidFill>
              <a:latin typeface="Calibri" panose="020F0502020204030204" pitchFamily="34" charset="0"/>
            </a:endParaRPr>
          </a:p>
          <a:p>
            <a:pPr marL="342900" indent="-342900">
              <a:buFont typeface="Wingdings" panose="05000000000000000000" pitchFamily="2" charset="2"/>
              <a:buChar char="§"/>
            </a:pPr>
            <a:r>
              <a:rPr lang="en-US" sz="1900" dirty="0">
                <a:solidFill>
                  <a:srgbClr val="222222"/>
                </a:solidFill>
                <a:latin typeface="Calibri" panose="020F0502020204030204" pitchFamily="34" charset="0"/>
              </a:rPr>
              <a:t>Average price by product category in that state </a:t>
            </a:r>
          </a:p>
          <a:p>
            <a:pPr marL="342900" indent="-342900">
              <a:buFont typeface="Wingdings" panose="05000000000000000000" pitchFamily="2" charset="2"/>
              <a:buChar char="§"/>
            </a:pPr>
            <a:endParaRPr lang="en-US" sz="1900" dirty="0">
              <a:solidFill>
                <a:srgbClr val="222222"/>
              </a:solidFill>
              <a:latin typeface="Calibri" panose="020F0502020204030204" pitchFamily="34" charset="0"/>
            </a:endParaRPr>
          </a:p>
          <a:p>
            <a:pPr marL="342900" indent="-342900">
              <a:buFont typeface="Wingdings" panose="05000000000000000000" pitchFamily="2" charset="2"/>
              <a:buChar char="§"/>
            </a:pPr>
            <a:r>
              <a:rPr lang="en-US" sz="1900" dirty="0">
                <a:solidFill>
                  <a:srgbClr val="222222"/>
                </a:solidFill>
                <a:latin typeface="Calibri" panose="020F0502020204030204" pitchFamily="34" charset="0"/>
              </a:rPr>
              <a:t>Average number of months it takes a business in that state to reach its maximum number of orders </a:t>
            </a:r>
          </a:p>
          <a:p>
            <a:pPr marL="342900" indent="-342900">
              <a:buFont typeface="Wingdings" panose="05000000000000000000" pitchFamily="2" charset="2"/>
              <a:buChar char="§"/>
            </a:pPr>
            <a:endParaRPr lang="en-US" sz="1900" dirty="0">
              <a:solidFill>
                <a:srgbClr val="222222"/>
              </a:solidFill>
              <a:latin typeface="Calibri" panose="020F0502020204030204" pitchFamily="34" charset="0"/>
            </a:endParaRPr>
          </a:p>
          <a:p>
            <a:pPr marL="342900" indent="-342900">
              <a:buFont typeface="Wingdings" panose="05000000000000000000" pitchFamily="2" charset="2"/>
              <a:buChar char="§"/>
            </a:pPr>
            <a:r>
              <a:rPr lang="en-US" sz="1900" dirty="0">
                <a:solidFill>
                  <a:srgbClr val="222222"/>
                </a:solidFill>
                <a:latin typeface="Calibri" panose="020F0502020204030204" pitchFamily="34" charset="0"/>
              </a:rPr>
              <a:t>Population growth information by state to make business decisions </a:t>
            </a:r>
            <a:endParaRPr lang="en-US" sz="1900" dirty="0"/>
          </a:p>
          <a:p>
            <a:endParaRPr lang="en-US" dirty="0"/>
          </a:p>
        </p:txBody>
      </p:sp>
      <p:pic>
        <p:nvPicPr>
          <p:cNvPr id="8" name="Graphic 7" descr="Presentation with checklist with solid fill">
            <a:extLst>
              <a:ext uri="{FF2B5EF4-FFF2-40B4-BE49-F238E27FC236}">
                <a16:creationId xmlns:a16="http://schemas.microsoft.com/office/drawing/2014/main" id="{E9467636-401E-E584-44AB-B73868B5D5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15652" y="921627"/>
            <a:ext cx="902471" cy="902471"/>
          </a:xfrm>
          <a:prstGeom prst="rect">
            <a:avLst/>
          </a:prstGeom>
        </p:spPr>
      </p:pic>
      <p:pic>
        <p:nvPicPr>
          <p:cNvPr id="10" name="Graphic 9" descr="Internet with solid fill">
            <a:extLst>
              <a:ext uri="{FF2B5EF4-FFF2-40B4-BE49-F238E27FC236}">
                <a16:creationId xmlns:a16="http://schemas.microsoft.com/office/drawing/2014/main" id="{8C86F458-0E94-C74A-888C-EFE7D8D715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76144" y="921627"/>
            <a:ext cx="902471" cy="902471"/>
          </a:xfrm>
          <a:prstGeom prst="rect">
            <a:avLst/>
          </a:prstGeom>
        </p:spPr>
      </p:pic>
      <p:pic>
        <p:nvPicPr>
          <p:cNvPr id="16" name="Graphic 15" descr="Puppet with solid fill">
            <a:extLst>
              <a:ext uri="{FF2B5EF4-FFF2-40B4-BE49-F238E27FC236}">
                <a16:creationId xmlns:a16="http://schemas.microsoft.com/office/drawing/2014/main" id="{0201E39E-035A-6745-BE5B-221A4005564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87871" y="921627"/>
            <a:ext cx="725772" cy="725772"/>
          </a:xfrm>
          <a:prstGeom prst="rect">
            <a:avLst/>
          </a:prstGeom>
        </p:spPr>
      </p:pic>
    </p:spTree>
    <p:extLst>
      <p:ext uri="{BB962C8B-B14F-4D97-AF65-F5344CB8AC3E}">
        <p14:creationId xmlns:p14="http://schemas.microsoft.com/office/powerpoint/2010/main" val="3713191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FEC252-EF0F-9D9F-6FCD-1B656BCC3D5E}"/>
              </a:ext>
            </a:extLst>
          </p:cNvPr>
          <p:cNvSpPr>
            <a:spLocks noGrp="1"/>
          </p:cNvSpPr>
          <p:nvPr>
            <p:ph type="title"/>
          </p:nvPr>
        </p:nvSpPr>
        <p:spPr>
          <a:xfrm>
            <a:off x="643467" y="321734"/>
            <a:ext cx="10905066" cy="1135737"/>
          </a:xfrm>
        </p:spPr>
        <p:txBody>
          <a:bodyPr>
            <a:normAutofit/>
          </a:bodyPr>
          <a:lstStyle/>
          <a:p>
            <a:r>
              <a:rPr lang="en-US" sz="3600" b="1" dirty="0">
                <a:solidFill>
                  <a:schemeClr val="accent1">
                    <a:lumMod val="75000"/>
                  </a:schemeClr>
                </a:solidFill>
                <a:latin typeface="Calibri" panose="020F0502020204030204" pitchFamily="34" charset="0"/>
              </a:rPr>
              <a:t>Basic Flow</a:t>
            </a:r>
          </a:p>
        </p:txBody>
      </p:sp>
      <p:sp>
        <p:nvSpPr>
          <p:cNvPr id="3" name="Content Placeholder 2">
            <a:extLst>
              <a:ext uri="{FF2B5EF4-FFF2-40B4-BE49-F238E27FC236}">
                <a16:creationId xmlns:a16="http://schemas.microsoft.com/office/drawing/2014/main" id="{0E16C158-BA82-E8C7-F552-9DC12ACA0650}"/>
              </a:ext>
            </a:extLst>
          </p:cNvPr>
          <p:cNvSpPr>
            <a:spLocks noGrp="1"/>
          </p:cNvSpPr>
          <p:nvPr>
            <p:ph idx="1"/>
          </p:nvPr>
        </p:nvSpPr>
        <p:spPr>
          <a:xfrm>
            <a:off x="643467" y="1782981"/>
            <a:ext cx="10905066" cy="4393982"/>
          </a:xfrm>
        </p:spPr>
        <p:txBody>
          <a:bodyPr>
            <a:normAutofit/>
          </a:bodyPr>
          <a:lstStyle/>
          <a:p>
            <a:r>
              <a:rPr lang="en-US" sz="1700" dirty="0">
                <a:latin typeface="Calibri" panose="020F0502020204030204" pitchFamily="34" charset="0"/>
              </a:rPr>
              <a:t>Use case begins when user selects a product category or state from a drop-down menu</a:t>
            </a:r>
          </a:p>
          <a:p>
            <a:r>
              <a:rPr lang="en-US" sz="1700" dirty="0">
                <a:latin typeface="Calibri" panose="020F0502020204030204" pitchFamily="34" charset="0"/>
              </a:rPr>
              <a:t>Selected state becomes filter in SQL queries</a:t>
            </a:r>
          </a:p>
          <a:p>
            <a:pPr marL="514350" indent="-285750" fontAlgn="base">
              <a:spcBef>
                <a:spcPts val="0"/>
              </a:spcBef>
              <a:buFont typeface="Wingdings" panose="05000000000000000000" pitchFamily="2" charset="2"/>
              <a:buChar char="v"/>
            </a:pPr>
            <a:r>
              <a:rPr lang="en-US" sz="1700" dirty="0">
                <a:latin typeface="Calibri" panose="020F0502020204030204" pitchFamily="34" charset="0"/>
              </a:rPr>
              <a:t>Business rule: state must exist in database &amp; state must have orders associated with it</a:t>
            </a:r>
          </a:p>
          <a:p>
            <a:pPr indent="0" fontAlgn="base">
              <a:spcBef>
                <a:spcPts val="0"/>
              </a:spcBef>
              <a:buNone/>
            </a:pPr>
            <a:endParaRPr lang="en-US" sz="1700" dirty="0">
              <a:latin typeface="Calibri" panose="020F0502020204030204" pitchFamily="34" charset="0"/>
            </a:endParaRPr>
          </a:p>
          <a:p>
            <a:pPr fontAlgn="base"/>
            <a:r>
              <a:rPr lang="en-US" sz="1700" dirty="0">
                <a:latin typeface="Calibri" panose="020F0502020204030204" pitchFamily="34" charset="0"/>
              </a:rPr>
              <a:t>Selected product becomes the parameter for the GET_STATES function, which generates the state where that product sells the most</a:t>
            </a:r>
          </a:p>
          <a:p>
            <a:pPr marL="514350" indent="-285750" fontAlgn="base">
              <a:spcBef>
                <a:spcPts val="0"/>
              </a:spcBef>
              <a:buFont typeface="Wingdings" panose="05000000000000000000" pitchFamily="2" charset="2"/>
              <a:buChar char="v"/>
            </a:pPr>
            <a:r>
              <a:rPr lang="en-US" sz="1700" dirty="0">
                <a:latin typeface="Calibri" panose="020F0502020204030204" pitchFamily="34" charset="0"/>
              </a:rPr>
              <a:t>Business rule: product category must have more than 1 order in a given state.</a:t>
            </a:r>
          </a:p>
          <a:p>
            <a:pPr indent="0" fontAlgn="base">
              <a:spcBef>
                <a:spcPts val="0"/>
              </a:spcBef>
              <a:buNone/>
            </a:pPr>
            <a:endParaRPr lang="en-US" sz="1700" dirty="0">
              <a:latin typeface="Calibri" panose="020F0502020204030204" pitchFamily="34" charset="0"/>
            </a:endParaRPr>
          </a:p>
          <a:p>
            <a:pPr fontAlgn="base"/>
            <a:r>
              <a:rPr lang="en-US" sz="1700" dirty="0">
                <a:latin typeface="Calibri" panose="020F0502020204030204" pitchFamily="34" charset="0"/>
              </a:rPr>
              <a:t>Website generates two tables and three KPIs, corresponding to the following:</a:t>
            </a:r>
          </a:p>
          <a:p>
            <a:pPr marL="514350" indent="-285750" fontAlgn="base">
              <a:spcBef>
                <a:spcPts val="0"/>
              </a:spcBef>
              <a:buFont typeface="Wingdings" panose="05000000000000000000" pitchFamily="2" charset="2"/>
              <a:buChar char="v"/>
            </a:pPr>
            <a:r>
              <a:rPr lang="en-US" sz="1700" dirty="0">
                <a:latin typeface="Calibri" panose="020F0502020204030204" pitchFamily="34" charset="0"/>
              </a:rPr>
              <a:t>Top 10 product categories as defined by number of products sold: This gets generated by the query “Top 10 product categories in a state”</a:t>
            </a:r>
          </a:p>
          <a:p>
            <a:pPr marL="514350" indent="-285750" fontAlgn="base">
              <a:spcBef>
                <a:spcPts val="0"/>
              </a:spcBef>
              <a:buFont typeface="Wingdings" panose="05000000000000000000" pitchFamily="2" charset="2"/>
              <a:buChar char="v"/>
            </a:pPr>
            <a:r>
              <a:rPr lang="en-US" sz="1700" dirty="0">
                <a:latin typeface="Calibri" panose="020F0502020204030204" pitchFamily="34" charset="0"/>
              </a:rPr>
              <a:t>Average product price by product category</a:t>
            </a:r>
          </a:p>
          <a:p>
            <a:pPr marL="514350" indent="-285750" fontAlgn="base">
              <a:spcBef>
                <a:spcPts val="0"/>
              </a:spcBef>
              <a:buFont typeface="Wingdings" panose="05000000000000000000" pitchFamily="2" charset="2"/>
              <a:buChar char="v"/>
            </a:pPr>
            <a:r>
              <a:rPr lang="en-US" sz="1700" dirty="0">
                <a:latin typeface="Calibri" panose="020F0502020204030204" pitchFamily="34" charset="0"/>
              </a:rPr>
              <a:t>KPI: % of customer orders shipped to seller’s state</a:t>
            </a:r>
          </a:p>
          <a:p>
            <a:pPr marL="514350" indent="-285750" fontAlgn="base">
              <a:spcBef>
                <a:spcPts val="0"/>
              </a:spcBef>
              <a:buFont typeface="Wingdings" panose="05000000000000000000" pitchFamily="2" charset="2"/>
              <a:buChar char="v"/>
            </a:pPr>
            <a:r>
              <a:rPr lang="en-US" sz="1700" dirty="0">
                <a:latin typeface="Calibri" panose="020F0502020204030204" pitchFamily="34" charset="0"/>
              </a:rPr>
              <a:t>KPI: average number of months for a business to reach max orders</a:t>
            </a:r>
          </a:p>
          <a:p>
            <a:pPr marL="514350" indent="-285750" fontAlgn="base">
              <a:spcBef>
                <a:spcPts val="0"/>
              </a:spcBef>
              <a:buFont typeface="Wingdings" panose="05000000000000000000" pitchFamily="2" charset="2"/>
              <a:buChar char="v"/>
            </a:pPr>
            <a:r>
              <a:rPr lang="en-US" sz="1700" dirty="0">
                <a:latin typeface="Calibri" panose="020F0502020204030204" pitchFamily="34" charset="0"/>
              </a:rPr>
              <a:t>KPI: population growth percentage</a:t>
            </a:r>
          </a:p>
          <a:p>
            <a:pPr indent="0" fontAlgn="base">
              <a:spcBef>
                <a:spcPts val="0"/>
              </a:spcBef>
              <a:buNone/>
            </a:pPr>
            <a:endParaRPr lang="en-US" sz="1700" dirty="0">
              <a:latin typeface="Calibri" panose="020F0502020204030204" pitchFamily="34" charset="0"/>
            </a:endParaRPr>
          </a:p>
          <a:p>
            <a:pPr indent="0" fontAlgn="base">
              <a:spcBef>
                <a:spcPts val="0"/>
              </a:spcBef>
              <a:buNone/>
            </a:pPr>
            <a:endParaRPr lang="en-US" sz="1700" dirty="0">
              <a:latin typeface="Calibri" panose="020F0502020204030204" pitchFamily="34" charset="0"/>
            </a:endParaRPr>
          </a:p>
          <a:p>
            <a:pPr indent="0" fontAlgn="base">
              <a:spcBef>
                <a:spcPts val="0"/>
              </a:spcBef>
              <a:buNone/>
            </a:pPr>
            <a:endParaRPr lang="en-US" sz="1700" dirty="0">
              <a:latin typeface="Calibri" panose="020F0502020204030204" pitchFamily="34" charset="0"/>
            </a:endParaRPr>
          </a:p>
          <a:p>
            <a:pPr indent="0" fontAlgn="base">
              <a:spcBef>
                <a:spcPts val="0"/>
              </a:spcBef>
              <a:buNone/>
            </a:pPr>
            <a:endParaRPr lang="en-US" sz="1700" dirty="0">
              <a:latin typeface="Calibri" panose="020F0502020204030204" pitchFamily="34" charset="0"/>
            </a:endParaRPr>
          </a:p>
          <a:p>
            <a:endParaRPr lang="en-US" sz="1700" dirty="0">
              <a:latin typeface="Calibri" panose="020F0502020204030204" pitchFamily="34" charset="0"/>
            </a:endParaRPr>
          </a:p>
          <a:p>
            <a:endParaRPr lang="en-US" sz="17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2014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C41C-8B94-120B-7457-9AFD6816411D}"/>
              </a:ext>
            </a:extLst>
          </p:cNvPr>
          <p:cNvSpPr>
            <a:spLocks noGrp="1"/>
          </p:cNvSpPr>
          <p:nvPr>
            <p:ph type="title"/>
          </p:nvPr>
        </p:nvSpPr>
        <p:spPr>
          <a:xfrm>
            <a:off x="204574" y="196129"/>
            <a:ext cx="4192166" cy="1622321"/>
          </a:xfrm>
        </p:spPr>
        <p:txBody>
          <a:bodyPr>
            <a:normAutofit/>
          </a:bodyPr>
          <a:lstStyle/>
          <a:p>
            <a:r>
              <a:rPr lang="en-US" sz="3600" b="1" dirty="0">
                <a:solidFill>
                  <a:schemeClr val="accent1">
                    <a:lumMod val="75000"/>
                  </a:schemeClr>
                </a:solidFill>
                <a:latin typeface="+mn-lt"/>
              </a:rPr>
              <a:t>Simplify ERD Version</a:t>
            </a:r>
          </a:p>
        </p:txBody>
      </p:sp>
      <p:sp>
        <p:nvSpPr>
          <p:cNvPr id="14" name="Content Placeholder 7">
            <a:extLst>
              <a:ext uri="{FF2B5EF4-FFF2-40B4-BE49-F238E27FC236}">
                <a16:creationId xmlns:a16="http://schemas.microsoft.com/office/drawing/2014/main" id="{BD4B8992-5F93-E959-4566-708800C3F4E8}"/>
              </a:ext>
            </a:extLst>
          </p:cNvPr>
          <p:cNvSpPr>
            <a:spLocks noGrp="1"/>
          </p:cNvSpPr>
          <p:nvPr>
            <p:ph idx="1"/>
          </p:nvPr>
        </p:nvSpPr>
        <p:spPr>
          <a:xfrm>
            <a:off x="389049" y="1687067"/>
            <a:ext cx="3505494" cy="4609904"/>
          </a:xfrm>
        </p:spPr>
        <p:txBody>
          <a:bodyPr>
            <a:normAutofit/>
          </a:bodyPr>
          <a:lstStyle/>
          <a:p>
            <a:r>
              <a:rPr lang="en-US" sz="2000" b="1" kern="1200" dirty="0">
                <a:latin typeface="+mj-lt"/>
                <a:ea typeface="+mj-ea"/>
                <a:cs typeface="+mj-cs"/>
              </a:rPr>
              <a:t>Tables: </a:t>
            </a:r>
            <a:br>
              <a:rPr lang="en-US" sz="1600" kern="1200" dirty="0">
                <a:latin typeface="+mj-lt"/>
                <a:ea typeface="+mj-ea"/>
                <a:cs typeface="+mj-cs"/>
              </a:rPr>
            </a:br>
            <a:r>
              <a:rPr lang="en-US" sz="1800" kern="1200" dirty="0">
                <a:latin typeface="+mj-lt"/>
                <a:ea typeface="+mj-ea"/>
                <a:cs typeface="+mj-cs"/>
              </a:rPr>
              <a:t>olist_customers_dataset</a:t>
            </a:r>
            <a:br>
              <a:rPr lang="en-US" sz="1800" kern="1200" dirty="0">
                <a:latin typeface="+mj-lt"/>
                <a:ea typeface="+mj-ea"/>
                <a:cs typeface="+mj-cs"/>
              </a:rPr>
            </a:br>
            <a:br>
              <a:rPr lang="en-US" sz="1800" kern="1200" dirty="0">
                <a:latin typeface="+mj-lt"/>
                <a:ea typeface="+mj-ea"/>
                <a:cs typeface="+mj-cs"/>
              </a:rPr>
            </a:br>
            <a:r>
              <a:rPr lang="en-US" sz="1800" kern="1200" dirty="0">
                <a:latin typeface="+mj-lt"/>
                <a:ea typeface="+mj-ea"/>
                <a:cs typeface="+mj-cs"/>
              </a:rPr>
              <a:t>olist_orders_dataset</a:t>
            </a:r>
            <a:br>
              <a:rPr lang="en-US" sz="1800" kern="1200" dirty="0">
                <a:latin typeface="+mj-lt"/>
                <a:ea typeface="+mj-ea"/>
                <a:cs typeface="+mj-cs"/>
              </a:rPr>
            </a:br>
            <a:br>
              <a:rPr lang="en-US" sz="1800" kern="1200" dirty="0">
                <a:latin typeface="+mj-lt"/>
                <a:ea typeface="+mj-ea"/>
                <a:cs typeface="+mj-cs"/>
              </a:rPr>
            </a:br>
            <a:r>
              <a:rPr lang="en-US" sz="1800" kern="1200" dirty="0">
                <a:latin typeface="+mj-lt"/>
                <a:ea typeface="+mj-ea"/>
                <a:cs typeface="+mj-cs"/>
              </a:rPr>
              <a:t>olist_sellers_dataset</a:t>
            </a:r>
            <a:br>
              <a:rPr lang="en-US" sz="1800" kern="1200" dirty="0">
                <a:latin typeface="+mj-lt"/>
                <a:ea typeface="+mj-ea"/>
                <a:cs typeface="+mj-cs"/>
              </a:rPr>
            </a:br>
            <a:br>
              <a:rPr lang="en-US" sz="1800" kern="1200" dirty="0">
                <a:latin typeface="+mj-lt"/>
                <a:ea typeface="+mj-ea"/>
                <a:cs typeface="+mj-cs"/>
              </a:rPr>
            </a:br>
            <a:r>
              <a:rPr lang="en-US" sz="1800" kern="1200" dirty="0">
                <a:latin typeface="+mj-lt"/>
                <a:ea typeface="+mj-ea"/>
                <a:cs typeface="+mj-cs"/>
              </a:rPr>
              <a:t>olist_order_items_dataset</a:t>
            </a:r>
            <a:br>
              <a:rPr lang="en-US" sz="1800" kern="1200" dirty="0">
                <a:latin typeface="+mj-lt"/>
                <a:ea typeface="+mj-ea"/>
                <a:cs typeface="+mj-cs"/>
              </a:rPr>
            </a:br>
            <a:br>
              <a:rPr lang="en-US" sz="1800" kern="1200" dirty="0">
                <a:latin typeface="+mj-lt"/>
                <a:ea typeface="+mj-ea"/>
                <a:cs typeface="+mj-cs"/>
              </a:rPr>
            </a:br>
            <a:r>
              <a:rPr lang="en-US" sz="1800" kern="1200" dirty="0">
                <a:latin typeface="+mj-lt"/>
                <a:ea typeface="+mj-ea"/>
                <a:cs typeface="+mj-cs"/>
              </a:rPr>
              <a:t>olist_products_dataset</a:t>
            </a:r>
            <a:br>
              <a:rPr lang="en-US" sz="1800" kern="1200" dirty="0">
                <a:latin typeface="+mj-lt"/>
                <a:ea typeface="+mj-ea"/>
                <a:cs typeface="+mj-cs"/>
              </a:rPr>
            </a:br>
            <a:br>
              <a:rPr lang="en-US" sz="1800" kern="1200" dirty="0">
                <a:latin typeface="+mj-lt"/>
                <a:ea typeface="+mj-ea"/>
                <a:cs typeface="+mj-cs"/>
              </a:rPr>
            </a:br>
            <a:r>
              <a:rPr lang="en-US" sz="1800" kern="1200" dirty="0">
                <a:latin typeface="+mj-lt"/>
                <a:ea typeface="+mj-ea"/>
                <a:cs typeface="+mj-cs"/>
              </a:rPr>
              <a:t>product_category_name_translation</a:t>
            </a:r>
            <a:br>
              <a:rPr lang="en-US" sz="1800" kern="1200" dirty="0">
                <a:latin typeface="+mj-lt"/>
                <a:ea typeface="+mj-ea"/>
                <a:cs typeface="+mj-cs"/>
              </a:rPr>
            </a:br>
            <a:br>
              <a:rPr lang="en-US" sz="1800" kern="1200" dirty="0">
                <a:latin typeface="+mj-lt"/>
                <a:ea typeface="+mj-ea"/>
                <a:cs typeface="+mj-cs"/>
              </a:rPr>
            </a:br>
            <a:r>
              <a:rPr lang="en-US" sz="1800" kern="1200" dirty="0">
                <a:latin typeface="+mj-lt"/>
                <a:ea typeface="+mj-ea"/>
                <a:cs typeface="+mj-cs"/>
              </a:rPr>
              <a:t>population_growth</a:t>
            </a:r>
            <a:br>
              <a:rPr lang="en-US" sz="1800" kern="1200" dirty="0">
                <a:latin typeface="+mj-lt"/>
                <a:ea typeface="+mj-ea"/>
                <a:cs typeface="+mj-cs"/>
              </a:rPr>
            </a:br>
            <a:br>
              <a:rPr lang="en-US" sz="1800" kern="1200" dirty="0">
                <a:latin typeface="+mj-lt"/>
                <a:ea typeface="+mj-ea"/>
                <a:cs typeface="+mj-cs"/>
              </a:rPr>
            </a:br>
            <a:r>
              <a:rPr lang="en-US" sz="1800" kern="1200" dirty="0">
                <a:latin typeface="+mj-lt"/>
                <a:ea typeface="+mj-ea"/>
                <a:cs typeface="+mj-cs"/>
              </a:rPr>
              <a:t>avg_months_to_max_order</a:t>
            </a:r>
            <a:endParaRPr lang="en-US" sz="1800" dirty="0"/>
          </a:p>
        </p:txBody>
      </p:sp>
      <p:sp>
        <p:nvSpPr>
          <p:cNvPr id="20" name="Rectangle 1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29472F10-BA94-3B12-DA4D-82DEA626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2044848"/>
            <a:ext cx="6019331" cy="3069858"/>
          </a:xfrm>
          <a:prstGeom prst="rect">
            <a:avLst/>
          </a:prstGeom>
          <a:ln>
            <a:solidFill>
              <a:schemeClr val="tx1"/>
            </a:solidFill>
          </a:ln>
          <a:effectLst/>
        </p:spPr>
      </p:pic>
    </p:spTree>
    <p:extLst>
      <p:ext uri="{BB962C8B-B14F-4D97-AF65-F5344CB8AC3E}">
        <p14:creationId xmlns:p14="http://schemas.microsoft.com/office/powerpoint/2010/main" val="38870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E121E-2FAB-ECEC-C1CB-F3E2AD7C9487}"/>
              </a:ext>
            </a:extLst>
          </p:cNvPr>
          <p:cNvSpPr>
            <a:spLocks noGrp="1"/>
          </p:cNvSpPr>
          <p:nvPr>
            <p:ph type="title"/>
          </p:nvPr>
        </p:nvSpPr>
        <p:spPr>
          <a:xfrm>
            <a:off x="474358" y="910900"/>
            <a:ext cx="4023360" cy="4012167"/>
          </a:xfrm>
        </p:spPr>
        <p:txBody>
          <a:bodyPr vert="horz" lIns="91440" tIns="45720" rIns="91440" bIns="45720" rtlCol="0" anchor="b">
            <a:noAutofit/>
          </a:bodyPr>
          <a:lstStyle/>
          <a:p>
            <a:pPr marL="571500" indent="-571500"/>
            <a:r>
              <a:rPr lang="en-US" sz="2000" b="1" i="0" u="none" strike="noStrike" dirty="0">
                <a:solidFill>
                  <a:srgbClr val="000000"/>
                </a:solidFill>
                <a:effectLst/>
                <a:latin typeface="Calibri" panose="020F0502020204030204" pitchFamily="34" charset="0"/>
              </a:rPr>
              <a:t>View 2 </a:t>
            </a:r>
            <a:r>
              <a:rPr lang="en-US" sz="2000" b="0" i="0" u="none" strike="noStrike" dirty="0">
                <a:solidFill>
                  <a:srgbClr val="000000"/>
                </a:solidFill>
                <a:effectLst/>
                <a:latin typeface="Calibri" panose="020F0502020204030204" pitchFamily="34" charset="0"/>
              </a:rPr>
              <a:t>– out_of_state_orders includes conditional statements, nested query and group by</a:t>
            </a:r>
            <a:br>
              <a:rPr lang="en-US" sz="2000" dirty="0">
                <a:solidFill>
                  <a:srgbClr val="000000"/>
                </a:solidFill>
                <a:latin typeface="Calibri" panose="020F0502020204030204" pitchFamily="34" charset="0"/>
              </a:rPr>
            </a:br>
            <a:br>
              <a:rPr lang="en-US" sz="2000" dirty="0">
                <a:solidFill>
                  <a:srgbClr val="000000"/>
                </a:solidFill>
                <a:latin typeface="Calibri" panose="020F0502020204030204" pitchFamily="34" charset="0"/>
              </a:rPr>
            </a:br>
            <a:r>
              <a:rPr lang="en-US" sz="2000" dirty="0">
                <a:solidFill>
                  <a:srgbClr val="000000"/>
                </a:solidFill>
                <a:latin typeface="Calibri" panose="020F0502020204030204" pitchFamily="34" charset="0"/>
              </a:rPr>
              <a:t>This output is essential to our website because it shows States, Percentage of out of state orders, </a:t>
            </a:r>
            <a:br>
              <a:rPr lang="en-US" sz="2000" dirty="0">
                <a:solidFill>
                  <a:srgbClr val="000000"/>
                </a:solidFill>
                <a:latin typeface="Calibri" panose="020F0502020204030204" pitchFamily="34" charset="0"/>
              </a:rPr>
            </a:br>
            <a:r>
              <a:rPr lang="en-US" sz="2000" dirty="0">
                <a:solidFill>
                  <a:srgbClr val="000000"/>
                </a:solidFill>
                <a:latin typeface="Calibri" panose="020F0502020204030204" pitchFamily="34" charset="0"/>
              </a:rPr>
              <a:t>and Total Orders which helps our customers to determine how much they will be able to ship out of state.</a:t>
            </a:r>
            <a:br>
              <a:rPr lang="en-US" sz="2000" dirty="0">
                <a:solidFill>
                  <a:srgbClr val="000000"/>
                </a:solidFill>
                <a:latin typeface="Calibri" panose="020F0502020204030204" pitchFamily="34" charset="0"/>
              </a:rPr>
            </a:br>
            <a:endParaRPr lang="en-US" sz="2000" dirty="0">
              <a:solidFill>
                <a:srgbClr val="000000"/>
              </a:solidFill>
              <a:latin typeface="Calibri" panose="020F0502020204030204" pitchFamily="34" charset="0"/>
            </a:endParaRP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4" name="Content Placeholder 13" descr="Graphical user interface, application&#10;&#10;Description automatically generated">
            <a:extLst>
              <a:ext uri="{FF2B5EF4-FFF2-40B4-BE49-F238E27FC236}">
                <a16:creationId xmlns:a16="http://schemas.microsoft.com/office/drawing/2014/main" id="{318A7FB7-1F95-F9C8-1A6B-DDED5BDB5B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3162" y="625682"/>
            <a:ext cx="6281537" cy="5000628"/>
          </a:xfrm>
          <a:ln>
            <a:solidFill>
              <a:schemeClr val="tx1"/>
            </a:solidFill>
          </a:ln>
        </p:spPr>
      </p:pic>
      <p:sp>
        <p:nvSpPr>
          <p:cNvPr id="17" name="TextBox 16">
            <a:extLst>
              <a:ext uri="{FF2B5EF4-FFF2-40B4-BE49-F238E27FC236}">
                <a16:creationId xmlns:a16="http://schemas.microsoft.com/office/drawing/2014/main" id="{CB418B71-5416-D5DA-FF90-B8C08D479225}"/>
              </a:ext>
            </a:extLst>
          </p:cNvPr>
          <p:cNvSpPr txBox="1"/>
          <p:nvPr/>
        </p:nvSpPr>
        <p:spPr>
          <a:xfrm>
            <a:off x="1033565" y="298734"/>
            <a:ext cx="3689597" cy="653897"/>
          </a:xfrm>
          <a:prstGeom prst="rect">
            <a:avLst/>
          </a:prstGeom>
          <a:noFill/>
        </p:spPr>
        <p:txBody>
          <a:bodyPr wrap="square" rtlCol="0">
            <a:spAutoFit/>
          </a:bodyPr>
          <a:lstStyle/>
          <a:p>
            <a:pPr marR="0" lvl="1">
              <a:lnSpc>
                <a:spcPct val="107000"/>
              </a:lnSpc>
              <a:spcBef>
                <a:spcPts val="0"/>
              </a:spcBef>
              <a:spcAft>
                <a:spcPts val="800"/>
              </a:spcAft>
              <a:buSzPts val="1000"/>
              <a:tabLst>
                <a:tab pos="914400" algn="l"/>
              </a:tabLst>
            </a:pPr>
            <a:r>
              <a:rPr lang="en-US" sz="3600" b="1" dirty="0">
                <a:solidFill>
                  <a:schemeClr val="accent1">
                    <a:lumMod val="75000"/>
                  </a:schemeClr>
                </a:solidFill>
                <a:effectLst/>
                <a:latin typeface="Lato" panose="020F0502020204030203" pitchFamily="34" charset="0"/>
                <a:ea typeface="Calibri" panose="020F0502020204030204" pitchFamily="34" charset="0"/>
                <a:cs typeface="Times New Roman" panose="02020603050405020304" pitchFamily="18" charset="0"/>
              </a:rPr>
              <a:t>Views </a:t>
            </a:r>
            <a:endParaRPr lang="en-US" sz="36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5760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E121E-2FAB-ECEC-C1CB-F3E2AD7C9487}"/>
              </a:ext>
            </a:extLst>
          </p:cNvPr>
          <p:cNvSpPr>
            <a:spLocks noGrp="1"/>
          </p:cNvSpPr>
          <p:nvPr>
            <p:ph type="title"/>
          </p:nvPr>
        </p:nvSpPr>
        <p:spPr>
          <a:xfrm>
            <a:off x="365292" y="1638321"/>
            <a:ext cx="4023360" cy="6086012"/>
          </a:xfrm>
        </p:spPr>
        <p:txBody>
          <a:bodyPr vert="horz" lIns="91440" tIns="45720" rIns="91440" bIns="45720" rtlCol="0" anchor="b">
            <a:normAutofit/>
          </a:bodyPr>
          <a:lstStyle/>
          <a:p>
            <a:pPr marL="571500" indent="-571500"/>
            <a:br>
              <a:rPr lang="en-US" sz="4800" kern="1200" dirty="0">
                <a:solidFill>
                  <a:schemeClr val="tx1"/>
                </a:solidFill>
                <a:latin typeface="+mj-lt"/>
                <a:ea typeface="+mj-ea"/>
                <a:cs typeface="+mj-cs"/>
              </a:rPr>
            </a:br>
            <a:br>
              <a:rPr lang="en-US" sz="4800" kern="1200" dirty="0">
                <a:solidFill>
                  <a:schemeClr val="tx1"/>
                </a:solidFill>
                <a:latin typeface="+mj-lt"/>
                <a:ea typeface="+mj-ea"/>
                <a:cs typeface="+mj-cs"/>
              </a:rPr>
            </a:br>
            <a:endParaRPr lang="en-US" sz="4800" kern="1200" dirty="0">
              <a:solidFill>
                <a:schemeClr val="tx1"/>
              </a:solidFill>
              <a:latin typeface="+mj-lt"/>
              <a:ea typeface="+mj-ea"/>
              <a:cs typeface="+mj-cs"/>
            </a:endParaRP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a:extLst>
              <a:ext uri="{FF2B5EF4-FFF2-40B4-BE49-F238E27FC236}">
                <a16:creationId xmlns:a16="http://schemas.microsoft.com/office/drawing/2014/main" id="{FAC60266-01EE-1C26-A224-BCB58CA3E57C}"/>
              </a:ext>
            </a:extLst>
          </p:cNvPr>
          <p:cNvSpPr txBox="1"/>
          <p:nvPr/>
        </p:nvSpPr>
        <p:spPr>
          <a:xfrm>
            <a:off x="1127633" y="296265"/>
            <a:ext cx="3689597" cy="658835"/>
          </a:xfrm>
          <a:prstGeom prst="rect">
            <a:avLst/>
          </a:prstGeom>
          <a:noFill/>
        </p:spPr>
        <p:txBody>
          <a:bodyPr wrap="square" rtlCol="0">
            <a:spAutoFit/>
          </a:bodyPr>
          <a:lstStyle/>
          <a:p>
            <a:pPr marR="0" lvl="1">
              <a:lnSpc>
                <a:spcPct val="107000"/>
              </a:lnSpc>
              <a:spcBef>
                <a:spcPts val="0"/>
              </a:spcBef>
              <a:spcAft>
                <a:spcPts val="800"/>
              </a:spcAft>
              <a:buSzPts val="1000"/>
              <a:tabLst>
                <a:tab pos="914400" algn="l"/>
              </a:tabLst>
            </a:pPr>
            <a:r>
              <a:rPr lang="en-US" sz="3600" b="1" dirty="0">
                <a:solidFill>
                  <a:schemeClr val="accent1">
                    <a:lumMod val="75000"/>
                  </a:schemeClr>
                </a:solidFill>
                <a:effectLst/>
                <a:ea typeface="Calibri" panose="020F0502020204030204" pitchFamily="34" charset="0"/>
                <a:cs typeface="Times New Roman" panose="02020603050405020304" pitchFamily="18" charset="0"/>
              </a:rPr>
              <a:t>Views</a:t>
            </a:r>
            <a:r>
              <a:rPr lang="en-US" sz="3200" b="1" dirty="0">
                <a:solidFill>
                  <a:schemeClr val="accent1">
                    <a:lumMod val="75000"/>
                  </a:schemeClr>
                </a:solidFill>
                <a:effectLst/>
                <a:ea typeface="Calibri" panose="020F0502020204030204" pitchFamily="34" charset="0"/>
                <a:cs typeface="Times New Roman" panose="02020603050405020304" pitchFamily="18" charset="0"/>
              </a:rPr>
              <a:t> </a:t>
            </a:r>
          </a:p>
        </p:txBody>
      </p:sp>
      <p:sp>
        <p:nvSpPr>
          <p:cNvPr id="15" name="TextBox 14">
            <a:extLst>
              <a:ext uri="{FF2B5EF4-FFF2-40B4-BE49-F238E27FC236}">
                <a16:creationId xmlns:a16="http://schemas.microsoft.com/office/drawing/2014/main" id="{3FAB1791-3FE1-5A98-7E1A-055F104251B6}"/>
              </a:ext>
            </a:extLst>
          </p:cNvPr>
          <p:cNvSpPr txBox="1"/>
          <p:nvPr/>
        </p:nvSpPr>
        <p:spPr>
          <a:xfrm>
            <a:off x="481029" y="1217192"/>
            <a:ext cx="3484813" cy="3724096"/>
          </a:xfrm>
          <a:prstGeom prst="rect">
            <a:avLst/>
          </a:prstGeom>
          <a:noFill/>
        </p:spPr>
        <p:txBody>
          <a:bodyPr wrap="square" rtlCol="0">
            <a:spAutoFit/>
          </a:bodyPr>
          <a:lstStyle/>
          <a:p>
            <a:pPr rtl="0">
              <a:spcBef>
                <a:spcPts val="0"/>
              </a:spcBef>
              <a:spcAft>
                <a:spcPts val="0"/>
              </a:spcAft>
            </a:pPr>
            <a:r>
              <a:rPr lang="en-US" sz="2000" b="1" i="0" u="none" strike="noStrike" dirty="0">
                <a:solidFill>
                  <a:srgbClr val="000000"/>
                </a:solidFill>
                <a:effectLst/>
                <a:latin typeface="Calibri" panose="020F0502020204030204" pitchFamily="34" charset="0"/>
              </a:rPr>
              <a:t>View 3  </a:t>
            </a:r>
            <a:r>
              <a:rPr lang="en-US" sz="2000" b="0" i="0" u="none" strike="noStrike" dirty="0" err="1">
                <a:solidFill>
                  <a:srgbClr val="000000"/>
                </a:solidFill>
                <a:effectLst/>
                <a:latin typeface="Calibri" panose="020F0502020204030204" pitchFamily="34" charset="0"/>
              </a:rPr>
              <a:t>avg_product_price</a:t>
            </a:r>
            <a:r>
              <a:rPr lang="en-US" sz="2000" b="0" i="0" u="none" strike="noStrike" dirty="0">
                <a:solidFill>
                  <a:srgbClr val="000000"/>
                </a:solidFill>
                <a:effectLst/>
                <a:latin typeface="Calibri" panose="020F0502020204030204" pitchFamily="34" charset="0"/>
              </a:rPr>
              <a:t> includes summary functions and group by.</a:t>
            </a:r>
          </a:p>
          <a:p>
            <a:pPr rtl="0">
              <a:spcBef>
                <a:spcPts val="0"/>
              </a:spcBef>
              <a:spcAft>
                <a:spcPts val="0"/>
              </a:spcAft>
            </a:pPr>
            <a:endParaRPr lang="en-US" sz="2000" b="0" i="0" u="none" strike="noStrike" dirty="0">
              <a:solidFill>
                <a:srgbClr val="000000"/>
              </a:solidFill>
              <a:effectLst/>
              <a:latin typeface="Calibri" panose="020F0502020204030204" pitchFamily="34" charset="0"/>
            </a:endParaRPr>
          </a:p>
          <a:p>
            <a:pPr rtl="0">
              <a:spcBef>
                <a:spcPts val="0"/>
              </a:spcBef>
              <a:spcAft>
                <a:spcPts val="0"/>
              </a:spcAft>
            </a:pPr>
            <a:r>
              <a:rPr lang="en-US" sz="2000" dirty="0">
                <a:solidFill>
                  <a:srgbClr val="000000"/>
                </a:solidFill>
                <a:latin typeface="Calibri" panose="020F0502020204030204" pitchFamily="34" charset="0"/>
              </a:rPr>
              <a:t>This output is essential to our website because it shows the average price of our product category. </a:t>
            </a:r>
            <a:endParaRPr lang="en-US" sz="2000" b="0" dirty="0">
              <a:effectLst/>
            </a:endParaRPr>
          </a:p>
          <a:p>
            <a:endParaRPr lang="en-US" sz="2000" dirty="0"/>
          </a:p>
          <a:p>
            <a:br>
              <a:rPr lang="en-US" sz="2000" dirty="0"/>
            </a:br>
            <a:br>
              <a:rPr lang="en-US" dirty="0"/>
            </a:br>
            <a:endParaRPr lang="en-US" dirty="0"/>
          </a:p>
        </p:txBody>
      </p:sp>
      <p:pic>
        <p:nvPicPr>
          <p:cNvPr id="33" name="Content Placeholder 32" descr="Graphical user interface, text, application, email&#10;&#10;Description automatically generated">
            <a:extLst>
              <a:ext uri="{FF2B5EF4-FFF2-40B4-BE49-F238E27FC236}">
                <a16:creationId xmlns:a16="http://schemas.microsoft.com/office/drawing/2014/main" id="{68CCA3C4-7919-FCE0-D5CB-5B42F93D4B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0893" y="296265"/>
            <a:ext cx="7176826" cy="5719524"/>
          </a:xfrm>
          <a:ln>
            <a:solidFill>
              <a:schemeClr val="tx1"/>
            </a:solidFill>
          </a:ln>
        </p:spPr>
      </p:pic>
    </p:spTree>
    <p:extLst>
      <p:ext uri="{BB962C8B-B14F-4D97-AF65-F5344CB8AC3E}">
        <p14:creationId xmlns:p14="http://schemas.microsoft.com/office/powerpoint/2010/main" val="393410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E121E-2FAB-ECEC-C1CB-F3E2AD7C9487}"/>
              </a:ext>
            </a:extLst>
          </p:cNvPr>
          <p:cNvSpPr>
            <a:spLocks noGrp="1"/>
          </p:cNvSpPr>
          <p:nvPr>
            <p:ph type="title"/>
          </p:nvPr>
        </p:nvSpPr>
        <p:spPr>
          <a:xfrm>
            <a:off x="365292" y="1638321"/>
            <a:ext cx="4023360" cy="6086012"/>
          </a:xfrm>
        </p:spPr>
        <p:txBody>
          <a:bodyPr vert="horz" lIns="91440" tIns="45720" rIns="91440" bIns="45720" rtlCol="0" anchor="b">
            <a:normAutofit/>
          </a:bodyPr>
          <a:lstStyle/>
          <a:p>
            <a:pPr marL="571500" indent="-571500"/>
            <a:br>
              <a:rPr lang="en-US" sz="4800" kern="1200" dirty="0">
                <a:solidFill>
                  <a:schemeClr val="tx1"/>
                </a:solidFill>
                <a:latin typeface="+mj-lt"/>
                <a:ea typeface="+mj-ea"/>
                <a:cs typeface="+mj-cs"/>
              </a:rPr>
            </a:br>
            <a:br>
              <a:rPr lang="en-US" sz="4800" kern="1200" dirty="0">
                <a:solidFill>
                  <a:schemeClr val="tx1"/>
                </a:solidFill>
                <a:latin typeface="+mj-lt"/>
                <a:ea typeface="+mj-ea"/>
                <a:cs typeface="+mj-cs"/>
              </a:rPr>
            </a:br>
            <a:endParaRPr lang="en-US" sz="4800" kern="1200" dirty="0">
              <a:solidFill>
                <a:schemeClr val="tx1"/>
              </a:solidFill>
              <a:latin typeface="+mj-lt"/>
              <a:ea typeface="+mj-ea"/>
              <a:cs typeface="+mj-cs"/>
            </a:endParaRP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a:extLst>
              <a:ext uri="{FF2B5EF4-FFF2-40B4-BE49-F238E27FC236}">
                <a16:creationId xmlns:a16="http://schemas.microsoft.com/office/drawing/2014/main" id="{FAC60266-01EE-1C26-A224-BCB58CA3E57C}"/>
              </a:ext>
            </a:extLst>
          </p:cNvPr>
          <p:cNvSpPr txBox="1"/>
          <p:nvPr/>
        </p:nvSpPr>
        <p:spPr>
          <a:xfrm>
            <a:off x="1185117" y="325437"/>
            <a:ext cx="3689597" cy="658835"/>
          </a:xfrm>
          <a:prstGeom prst="rect">
            <a:avLst/>
          </a:prstGeom>
          <a:noFill/>
        </p:spPr>
        <p:txBody>
          <a:bodyPr wrap="square" rtlCol="0">
            <a:spAutoFit/>
          </a:bodyPr>
          <a:lstStyle/>
          <a:p>
            <a:pPr marR="0" lvl="1">
              <a:lnSpc>
                <a:spcPct val="107000"/>
              </a:lnSpc>
              <a:spcBef>
                <a:spcPts val="0"/>
              </a:spcBef>
              <a:spcAft>
                <a:spcPts val="800"/>
              </a:spcAft>
              <a:buSzPts val="1000"/>
              <a:tabLst>
                <a:tab pos="914400" algn="l"/>
              </a:tabLst>
            </a:pPr>
            <a:r>
              <a:rPr lang="en-US" sz="3600" b="1" dirty="0">
                <a:solidFill>
                  <a:schemeClr val="accent1">
                    <a:lumMod val="75000"/>
                  </a:schemeClr>
                </a:solidFill>
              </a:rPr>
              <a:t>Functions</a:t>
            </a:r>
            <a:r>
              <a:rPr lang="en-US" sz="3200" b="1" dirty="0">
                <a:solidFill>
                  <a:schemeClr val="accent1">
                    <a:lumMod val="75000"/>
                  </a:schemeClr>
                </a:solidFill>
              </a:rPr>
              <a:t> </a:t>
            </a:r>
            <a:r>
              <a:rPr lang="en-US" sz="3200" b="1" dirty="0">
                <a:solidFill>
                  <a:schemeClr val="accent1">
                    <a:lumMod val="75000"/>
                  </a:schemeClr>
                </a:solidFill>
                <a:effectLst/>
                <a:ea typeface="Calibri" panose="020F0502020204030204" pitchFamily="34" charset="0"/>
                <a:cs typeface="Times New Roman" panose="02020603050405020304" pitchFamily="18" charset="0"/>
              </a:rPr>
              <a:t> </a:t>
            </a:r>
          </a:p>
        </p:txBody>
      </p:sp>
      <p:sp>
        <p:nvSpPr>
          <p:cNvPr id="15" name="TextBox 14">
            <a:extLst>
              <a:ext uri="{FF2B5EF4-FFF2-40B4-BE49-F238E27FC236}">
                <a16:creationId xmlns:a16="http://schemas.microsoft.com/office/drawing/2014/main" id="{3FAB1791-3FE1-5A98-7E1A-055F104251B6}"/>
              </a:ext>
            </a:extLst>
          </p:cNvPr>
          <p:cNvSpPr txBox="1"/>
          <p:nvPr/>
        </p:nvSpPr>
        <p:spPr>
          <a:xfrm>
            <a:off x="481029" y="1217192"/>
            <a:ext cx="3484813" cy="2185214"/>
          </a:xfrm>
          <a:prstGeom prst="rect">
            <a:avLst/>
          </a:prstGeom>
          <a:noFill/>
        </p:spPr>
        <p:txBody>
          <a:bodyPr wrap="square" rtlCol="0">
            <a:spAutoFit/>
          </a:bodyPr>
          <a:lstStyle/>
          <a:p>
            <a:pPr rtl="0">
              <a:spcBef>
                <a:spcPts val="0"/>
              </a:spcBef>
              <a:spcAft>
                <a:spcPts val="0"/>
              </a:spcAft>
            </a:pPr>
            <a:r>
              <a:rPr lang="en-US" sz="2000" dirty="0">
                <a:solidFill>
                  <a:srgbClr val="000000"/>
                </a:solidFill>
                <a:latin typeface="Calibri" panose="020F0502020204030204" pitchFamily="34" charset="0"/>
              </a:rPr>
              <a:t>The function provides a succinct way to get a seller state without having to write a new select statement </a:t>
            </a:r>
            <a:endParaRPr lang="en-US" sz="2000" dirty="0"/>
          </a:p>
          <a:p>
            <a:br>
              <a:rPr lang="en-US" sz="2000" dirty="0"/>
            </a:br>
            <a:br>
              <a:rPr lang="en-US" dirty="0"/>
            </a:br>
            <a:endParaRPr lang="en-US" dirty="0"/>
          </a:p>
        </p:txBody>
      </p:sp>
      <p:pic>
        <p:nvPicPr>
          <p:cNvPr id="5" name="Content Placeholder 10" descr="Graphical user interface, application&#10;&#10;Description automatically generated">
            <a:extLst>
              <a:ext uri="{FF2B5EF4-FFF2-40B4-BE49-F238E27FC236}">
                <a16:creationId xmlns:a16="http://schemas.microsoft.com/office/drawing/2014/main" id="{6FFB2A48-D3DB-953A-B5E6-AC6BEA05D9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097" y="417487"/>
            <a:ext cx="7735729" cy="5519816"/>
          </a:xfrm>
          <a:prstGeom prst="rect">
            <a:avLst/>
          </a:prstGeom>
          <a:ln>
            <a:solidFill>
              <a:schemeClr val="tx1"/>
            </a:solidFill>
          </a:ln>
        </p:spPr>
      </p:pic>
    </p:spTree>
    <p:extLst>
      <p:ext uri="{BB962C8B-B14F-4D97-AF65-F5344CB8AC3E}">
        <p14:creationId xmlns:p14="http://schemas.microsoft.com/office/powerpoint/2010/main" val="99099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E121E-2FAB-ECEC-C1CB-F3E2AD7C9487}"/>
              </a:ext>
            </a:extLst>
          </p:cNvPr>
          <p:cNvSpPr>
            <a:spLocks noGrp="1"/>
          </p:cNvSpPr>
          <p:nvPr>
            <p:ph type="title"/>
          </p:nvPr>
        </p:nvSpPr>
        <p:spPr>
          <a:xfrm>
            <a:off x="365292" y="1638321"/>
            <a:ext cx="4023360" cy="6086012"/>
          </a:xfrm>
        </p:spPr>
        <p:txBody>
          <a:bodyPr vert="horz" lIns="91440" tIns="45720" rIns="91440" bIns="45720" rtlCol="0" anchor="b">
            <a:normAutofit/>
          </a:bodyPr>
          <a:lstStyle/>
          <a:p>
            <a:pPr marL="571500" indent="-571500"/>
            <a:br>
              <a:rPr lang="en-US" sz="4800" kern="1200" dirty="0">
                <a:solidFill>
                  <a:schemeClr val="tx1"/>
                </a:solidFill>
                <a:latin typeface="+mj-lt"/>
                <a:ea typeface="+mj-ea"/>
                <a:cs typeface="+mj-cs"/>
              </a:rPr>
            </a:br>
            <a:br>
              <a:rPr lang="en-US" sz="4800" kern="1200" dirty="0">
                <a:solidFill>
                  <a:schemeClr val="tx1"/>
                </a:solidFill>
                <a:latin typeface="+mj-lt"/>
                <a:ea typeface="+mj-ea"/>
                <a:cs typeface="+mj-cs"/>
              </a:rPr>
            </a:br>
            <a:endParaRPr lang="en-US" sz="4800" kern="1200" dirty="0">
              <a:solidFill>
                <a:schemeClr val="tx1"/>
              </a:solidFill>
              <a:latin typeface="+mj-lt"/>
              <a:ea typeface="+mj-ea"/>
              <a:cs typeface="+mj-cs"/>
            </a:endParaRP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a:extLst>
              <a:ext uri="{FF2B5EF4-FFF2-40B4-BE49-F238E27FC236}">
                <a16:creationId xmlns:a16="http://schemas.microsoft.com/office/drawing/2014/main" id="{FAC60266-01EE-1C26-A224-BCB58CA3E57C}"/>
              </a:ext>
            </a:extLst>
          </p:cNvPr>
          <p:cNvSpPr txBox="1"/>
          <p:nvPr/>
        </p:nvSpPr>
        <p:spPr>
          <a:xfrm>
            <a:off x="1185117" y="415118"/>
            <a:ext cx="3689597" cy="591509"/>
          </a:xfrm>
          <a:prstGeom prst="rect">
            <a:avLst/>
          </a:prstGeom>
          <a:noFill/>
        </p:spPr>
        <p:txBody>
          <a:bodyPr wrap="square" rtlCol="0">
            <a:spAutoFit/>
          </a:bodyPr>
          <a:lstStyle/>
          <a:p>
            <a:pPr marR="0" lvl="1">
              <a:lnSpc>
                <a:spcPct val="107000"/>
              </a:lnSpc>
              <a:spcBef>
                <a:spcPts val="0"/>
              </a:spcBef>
              <a:spcAft>
                <a:spcPts val="800"/>
              </a:spcAft>
              <a:buSzPts val="1000"/>
              <a:tabLst>
                <a:tab pos="914400" algn="l"/>
              </a:tabLst>
            </a:pPr>
            <a:r>
              <a:rPr lang="en-US" sz="3200" b="1" dirty="0">
                <a:solidFill>
                  <a:schemeClr val="accent1">
                    <a:lumMod val="75000"/>
                  </a:schemeClr>
                </a:solidFill>
              </a:rPr>
              <a:t>Stored Procedure  </a:t>
            </a:r>
            <a:r>
              <a:rPr lang="en-US" sz="3200" b="1" dirty="0">
                <a:solidFill>
                  <a:schemeClr val="accent1">
                    <a:lumMod val="75000"/>
                  </a:schemeClr>
                </a:solidFill>
                <a:effectLst/>
                <a:ea typeface="Calibri" panose="020F0502020204030204" pitchFamily="34" charset="0"/>
                <a:cs typeface="Times New Roman" panose="02020603050405020304" pitchFamily="18" charset="0"/>
              </a:rPr>
              <a:t> </a:t>
            </a:r>
          </a:p>
        </p:txBody>
      </p:sp>
      <p:sp>
        <p:nvSpPr>
          <p:cNvPr id="15" name="TextBox 14">
            <a:extLst>
              <a:ext uri="{FF2B5EF4-FFF2-40B4-BE49-F238E27FC236}">
                <a16:creationId xmlns:a16="http://schemas.microsoft.com/office/drawing/2014/main" id="{3FAB1791-3FE1-5A98-7E1A-055F104251B6}"/>
              </a:ext>
            </a:extLst>
          </p:cNvPr>
          <p:cNvSpPr txBox="1"/>
          <p:nvPr/>
        </p:nvSpPr>
        <p:spPr>
          <a:xfrm>
            <a:off x="481029" y="1217192"/>
            <a:ext cx="4610735" cy="3416320"/>
          </a:xfrm>
          <a:prstGeom prst="rect">
            <a:avLst/>
          </a:prstGeom>
          <a:noFill/>
        </p:spPr>
        <p:txBody>
          <a:bodyPr wrap="square" rtlCol="0">
            <a:spAutoFit/>
          </a:bodyPr>
          <a:lstStyle/>
          <a:p>
            <a:pPr rtl="0">
              <a:spcBef>
                <a:spcPts val="0"/>
              </a:spcBef>
              <a:spcAft>
                <a:spcPts val="0"/>
              </a:spcAft>
            </a:pPr>
            <a:r>
              <a:rPr lang="en-US" sz="2000" dirty="0">
                <a:solidFill>
                  <a:srgbClr val="000000"/>
                </a:solidFill>
                <a:latin typeface="Calibri" panose="020F0502020204030204" pitchFamily="34" charset="0"/>
              </a:rPr>
              <a:t>The stored procedure is important to our database because it stores the functions in the database, and it can be run anytime without having to write the same function all over again. Also, it provides security because the code is not modified after it is created and saved. </a:t>
            </a:r>
            <a:endParaRPr lang="en-US" sz="2000" b="0" dirty="0">
              <a:effectLst/>
            </a:endParaRPr>
          </a:p>
          <a:p>
            <a:endParaRPr lang="en-US" sz="2000" dirty="0"/>
          </a:p>
          <a:p>
            <a:br>
              <a:rPr lang="en-US" sz="2000" dirty="0"/>
            </a:br>
            <a:br>
              <a:rPr lang="en-US" dirty="0"/>
            </a:br>
            <a:endParaRPr lang="en-US" dirty="0"/>
          </a:p>
        </p:txBody>
      </p:sp>
      <p:pic>
        <p:nvPicPr>
          <p:cNvPr id="6" name="Content Placeholder 6" descr="Graphical user interface, application&#10;&#10;Description automatically generated">
            <a:extLst>
              <a:ext uri="{FF2B5EF4-FFF2-40B4-BE49-F238E27FC236}">
                <a16:creationId xmlns:a16="http://schemas.microsoft.com/office/drawing/2014/main" id="{47CD9A2A-1224-2118-6700-D89396078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501" y="415118"/>
            <a:ext cx="6892825" cy="5658423"/>
          </a:xfrm>
          <a:prstGeom prst="rect">
            <a:avLst/>
          </a:prstGeom>
          <a:ln w="9525">
            <a:solidFill>
              <a:schemeClr val="tx1"/>
            </a:solidFill>
          </a:ln>
        </p:spPr>
      </p:pic>
    </p:spTree>
    <p:extLst>
      <p:ext uri="{BB962C8B-B14F-4D97-AF65-F5344CB8AC3E}">
        <p14:creationId xmlns:p14="http://schemas.microsoft.com/office/powerpoint/2010/main" val="16297928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4007</TotalTime>
  <Words>525</Words>
  <Application>Microsoft Office PowerPoint</Application>
  <PresentationFormat>Widescreen</PresentationFormat>
  <Paragraphs>62</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Lato</vt:lpstr>
      <vt:lpstr>Lato Extended</vt:lpstr>
      <vt:lpstr>Wingdings</vt:lpstr>
      <vt:lpstr>zeitung</vt:lpstr>
      <vt:lpstr>Office Theme</vt:lpstr>
      <vt:lpstr>Brazilian E-Commerce  DSBA 6160</vt:lpstr>
      <vt:lpstr>Use Case</vt:lpstr>
      <vt:lpstr>Basic Flow</vt:lpstr>
      <vt:lpstr>Simplify ERD Version</vt:lpstr>
      <vt:lpstr>View 2 – out_of_state_orders includes conditional statements, nested query and group by  This output is essential to our website because it shows States, Percentage of out of state orders,  and Total Orders which helps our customers to determine how much they will be able to ship out of state.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Ornella Yema</dc:creator>
  <cp:lastModifiedBy>Ornella Yema</cp:lastModifiedBy>
  <cp:revision>22</cp:revision>
  <dcterms:created xsi:type="dcterms:W3CDTF">2022-12-01T23:44:25Z</dcterms:created>
  <dcterms:modified xsi:type="dcterms:W3CDTF">2022-12-07T00:45:13Z</dcterms:modified>
</cp:coreProperties>
</file>