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223BBC-2B84-0A10-8089-6CE9BE0654CE}"/>
              </a:ext>
            </a:extLst>
          </p:cNvPr>
          <p:cNvSpPr txBox="1"/>
          <p:nvPr/>
        </p:nvSpPr>
        <p:spPr>
          <a:xfrm>
            <a:off x="6326975" y="362631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8E54C-F329-879A-76C5-41ED88A415E7}"/>
              </a:ext>
            </a:extLst>
          </p:cNvPr>
          <p:cNvSpPr txBox="1"/>
          <p:nvPr/>
        </p:nvSpPr>
        <p:spPr>
          <a:xfrm>
            <a:off x="577133" y="1973153"/>
            <a:ext cx="7079973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Understand how to preprocess image datasets for classification.</a:t>
            </a:r>
          </a:p>
          <a:p>
            <a:endParaRPr lang="en-IN" dirty="0"/>
          </a:p>
          <a:p>
            <a:r>
              <a:rPr lang="en-IN" dirty="0"/>
              <a:t>Learn and implement Convolutional Neural Networks (CNNs).</a:t>
            </a:r>
          </a:p>
          <a:p>
            <a:endParaRPr lang="en-IN" dirty="0"/>
          </a:p>
          <a:p>
            <a:r>
              <a:rPr lang="en-IN" dirty="0"/>
              <a:t>Use pretrained models (MobileNetV2) for real-world classification.</a:t>
            </a:r>
          </a:p>
          <a:p>
            <a:endParaRPr lang="en-IN" dirty="0"/>
          </a:p>
          <a:p>
            <a:r>
              <a:rPr lang="en-IN" dirty="0"/>
              <a:t>Evaluate model performance using accuracy and loss metrics.</a:t>
            </a:r>
          </a:p>
          <a:p>
            <a:endParaRPr lang="en-IN" dirty="0"/>
          </a:p>
          <a:p>
            <a:r>
              <a:rPr lang="en-IN" dirty="0"/>
              <a:t>Build a predictive model that classifies 6 types of garbage images</a:t>
            </a:r>
          </a:p>
        </p:txBody>
      </p:sp>
      <p:pic>
        <p:nvPicPr>
          <p:cNvPr id="10" name="Graphic 9" descr="Right pointing backhand index with solid fill">
            <a:extLst>
              <a:ext uri="{FF2B5EF4-FFF2-40B4-BE49-F238E27FC236}">
                <a16:creationId xmlns:a16="http://schemas.microsoft.com/office/drawing/2014/main" id="{EE4FD8D6-7D0F-2A3E-B148-1EEF79F509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809" y="1973153"/>
            <a:ext cx="400108" cy="400108"/>
          </a:xfrm>
          <a:prstGeom prst="rect">
            <a:avLst/>
          </a:prstGeom>
        </p:spPr>
      </p:pic>
      <p:pic>
        <p:nvPicPr>
          <p:cNvPr id="11" name="Graphic 10" descr="Right pointing backhand index with solid fill">
            <a:extLst>
              <a:ext uri="{FF2B5EF4-FFF2-40B4-BE49-F238E27FC236}">
                <a16:creationId xmlns:a16="http://schemas.microsoft.com/office/drawing/2014/main" id="{77847782-B894-35FF-4F5F-49D0DD013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386" y="2534300"/>
            <a:ext cx="400108" cy="400108"/>
          </a:xfrm>
          <a:prstGeom prst="rect">
            <a:avLst/>
          </a:prstGeom>
        </p:spPr>
      </p:pic>
      <p:pic>
        <p:nvPicPr>
          <p:cNvPr id="12" name="Graphic 11" descr="Right pointing backhand index with solid fill">
            <a:extLst>
              <a:ext uri="{FF2B5EF4-FFF2-40B4-BE49-F238E27FC236}">
                <a16:creationId xmlns:a16="http://schemas.microsoft.com/office/drawing/2014/main" id="{58187B28-97CC-83CD-93C6-808EF6037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386" y="3095447"/>
            <a:ext cx="400108" cy="400108"/>
          </a:xfrm>
          <a:prstGeom prst="rect">
            <a:avLst/>
          </a:prstGeom>
        </p:spPr>
      </p:pic>
      <p:pic>
        <p:nvPicPr>
          <p:cNvPr id="13" name="Graphic 12" descr="Right pointing backhand index with solid fill">
            <a:extLst>
              <a:ext uri="{FF2B5EF4-FFF2-40B4-BE49-F238E27FC236}">
                <a16:creationId xmlns:a16="http://schemas.microsoft.com/office/drawing/2014/main" id="{7B2468CE-30E4-494F-6739-885F71365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025" y="3656594"/>
            <a:ext cx="400108" cy="400108"/>
          </a:xfrm>
          <a:prstGeom prst="rect">
            <a:avLst/>
          </a:prstGeom>
        </p:spPr>
      </p:pic>
      <p:pic>
        <p:nvPicPr>
          <p:cNvPr id="14" name="Graphic 13" descr="Right pointing backhand index with solid fill">
            <a:extLst>
              <a:ext uri="{FF2B5EF4-FFF2-40B4-BE49-F238E27FC236}">
                <a16:creationId xmlns:a16="http://schemas.microsoft.com/office/drawing/2014/main" id="{7248EEDB-521F-04AF-2FE2-A830C7994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177" y="4217741"/>
            <a:ext cx="400108" cy="4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05629A-2AB9-1979-2FF1-51F53BB6E138}"/>
              </a:ext>
            </a:extLst>
          </p:cNvPr>
          <p:cNvSpPr txBox="1"/>
          <p:nvPr/>
        </p:nvSpPr>
        <p:spPr>
          <a:xfrm>
            <a:off x="628153" y="2003729"/>
            <a:ext cx="83965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🧠 Model: MobileNetV2 (Transfer Learning)</a:t>
            </a:r>
          </a:p>
          <a:p>
            <a:endParaRPr lang="en-IN" sz="2800" dirty="0"/>
          </a:p>
          <a:p>
            <a:r>
              <a:rPr lang="en-IN" sz="2800" dirty="0"/>
              <a:t>🧪 Framework: TensorFlow + </a:t>
            </a:r>
            <a:r>
              <a:rPr lang="en-IN" sz="2800" dirty="0" err="1"/>
              <a:t>Keras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💻 Platform: Google </a:t>
            </a:r>
            <a:r>
              <a:rPr lang="en-IN" sz="2800" dirty="0" err="1"/>
              <a:t>Colab</a:t>
            </a:r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📊 Visualization: Matplotlib</a:t>
            </a:r>
          </a:p>
          <a:p>
            <a:endParaRPr lang="en-IN" sz="2800" dirty="0"/>
          </a:p>
          <a:p>
            <a:r>
              <a:rPr lang="en-IN" sz="2800" dirty="0"/>
              <a:t>📦 Dataset Access: Kaggle API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101FD-647D-6E61-3F85-81D563D19FBE}"/>
              </a:ext>
            </a:extLst>
          </p:cNvPr>
          <p:cNvSpPr txBox="1"/>
          <p:nvPr/>
        </p:nvSpPr>
        <p:spPr>
          <a:xfrm>
            <a:off x="1081377" y="1860605"/>
            <a:ext cx="8348870" cy="444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Dataset Collection from Kaggle</a:t>
            </a:r>
          </a:p>
          <a:p>
            <a:pPr marL="457200" indent="-457200">
              <a:buAutoNum type="arabicPeriod"/>
            </a:pPr>
            <a:endParaRPr lang="en-IN" sz="2400" dirty="0"/>
          </a:p>
          <a:p>
            <a:r>
              <a:rPr lang="en-IN" sz="2400" dirty="0"/>
              <a:t>2. Data Preprocessing &amp; Folder Organization</a:t>
            </a:r>
          </a:p>
          <a:p>
            <a:endParaRPr lang="en-IN" sz="2400" dirty="0"/>
          </a:p>
          <a:p>
            <a:r>
              <a:rPr lang="en-IN" sz="2400" dirty="0"/>
              <a:t>3. Image Augmentation using </a:t>
            </a:r>
            <a:r>
              <a:rPr lang="en-IN" sz="2400" dirty="0" err="1"/>
              <a:t>ImageDataGenerator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4. Training with MobileNetV2</a:t>
            </a:r>
          </a:p>
          <a:p>
            <a:endParaRPr lang="en-IN" sz="2400" dirty="0"/>
          </a:p>
          <a:p>
            <a:r>
              <a:rPr lang="en-IN" sz="2400" dirty="0"/>
              <a:t>5. Evaluation (Accuracy/Loss graphs)</a:t>
            </a:r>
          </a:p>
          <a:p>
            <a:endParaRPr lang="en-IN" sz="2400" dirty="0"/>
          </a:p>
          <a:p>
            <a:r>
              <a:rPr lang="en-IN" sz="2400" dirty="0"/>
              <a:t>6. Model Saving &amp; Image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92CAE1-DF53-0918-7A2B-D6442E535553}"/>
              </a:ext>
            </a:extLst>
          </p:cNvPr>
          <p:cNvSpPr txBox="1"/>
          <p:nvPr/>
        </p:nvSpPr>
        <p:spPr>
          <a:xfrm>
            <a:off x="906449" y="1852654"/>
            <a:ext cx="10702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Waste is often not sorted correctly, making recycling difficult. There is a need for an automated system to classify garbage accurately for better waste management and environmental protection.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36F18-78E6-484C-927A-9319F54898D8}"/>
              </a:ext>
            </a:extLst>
          </p:cNvPr>
          <p:cNvSpPr txBox="1"/>
          <p:nvPr/>
        </p:nvSpPr>
        <p:spPr>
          <a:xfrm>
            <a:off x="1113183" y="1741336"/>
            <a:ext cx="9788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 developed a deep learning model using MobileNetV2 to automatically classify garbage into six categories: plastic, paper, metal, glass, cardboard, and </a:t>
            </a:r>
            <a:r>
              <a:rPr lang="en-US" sz="2600" dirty="0" err="1"/>
              <a:t>trash.The</a:t>
            </a:r>
            <a:r>
              <a:rPr lang="en-US" sz="2600" dirty="0"/>
              <a:t> model was trained on real-world garbage images with data augmentation and achieved high </a:t>
            </a:r>
            <a:r>
              <a:rPr lang="en-US" sz="2600" dirty="0" err="1"/>
              <a:t>accuracy.This</a:t>
            </a:r>
            <a:r>
              <a:rPr lang="en-US" sz="2600" dirty="0"/>
              <a:t> solution can assist in automated waste sorting systems to improve recycling efficiency and reduce manual effort.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EC3A9-009E-FAA3-B463-37BFB0E7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2" y="1518699"/>
            <a:ext cx="11561197" cy="51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F33C43-0F83-B35D-464E-895DBFE183F3}"/>
              </a:ext>
            </a:extLst>
          </p:cNvPr>
          <p:cNvSpPr txBox="1"/>
          <p:nvPr/>
        </p:nvSpPr>
        <p:spPr>
          <a:xfrm>
            <a:off x="763325" y="1622066"/>
            <a:ext cx="100743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garbage classification model built using MobileNetV2 achieved high accuracy with limited data.</a:t>
            </a:r>
          </a:p>
          <a:p>
            <a:endParaRPr lang="en-US" sz="2600" dirty="0"/>
          </a:p>
          <a:p>
            <a:r>
              <a:rPr lang="en-US" sz="2600" dirty="0"/>
              <a:t>It successfully classifies waste into six categories and can be integrated into smart waste management systems.</a:t>
            </a:r>
          </a:p>
          <a:p>
            <a:endParaRPr lang="en-US" sz="2600" dirty="0"/>
          </a:p>
          <a:p>
            <a:r>
              <a:rPr lang="en-US" sz="2600" dirty="0"/>
              <a:t>Through this project, we gained hands-on experience in data preprocessing, model training, evaluation, and real-world prediction using deep learning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Graphic 4" descr="Back with solid fill">
            <a:extLst>
              <a:ext uri="{FF2B5EF4-FFF2-40B4-BE49-F238E27FC236}">
                <a16:creationId xmlns:a16="http://schemas.microsoft.com/office/drawing/2014/main" id="{5B45D78F-BC4D-3CFD-75FB-2BB812080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35" y="1622066"/>
            <a:ext cx="622190" cy="622190"/>
          </a:xfrm>
          <a:prstGeom prst="rect">
            <a:avLst/>
          </a:prstGeom>
        </p:spPr>
      </p:pic>
      <p:pic>
        <p:nvPicPr>
          <p:cNvPr id="6" name="Graphic 5" descr="Back with solid fill">
            <a:extLst>
              <a:ext uri="{FF2B5EF4-FFF2-40B4-BE49-F238E27FC236}">
                <a16:creationId xmlns:a16="http://schemas.microsoft.com/office/drawing/2014/main" id="{BC10C60B-BE58-9A67-2626-124D8C2A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7" y="2846535"/>
            <a:ext cx="622190" cy="622190"/>
          </a:xfrm>
          <a:prstGeom prst="rect">
            <a:avLst/>
          </a:prstGeom>
        </p:spPr>
      </p:pic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70849CF7-C395-F600-0A42-4FB56AD3B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7" y="3975588"/>
            <a:ext cx="622190" cy="62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3029</TotalTime>
  <Words>296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 S Tharun Kumar</cp:lastModifiedBy>
  <cp:revision>4</cp:revision>
  <dcterms:created xsi:type="dcterms:W3CDTF">2024-12-31T09:40:01Z</dcterms:created>
  <dcterms:modified xsi:type="dcterms:W3CDTF">2025-07-07T16:05:50Z</dcterms:modified>
</cp:coreProperties>
</file>