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1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5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89F1741E-3D14-4308-8DA9-345F7F62968E}">
          <p14:sldIdLst>
            <p14:sldId id="256"/>
          </p14:sldIdLst>
        </p14:section>
        <p14:section name="Untitled Section" id="{BB68F1DB-320E-4B89-987E-FD8620C98046}">
          <p14:sldIdLst>
            <p14:sldId id="257"/>
            <p14:sldId id="258"/>
            <p14:sldId id="259"/>
            <p14:sldId id="261"/>
            <p14:sldId id="262"/>
            <p14:sldId id="263"/>
            <p14:sldId id="26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72B8201-C4A0-4B6F-AA5B-3A62A9D7BAD1}" type="doc">
      <dgm:prSet loTypeId="urn:microsoft.com/office/officeart/2005/8/layout/process1" loCatId="process" qsTypeId="urn:microsoft.com/office/officeart/2005/8/quickstyle/simple1" qsCatId="simple" csTypeId="urn:microsoft.com/office/officeart/2005/8/colors/accent5_1" csCatId="accent5" phldr="1"/>
      <dgm:spPr/>
    </dgm:pt>
    <dgm:pt modelId="{15F5BE93-844F-4DE3-B134-DC7FE8D9C5E3}">
      <dgm:prSet phldrT="[Text]"/>
      <dgm:spPr/>
      <dgm:t>
        <a:bodyPr/>
        <a:lstStyle/>
        <a:p>
          <a:pPr algn="ctr">
            <a:buNone/>
          </a:pPr>
          <a:r>
            <a:rPr lang="en-IN" b="1" dirty="0">
              <a:latin typeface="Times New Roman" panose="02020603050405020304" pitchFamily="18" charset="0"/>
              <a:cs typeface="Times New Roman" panose="02020603050405020304" pitchFamily="18" charset="0"/>
            </a:rPr>
            <a:t>SQL (Data Layer)</a:t>
          </a:r>
        </a:p>
        <a:p>
          <a:pPr algn="ctr">
            <a:buNone/>
          </a:pPr>
          <a:endParaRPr lang="en-IN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algn="l">
            <a:buNone/>
          </a:pPr>
          <a:r>
            <a:rPr lang="en-IN" b="1" dirty="0">
              <a:latin typeface="Times New Roman" panose="02020603050405020304" pitchFamily="18" charset="0"/>
              <a:cs typeface="Times New Roman" panose="02020603050405020304" pitchFamily="18" charset="0"/>
            </a:rPr>
            <a:t> Customer</a:t>
          </a:r>
        </a:p>
        <a:p>
          <a:pPr algn="l">
            <a:buNone/>
          </a:pPr>
          <a:r>
            <a:rPr lang="en-IN" b="1" dirty="0">
              <a:latin typeface="Times New Roman" panose="02020603050405020304" pitchFamily="18" charset="0"/>
              <a:cs typeface="Times New Roman" panose="02020603050405020304" pitchFamily="18" charset="0"/>
            </a:rPr>
            <a:t>Transactions</a:t>
          </a:r>
        </a:p>
        <a:p>
          <a:pPr algn="l">
            <a:buNone/>
          </a:pPr>
          <a:r>
            <a:rPr lang="en-IN" b="1" dirty="0">
              <a:latin typeface="Times New Roman" panose="02020603050405020304" pitchFamily="18" charset="0"/>
              <a:cs typeface="Times New Roman" panose="02020603050405020304" pitchFamily="18" charset="0"/>
            </a:rPr>
            <a:t>KYC DOCS</a:t>
          </a:r>
        </a:p>
        <a:p>
          <a:pPr algn="l">
            <a:buNone/>
          </a:pPr>
          <a:r>
            <a:rPr lang="en-IN" b="1" dirty="0">
              <a:latin typeface="Times New Roman" panose="02020603050405020304" pitchFamily="18" charset="0"/>
              <a:cs typeface="Times New Roman" panose="02020603050405020304" pitchFamily="18" charset="0"/>
            </a:rPr>
            <a:t>Watchlist</a:t>
          </a:r>
          <a:endParaRPr lang="en-IN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77EF6A1-81AC-4CB1-9213-3AC59D442EA9}" type="parTrans" cxnId="{6F909289-DBDF-4EEB-9D91-C66F14B516D4}">
      <dgm:prSet/>
      <dgm:spPr/>
      <dgm:t>
        <a:bodyPr/>
        <a:lstStyle/>
        <a:p>
          <a:endParaRPr lang="en-IN"/>
        </a:p>
      </dgm:t>
    </dgm:pt>
    <dgm:pt modelId="{50F8F3C7-E9CC-41A7-8C09-7F0CDD96C168}" type="sibTrans" cxnId="{6F909289-DBDF-4EEB-9D91-C66F14B516D4}">
      <dgm:prSet/>
      <dgm:spPr/>
      <dgm:t>
        <a:bodyPr/>
        <a:lstStyle/>
        <a:p>
          <a:endParaRPr lang="en-IN"/>
        </a:p>
      </dgm:t>
    </dgm:pt>
    <dgm:pt modelId="{3B4ABD57-6AF6-4313-A653-70259597E175}">
      <dgm:prSet phldrT="[Text]"/>
      <dgm:spPr/>
      <dgm:t>
        <a:bodyPr/>
        <a:lstStyle/>
        <a:p>
          <a:pPr algn="ctr">
            <a:buNone/>
          </a:pPr>
          <a:r>
            <a:rPr lang="en-IN" b="1" dirty="0">
              <a:latin typeface="Times New Roman" panose="02020603050405020304" pitchFamily="18" charset="0"/>
              <a:cs typeface="Times New Roman" panose="02020603050405020304" pitchFamily="18" charset="0"/>
            </a:rPr>
            <a:t>Python (Processing Layer)</a:t>
          </a:r>
        </a:p>
        <a:p>
          <a:pPr algn="l">
            <a:buNone/>
          </a:pPr>
          <a:endParaRPr lang="en-IN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algn="l">
            <a:buNone/>
          </a:pPr>
          <a:r>
            <a:rPr lang="en-IN" b="1" dirty="0">
              <a:latin typeface="Times New Roman" panose="02020603050405020304" pitchFamily="18" charset="0"/>
              <a:cs typeface="Times New Roman" panose="02020603050405020304" pitchFamily="18" charset="0"/>
            </a:rPr>
            <a:t>ETL</a:t>
          </a:r>
        </a:p>
        <a:p>
          <a:pPr algn="l">
            <a:buNone/>
          </a:pPr>
          <a:r>
            <a:rPr lang="en-IN" b="1" dirty="0">
              <a:latin typeface="Times New Roman" panose="02020603050405020304" pitchFamily="18" charset="0"/>
              <a:cs typeface="Times New Roman" panose="02020603050405020304" pitchFamily="18" charset="0"/>
            </a:rPr>
            <a:t>AML Rule Logic</a:t>
          </a:r>
        </a:p>
        <a:p>
          <a:pPr algn="l">
            <a:buNone/>
          </a:pPr>
          <a:r>
            <a:rPr lang="en-IN" b="1" dirty="0">
              <a:latin typeface="Times New Roman" panose="02020603050405020304" pitchFamily="18" charset="0"/>
              <a:cs typeface="Times New Roman" panose="02020603050405020304" pitchFamily="18" charset="0"/>
            </a:rPr>
            <a:t>Reporting Automation</a:t>
          </a:r>
        </a:p>
        <a:p>
          <a:pPr algn="ctr">
            <a:buNone/>
          </a:pPr>
          <a:endParaRPr lang="en-IN" dirty="0"/>
        </a:p>
      </dgm:t>
    </dgm:pt>
    <dgm:pt modelId="{EC892A57-2CE3-4F7E-8B4B-60E175E4A35C}" type="parTrans" cxnId="{ACFD5202-9AE9-4542-8EA0-851606E71879}">
      <dgm:prSet/>
      <dgm:spPr/>
      <dgm:t>
        <a:bodyPr/>
        <a:lstStyle/>
        <a:p>
          <a:endParaRPr lang="en-IN"/>
        </a:p>
      </dgm:t>
    </dgm:pt>
    <dgm:pt modelId="{ACB731DA-EACE-4797-BC73-D7D128C309BA}" type="sibTrans" cxnId="{ACFD5202-9AE9-4542-8EA0-851606E71879}">
      <dgm:prSet/>
      <dgm:spPr/>
      <dgm:t>
        <a:bodyPr/>
        <a:lstStyle/>
        <a:p>
          <a:endParaRPr lang="en-IN"/>
        </a:p>
      </dgm:t>
    </dgm:pt>
    <dgm:pt modelId="{2D7174CC-5B61-478E-8311-D26EAA721499}">
      <dgm:prSet phldrT="[Text]"/>
      <dgm:spPr/>
      <dgm:t>
        <a:bodyPr/>
        <a:lstStyle/>
        <a:p>
          <a:pPr algn="ctr">
            <a:buNone/>
          </a:pPr>
          <a:r>
            <a:rPr lang="en-IN" b="1" dirty="0">
              <a:latin typeface="Times New Roman" panose="02020603050405020304" pitchFamily="18" charset="0"/>
              <a:cs typeface="Times New Roman" panose="02020603050405020304" pitchFamily="18" charset="0"/>
            </a:rPr>
            <a:t>BI Dashboards (Visualization Layer)</a:t>
          </a:r>
        </a:p>
        <a:p>
          <a:pPr algn="ctr">
            <a:buNone/>
          </a:pPr>
          <a:endParaRPr lang="en-IN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algn="l">
            <a:buNone/>
          </a:pPr>
          <a:r>
            <a:rPr lang="en-IN" b="1" dirty="0">
              <a:latin typeface="Times New Roman" panose="02020603050405020304" pitchFamily="18" charset="0"/>
              <a:cs typeface="Times New Roman" panose="02020603050405020304" pitchFamily="18" charset="0"/>
            </a:rPr>
            <a:t>Tableau</a:t>
          </a:r>
        </a:p>
        <a:p>
          <a:pPr algn="l">
            <a:buNone/>
          </a:pPr>
          <a:r>
            <a:rPr lang="en-IN" b="1" dirty="0">
              <a:latin typeface="Times New Roman" panose="02020603050405020304" pitchFamily="18" charset="0"/>
              <a:cs typeface="Times New Roman" panose="02020603050405020304" pitchFamily="18" charset="0"/>
            </a:rPr>
            <a:t>Power BI</a:t>
          </a:r>
        </a:p>
      </dgm:t>
    </dgm:pt>
    <dgm:pt modelId="{E0D5B96F-CD18-4917-A275-02A314F635A3}" type="parTrans" cxnId="{70C66356-3977-4418-AAFF-4F256767E1C4}">
      <dgm:prSet/>
      <dgm:spPr/>
      <dgm:t>
        <a:bodyPr/>
        <a:lstStyle/>
        <a:p>
          <a:endParaRPr lang="en-IN"/>
        </a:p>
      </dgm:t>
    </dgm:pt>
    <dgm:pt modelId="{69E33D7F-36AE-4DAD-A2D5-3C1AF7054E86}" type="sibTrans" cxnId="{70C66356-3977-4418-AAFF-4F256767E1C4}">
      <dgm:prSet/>
      <dgm:spPr/>
      <dgm:t>
        <a:bodyPr/>
        <a:lstStyle/>
        <a:p>
          <a:endParaRPr lang="en-IN"/>
        </a:p>
      </dgm:t>
    </dgm:pt>
    <dgm:pt modelId="{001A3FF3-1090-4038-A706-DF1DD3B8C435}" type="pres">
      <dgm:prSet presAssocID="{A72B8201-C4A0-4B6F-AA5B-3A62A9D7BAD1}" presName="Name0" presStyleCnt="0">
        <dgm:presLayoutVars>
          <dgm:dir/>
          <dgm:resizeHandles val="exact"/>
        </dgm:presLayoutVars>
      </dgm:prSet>
      <dgm:spPr/>
    </dgm:pt>
    <dgm:pt modelId="{5D5083B0-0D4A-4558-9163-209A7843B157}" type="pres">
      <dgm:prSet presAssocID="{15F5BE93-844F-4DE3-B134-DC7FE8D9C5E3}" presName="node" presStyleLbl="node1" presStyleIdx="0" presStyleCnt="3" custLinFactNeighborX="-836" custLinFactNeighborY="-1104">
        <dgm:presLayoutVars>
          <dgm:bulletEnabled val="1"/>
        </dgm:presLayoutVars>
      </dgm:prSet>
      <dgm:spPr/>
    </dgm:pt>
    <dgm:pt modelId="{78E34585-E2EC-48A9-941C-F6B638289886}" type="pres">
      <dgm:prSet presAssocID="{50F8F3C7-E9CC-41A7-8C09-7F0CDD96C168}" presName="sibTrans" presStyleLbl="sibTrans2D1" presStyleIdx="0" presStyleCnt="2"/>
      <dgm:spPr/>
    </dgm:pt>
    <dgm:pt modelId="{06281FB2-B730-4FF4-8627-EAB2FD3B8F3F}" type="pres">
      <dgm:prSet presAssocID="{50F8F3C7-E9CC-41A7-8C09-7F0CDD96C168}" presName="connectorText" presStyleLbl="sibTrans2D1" presStyleIdx="0" presStyleCnt="2"/>
      <dgm:spPr/>
    </dgm:pt>
    <dgm:pt modelId="{D3E4E5EB-80DF-4419-B843-E89D3D28904E}" type="pres">
      <dgm:prSet presAssocID="{3B4ABD57-6AF6-4313-A653-70259597E175}" presName="node" presStyleLbl="node1" presStyleIdx="1" presStyleCnt="3">
        <dgm:presLayoutVars>
          <dgm:bulletEnabled val="1"/>
        </dgm:presLayoutVars>
      </dgm:prSet>
      <dgm:spPr/>
    </dgm:pt>
    <dgm:pt modelId="{1BCCF787-9B51-4259-A71E-AF3688D9CEC9}" type="pres">
      <dgm:prSet presAssocID="{ACB731DA-EACE-4797-BC73-D7D128C309BA}" presName="sibTrans" presStyleLbl="sibTrans2D1" presStyleIdx="1" presStyleCnt="2"/>
      <dgm:spPr/>
    </dgm:pt>
    <dgm:pt modelId="{4E79F267-0049-4824-BDEB-ED86F30A9510}" type="pres">
      <dgm:prSet presAssocID="{ACB731DA-EACE-4797-BC73-D7D128C309BA}" presName="connectorText" presStyleLbl="sibTrans2D1" presStyleIdx="1" presStyleCnt="2"/>
      <dgm:spPr/>
    </dgm:pt>
    <dgm:pt modelId="{CBED2DBB-7A0F-437A-89CA-AE4CF7DCB41A}" type="pres">
      <dgm:prSet presAssocID="{2D7174CC-5B61-478E-8311-D26EAA721499}" presName="node" presStyleLbl="node1" presStyleIdx="2" presStyleCnt="3">
        <dgm:presLayoutVars>
          <dgm:bulletEnabled val="1"/>
        </dgm:presLayoutVars>
      </dgm:prSet>
      <dgm:spPr/>
    </dgm:pt>
  </dgm:ptLst>
  <dgm:cxnLst>
    <dgm:cxn modelId="{ACFD5202-9AE9-4542-8EA0-851606E71879}" srcId="{A72B8201-C4A0-4B6F-AA5B-3A62A9D7BAD1}" destId="{3B4ABD57-6AF6-4313-A653-70259597E175}" srcOrd="1" destOrd="0" parTransId="{EC892A57-2CE3-4F7E-8B4B-60E175E4A35C}" sibTransId="{ACB731DA-EACE-4797-BC73-D7D128C309BA}"/>
    <dgm:cxn modelId="{28940711-F63A-488F-BB61-3DBA7E26DE64}" type="presOf" srcId="{ACB731DA-EACE-4797-BC73-D7D128C309BA}" destId="{1BCCF787-9B51-4259-A71E-AF3688D9CEC9}" srcOrd="0" destOrd="0" presId="urn:microsoft.com/office/officeart/2005/8/layout/process1"/>
    <dgm:cxn modelId="{078B8F41-37B3-4DA8-BFE4-4A3569534691}" type="presOf" srcId="{50F8F3C7-E9CC-41A7-8C09-7F0CDD96C168}" destId="{06281FB2-B730-4FF4-8627-EAB2FD3B8F3F}" srcOrd="1" destOrd="0" presId="urn:microsoft.com/office/officeart/2005/8/layout/process1"/>
    <dgm:cxn modelId="{9A589B64-CD2D-4D48-AFA4-55BF5238A5D5}" type="presOf" srcId="{3B4ABD57-6AF6-4313-A653-70259597E175}" destId="{D3E4E5EB-80DF-4419-B843-E89D3D28904E}" srcOrd="0" destOrd="0" presId="urn:microsoft.com/office/officeart/2005/8/layout/process1"/>
    <dgm:cxn modelId="{B8B92C69-7901-4055-A77C-4D55FFBF4AA9}" type="presOf" srcId="{15F5BE93-844F-4DE3-B134-DC7FE8D9C5E3}" destId="{5D5083B0-0D4A-4558-9163-209A7843B157}" srcOrd="0" destOrd="0" presId="urn:microsoft.com/office/officeart/2005/8/layout/process1"/>
    <dgm:cxn modelId="{8066586A-7FB9-4B66-A188-0A6C082A5F79}" type="presOf" srcId="{2D7174CC-5B61-478E-8311-D26EAA721499}" destId="{CBED2DBB-7A0F-437A-89CA-AE4CF7DCB41A}" srcOrd="0" destOrd="0" presId="urn:microsoft.com/office/officeart/2005/8/layout/process1"/>
    <dgm:cxn modelId="{70C66356-3977-4418-AAFF-4F256767E1C4}" srcId="{A72B8201-C4A0-4B6F-AA5B-3A62A9D7BAD1}" destId="{2D7174CC-5B61-478E-8311-D26EAA721499}" srcOrd="2" destOrd="0" parTransId="{E0D5B96F-CD18-4917-A275-02A314F635A3}" sibTransId="{69E33D7F-36AE-4DAD-A2D5-3C1AF7054E86}"/>
    <dgm:cxn modelId="{510AE581-1AFD-4C87-A45B-0FC922401EE0}" type="presOf" srcId="{ACB731DA-EACE-4797-BC73-D7D128C309BA}" destId="{4E79F267-0049-4824-BDEB-ED86F30A9510}" srcOrd="1" destOrd="0" presId="urn:microsoft.com/office/officeart/2005/8/layout/process1"/>
    <dgm:cxn modelId="{6F909289-DBDF-4EEB-9D91-C66F14B516D4}" srcId="{A72B8201-C4A0-4B6F-AA5B-3A62A9D7BAD1}" destId="{15F5BE93-844F-4DE3-B134-DC7FE8D9C5E3}" srcOrd="0" destOrd="0" parTransId="{A77EF6A1-81AC-4CB1-9213-3AC59D442EA9}" sibTransId="{50F8F3C7-E9CC-41A7-8C09-7F0CDD96C168}"/>
    <dgm:cxn modelId="{0DA314A7-BCFD-4D89-9989-795354F40EF7}" type="presOf" srcId="{A72B8201-C4A0-4B6F-AA5B-3A62A9D7BAD1}" destId="{001A3FF3-1090-4038-A706-DF1DD3B8C435}" srcOrd="0" destOrd="0" presId="urn:microsoft.com/office/officeart/2005/8/layout/process1"/>
    <dgm:cxn modelId="{123218EB-05F0-41DD-8671-3D2ABF0702F7}" type="presOf" srcId="{50F8F3C7-E9CC-41A7-8C09-7F0CDD96C168}" destId="{78E34585-E2EC-48A9-941C-F6B638289886}" srcOrd="0" destOrd="0" presId="urn:microsoft.com/office/officeart/2005/8/layout/process1"/>
    <dgm:cxn modelId="{2379491F-74E5-40FD-BB32-6AA548593E1A}" type="presParOf" srcId="{001A3FF3-1090-4038-A706-DF1DD3B8C435}" destId="{5D5083B0-0D4A-4558-9163-209A7843B157}" srcOrd="0" destOrd="0" presId="urn:microsoft.com/office/officeart/2005/8/layout/process1"/>
    <dgm:cxn modelId="{3430721E-2C56-46B5-9C19-566F6A471022}" type="presParOf" srcId="{001A3FF3-1090-4038-A706-DF1DD3B8C435}" destId="{78E34585-E2EC-48A9-941C-F6B638289886}" srcOrd="1" destOrd="0" presId="urn:microsoft.com/office/officeart/2005/8/layout/process1"/>
    <dgm:cxn modelId="{F2CB73E4-B825-4901-8603-6C6E8600F43D}" type="presParOf" srcId="{78E34585-E2EC-48A9-941C-F6B638289886}" destId="{06281FB2-B730-4FF4-8627-EAB2FD3B8F3F}" srcOrd="0" destOrd="0" presId="urn:microsoft.com/office/officeart/2005/8/layout/process1"/>
    <dgm:cxn modelId="{418EA664-816C-4B37-9E98-28637EAFD077}" type="presParOf" srcId="{001A3FF3-1090-4038-A706-DF1DD3B8C435}" destId="{D3E4E5EB-80DF-4419-B843-E89D3D28904E}" srcOrd="2" destOrd="0" presId="urn:microsoft.com/office/officeart/2005/8/layout/process1"/>
    <dgm:cxn modelId="{A949AD60-D5D2-453F-A1DC-994AEFD8CCAF}" type="presParOf" srcId="{001A3FF3-1090-4038-A706-DF1DD3B8C435}" destId="{1BCCF787-9B51-4259-A71E-AF3688D9CEC9}" srcOrd="3" destOrd="0" presId="urn:microsoft.com/office/officeart/2005/8/layout/process1"/>
    <dgm:cxn modelId="{B5912AE7-D77B-42FE-87CE-1F65B397BA74}" type="presParOf" srcId="{1BCCF787-9B51-4259-A71E-AF3688D9CEC9}" destId="{4E79F267-0049-4824-BDEB-ED86F30A9510}" srcOrd="0" destOrd="0" presId="urn:microsoft.com/office/officeart/2005/8/layout/process1"/>
    <dgm:cxn modelId="{66B2FE5A-47F3-4AEA-8A3B-2ECF63FB972F}" type="presParOf" srcId="{001A3FF3-1090-4038-A706-DF1DD3B8C435}" destId="{CBED2DBB-7A0F-437A-89CA-AE4CF7DCB41A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5083B0-0D4A-4558-9163-209A7843B157}">
      <dsp:nvSpPr>
        <dsp:cNvPr id="0" name=""/>
        <dsp:cNvSpPr/>
      </dsp:nvSpPr>
      <dsp:spPr>
        <a:xfrm>
          <a:off x="4" y="690269"/>
          <a:ext cx="2402085" cy="267208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SQL (Data Layer)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8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Customer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Transactions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KYC DOCS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Watchlist</a:t>
          </a:r>
          <a:endParaRPr lang="en-IN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0359" y="760624"/>
        <a:ext cx="2261375" cy="2531376"/>
      </dsp:txXfrm>
    </dsp:sp>
    <dsp:sp modelId="{78E34585-E2EC-48A9-941C-F6B638289886}">
      <dsp:nvSpPr>
        <dsp:cNvPr id="0" name=""/>
        <dsp:cNvSpPr/>
      </dsp:nvSpPr>
      <dsp:spPr>
        <a:xfrm rot="30084">
          <a:off x="2644296" y="1743331"/>
          <a:ext cx="513519" cy="5957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400" kern="1200"/>
        </a:p>
      </dsp:txBody>
      <dsp:txXfrm>
        <a:off x="2644299" y="1861800"/>
        <a:ext cx="359463" cy="357431"/>
      </dsp:txXfrm>
    </dsp:sp>
    <dsp:sp modelId="{D3E4E5EB-80DF-4419-B843-E89D3D28904E}">
      <dsp:nvSpPr>
        <dsp:cNvPr id="0" name=""/>
        <dsp:cNvSpPr/>
      </dsp:nvSpPr>
      <dsp:spPr>
        <a:xfrm>
          <a:off x="3370957" y="719769"/>
          <a:ext cx="2402085" cy="267208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Python (Processing Layer)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8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ETL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AML Rule Logic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Reporting Automation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800" kern="1200" dirty="0"/>
        </a:p>
      </dsp:txBody>
      <dsp:txXfrm>
        <a:off x="3441312" y="790124"/>
        <a:ext cx="2261375" cy="2531376"/>
      </dsp:txXfrm>
    </dsp:sp>
    <dsp:sp modelId="{1BCCF787-9B51-4259-A71E-AF3688D9CEC9}">
      <dsp:nvSpPr>
        <dsp:cNvPr id="0" name=""/>
        <dsp:cNvSpPr/>
      </dsp:nvSpPr>
      <dsp:spPr>
        <a:xfrm>
          <a:off x="6013251" y="1757953"/>
          <a:ext cx="509242" cy="5957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400" kern="1200"/>
        </a:p>
      </dsp:txBody>
      <dsp:txXfrm>
        <a:off x="6013251" y="1877096"/>
        <a:ext cx="356469" cy="357431"/>
      </dsp:txXfrm>
    </dsp:sp>
    <dsp:sp modelId="{CBED2DBB-7A0F-437A-89CA-AE4CF7DCB41A}">
      <dsp:nvSpPr>
        <dsp:cNvPr id="0" name=""/>
        <dsp:cNvSpPr/>
      </dsp:nvSpPr>
      <dsp:spPr>
        <a:xfrm>
          <a:off x="6733877" y="719769"/>
          <a:ext cx="2402085" cy="267208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BI Dashboards (Visualization Layer)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8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Tableau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Power BI</a:t>
          </a:r>
        </a:p>
      </dsp:txBody>
      <dsp:txXfrm>
        <a:off x="6804232" y="790124"/>
        <a:ext cx="2261375" cy="25313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9112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432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9796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7021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7861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9215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744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498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541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0857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4297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087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0800000" flipV="1">
            <a:off x="5938355" y="4809018"/>
            <a:ext cx="3966722" cy="954106"/>
          </a:xfrm>
        </p:spPr>
        <p:txBody>
          <a:bodyPr>
            <a:noAutofit/>
          </a:bodyPr>
          <a:lstStyle/>
          <a:p>
            <a:pPr>
              <a:defRPr sz="4000" b="1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S Tharun Kumar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295F5EA7-6371-B1A9-D389-5110B54EDD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10800000" flipH="1" flipV="1">
            <a:off x="196645" y="380"/>
            <a:ext cx="8750709" cy="954107"/>
          </a:xfrm>
        </p:spPr>
        <p:txBody>
          <a:bodyPr>
            <a:normAutofit/>
          </a:bodyPr>
          <a:lstStyle/>
          <a:p>
            <a:pPr algn="ctr"/>
            <a:r>
              <a:rPr lang="en-US" sz="3600" b="1" cap="none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KYC/ AML REPORTING AUTOMATION</a:t>
            </a:r>
            <a:endParaRPr lang="en-IN" sz="3600" cap="none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08197" y="2157076"/>
            <a:ext cx="589422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800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AUTOMATING COMPLIANCE MONITORING WITH SQL, PYTHON &amp; BI DASHBOARDS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718" y="1138767"/>
            <a:ext cx="7698863" cy="1320800"/>
          </a:xfrm>
        </p:spPr>
        <p:txBody>
          <a:bodyPr>
            <a:normAutofit/>
          </a:bodyPr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AND OBJECTIVES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A6D5639-8A84-DB3D-E016-45705DA678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21353" y="2344068"/>
            <a:ext cx="3090672" cy="576262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B0B9BA7-3BC7-37D4-C0E2-A3D647CBC6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166" y="3429000"/>
            <a:ext cx="3125766" cy="2644457"/>
          </a:xfrm>
        </p:spPr>
        <p:txBody>
          <a:bodyPr>
            <a:normAutofit fontScale="85000" lnSpcReduction="1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Manual KYC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checks are slow &amp; error-prone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AML alerts generated reactively → risk of non-compliance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Teams waste time on repetitive monitoring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E6347AE-89B6-1435-D6E4-9584BFAAB6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273610" y="2368021"/>
            <a:ext cx="3090672" cy="576262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CDD573F7-9EE1-0681-7C6B-E6654D2A68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066163" y="3436086"/>
            <a:ext cx="3125652" cy="2637371"/>
          </a:xfrm>
        </p:spPr>
        <p:txBody>
          <a:bodyPr>
            <a:normAutofit fontScale="85000" lnSpcReduction="1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Automate KYC completeness &amp; expiry tracking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 AML patterns in real-time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compliance dashboards for faster decisions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79A2510-02CE-DAEC-A916-4517FBEE6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4520" y="1187978"/>
            <a:ext cx="6571343" cy="1049235"/>
          </a:xfrm>
        </p:spPr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 ARCHITECTURE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5774152F-9FAF-7E02-567A-1161FC394E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3346694"/>
              </p:ext>
            </p:extLst>
          </p:nvPr>
        </p:nvGraphicFramePr>
        <p:xfrm>
          <a:off x="0" y="1702968"/>
          <a:ext cx="9144000" cy="4111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29D4712-6C0C-8720-0465-5635F44F2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489" y="1197810"/>
            <a:ext cx="6571343" cy="1049235"/>
          </a:xfrm>
        </p:spPr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Features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CF072E0B-D59B-7C59-F8A0-078713C0F63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54755" y="2777551"/>
            <a:ext cx="8834489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🔍 KYC Monitoring → Complete / Partial / Missing, Expiry Alerts</a:t>
            </a: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🚨 AML Rules → Structuring, Velocity, High-Risk Geography, PEP, Rapid In–Out Flow</a:t>
            </a: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📊 Dashboards → Interactive risk reports</a:t>
            </a: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⏱️ Automation → Scheduled scripts, reduced manual effort</a:t>
            </a:r>
          </a:p>
        </p:txBody>
      </p:sp>
    </p:spTree>
    <p:extLst>
      <p:ext uri="{BB962C8B-B14F-4D97-AF65-F5344CB8AC3E}">
        <p14:creationId xmlns:p14="http://schemas.microsoft.com/office/powerpoint/2010/main" val="2315611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42655-250D-D953-FF91-1726B4A64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-325387"/>
            <a:ext cx="3299023" cy="2247117"/>
          </a:xfrm>
        </p:spPr>
        <p:txBody>
          <a:bodyPr>
            <a:norm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Dashboards Showcase</a:t>
            </a:r>
          </a:p>
        </p:txBody>
      </p:sp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911EF54C-3F1B-A33D-3B15-26BD08E399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43532" y="1213644"/>
            <a:ext cx="3829050" cy="382905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CFD41C7-BCF0-CEC2-1406-317619FC15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4950" y="2794513"/>
            <a:ext cx="3277050" cy="2248181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KYC STATUS DISTRIBUTION</a:t>
            </a:r>
          </a:p>
        </p:txBody>
      </p:sp>
    </p:spTree>
    <p:extLst>
      <p:ext uri="{BB962C8B-B14F-4D97-AF65-F5344CB8AC3E}">
        <p14:creationId xmlns:p14="http://schemas.microsoft.com/office/powerpoint/2010/main" val="2476627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2E36E-2737-9CB4-8C84-6ECEF4376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AML Alerts by Rule Type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7B1CBE-C9A8-8BFE-2F16-0F85C0DCCB6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E00F6E75-DA07-824E-EF48-F24639A8A0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77155" y="1295738"/>
            <a:ext cx="4866845" cy="3819507"/>
          </a:xfrm>
        </p:spPr>
      </p:pic>
    </p:spTree>
    <p:extLst>
      <p:ext uri="{BB962C8B-B14F-4D97-AF65-F5344CB8AC3E}">
        <p14:creationId xmlns:p14="http://schemas.microsoft.com/office/powerpoint/2010/main" val="502378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45175-674E-15A4-0809-81578A814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5071" y="966121"/>
            <a:ext cx="3225895" cy="2247117"/>
          </a:xfrm>
        </p:spPr>
        <p:txBody>
          <a:bodyPr/>
          <a:lstStyle/>
          <a:p>
            <a:r>
              <a:rPr lang="en-IN" dirty="0"/>
              <a:t>High-Risk Geography Alerts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05C153-83F4-E7FC-629B-A645B04767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4075" y="3923247"/>
            <a:ext cx="2427369" cy="2248181"/>
          </a:xfrm>
        </p:spPr>
        <p:txBody>
          <a:bodyPr/>
          <a:lstStyle/>
          <a:p>
            <a:endParaRPr lang="en-IN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30EE90FE-B81B-3EF8-EA6A-D006EC799B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86238" y="1155904"/>
            <a:ext cx="4800446" cy="4114667"/>
          </a:xfrm>
        </p:spPr>
      </p:pic>
    </p:spTree>
    <p:extLst>
      <p:ext uri="{BB962C8B-B14F-4D97-AF65-F5344CB8AC3E}">
        <p14:creationId xmlns:p14="http://schemas.microsoft.com/office/powerpoint/2010/main" val="17021924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97281-CAC5-3DE6-CC14-5E1B3A03C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491" y="1178516"/>
            <a:ext cx="6571343" cy="1059305"/>
          </a:xfrm>
        </p:spPr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Impact &amp; Learnings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03ECE6-EB20-7CB4-E24E-3276F0F5F2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91769" y="2091610"/>
            <a:ext cx="4097412" cy="32822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IMPACT</a:t>
            </a:r>
          </a:p>
          <a:p>
            <a:pPr marL="0" indent="0" algn="ctr">
              <a:buNone/>
            </a:pPr>
            <a:endParaRPr lang="en-IN" sz="16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90% less manual monitoring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Faster detection of suspicious activity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Better decision support</a:t>
            </a:r>
            <a:endParaRPr lang="en-IN" sz="16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D77648-AB70-3FA3-71D4-7C1D42EDAE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89181" y="2089933"/>
            <a:ext cx="3989347" cy="34375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LEARNINGS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 query design for compliance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for ETL &amp; automation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 dashboards for monitoring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Translating compliance needs → insights</a:t>
            </a:r>
          </a:p>
          <a:p>
            <a:endParaRPr lang="en-IN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053783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155</TotalTime>
  <Words>192</Words>
  <Application>Microsoft Office PowerPoint</Application>
  <PresentationFormat>On-screen Show (4:3)</PresentationFormat>
  <Paragraphs>52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Gill Sans MT</vt:lpstr>
      <vt:lpstr>Times New Roman</vt:lpstr>
      <vt:lpstr>Gallery</vt:lpstr>
      <vt:lpstr>- S Tharun Kumar</vt:lpstr>
      <vt:lpstr>PROBLEM AND OBJECTIVES</vt:lpstr>
      <vt:lpstr>SOLUTION ARCHITECTURE</vt:lpstr>
      <vt:lpstr>Key Features</vt:lpstr>
      <vt:lpstr>Dashboards Showcase</vt:lpstr>
      <vt:lpstr>AML Alerts by Rule Type</vt:lpstr>
      <vt:lpstr>High-Risk Geography Alerts</vt:lpstr>
      <vt:lpstr>Impact &amp; Learnings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S Tharun Kumar</dc:creator>
  <cp:keywords/>
  <dc:description>generated using python-pptx</dc:description>
  <cp:lastModifiedBy>Tharun Kumar S</cp:lastModifiedBy>
  <cp:revision>6</cp:revision>
  <dcterms:created xsi:type="dcterms:W3CDTF">2013-01-27T09:14:16Z</dcterms:created>
  <dcterms:modified xsi:type="dcterms:W3CDTF">2025-08-17T10:08:47Z</dcterms:modified>
  <cp:category/>
</cp:coreProperties>
</file>