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24"/>
  </p:notesMasterIdLst>
  <p:sldIdLst>
    <p:sldId id="506" r:id="rId5"/>
    <p:sldId id="496" r:id="rId6"/>
    <p:sldId id="497" r:id="rId7"/>
    <p:sldId id="498" r:id="rId8"/>
    <p:sldId id="499" r:id="rId9"/>
    <p:sldId id="511" r:id="rId10"/>
    <p:sldId id="510" r:id="rId11"/>
    <p:sldId id="541" r:id="rId12"/>
    <p:sldId id="55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23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544FD235-DD28-4810-8ED2-36D36483A602}">
          <p14:sldIdLst>
            <p14:sldId id="506"/>
          </p14:sldIdLst>
        </p14:section>
        <p14:section name="Customer RIsk Rating" id="{5615D1B2-D453-4B76-BAFF-A66B42ED77F7}">
          <p14:sldIdLst>
            <p14:sldId id="496"/>
            <p14:sldId id="497"/>
            <p14:sldId id="498"/>
            <p14:sldId id="499"/>
            <p14:sldId id="511"/>
            <p14:sldId id="510"/>
            <p14:sldId id="541"/>
            <p14:sldId id="55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5"/>
  </p:normalViewPr>
  <p:slideViewPr>
    <p:cSldViewPr snapToGrid="0">
      <p:cViewPr varScale="1">
        <p:scale>
          <a:sx n="133" d="100"/>
          <a:sy n="133" d="100"/>
        </p:scale>
        <p:origin x="5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3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viewProps" Target="viewProp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heme" Target="theme/theme1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 /><Relationship Id="rId2" Type="http://schemas.openxmlformats.org/officeDocument/2006/relationships/image" Target="../media/image19.emf" /><Relationship Id="rId1" Type="http://schemas.openxmlformats.org/officeDocument/2006/relationships/image" Target="../media/image18.emf" /><Relationship Id="rId4" Type="http://schemas.openxmlformats.org/officeDocument/2006/relationships/image" Target="../media/image21.e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D5D605-19BA-44EC-9D52-725B96176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9B6DC-D025-4DDD-81D2-4CC9EB66FA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8A666D-0541-43E6-A643-8C5F68B08A1E}" type="datetimeFigureOut">
              <a:rPr lang="en-US"/>
              <a:pPr>
                <a:defRPr/>
              </a:pPr>
              <a:t>12/19/2021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C59F4-D4E2-4B7D-91BB-3698870BB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1995AEA-1E66-4F15-AF65-09BD13B1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2DB8B-1155-4854-9E6E-A27EC9DAE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84FE-B814-4185-A6C4-0B074E3B1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CF16E5-31F6-4D65-ADBB-7E460AC33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8F1D8555-722A-4647-98F5-12A3CCBAF5DF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66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5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8F1D8555-722A-4647-98F5-12A3CCBAF5DF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78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84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81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5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88D7496-2DFD-45F7-B142-A9A70491D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D65453B-54E3-49DB-AD08-4B10140BE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7EA4-38BC-4656-816E-8E88D6599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25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73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8B4E911-5934-4F3B-A83B-917128E98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B16A0FA-24F3-42D4-85D3-FC3919B2F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31A8-DEE0-4478-9751-3E717802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9425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94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88B4FA0-809E-4FA2-BB60-CA28382D5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0CBD5CD-222C-41B8-AE67-8B80A0F7D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359-145F-46BF-8733-A4ECDCD1B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267C753-D3C1-4874-95AA-2EF7DE074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BE8FDF-C752-4724-9AE5-781B26B36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0704-DCEA-4FA9-AA64-529BDD53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9D2174-5028-4801-9EA8-6A0D320A2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13E2284-BC0E-4BDE-92C7-EBB2C54D4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FE03-E16F-4653-800D-7BCF887F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4A4B4E16-BFAB-4ACC-B13C-C39B15A75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F350563-EE33-407B-9DBE-B95A2E995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DF79-BE01-47DD-915A-7183CC8DA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64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433460D-77FE-44A2-8613-E458B118F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A0F8598-6D0F-4147-9482-05A0F4C6B4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21DE-CAA3-4A70-820E-E195DBA4A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2D8FC-C665-451B-B12C-0BD2B92A9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588-A373-4BBB-98E0-C15BF262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16CF51A9-EC53-4715-AA01-4F4E033F6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0ACE1EF2-9A50-4D08-ABBB-DCA03A30BB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7ADB983-6F74-4660-8B7A-916237C32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9BDD10A-19D8-49AC-ABF9-CAC662112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BD6ABDF-9346-4EC5-9B24-5EC3F420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CC97-4160-401A-A3FC-BAE4C61C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FA9AE18-2B9B-4C18-A2C6-5E57D457D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FDBEB29-1E84-4F62-A2B8-3A07CF7A4A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B83A511-C472-4051-A077-B4C824B93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1B897B2-97AB-4251-9911-330BEC748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9F4DE96-F7CE-45FE-B083-863D92249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C25B10-92A3-4B31-8DCC-70121C489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B3BAD06-F63C-4F65-BEB5-E0A34820A6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34165D4-F277-4779-9785-C38486BCF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215F-80FB-40FB-B175-54E69837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6E3A547-2880-40FA-AA2E-88A28175B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980C539-49F2-4E50-B7D0-579F7424B6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37D2-2476-4E69-8DE4-94B382CC31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4696-D6DB-484A-B519-5326686B1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5DE49-F527-4A28-8379-830CB753F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B770259C-009F-497D-ADD5-D894CA9B0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325D26E-FE73-47A9-B2B6-9957920F8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727FBE-34AC-4794-B558-DFA9793E4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995F103-CEE2-4DDB-A316-1C36B5030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4AB3C8D-FEBE-49E4-9062-E6BEBA863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6052-0A4B-4A08-865C-CA9762586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B44937E0-D0A7-4E34-9F32-9DE0EF57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7F79415-240C-4729-9917-17B6D22781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753E-8A33-4ED7-A178-F0A063C71A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35707-1B21-48E9-A2A7-D49E3EBCF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781C7-6B48-4B0D-8799-F3D5281AA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42C81DE8-0E66-4A73-A0AE-001561785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5DEDC77-381A-4E07-A343-67FDB4F06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4A8BD-F49E-49C1-B56F-3B1A5E767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580F7-244E-408B-B7A7-9343CB99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1857-2CB5-49D4-9203-9D46F5CDF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DED341A-656E-4B05-8B92-48D26A067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2E1B246-0CAB-404B-BC63-60C59075C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8CB5E7B-BEA0-4241-A149-45BA9E273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E5AC5E-05E9-4F34-B118-14AE56A58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90B6F-0F52-40C3-9B92-BC3A2939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A36630C1-797A-4DCB-8A95-D72186906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D926BF3-AB87-4079-B33F-D89496F63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28D04E4-E72E-463F-91D1-244075290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96180A-078D-415A-B9E5-968B430E4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C2C45-970D-48DB-9FA9-190658F24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8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A3F9D595-8E97-4517-8027-207F62718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2A27EC9-5474-48C9-87BD-57465D317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1E62-BF8C-4D9C-AD25-F3489C6F0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2D0B-396F-45E6-946F-EA086EF57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997218-E32D-4CAA-93FA-E47E0047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6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3D65B938-F4A5-4D2B-9FC5-1C2E92BC5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EFD0BA8-4734-45A8-9DA0-A843C73072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83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83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0C68E-5902-4018-898E-E675BAE42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4A28-C720-4555-87A5-46010B489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F7523-9FCC-4872-B3B9-8F3A7C6F9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320B6D66-AA87-4D2A-B220-C5B1BA9A4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D3E4074-02A6-43BF-948B-2CC134D29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DBE46C-6B9E-4612-A63A-78140E5EE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04C751-AE1A-44F6-A0C5-5EEEA24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03410F-FD37-4BCF-907B-22C8C344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405DF9A-E6AE-4FAD-B9B8-E98C411B5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D9F9585-8925-4E76-9EE0-500B3A1789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1F2BDA3-C7BD-4788-BC94-172F9451A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A3A67A-9AAA-44C0-9F4F-D91281FCB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4ABA5A-D5AB-42EB-80EA-3C33AEDD2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46"/>
          <a:stretch>
            <a:fillRect/>
          </a:stretch>
        </p:blipFill>
        <p:spPr bwMode="auto">
          <a:xfrm>
            <a:off x="0" y="2"/>
            <a:ext cx="1219200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6108701"/>
            <a:ext cx="12192000" cy="749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76" y="6353175"/>
            <a:ext cx="944563" cy="27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-14288"/>
            <a:ext cx="12192000" cy="6129339"/>
          </a:xfrm>
          <a:prstGeom prst="rect">
            <a:avLst/>
          </a:prstGeom>
          <a:solidFill>
            <a:srgbClr val="BD09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3183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AA5D4C6-C84A-4D6B-A8E2-F5FE9621E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7117E02-148B-4DDA-8F95-3DAFF45C03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7BA3-64D4-4D2F-885C-8BB8563D7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253C-E585-4795-8A55-C786A22C7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CE697-A7F3-462F-AE09-D6EEB829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8A5CA77-0692-40AC-9A57-E5CE9B6F7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B5E274E-4B7A-4D15-B78A-CC955E16C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43A77D1-B0D5-43B8-BDF1-28D54F805D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BB82738-1E7E-41BE-94FD-BB7FFF2AF4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FBCF-DF5F-419A-93D3-FAE49EABD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BDB9451-80A5-4B1B-A74E-BA41EAB26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02C78-8AD1-4DF6-B92D-AAFA16E9D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77B79B-71CB-4327-9378-4994F4EFB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FA43-D404-4067-BFC8-BBE54A3D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D85A0E9-0B1B-40B0-B464-C23AB7BE09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C7A9596-B153-44F0-A7E4-3B65E9DDFA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B49-386C-4A4D-B0C7-2A85FE8B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2026084-3C65-45C6-89D6-A0C87B72B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50717F4-E1D0-4833-B982-1903A7B7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6226B3B-2224-420E-BADD-2F90F4406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F30C-A594-4D63-A3AB-8699917C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E49389B-B40F-453D-A47F-AE62962A5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A1ED123-F952-4F27-AF4D-279015E6D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1331-D717-494C-8F0A-1B4BE7B6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F411088-F020-4754-8135-637D879C6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50E804-9E1F-413A-B5CC-80963C77A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52E9-0FA5-4F94-A376-DD6D7F42D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96530771-74B1-497D-B425-EA5C5D6ECEB4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73E3-1402-4B9C-9D59-CA2C16F5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F51A-6968-4AFA-95C5-E83FB101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F7334-D539-4DA0-AE05-1AF7E48B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6FE501E3-DE9F-490F-B0AE-61E84B47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37" r:id="rId6"/>
    <p:sldLayoutId id="2147484150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51" r:id="rId14"/>
    <p:sldLayoutId id="2147484152" r:id="rId15"/>
    <p:sldLayoutId id="2147484153" r:id="rId16"/>
    <p:sldLayoutId id="2147484154" r:id="rId17"/>
    <p:sldLayoutId id="2147484155" r:id="rId18"/>
    <p:sldLayoutId id="2147484156" r:id="rId19"/>
    <p:sldLayoutId id="2147484157" r:id="rId20"/>
    <p:sldLayoutId id="2147484158" r:id="rId21"/>
    <p:sldLayoutId id="2147484159" r:id="rId22"/>
    <p:sldLayoutId id="2147484160" r:id="rId23"/>
    <p:sldLayoutId id="2147484161" r:id="rId24"/>
    <p:sldLayoutId id="2147484162" r:id="rId25"/>
    <p:sldLayoutId id="2147484163" r:id="rId26"/>
    <p:sldLayoutId id="2147484164" r:id="rId27"/>
    <p:sldLayoutId id="2147484165" r:id="rId2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slide" Target="slide10.xml" /><Relationship Id="rId7" Type="http://schemas.openxmlformats.org/officeDocument/2006/relationships/image" Target="../media/image15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6.xml" /><Relationship Id="rId6" Type="http://schemas.openxmlformats.org/officeDocument/2006/relationships/slide" Target="slide2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8.xml" /><Relationship Id="rId4" Type="http://schemas.openxmlformats.org/officeDocument/2006/relationships/image" Target="../media/image1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8.xml" /><Relationship Id="rId4" Type="http://schemas.openxmlformats.org/officeDocument/2006/relationships/image" Target="../media/image17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8.xml" /><Relationship Id="rId4" Type="http://schemas.openxmlformats.org/officeDocument/2006/relationships/image" Target="../media/image17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8.xml" /><Relationship Id="rId4" Type="http://schemas.openxmlformats.org/officeDocument/2006/relationships/image" Target="../media/image17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8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8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8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8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8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8.xml" /><Relationship Id="rId4" Type="http://schemas.openxmlformats.org/officeDocument/2006/relationships/image" Target="../media/image1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8.xml" /><Relationship Id="rId4" Type="http://schemas.openxmlformats.org/officeDocument/2006/relationships/image" Target="../media/image17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8.xml" /><Relationship Id="rId4" Type="http://schemas.openxmlformats.org/officeDocument/2006/relationships/image" Target="../media/image17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8.xml" /><Relationship Id="rId4" Type="http://schemas.openxmlformats.org/officeDocument/2006/relationships/image" Target="../media/image17.jpe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Macro-Enabled_Worksheet1.xlsm" /><Relationship Id="rId13" Type="http://schemas.openxmlformats.org/officeDocument/2006/relationships/image" Target="../media/image21.emf" /><Relationship Id="rId3" Type="http://schemas.openxmlformats.org/officeDocument/2006/relationships/image" Target="../media/image15.png" /><Relationship Id="rId7" Type="http://schemas.openxmlformats.org/officeDocument/2006/relationships/image" Target="../media/image18.emf" /><Relationship Id="rId12" Type="http://schemas.openxmlformats.org/officeDocument/2006/relationships/package" Target="../embeddings/Microsoft_Excel_Macro-Enabled_Worksheet3.xlsm" /><Relationship Id="rId2" Type="http://schemas.openxmlformats.org/officeDocument/2006/relationships/slideLayout" Target="../slideLayouts/slideLayout28.xml" /><Relationship Id="rId1" Type="http://schemas.openxmlformats.org/officeDocument/2006/relationships/vmlDrawing" Target="../drawings/vmlDrawing1.vml" /><Relationship Id="rId6" Type="http://schemas.openxmlformats.org/officeDocument/2006/relationships/package" Target="../embeddings/Microsoft_Excel_Macro-Enabled_Worksheet.xlsm" /><Relationship Id="rId11" Type="http://schemas.openxmlformats.org/officeDocument/2006/relationships/image" Target="../media/image20.emf" /><Relationship Id="rId5" Type="http://schemas.openxmlformats.org/officeDocument/2006/relationships/image" Target="../media/image17.jpeg" /><Relationship Id="rId10" Type="http://schemas.openxmlformats.org/officeDocument/2006/relationships/package" Target="../embeddings/Microsoft_Excel_Macro-Enabled_Worksheet2.xlsm" /><Relationship Id="rId4" Type="http://schemas.openxmlformats.org/officeDocument/2006/relationships/image" Target="../media/image12.jpeg" /><Relationship Id="rId9" Type="http://schemas.openxmlformats.org/officeDocument/2006/relationships/image" Target="../media/image19.emf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8.xml" /><Relationship Id="rId6" Type="http://schemas.openxmlformats.org/officeDocument/2006/relationships/image" Target="../media/image17.jpeg" /><Relationship Id="rId5" Type="http://schemas.openxmlformats.org/officeDocument/2006/relationships/image" Target="../media/image23.png" /><Relationship Id="rId4" Type="http://schemas.openxmlformats.org/officeDocument/2006/relationships/image" Target="../media/image2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8.xml" /><Relationship Id="rId4" Type="http://schemas.openxmlformats.org/officeDocument/2006/relationships/image" Target="../media/image17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7BF0D8-24DA-447C-80D5-53870AAE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4BC8C-3029-4192-9674-4C7FC2BF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Challenges:</a:t>
            </a:r>
            <a:endParaRPr lang="en-SG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459B0A0-7FDD-4C4D-8A06-5B1CCC4EFE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7381507"/>
                  </p:ext>
                </p:extLst>
              </p:nvPr>
            </p:nvGraphicFramePr>
            <p:xfrm>
              <a:off x="2300288" y="1295400"/>
              <a:ext cx="7961312" cy="4267200"/>
            </p:xfrm>
            <a:graphic>
              <a:graphicData uri="http://schemas.microsoft.com/office/powerpoint/2016/summaryzoom">
                <psuz:summaryZm>
                  <psuz:summaryZmObj sectionId="{5615D1B2-D453-4B76-BAFF-A66B42ED77F7}">
                    <psuz:zmPr id="{5763895B-2EA8-4277-9910-933C1A4FAE3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892" y="1125996"/>
                          <a:ext cx="3582590" cy="2015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DA8B230-5E50-4BBA-BC5B-F2519C38346A}" offsetFactorX="2974" scaleFactorY="99170">
                    <psuz:zmPr id="{0C7ABF13-6F31-4186-8294-593B25BCFDA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154375" y="1134359"/>
                          <a:ext cx="3582590" cy="19984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459B0A0-7FDD-4C4D-8A06-5B1CCC4EFE2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300288" y="1295400"/>
                <a:ext cx="7961312" cy="4267200"/>
                <a:chOff x="2300288" y="1295400"/>
                <a:chExt cx="7961312" cy="4267200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1180" y="2421396"/>
                  <a:ext cx="3582590" cy="201520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/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4663" y="2429759"/>
                  <a:ext cx="3582590" cy="19984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C1120E9-B048-4E6D-9067-58834A570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E10414-57A8-4A40-BD24-A70C0ED9B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331" y="2436212"/>
            <a:ext cx="3593804" cy="19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6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9E563D-2B85-404B-AF14-B20C9BA7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2249576"/>
            <a:ext cx="12192000" cy="1785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sz="2000" spc="300">
              <a:solidFill>
                <a:srgbClr val="D2292D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308976" y="1353775"/>
            <a:ext cx="12191999" cy="533400"/>
          </a:xfrm>
          <a:prstGeom prst="roundRect">
            <a:avLst>
              <a:gd name="adj" fmla="val 100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  <a:latin typeface="Avenir Black" charset="0"/>
                <a:ea typeface="Avenir Black" charset="0"/>
                <a:cs typeface="Avenir Black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FCF01-32F1-4428-8108-BAFB6FF6F755}"/>
              </a:ext>
            </a:extLst>
          </p:cNvPr>
          <p:cNvSpPr txBox="1"/>
          <p:nvPr/>
        </p:nvSpPr>
        <p:spPr>
          <a:xfrm>
            <a:off x="1961975" y="2721114"/>
            <a:ext cx="846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Order Book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DD50E-AA57-4F08-B659-D40DA563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96" y="192738"/>
            <a:ext cx="4472392" cy="1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83A8F-65A0-490D-9234-8F2F1E84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60673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800" y="744022"/>
            <a:ext cx="4091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INTRODUCTION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89497-5354-4210-AE87-4A896B7834D2}"/>
              </a:ext>
            </a:extLst>
          </p:cNvPr>
          <p:cNvSpPr txBox="1"/>
          <p:nvPr/>
        </p:nvSpPr>
        <p:spPr>
          <a:xfrm>
            <a:off x="257176" y="1875592"/>
            <a:ext cx="11085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problem statement is focused on building a workable Order-Book Management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The term Order-Book refers to an electronic list of buy and sell orders for a specific financial instrument like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System will have 2 kind of Users – Admin and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Customers can place new order for stocks purchasing  when market is open and Admin can execute the orders when market is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The market open/close action will be handled by Admin. Once market is closed, no new orders can be placed by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When the market is closed , Admin has to ‘execute’ the orders . Detailed logic is provided in next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The system focus on only Buying the financial instrument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0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14288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800" y="744022"/>
            <a:ext cx="3190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DELIVERABLES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600071" y="1957388"/>
            <a:ext cx="11430003" cy="4000500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application can be a mobile or web application.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 should provide screens to </a:t>
            </a:r>
            <a:r>
              <a:rPr lang="en-US" sz="2000" dirty="0">
                <a:latin typeface="Calibri" panose="020F0502020204030204"/>
                <a:ea typeface="Avenir Light" charset="0"/>
                <a:cs typeface="Avenir Light" charset="0"/>
              </a:rPr>
              <a:t>accept customer data.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Calibri" panose="020F0502020204030204"/>
                <a:ea typeface="Avenir Light" charset="0"/>
                <a:cs typeface="Avenir Light" charset="0"/>
              </a:rPr>
              <a:t>The app should provide screens to display orders and execute order for Admin user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 should have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som</a:t>
            </a:r>
            <a:r>
              <a:rPr lang="en-US" sz="2000" dirty="0">
                <a:latin typeface="Calibri" panose="020F0502020204030204"/>
                <a:ea typeface="Avenir Light" charset="0"/>
                <a:cs typeface="Avenir Light" charset="0"/>
              </a:rPr>
              <a:t>e persistent storage to store order information and corresponding service API to connect to front-end</a:t>
            </a:r>
            <a:endParaRPr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Calibri" panose="020F0502020204030204"/>
                <a:ea typeface="Avenir Light" charset="0"/>
                <a:cs typeface="Avenir Light" charset="0"/>
              </a:rPr>
              <a:t>The app should user REST wherever required and be API &amp; Components Driven. Java is recommended not mandatory though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1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 flipH="1">
            <a:off x="600071" y="1957388"/>
            <a:ext cx="11430003" cy="4000500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D39701-8C28-BC46-BE2D-4D26953CEC6F}"/>
              </a:ext>
            </a:extLst>
          </p:cNvPr>
          <p:cNvSpPr txBox="1"/>
          <p:nvPr/>
        </p:nvSpPr>
        <p:spPr>
          <a:xfrm>
            <a:off x="170316" y="288547"/>
            <a:ext cx="463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Business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4A04A-68F9-1A43-AC06-D166E8F7CF3C}"/>
              </a:ext>
            </a:extLst>
          </p:cNvPr>
          <p:cNvSpPr txBox="1"/>
          <p:nvPr/>
        </p:nvSpPr>
        <p:spPr>
          <a:xfrm>
            <a:off x="170316" y="1242391"/>
            <a:ext cx="11859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System manages Order-Books. Each stock has specific stock Id and every order book deals with only one kind of Stock. I.e. every stock will have its own Order-book.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There are 2 Users for System – Customer and Admin. Admin can OPEN/CLOSE the Market. Customer can place new order for any stock when market is open. System should not accept any order when ADMIN close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An Order is defined by Quantity, order date, stock Id and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There are 2 Types of Order : Market Order and LIMIT Order. Limit order has a specified Price whereas Market orders are request for best price and Customer doesn’t provide Price for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When ADMIN Close the Market, Orders can be processed. Admin can select the stock and see all the orders for the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ADMIN Execute order in chunks. Every Executions of order will accept 2 inputs – Execution Qty and Execution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If Execution is added , some orders become REJECTED – if order is LIMIT order and its order price is lower than Execution price. All subsequent Execution will have same execution price. Execution price cant change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Execution Quantity should be distributed linearly among all accepted order . ACCEPTED Order i.e. all market orders and where LIMIT Order price is greater or equal than Processing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System should accept execution till all ACCEPTED Orders gets processed for specific Stock.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7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29CD9D3-8DD0-4566-ABF1-5FAF2B35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75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650FED-830C-4D0F-A3B1-D921513A3BB9}"/>
              </a:ext>
            </a:extLst>
          </p:cNvPr>
          <p:cNvSpPr/>
          <p:nvPr/>
        </p:nvSpPr>
        <p:spPr>
          <a:xfrm>
            <a:off x="271101" y="168964"/>
            <a:ext cx="7299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Book Order – Customer Screen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91724-1097-4734-99EE-D47A90ECF5CD}"/>
              </a:ext>
            </a:extLst>
          </p:cNvPr>
          <p:cNvSpPr/>
          <p:nvPr/>
        </p:nvSpPr>
        <p:spPr bwMode="auto">
          <a:xfrm>
            <a:off x="271101" y="1085428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Search Stock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3C2B1-A146-4800-B9C4-3316FC5F62C8}"/>
              </a:ext>
            </a:extLst>
          </p:cNvPr>
          <p:cNvSpPr/>
          <p:nvPr/>
        </p:nvSpPr>
        <p:spPr bwMode="auto">
          <a:xfrm>
            <a:off x="276223" y="1495003"/>
            <a:ext cx="2735334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DBS…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D8480-A2B5-4869-9B97-A395FFBF1F0F}"/>
              </a:ext>
            </a:extLst>
          </p:cNvPr>
          <p:cNvSpPr txBox="1"/>
          <p:nvPr/>
        </p:nvSpPr>
        <p:spPr>
          <a:xfrm>
            <a:off x="3263048" y="1017760"/>
            <a:ext cx="831148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This should be Select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Dropdwon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 input field to see pre-defined stocks list . Customer can select a stock name here. Each stock is tied to its Stock ID</a:t>
            </a:r>
            <a:endParaRPr lang="en-SG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C30E43C7-7B67-403A-AA6E-116918EF64C3}"/>
              </a:ext>
            </a:extLst>
          </p:cNvPr>
          <p:cNvSpPr/>
          <p:nvPr/>
        </p:nvSpPr>
        <p:spPr bwMode="auto">
          <a:xfrm flipH="1">
            <a:off x="2566799" y="1570398"/>
            <a:ext cx="425102" cy="31088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68080B-5167-436C-B78D-148F16BB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D8497C0-B8F0-FD4F-81C0-18FAB6E10271}"/>
              </a:ext>
            </a:extLst>
          </p:cNvPr>
          <p:cNvSpPr/>
          <p:nvPr/>
        </p:nvSpPr>
        <p:spPr bwMode="auto">
          <a:xfrm>
            <a:off x="276223" y="2821977"/>
            <a:ext cx="2735334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Limit or Market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77062-9563-7041-8C48-282BB5C014DC}"/>
              </a:ext>
            </a:extLst>
          </p:cNvPr>
          <p:cNvSpPr/>
          <p:nvPr/>
        </p:nvSpPr>
        <p:spPr bwMode="auto">
          <a:xfrm>
            <a:off x="271101" y="2397850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Order Type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FFD97D-87E6-B04E-82A9-A6AC52B51062}"/>
              </a:ext>
            </a:extLst>
          </p:cNvPr>
          <p:cNvSpPr/>
          <p:nvPr/>
        </p:nvSpPr>
        <p:spPr bwMode="auto">
          <a:xfrm>
            <a:off x="271101" y="3882451"/>
            <a:ext cx="2735334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150.00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39AF80-5AD7-1F42-94C4-2EF7ED050F4F}"/>
              </a:ext>
            </a:extLst>
          </p:cNvPr>
          <p:cNvSpPr/>
          <p:nvPr/>
        </p:nvSpPr>
        <p:spPr bwMode="auto">
          <a:xfrm>
            <a:off x="271101" y="3458324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Price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27EB7-861F-5841-B47D-CAE0AB5CB354}"/>
              </a:ext>
            </a:extLst>
          </p:cNvPr>
          <p:cNvSpPr/>
          <p:nvPr/>
        </p:nvSpPr>
        <p:spPr bwMode="auto">
          <a:xfrm>
            <a:off x="271101" y="4957477"/>
            <a:ext cx="2735334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10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71141D-B4E4-2B41-A3A9-D5C9679666EA}"/>
              </a:ext>
            </a:extLst>
          </p:cNvPr>
          <p:cNvSpPr/>
          <p:nvPr/>
        </p:nvSpPr>
        <p:spPr bwMode="auto">
          <a:xfrm>
            <a:off x="271101" y="4533350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Quantity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1FAA60-96B3-744A-99A1-CD42D0912DB6}"/>
              </a:ext>
            </a:extLst>
          </p:cNvPr>
          <p:cNvSpPr/>
          <p:nvPr/>
        </p:nvSpPr>
        <p:spPr bwMode="auto">
          <a:xfrm>
            <a:off x="271101" y="5585031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Place Order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89F0F-9FFD-F341-A474-B7DA3B1D1F11}"/>
              </a:ext>
            </a:extLst>
          </p:cNvPr>
          <p:cNvSpPr/>
          <p:nvPr/>
        </p:nvSpPr>
        <p:spPr>
          <a:xfrm>
            <a:off x="3263048" y="2287979"/>
            <a:ext cx="8562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Input type Select Dropdown with 2 values ‘LIMIT’ or ’MARKET’. If limit order is selected, then customer has to provide Price in next price field and its mandatory for LIMIT order. For MARKET order type , PRICE field becomes disabled and not required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6F9E7-4B4F-1B4C-877F-1E7B737F09F8}"/>
              </a:ext>
            </a:extLst>
          </p:cNvPr>
          <p:cNvSpPr/>
          <p:nvPr/>
        </p:nvSpPr>
        <p:spPr>
          <a:xfrm>
            <a:off x="3320606" y="33686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Price for Market Order. 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90FEF4-C330-024D-A6D7-F2AF3E5ECFD0}"/>
              </a:ext>
            </a:extLst>
          </p:cNvPr>
          <p:cNvSpPr/>
          <p:nvPr/>
        </p:nvSpPr>
        <p:spPr>
          <a:xfrm>
            <a:off x="3320606" y="44437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Quantity of order .Must be a positive integer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1010F-BC61-8C4F-8776-00A75D820966}"/>
              </a:ext>
            </a:extLst>
          </p:cNvPr>
          <p:cNvSpPr/>
          <p:nvPr/>
        </p:nvSpPr>
        <p:spPr>
          <a:xfrm>
            <a:off x="3320606" y="5287909"/>
            <a:ext cx="6470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solidFill>
                  <a:schemeClr val="bg1"/>
                </a:solidFill>
              </a:rPr>
              <a:t>Submit button for placing order. This should be enabled only when Market is OPEN by ADMIN User. By default it should be disabled . If market is OPEN , On submitting this </a:t>
            </a:r>
            <a:r>
              <a:rPr lang="en-SG" err="1">
                <a:solidFill>
                  <a:schemeClr val="bg1"/>
                </a:solidFill>
              </a:rPr>
              <a:t>form,Customer</a:t>
            </a:r>
            <a:r>
              <a:rPr lang="en-SG">
                <a:solidFill>
                  <a:schemeClr val="bg1"/>
                </a:solidFill>
              </a:rPr>
              <a:t> should be shown some message to inform that Order placed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0020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32818D3-E01B-D041-9577-6AE8869D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53DAB9D-921A-E142-AB52-4898DF1EF360}"/>
              </a:ext>
            </a:extLst>
          </p:cNvPr>
          <p:cNvSpPr/>
          <p:nvPr/>
        </p:nvSpPr>
        <p:spPr bwMode="auto">
          <a:xfrm>
            <a:off x="2632036" y="2070895"/>
            <a:ext cx="1439702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From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405217-0808-A142-BB04-DC1C7D53B7B5}"/>
              </a:ext>
            </a:extLst>
          </p:cNvPr>
          <p:cNvSpPr/>
          <p:nvPr/>
        </p:nvSpPr>
        <p:spPr bwMode="auto">
          <a:xfrm>
            <a:off x="350614" y="1125642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Open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2D191F3-B1F1-584F-9CC1-832E62F7013F}"/>
              </a:ext>
            </a:extLst>
          </p:cNvPr>
          <p:cNvGraphicFramePr>
            <a:graphicFrameLocks noGrp="1"/>
          </p:cNvGraphicFramePr>
          <p:nvPr/>
        </p:nvGraphicFramePr>
        <p:xfrm>
          <a:off x="102135" y="2913654"/>
          <a:ext cx="8016016" cy="191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1">
                  <a:extLst>
                    <a:ext uri="{9D8B030D-6E8A-4147-A177-3AD203B41FA5}">
                      <a16:colId xmlns:a16="http://schemas.microsoft.com/office/drawing/2014/main" val="2718533429"/>
                    </a:ext>
                  </a:extLst>
                </a:gridCol>
                <a:gridCol w="1370643">
                  <a:extLst>
                    <a:ext uri="{9D8B030D-6E8A-4147-A177-3AD203B41FA5}">
                      <a16:colId xmlns:a16="http://schemas.microsoft.com/office/drawing/2014/main" val="1240394500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373891963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732342630"/>
                    </a:ext>
                  </a:extLst>
                </a:gridCol>
                <a:gridCol w="1107900">
                  <a:extLst>
                    <a:ext uri="{9D8B030D-6E8A-4147-A177-3AD203B41FA5}">
                      <a16:colId xmlns:a16="http://schemas.microsoft.com/office/drawing/2014/main" val="1289371792"/>
                    </a:ext>
                  </a:extLst>
                </a:gridCol>
                <a:gridCol w="896104">
                  <a:extLst>
                    <a:ext uri="{9D8B030D-6E8A-4147-A177-3AD203B41FA5}">
                      <a16:colId xmlns:a16="http://schemas.microsoft.com/office/drawing/2014/main" val="126179057"/>
                    </a:ext>
                  </a:extLst>
                </a:gridCol>
                <a:gridCol w="1260688">
                  <a:extLst>
                    <a:ext uri="{9D8B030D-6E8A-4147-A177-3AD203B41FA5}">
                      <a16:colId xmlns:a16="http://schemas.microsoft.com/office/drawing/2014/main" val="1055249992"/>
                    </a:ext>
                  </a:extLst>
                </a:gridCol>
                <a:gridCol w="743316">
                  <a:extLst>
                    <a:ext uri="{9D8B030D-6E8A-4147-A177-3AD203B41FA5}">
                      <a16:colId xmlns:a16="http://schemas.microsoft.com/office/drawing/2014/main" val="2960880247"/>
                    </a:ext>
                  </a:extLst>
                </a:gridCol>
              </a:tblGrid>
              <a:tr h="544363">
                <a:tc>
                  <a:txBody>
                    <a:bodyPr/>
                    <a:lstStyle/>
                    <a:p>
                      <a:r>
                        <a:rPr lang="en-US" sz="1400" err="1"/>
                        <a:t>S.No</a:t>
                      </a:r>
                      <a:r>
                        <a:rPr lang="en-US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Executed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02966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50582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56045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60930"/>
                  </a:ext>
                </a:extLst>
              </a:tr>
            </a:tbl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ECB23491-D3AB-7A45-BB25-AED034B2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638" y="168964"/>
            <a:ext cx="2653072" cy="856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3B5C7-B6A0-8043-B690-17DBF7D9EA0C}"/>
              </a:ext>
            </a:extLst>
          </p:cNvPr>
          <p:cNvSpPr/>
          <p:nvPr/>
        </p:nvSpPr>
        <p:spPr>
          <a:xfrm>
            <a:off x="280290" y="338241"/>
            <a:ext cx="273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Admin Screen-1</a:t>
            </a: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CFE3-B532-E149-95E7-607FDA6DBE06}"/>
              </a:ext>
            </a:extLst>
          </p:cNvPr>
          <p:cNvSpPr txBox="1"/>
          <p:nvPr/>
        </p:nvSpPr>
        <p:spPr>
          <a:xfrm>
            <a:off x="5024489" y="877449"/>
            <a:ext cx="58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Buttons to OPEN/CLOSE the Market</a:t>
            </a:r>
            <a:r>
              <a:rPr lang="en-US"/>
              <a:t>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048E2-F0F5-2347-B040-F0AAB6301B5A}"/>
              </a:ext>
            </a:extLst>
          </p:cNvPr>
          <p:cNvSpPr/>
          <p:nvPr/>
        </p:nvSpPr>
        <p:spPr bwMode="auto">
          <a:xfrm>
            <a:off x="2666432" y="1120850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CLOSE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851F21-8D5F-8444-BDF3-18DEF49FC2FB}"/>
              </a:ext>
            </a:extLst>
          </p:cNvPr>
          <p:cNvSpPr/>
          <p:nvPr/>
        </p:nvSpPr>
        <p:spPr bwMode="auto">
          <a:xfrm>
            <a:off x="4396725" y="2076622"/>
            <a:ext cx="1221324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288A1-D93E-0442-BB6F-7E35F5BD4922}"/>
              </a:ext>
            </a:extLst>
          </p:cNvPr>
          <p:cNvSpPr/>
          <p:nvPr/>
        </p:nvSpPr>
        <p:spPr bwMode="auto">
          <a:xfrm>
            <a:off x="6301409" y="1962594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Show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A733B-6552-C645-8B27-F34DFF6A29A7}"/>
              </a:ext>
            </a:extLst>
          </p:cNvPr>
          <p:cNvSpPr/>
          <p:nvPr/>
        </p:nvSpPr>
        <p:spPr>
          <a:xfrm>
            <a:off x="7132983" y="3376630"/>
            <a:ext cx="505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A2A5B-895F-6340-BFD5-6894A032DF8F}"/>
              </a:ext>
            </a:extLst>
          </p:cNvPr>
          <p:cNvSpPr/>
          <p:nvPr/>
        </p:nvSpPr>
        <p:spPr bwMode="auto">
          <a:xfrm>
            <a:off x="735201" y="1962407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Select Stock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BDAB9-01EF-CC4A-8A40-F9585BDFCDD4}"/>
              </a:ext>
            </a:extLst>
          </p:cNvPr>
          <p:cNvSpPr/>
          <p:nvPr/>
        </p:nvSpPr>
        <p:spPr bwMode="auto">
          <a:xfrm>
            <a:off x="753194" y="2214653"/>
            <a:ext cx="1478187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DBS…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Arrow: Down 49">
            <a:extLst>
              <a:ext uri="{FF2B5EF4-FFF2-40B4-BE49-F238E27FC236}">
                <a16:creationId xmlns:a16="http://schemas.microsoft.com/office/drawing/2014/main" id="{A01C1009-E7F2-D341-89CB-513649DBB49E}"/>
              </a:ext>
            </a:extLst>
          </p:cNvPr>
          <p:cNvSpPr/>
          <p:nvPr/>
        </p:nvSpPr>
        <p:spPr bwMode="auto">
          <a:xfrm flipH="1">
            <a:off x="1896836" y="2294786"/>
            <a:ext cx="316551" cy="31088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EEDC9-964D-C444-9E0D-43FADBBCA500}"/>
              </a:ext>
            </a:extLst>
          </p:cNvPr>
          <p:cNvSpPr/>
          <p:nvPr/>
        </p:nvSpPr>
        <p:spPr bwMode="auto">
          <a:xfrm>
            <a:off x="441784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56984-5C7A-E34F-B6CC-043833C0B139}"/>
              </a:ext>
            </a:extLst>
          </p:cNvPr>
          <p:cNvSpPr/>
          <p:nvPr/>
        </p:nvSpPr>
        <p:spPr bwMode="auto">
          <a:xfrm>
            <a:off x="2385667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150</a:t>
            </a:r>
            <a:endParaRPr kumimoji="0" lang="en-SG" sz="14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4E57D-6BBA-BB48-BF1A-FF00AFFC666B}"/>
              </a:ext>
            </a:extLst>
          </p:cNvPr>
          <p:cNvSpPr/>
          <p:nvPr/>
        </p:nvSpPr>
        <p:spPr bwMode="auto">
          <a:xfrm>
            <a:off x="4396725" y="5722868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Execute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E25E1-F7CA-6440-B938-19493BE0C402}"/>
              </a:ext>
            </a:extLst>
          </p:cNvPr>
          <p:cNvSpPr/>
          <p:nvPr/>
        </p:nvSpPr>
        <p:spPr bwMode="auto">
          <a:xfrm>
            <a:off x="453096" y="5478394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Execution Qty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B70AB-BC22-6B45-8ACA-E5BFB1DAB68C}"/>
              </a:ext>
            </a:extLst>
          </p:cNvPr>
          <p:cNvSpPr/>
          <p:nvPr/>
        </p:nvSpPr>
        <p:spPr bwMode="auto">
          <a:xfrm>
            <a:off x="2376593" y="5478283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Execution Price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9C5D8-1ADE-9848-9D24-1052315F683C}"/>
              </a:ext>
            </a:extLst>
          </p:cNvPr>
          <p:cNvSpPr txBox="1"/>
          <p:nvPr/>
        </p:nvSpPr>
        <p:spPr>
          <a:xfrm>
            <a:off x="6533087" y="5347252"/>
            <a:ext cx="470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Execution Of Order will be accepted when Market is closed. Once execute orders is </a:t>
            </a:r>
            <a:r>
              <a:rPr lang="en-US" err="1">
                <a:solidFill>
                  <a:schemeClr val="bg1"/>
                </a:solidFill>
              </a:rPr>
              <a:t>clicked.Table</a:t>
            </a:r>
            <a:r>
              <a:rPr lang="en-US">
                <a:solidFill>
                  <a:schemeClr val="bg1"/>
                </a:solidFill>
              </a:rPr>
              <a:t> should refresh the data 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361C3-8130-B44F-B949-7E2F4B314BA4}"/>
              </a:ext>
            </a:extLst>
          </p:cNvPr>
          <p:cNvSpPr/>
          <p:nvPr/>
        </p:nvSpPr>
        <p:spPr>
          <a:xfrm>
            <a:off x="8549774" y="1695644"/>
            <a:ext cx="4109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Date Picker and Stock select Filters to Show all orders</a:t>
            </a:r>
            <a:r>
              <a:rPr lang="en-US"/>
              <a:t>.. </a:t>
            </a:r>
            <a:r>
              <a:rPr lang="en-US">
                <a:solidFill>
                  <a:schemeClr val="bg1"/>
                </a:solidFill>
              </a:rPr>
              <a:t>Order status can be PLACED, PROCESSED,ACCEPTED and REJECTED </a:t>
            </a:r>
          </a:p>
        </p:txBody>
      </p:sp>
    </p:spTree>
    <p:extLst>
      <p:ext uri="{BB962C8B-B14F-4D97-AF65-F5344CB8AC3E}">
        <p14:creationId xmlns:p14="http://schemas.microsoft.com/office/powerpoint/2010/main" val="126768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32818D3-E01B-D041-9577-6AE8869D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" y="338241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53DAB9D-921A-E142-AB52-4898DF1EF360}"/>
              </a:ext>
            </a:extLst>
          </p:cNvPr>
          <p:cNvSpPr/>
          <p:nvPr/>
        </p:nvSpPr>
        <p:spPr bwMode="auto">
          <a:xfrm>
            <a:off x="2632036" y="2043545"/>
            <a:ext cx="1439702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From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405217-0808-A142-BB04-DC1C7D53B7B5}"/>
              </a:ext>
            </a:extLst>
          </p:cNvPr>
          <p:cNvSpPr/>
          <p:nvPr/>
        </p:nvSpPr>
        <p:spPr bwMode="auto">
          <a:xfrm>
            <a:off x="350614" y="1125642"/>
            <a:ext cx="1985082" cy="404783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OPEN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2D191F3-B1F1-584F-9CC1-832E62F7013F}"/>
              </a:ext>
            </a:extLst>
          </p:cNvPr>
          <p:cNvGraphicFramePr>
            <a:graphicFrameLocks noGrp="1"/>
          </p:cNvGraphicFramePr>
          <p:nvPr/>
        </p:nvGraphicFramePr>
        <p:xfrm>
          <a:off x="102135" y="2913654"/>
          <a:ext cx="8016016" cy="191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1">
                  <a:extLst>
                    <a:ext uri="{9D8B030D-6E8A-4147-A177-3AD203B41FA5}">
                      <a16:colId xmlns:a16="http://schemas.microsoft.com/office/drawing/2014/main" val="2718533429"/>
                    </a:ext>
                  </a:extLst>
                </a:gridCol>
                <a:gridCol w="1370643">
                  <a:extLst>
                    <a:ext uri="{9D8B030D-6E8A-4147-A177-3AD203B41FA5}">
                      <a16:colId xmlns:a16="http://schemas.microsoft.com/office/drawing/2014/main" val="1240394500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373891963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732342630"/>
                    </a:ext>
                  </a:extLst>
                </a:gridCol>
                <a:gridCol w="1107900">
                  <a:extLst>
                    <a:ext uri="{9D8B030D-6E8A-4147-A177-3AD203B41FA5}">
                      <a16:colId xmlns:a16="http://schemas.microsoft.com/office/drawing/2014/main" val="1289371792"/>
                    </a:ext>
                  </a:extLst>
                </a:gridCol>
                <a:gridCol w="896104">
                  <a:extLst>
                    <a:ext uri="{9D8B030D-6E8A-4147-A177-3AD203B41FA5}">
                      <a16:colId xmlns:a16="http://schemas.microsoft.com/office/drawing/2014/main" val="126179057"/>
                    </a:ext>
                  </a:extLst>
                </a:gridCol>
                <a:gridCol w="1260688">
                  <a:extLst>
                    <a:ext uri="{9D8B030D-6E8A-4147-A177-3AD203B41FA5}">
                      <a16:colId xmlns:a16="http://schemas.microsoft.com/office/drawing/2014/main" val="1055249992"/>
                    </a:ext>
                  </a:extLst>
                </a:gridCol>
                <a:gridCol w="743316">
                  <a:extLst>
                    <a:ext uri="{9D8B030D-6E8A-4147-A177-3AD203B41FA5}">
                      <a16:colId xmlns:a16="http://schemas.microsoft.com/office/drawing/2014/main" val="2960880247"/>
                    </a:ext>
                  </a:extLst>
                </a:gridCol>
              </a:tblGrid>
              <a:tr h="544363">
                <a:tc>
                  <a:txBody>
                    <a:bodyPr/>
                    <a:lstStyle/>
                    <a:p>
                      <a:r>
                        <a:rPr lang="en-US" sz="1400" err="1"/>
                        <a:t>S.No</a:t>
                      </a:r>
                      <a:r>
                        <a:rPr lang="en-US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Stocks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Executed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02966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50582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56045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60930"/>
                  </a:ext>
                </a:extLst>
              </a:tr>
            </a:tbl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ECB23491-D3AB-7A45-BB25-AED034B2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638" y="168964"/>
            <a:ext cx="2653072" cy="856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3B5C7-B6A0-8043-B690-17DBF7D9EA0C}"/>
              </a:ext>
            </a:extLst>
          </p:cNvPr>
          <p:cNvSpPr/>
          <p:nvPr/>
        </p:nvSpPr>
        <p:spPr>
          <a:xfrm>
            <a:off x="280290" y="338241"/>
            <a:ext cx="273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Admin Screen-2</a:t>
            </a: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CFE3-B532-E149-95E7-607FDA6DBE06}"/>
              </a:ext>
            </a:extLst>
          </p:cNvPr>
          <p:cNvSpPr txBox="1"/>
          <p:nvPr/>
        </p:nvSpPr>
        <p:spPr>
          <a:xfrm>
            <a:off x="5043787" y="1120850"/>
            <a:ext cx="58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Buttons to OPEN/CLOSE the Market</a:t>
            </a:r>
            <a:r>
              <a:rPr lang="en-US"/>
              <a:t>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048E2-F0F5-2347-B040-F0AAB6301B5A}"/>
              </a:ext>
            </a:extLst>
          </p:cNvPr>
          <p:cNvSpPr/>
          <p:nvPr/>
        </p:nvSpPr>
        <p:spPr bwMode="auto">
          <a:xfrm>
            <a:off x="2666432" y="1120850"/>
            <a:ext cx="1985082" cy="409575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CLOSE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851F21-8D5F-8444-BDF3-18DEF49FC2FB}"/>
              </a:ext>
            </a:extLst>
          </p:cNvPr>
          <p:cNvSpPr/>
          <p:nvPr/>
        </p:nvSpPr>
        <p:spPr bwMode="auto">
          <a:xfrm>
            <a:off x="4426979" y="2057960"/>
            <a:ext cx="1221324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288A1-D93E-0442-BB6F-7E35F5BD4922}"/>
              </a:ext>
            </a:extLst>
          </p:cNvPr>
          <p:cNvSpPr/>
          <p:nvPr/>
        </p:nvSpPr>
        <p:spPr bwMode="auto">
          <a:xfrm>
            <a:off x="6301409" y="1962594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Show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08337-D6ED-D545-B02D-896AFC83E326}"/>
              </a:ext>
            </a:extLst>
          </p:cNvPr>
          <p:cNvSpPr txBox="1"/>
          <p:nvPr/>
        </p:nvSpPr>
        <p:spPr>
          <a:xfrm>
            <a:off x="7951304" y="1962594"/>
            <a:ext cx="4240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Date Picker and Order status Filters to Show all orders</a:t>
            </a:r>
            <a:r>
              <a:rPr lang="en-US" sz="1400"/>
              <a:t>.. </a:t>
            </a:r>
            <a:r>
              <a:rPr lang="en-US" sz="1400">
                <a:solidFill>
                  <a:schemeClr val="bg1"/>
                </a:solidFill>
              </a:rPr>
              <a:t>Order status can be PLACED, PROCESSED,ACCEPTED and REJECTED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A733B-6552-C645-8B27-F34DFF6A29A7}"/>
              </a:ext>
            </a:extLst>
          </p:cNvPr>
          <p:cNvSpPr/>
          <p:nvPr/>
        </p:nvSpPr>
        <p:spPr>
          <a:xfrm>
            <a:off x="7132983" y="3376630"/>
            <a:ext cx="505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A2A5B-895F-6340-BFD5-6894A032DF8F}"/>
              </a:ext>
            </a:extLst>
          </p:cNvPr>
          <p:cNvSpPr/>
          <p:nvPr/>
        </p:nvSpPr>
        <p:spPr bwMode="auto">
          <a:xfrm>
            <a:off x="578824" y="1973733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Select Stock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BDAB9-01EF-CC4A-8A40-F9585BDFCDD4}"/>
              </a:ext>
            </a:extLst>
          </p:cNvPr>
          <p:cNvSpPr/>
          <p:nvPr/>
        </p:nvSpPr>
        <p:spPr bwMode="auto">
          <a:xfrm>
            <a:off x="571039" y="2213244"/>
            <a:ext cx="1478187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DBS…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Arrow: Down 49">
            <a:extLst>
              <a:ext uri="{FF2B5EF4-FFF2-40B4-BE49-F238E27FC236}">
                <a16:creationId xmlns:a16="http://schemas.microsoft.com/office/drawing/2014/main" id="{A01C1009-E7F2-D341-89CB-513649DBB49E}"/>
              </a:ext>
            </a:extLst>
          </p:cNvPr>
          <p:cNvSpPr/>
          <p:nvPr/>
        </p:nvSpPr>
        <p:spPr bwMode="auto">
          <a:xfrm flipH="1">
            <a:off x="1773006" y="2314752"/>
            <a:ext cx="316551" cy="31088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EEDC9-964D-C444-9E0D-43FADBBCA500}"/>
              </a:ext>
            </a:extLst>
          </p:cNvPr>
          <p:cNvSpPr/>
          <p:nvPr/>
        </p:nvSpPr>
        <p:spPr bwMode="auto">
          <a:xfrm>
            <a:off x="441784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400">
                <a:latin typeface="Arial" panose="020B0604020202020204" pitchFamily="34" charset="0"/>
              </a:rPr>
              <a:t>4</a:t>
            </a:r>
            <a:r>
              <a:rPr kumimoji="0" lang="en-SG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56984-5C7A-E34F-B6CC-043833C0B139}"/>
              </a:ext>
            </a:extLst>
          </p:cNvPr>
          <p:cNvSpPr/>
          <p:nvPr/>
        </p:nvSpPr>
        <p:spPr bwMode="auto">
          <a:xfrm>
            <a:off x="2385667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150</a:t>
            </a:r>
            <a:endParaRPr kumimoji="0" lang="en-SG" sz="14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4E57D-6BBA-BB48-BF1A-FF00AFFC666B}"/>
              </a:ext>
            </a:extLst>
          </p:cNvPr>
          <p:cNvSpPr/>
          <p:nvPr/>
        </p:nvSpPr>
        <p:spPr bwMode="auto">
          <a:xfrm>
            <a:off x="4396725" y="5722868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Execute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E25E1-F7CA-6440-B938-19493BE0C402}"/>
              </a:ext>
            </a:extLst>
          </p:cNvPr>
          <p:cNvSpPr/>
          <p:nvPr/>
        </p:nvSpPr>
        <p:spPr bwMode="auto">
          <a:xfrm>
            <a:off x="453096" y="5478394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Execution Qty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B70AB-BC22-6B45-8ACA-E5BFB1DAB68C}"/>
              </a:ext>
            </a:extLst>
          </p:cNvPr>
          <p:cNvSpPr/>
          <p:nvPr/>
        </p:nvSpPr>
        <p:spPr bwMode="auto">
          <a:xfrm>
            <a:off x="2376593" y="5478283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Execution Price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9C5D8-1ADE-9848-9D24-1052315F683C}"/>
              </a:ext>
            </a:extLst>
          </p:cNvPr>
          <p:cNvSpPr txBox="1"/>
          <p:nvPr/>
        </p:nvSpPr>
        <p:spPr>
          <a:xfrm>
            <a:off x="6533087" y="5347252"/>
            <a:ext cx="470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After First Execution, 3</a:t>
            </a:r>
            <a:r>
              <a:rPr lang="en-US" baseline="30000">
                <a:solidFill>
                  <a:schemeClr val="bg1"/>
                </a:solidFill>
              </a:rPr>
              <a:t>rd</a:t>
            </a:r>
            <a:r>
              <a:rPr lang="en-US">
                <a:solidFill>
                  <a:schemeClr val="bg1"/>
                </a:solidFill>
              </a:rPr>
              <a:t> order became rejected and execution qty distributed uniformly among all accepted orders i.e. 30 each.</a:t>
            </a:r>
          </a:p>
        </p:txBody>
      </p:sp>
    </p:spTree>
    <p:extLst>
      <p:ext uri="{BB962C8B-B14F-4D97-AF65-F5344CB8AC3E}">
        <p14:creationId xmlns:p14="http://schemas.microsoft.com/office/powerpoint/2010/main" val="333953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32818D3-E01B-D041-9577-6AE8869D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" y="338241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53DAB9D-921A-E142-AB52-4898DF1EF360}"/>
              </a:ext>
            </a:extLst>
          </p:cNvPr>
          <p:cNvSpPr/>
          <p:nvPr/>
        </p:nvSpPr>
        <p:spPr bwMode="auto">
          <a:xfrm>
            <a:off x="2335696" y="2021976"/>
            <a:ext cx="1439702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From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405217-0808-A142-BB04-DC1C7D53B7B5}"/>
              </a:ext>
            </a:extLst>
          </p:cNvPr>
          <p:cNvSpPr/>
          <p:nvPr/>
        </p:nvSpPr>
        <p:spPr bwMode="auto">
          <a:xfrm>
            <a:off x="350614" y="1125642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Open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2D191F3-B1F1-584F-9CC1-832E62F7013F}"/>
              </a:ext>
            </a:extLst>
          </p:cNvPr>
          <p:cNvGraphicFramePr>
            <a:graphicFrameLocks noGrp="1"/>
          </p:cNvGraphicFramePr>
          <p:nvPr/>
        </p:nvGraphicFramePr>
        <p:xfrm>
          <a:off x="102135" y="2913654"/>
          <a:ext cx="8016016" cy="191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1">
                  <a:extLst>
                    <a:ext uri="{9D8B030D-6E8A-4147-A177-3AD203B41FA5}">
                      <a16:colId xmlns:a16="http://schemas.microsoft.com/office/drawing/2014/main" val="2718533429"/>
                    </a:ext>
                  </a:extLst>
                </a:gridCol>
                <a:gridCol w="1370643">
                  <a:extLst>
                    <a:ext uri="{9D8B030D-6E8A-4147-A177-3AD203B41FA5}">
                      <a16:colId xmlns:a16="http://schemas.microsoft.com/office/drawing/2014/main" val="1240394500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373891963"/>
                    </a:ext>
                  </a:extLst>
                </a:gridCol>
                <a:gridCol w="1002002">
                  <a:extLst>
                    <a:ext uri="{9D8B030D-6E8A-4147-A177-3AD203B41FA5}">
                      <a16:colId xmlns:a16="http://schemas.microsoft.com/office/drawing/2014/main" val="1732342630"/>
                    </a:ext>
                  </a:extLst>
                </a:gridCol>
                <a:gridCol w="1107900">
                  <a:extLst>
                    <a:ext uri="{9D8B030D-6E8A-4147-A177-3AD203B41FA5}">
                      <a16:colId xmlns:a16="http://schemas.microsoft.com/office/drawing/2014/main" val="1289371792"/>
                    </a:ext>
                  </a:extLst>
                </a:gridCol>
                <a:gridCol w="896104">
                  <a:extLst>
                    <a:ext uri="{9D8B030D-6E8A-4147-A177-3AD203B41FA5}">
                      <a16:colId xmlns:a16="http://schemas.microsoft.com/office/drawing/2014/main" val="126179057"/>
                    </a:ext>
                  </a:extLst>
                </a:gridCol>
                <a:gridCol w="1260688">
                  <a:extLst>
                    <a:ext uri="{9D8B030D-6E8A-4147-A177-3AD203B41FA5}">
                      <a16:colId xmlns:a16="http://schemas.microsoft.com/office/drawing/2014/main" val="1055249992"/>
                    </a:ext>
                  </a:extLst>
                </a:gridCol>
                <a:gridCol w="743316">
                  <a:extLst>
                    <a:ext uri="{9D8B030D-6E8A-4147-A177-3AD203B41FA5}">
                      <a16:colId xmlns:a16="http://schemas.microsoft.com/office/drawing/2014/main" val="2960880247"/>
                    </a:ext>
                  </a:extLst>
                </a:gridCol>
              </a:tblGrid>
              <a:tr h="544363">
                <a:tc>
                  <a:txBody>
                    <a:bodyPr/>
                    <a:lstStyle/>
                    <a:p>
                      <a:r>
                        <a:rPr lang="en-US" sz="1400" err="1"/>
                        <a:t>S.No</a:t>
                      </a:r>
                      <a:r>
                        <a:rPr lang="en-US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Stocks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Executed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Order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02966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EXECUTED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50582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EXECUTED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56045"/>
                  </a:ext>
                </a:extLst>
              </a:tr>
              <a:tr h="410783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60930"/>
                  </a:ext>
                </a:extLst>
              </a:tr>
            </a:tbl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ECB23491-D3AB-7A45-BB25-AED034B2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638" y="168964"/>
            <a:ext cx="2653072" cy="856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3B5C7-B6A0-8043-B690-17DBF7D9EA0C}"/>
              </a:ext>
            </a:extLst>
          </p:cNvPr>
          <p:cNvSpPr/>
          <p:nvPr/>
        </p:nvSpPr>
        <p:spPr>
          <a:xfrm>
            <a:off x="280290" y="338241"/>
            <a:ext cx="273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Admin Screen-3</a:t>
            </a: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CFE3-B532-E149-95E7-607FDA6DBE06}"/>
              </a:ext>
            </a:extLst>
          </p:cNvPr>
          <p:cNvSpPr txBox="1"/>
          <p:nvPr/>
        </p:nvSpPr>
        <p:spPr>
          <a:xfrm>
            <a:off x="5043787" y="1120850"/>
            <a:ext cx="58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Buttons to OPEN/CLOSE the Market</a:t>
            </a:r>
            <a:r>
              <a:rPr lang="en-US"/>
              <a:t>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048E2-F0F5-2347-B040-F0AAB6301B5A}"/>
              </a:ext>
            </a:extLst>
          </p:cNvPr>
          <p:cNvSpPr/>
          <p:nvPr/>
        </p:nvSpPr>
        <p:spPr bwMode="auto">
          <a:xfrm>
            <a:off x="2666432" y="1120850"/>
            <a:ext cx="1985082" cy="4095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</a:rPr>
              <a:t>CLOSE Market</a:t>
            </a:r>
            <a:endParaRPr kumimoji="0" lang="en-SG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851F21-8D5F-8444-BDF3-18DEF49FC2FB}"/>
              </a:ext>
            </a:extLst>
          </p:cNvPr>
          <p:cNvSpPr/>
          <p:nvPr/>
        </p:nvSpPr>
        <p:spPr bwMode="auto">
          <a:xfrm>
            <a:off x="4173942" y="2025119"/>
            <a:ext cx="1221324" cy="2476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Date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288A1-D93E-0442-BB6F-7E35F5BD4922}"/>
              </a:ext>
            </a:extLst>
          </p:cNvPr>
          <p:cNvSpPr/>
          <p:nvPr/>
        </p:nvSpPr>
        <p:spPr bwMode="auto">
          <a:xfrm>
            <a:off x="6301409" y="1962594"/>
            <a:ext cx="1565006" cy="4095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Show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A733B-6552-C645-8B27-F34DFF6A29A7}"/>
              </a:ext>
            </a:extLst>
          </p:cNvPr>
          <p:cNvSpPr/>
          <p:nvPr/>
        </p:nvSpPr>
        <p:spPr>
          <a:xfrm>
            <a:off x="7132983" y="3376630"/>
            <a:ext cx="505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A2A5B-895F-6340-BFD5-6894A032DF8F}"/>
              </a:ext>
            </a:extLst>
          </p:cNvPr>
          <p:cNvSpPr/>
          <p:nvPr/>
        </p:nvSpPr>
        <p:spPr bwMode="auto">
          <a:xfrm>
            <a:off x="289409" y="1962594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Select Stock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BDAB9-01EF-CC4A-8A40-F9585BDFCDD4}"/>
              </a:ext>
            </a:extLst>
          </p:cNvPr>
          <p:cNvSpPr/>
          <p:nvPr/>
        </p:nvSpPr>
        <p:spPr bwMode="auto">
          <a:xfrm>
            <a:off x="280290" y="2183994"/>
            <a:ext cx="1478187" cy="4095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panose="020B0604020202020204" pitchFamily="34" charset="0"/>
              </a:rPr>
              <a:t>DBS…</a:t>
            </a:r>
            <a:endParaRPr kumimoji="0" lang="en-SG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Arrow: Down 49">
            <a:extLst>
              <a:ext uri="{FF2B5EF4-FFF2-40B4-BE49-F238E27FC236}">
                <a16:creationId xmlns:a16="http://schemas.microsoft.com/office/drawing/2014/main" id="{A01C1009-E7F2-D341-89CB-513649DBB49E}"/>
              </a:ext>
            </a:extLst>
          </p:cNvPr>
          <p:cNvSpPr/>
          <p:nvPr/>
        </p:nvSpPr>
        <p:spPr bwMode="auto">
          <a:xfrm flipH="1">
            <a:off x="1161635" y="2284001"/>
            <a:ext cx="316551" cy="31088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EEDC9-964D-C444-9E0D-43FADBBCA500}"/>
              </a:ext>
            </a:extLst>
          </p:cNvPr>
          <p:cNvSpPr/>
          <p:nvPr/>
        </p:nvSpPr>
        <p:spPr bwMode="auto">
          <a:xfrm>
            <a:off x="441784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4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56984-5C7A-E34F-B6CC-043833C0B139}"/>
              </a:ext>
            </a:extLst>
          </p:cNvPr>
          <p:cNvSpPr/>
          <p:nvPr/>
        </p:nvSpPr>
        <p:spPr bwMode="auto">
          <a:xfrm>
            <a:off x="2385667" y="5732358"/>
            <a:ext cx="1439702" cy="4000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4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4E57D-6BBA-BB48-BF1A-FF00AFFC666B}"/>
              </a:ext>
            </a:extLst>
          </p:cNvPr>
          <p:cNvSpPr/>
          <p:nvPr/>
        </p:nvSpPr>
        <p:spPr bwMode="auto">
          <a:xfrm>
            <a:off x="4396725" y="5722868"/>
            <a:ext cx="1565006" cy="409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</a:rPr>
              <a:t>Execute Orders</a:t>
            </a:r>
            <a:endParaRPr kumimoji="0" lang="en-SG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E25E1-F7CA-6440-B938-19493BE0C402}"/>
              </a:ext>
            </a:extLst>
          </p:cNvPr>
          <p:cNvSpPr/>
          <p:nvPr/>
        </p:nvSpPr>
        <p:spPr bwMode="auto">
          <a:xfrm>
            <a:off x="453096" y="5478394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Execution Qty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B70AB-BC22-6B45-8ACA-E5BFB1DAB68C}"/>
              </a:ext>
            </a:extLst>
          </p:cNvPr>
          <p:cNvSpPr/>
          <p:nvPr/>
        </p:nvSpPr>
        <p:spPr bwMode="auto">
          <a:xfrm>
            <a:off x="2376593" y="5478283"/>
            <a:ext cx="1478186" cy="23951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</a:rPr>
              <a:t>Execution Price</a:t>
            </a:r>
            <a:endParaRPr kumimoji="0" lang="en-SG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9C5D8-1ADE-9848-9D24-1052315F683C}"/>
              </a:ext>
            </a:extLst>
          </p:cNvPr>
          <p:cNvSpPr txBox="1"/>
          <p:nvPr/>
        </p:nvSpPr>
        <p:spPr>
          <a:xfrm>
            <a:off x="6533087" y="5347252"/>
            <a:ext cx="470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After second execution , both the ACCEPTED orders quantity has been completed and status changes to EXECUTED. After this no new execution can be submitted .</a:t>
            </a:r>
          </a:p>
        </p:txBody>
      </p:sp>
    </p:spTree>
    <p:extLst>
      <p:ext uri="{BB962C8B-B14F-4D97-AF65-F5344CB8AC3E}">
        <p14:creationId xmlns:p14="http://schemas.microsoft.com/office/powerpoint/2010/main" val="263221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20A40325-651A-C24A-AE0B-AEEE3253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98DA6CF-E5A1-0D43-98B0-BF3A763B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4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995F94-1828-4D4F-9F60-3CBA203F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0F6315-C062-42A0-ABF5-5E6E212679FD}"/>
              </a:ext>
            </a:extLst>
          </p:cNvPr>
          <p:cNvSpPr/>
          <p:nvPr/>
        </p:nvSpPr>
        <p:spPr>
          <a:xfrm>
            <a:off x="182966" y="106972"/>
            <a:ext cx="4947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 SCORING </a:t>
            </a:r>
            <a:r>
              <a:rPr lang="en-US" sz="40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CRITERIA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0C7AE46-354E-4037-81FC-12D5821D9C6B}"/>
              </a:ext>
            </a:extLst>
          </p:cNvPr>
          <p:cNvGraphicFramePr>
            <a:graphicFrameLocks noGrp="1"/>
          </p:cNvGraphicFramePr>
          <p:nvPr/>
        </p:nvGraphicFramePr>
        <p:xfrm>
          <a:off x="1933575" y="1498253"/>
          <a:ext cx="7259192" cy="280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98">
                  <a:extLst>
                    <a:ext uri="{9D8B030D-6E8A-4147-A177-3AD203B41FA5}">
                      <a16:colId xmlns:a16="http://schemas.microsoft.com/office/drawing/2014/main" val="3882916217"/>
                    </a:ext>
                  </a:extLst>
                </a:gridCol>
                <a:gridCol w="1814798">
                  <a:extLst>
                    <a:ext uri="{9D8B030D-6E8A-4147-A177-3AD203B41FA5}">
                      <a16:colId xmlns:a16="http://schemas.microsoft.com/office/drawing/2014/main" val="3492329877"/>
                    </a:ext>
                  </a:extLst>
                </a:gridCol>
                <a:gridCol w="1814798">
                  <a:extLst>
                    <a:ext uri="{9D8B030D-6E8A-4147-A177-3AD203B41FA5}">
                      <a16:colId xmlns:a16="http://schemas.microsoft.com/office/drawing/2014/main" val="8957251"/>
                    </a:ext>
                  </a:extLst>
                </a:gridCol>
                <a:gridCol w="1814798">
                  <a:extLst>
                    <a:ext uri="{9D8B030D-6E8A-4147-A177-3AD203B41FA5}">
                      <a16:colId xmlns:a16="http://schemas.microsoft.com/office/drawing/2014/main" val="195267026"/>
                    </a:ext>
                  </a:extLst>
                </a:gridCol>
              </a:tblGrid>
              <a:tr h="595887">
                <a:tc>
                  <a:txBody>
                    <a:bodyPr/>
                    <a:lstStyle/>
                    <a:p>
                      <a:r>
                        <a:rPr lang="en-US"/>
                        <a:t>Screen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Weightage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34824"/>
                  </a:ext>
                </a:extLst>
              </a:tr>
              <a:tr h="345236">
                <a:tc>
                  <a:txBody>
                    <a:bodyPr/>
                    <a:lstStyle/>
                    <a:p>
                      <a:r>
                        <a:rPr lang="en-US" sz="140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2971"/>
                  </a:ext>
                </a:extLst>
              </a:tr>
              <a:tr h="681013">
                <a:tc>
                  <a:txBody>
                    <a:bodyPr/>
                    <a:lstStyle/>
                    <a:p>
                      <a:r>
                        <a:rPr lang="en-US" sz="1400"/>
                        <a:t>Business Logic + API /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43198"/>
                  </a:ext>
                </a:extLst>
              </a:tr>
              <a:tr h="681013">
                <a:tc>
                  <a:txBody>
                    <a:bodyPr/>
                    <a:lstStyle/>
                    <a:p>
                      <a:r>
                        <a:rPr lang="en-US" sz="1400"/>
                        <a:t>End to End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14314"/>
                  </a:ext>
                </a:extLst>
              </a:tr>
              <a:tr h="482384">
                <a:tc>
                  <a:txBody>
                    <a:bodyPr/>
                    <a:lstStyle/>
                    <a:p>
                      <a:r>
                        <a:rPr lang="en-US" sz="1400"/>
                        <a:t>Additional 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04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481036-03D6-4BC6-9977-B26FB2F2E643}"/>
              </a:ext>
            </a:extLst>
          </p:cNvPr>
          <p:cNvSpPr/>
          <p:nvPr/>
        </p:nvSpPr>
        <p:spPr>
          <a:xfrm>
            <a:off x="1933574" y="476677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Additional Bonus points will be awarded for any extra implementation including but not limited to data validation, usability, user interface.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29A8C-31ED-48CA-8C16-E4B46504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9E563D-2B85-404B-AF14-B20C9BA7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2249576"/>
            <a:ext cx="12192000" cy="1785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sz="2000" spc="300">
              <a:solidFill>
                <a:srgbClr val="D2292D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308976" y="1353775"/>
            <a:ext cx="12191999" cy="533400"/>
          </a:xfrm>
          <a:prstGeom prst="roundRect">
            <a:avLst>
              <a:gd name="adj" fmla="val 100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  <a:latin typeface="Avenir Black" charset="0"/>
                <a:ea typeface="Avenir Black" charset="0"/>
                <a:cs typeface="Avenir Black" charset="0"/>
              </a:rPr>
              <a:t>#1 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FCF01-32F1-4428-8108-BAFB6FF6F755}"/>
              </a:ext>
            </a:extLst>
          </p:cNvPr>
          <p:cNvSpPr txBox="1"/>
          <p:nvPr/>
        </p:nvSpPr>
        <p:spPr>
          <a:xfrm>
            <a:off x="1961975" y="2721114"/>
            <a:ext cx="846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Customer Rating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DD50E-AA57-4F08-B659-D40DA563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96" y="192738"/>
            <a:ext cx="4472392" cy="1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5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83A8F-65A0-490D-9234-8F2F1E84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60673"/>
            <a:ext cx="12192000" cy="14798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3198" y="325333"/>
            <a:ext cx="2905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MOTIVATION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89497-5354-4210-AE87-4A896B7834D2}"/>
              </a:ext>
            </a:extLst>
          </p:cNvPr>
          <p:cNvSpPr txBox="1"/>
          <p:nvPr/>
        </p:nvSpPr>
        <p:spPr>
          <a:xfrm>
            <a:off x="257176" y="1875592"/>
            <a:ext cx="11085243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Every bank runs on trust of its customer and it is equally important for a bank to maintain reputation in the market. One scam or money laundering activity could make any bank reputation to go on toss, to avoid such situation as a bank it is so much important to know the nature of the customer </a:t>
            </a:r>
            <a:r>
              <a:rPr lang="en-US" err="1">
                <a:solidFill>
                  <a:schemeClr val="bg1"/>
                </a:solidFill>
              </a:rPr>
              <a:t>i.e</a:t>
            </a:r>
            <a:r>
              <a:rPr lang="en-US">
                <a:solidFill>
                  <a:schemeClr val="bg1"/>
                </a:solidFill>
              </a:rPr>
              <a:t> what kind of business customer is doing , what are the most incoming and outgoing transaction origin for a customer etc.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Our business problem is to identify each customer real time transaction and based on that do risk rating of the customer, as an operational person I should be able to see HIGH RISK rating customer , MEDIUM RISK rating customer and LOW RISK rating customer.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So that review/monitoring should be initiated for the HIGH RISK &amp; MEDIUM RISK customers.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42863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799" y="261563"/>
            <a:ext cx="3190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DELIVERABLES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501849" y="2524124"/>
            <a:ext cx="11430003" cy="3925085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application can be a mobile or web application.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 should provide an interface to configure ( delete , add and update) rules and capability to display latest rules on UI</a:t>
            </a:r>
            <a:r>
              <a:rPr lang="en-US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Avenir Light" charset="0"/>
                <a:cs typeface="Avenir Light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The app should have ability to read input data of customer from csv, read rules from DB , apply the rules , store output in DB and display each customer risk rating on UI with some advance filter (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i.e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: get customer by name,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cust_id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Avenir Light" charset="0"/>
                <a:cs typeface="Avenir Light" charset="0"/>
              </a:rPr>
              <a:t>  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Avenir Light" charset="0"/>
                <a:cs typeface="Avenir Light" charset="0"/>
              </a:rPr>
              <a:t>Highlight HIGH risk rated customers in red, MEDIUM in blue &amp; LOW in yellow on UI.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Avenir Light" charset="0"/>
                <a:cs typeface="Avenir Light" charset="0"/>
              </a:rPr>
              <a:t>Note: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Avenir Light" charset="0"/>
                <a:cs typeface="Avenir Light" charset="0"/>
              </a:rPr>
              <a:t>Languages can be used: C++, Java, Python, .NET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prstClr val="white">
                  <a:lumMod val="95000"/>
                </a:prstClr>
              </a:solidFill>
              <a:latin typeface="Calibri" panose="020F0502020204030204"/>
              <a:ea typeface="Avenir Light" charset="0"/>
              <a:cs typeface="Avenir Light" charset="0"/>
            </a:endParaRPr>
          </a:p>
          <a:p>
            <a:pPr>
              <a:defRPr/>
            </a:pPr>
            <a:r>
              <a:rPr lang="en-US">
                <a:latin typeface="Calibri" panose="020F0502020204030204"/>
                <a:ea typeface="Avenir Light" charset="0"/>
                <a:cs typeface="Avenir Light" charset="0"/>
              </a:rPr>
              <a:t>Below points are good to have (Optional):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Visualize the customer segmentation(Cluster) based on risks(High, Medium and Low). (Chart Type - Cluster)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Visualize the count of customers based on risks(High, Medium and Low) in country level. (Chart Type - Scatter plot on customer, Countries as X-axis and Risk Type in Y-axis)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Display the Top-5 country names with maximum number of high-risk customers. (Chart Type: Bar Char)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Display the Bottom-5 country names with very a smaller number of low-risk customers. (Chart Type: Bar Char)</a:t>
            </a:r>
          </a:p>
          <a:p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Feel free to use Excel sheet or Python-Matplotlib (preferred one) for the visualization.</a:t>
            </a:r>
          </a:p>
          <a:p>
            <a:endParaRPr lang="en-IN"/>
          </a:p>
          <a:p>
            <a:endParaRPr lang="en-IN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29CD9D3-8DD0-4566-ABF1-5FAF2B35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256"/>
            <a:ext cx="12192000" cy="5557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68080B-5167-436C-B78D-148F16BB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3B4903-C17D-E142-B5E5-4B10AB53D933}"/>
              </a:ext>
            </a:extLst>
          </p:cNvPr>
          <p:cNvSpPr/>
          <p:nvPr/>
        </p:nvSpPr>
        <p:spPr>
          <a:xfrm>
            <a:off x="407729" y="1662747"/>
            <a:ext cx="10277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customer met any of the criteria corresponding to risk each risk category should be marked as customer risk rating accordingly.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C9D94DD-6F7B-B242-A8AF-60B37ABC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73975"/>
              </p:ext>
            </p:extLst>
          </p:nvPr>
        </p:nvGraphicFramePr>
        <p:xfrm>
          <a:off x="875035" y="2425047"/>
          <a:ext cx="10277856" cy="370024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384112">
                  <a:extLst>
                    <a:ext uri="{9D8B030D-6E8A-4147-A177-3AD203B41FA5}">
                      <a16:colId xmlns:a16="http://schemas.microsoft.com/office/drawing/2014/main" val="1419926991"/>
                    </a:ext>
                  </a:extLst>
                </a:gridCol>
                <a:gridCol w="3509632">
                  <a:extLst>
                    <a:ext uri="{9D8B030D-6E8A-4147-A177-3AD203B41FA5}">
                      <a16:colId xmlns:a16="http://schemas.microsoft.com/office/drawing/2014/main" val="2440646495"/>
                    </a:ext>
                  </a:extLst>
                </a:gridCol>
                <a:gridCol w="3384112">
                  <a:extLst>
                    <a:ext uri="{9D8B030D-6E8A-4147-A177-3AD203B41FA5}">
                      <a16:colId xmlns:a16="http://schemas.microsoft.com/office/drawing/2014/main" val="2560170533"/>
                    </a:ext>
                  </a:extLst>
                </a:gridCol>
              </a:tblGrid>
              <a:tr h="271058">
                <a:tc>
                  <a:txBody>
                    <a:bodyPr/>
                    <a:lstStyle/>
                    <a:p>
                      <a:r>
                        <a:rPr lang="en-US" sz="1400"/>
                        <a:t>HIGH RISK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MEDIUM RISK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 RISK</a:t>
                      </a:r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1325220365"/>
                  </a:ext>
                </a:extLst>
              </a:tr>
              <a:tr h="803659">
                <a:tc>
                  <a:txBody>
                    <a:bodyPr/>
                    <a:lstStyle/>
                    <a:p>
                      <a:r>
                        <a:rPr lang="en-US" sz="1400" b="1"/>
                        <a:t>H1: </a:t>
                      </a:r>
                      <a:r>
                        <a:rPr lang="en-US" sz="1400"/>
                        <a:t>If there are more than 10 incoming or outgoing (INN | OUT) transaction in a month from high risk country.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M1:</a:t>
                      </a:r>
                      <a:r>
                        <a:rPr lang="en-US" sz="1400"/>
                        <a:t> If there more than 6 incoming or outgoing (INN | OUT) transaction in a month from high risk/Non-high country.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L1: </a:t>
                      </a:r>
                      <a:r>
                        <a:rPr lang="en-US" sz="1400"/>
                        <a:t>If there less than 10 incoming or outgoing (INN | OUT) transaction in a month from non-high-risk country.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1513182192"/>
                  </a:ext>
                </a:extLst>
              </a:tr>
              <a:tr h="803659">
                <a:tc>
                  <a:txBody>
                    <a:bodyPr/>
                    <a:lstStyle/>
                    <a:p>
                      <a:r>
                        <a:rPr lang="en-US" sz="1400" b="1"/>
                        <a:t>H2: </a:t>
                      </a:r>
                      <a:r>
                        <a:rPr lang="en-US" sz="1400"/>
                        <a:t>If sum of all incoming(INN)  transaction is more than 1000$ in a month.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M2:</a:t>
                      </a:r>
                      <a:r>
                        <a:rPr lang="en-US" sz="1400"/>
                        <a:t> If sum of all incoming(INN)  transaction is more than 600$ and less than 1000$ in a month.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L2: </a:t>
                      </a:r>
                      <a:r>
                        <a:rPr lang="en-US" sz="1400"/>
                        <a:t>If sum of all incoming(INN)  transaction is less than 600$ in a month.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4005344360"/>
                  </a:ext>
                </a:extLst>
              </a:tr>
              <a:tr h="803659">
                <a:tc>
                  <a:txBody>
                    <a:bodyPr/>
                    <a:lstStyle/>
                    <a:p>
                      <a:r>
                        <a:rPr lang="en-US" sz="1400" b="1"/>
                        <a:t>H3:</a:t>
                      </a:r>
                      <a:r>
                        <a:rPr lang="en-US" sz="1400"/>
                        <a:t> If sum of all outgoing (OUT) transaction is more than 800$ in a month.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M3:</a:t>
                      </a:r>
                      <a:r>
                        <a:rPr lang="en-US" sz="1400"/>
                        <a:t> If sum of all outgoing (OUT) transaction is more than 500$ and less than 800$ in a month.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L3: </a:t>
                      </a:r>
                      <a:r>
                        <a:rPr lang="en-US" sz="1400"/>
                        <a:t>If sum of all outgoing (OUT) transaction is less than 500$ in a month.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256632812"/>
                  </a:ext>
                </a:extLst>
              </a:tr>
              <a:tr h="626125">
                <a:tc>
                  <a:txBody>
                    <a:bodyPr/>
                    <a:lstStyle/>
                    <a:p>
                      <a:r>
                        <a:rPr lang="en-US" sz="1400" b="1"/>
                        <a:t>H4:</a:t>
                      </a:r>
                      <a:r>
                        <a:rPr lang="en-US" sz="1400"/>
                        <a:t> If number of transaction in a day is more than 20.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M4:</a:t>
                      </a:r>
                      <a:r>
                        <a:rPr lang="en-US" sz="1400"/>
                        <a:t> If number of transaction in a day is more than 10 but less than 20.</a:t>
                      </a:r>
                    </a:p>
                  </a:txBody>
                  <a:tcPr marL="57198" marR="57198" marT="28598" marB="285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L4:</a:t>
                      </a:r>
                      <a:r>
                        <a:rPr lang="en-US" sz="1400"/>
                        <a:t> If number of transaction in a day is less than 10.</a:t>
                      </a:r>
                    </a:p>
                    <a:p>
                      <a:endParaRPr lang="en-US" sz="1400"/>
                    </a:p>
                  </a:txBody>
                  <a:tcPr marL="57198" marR="57198" marT="28598" marB="28598"/>
                </a:tc>
                <a:extLst>
                  <a:ext uri="{0D108BD9-81ED-4DB2-BD59-A6C34878D82A}">
                    <a16:rowId xmlns:a16="http://schemas.microsoft.com/office/drawing/2014/main" val="1247988696"/>
                  </a:ext>
                </a:extLst>
              </a:tr>
            </a:tbl>
          </a:graphicData>
        </a:graphic>
      </p:graphicFrame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410F5D19-0029-4BE1-9834-5580F306B355}"/>
              </a:ext>
            </a:extLst>
          </p:cNvPr>
          <p:cNvSpPr/>
          <p:nvPr/>
        </p:nvSpPr>
        <p:spPr>
          <a:xfrm flipH="1">
            <a:off x="0" y="-33338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FEB16-BE32-4C56-A549-BC936ACBE427}"/>
              </a:ext>
            </a:extLst>
          </p:cNvPr>
          <p:cNvSpPr/>
          <p:nvPr/>
        </p:nvSpPr>
        <p:spPr>
          <a:xfrm>
            <a:off x="179879" y="244073"/>
            <a:ext cx="7875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000">
                <a:solidFill>
                  <a:srgbClr val="FF0000"/>
                </a:solidFill>
                <a:latin typeface="Calibri" charset="0"/>
              </a:rPr>
              <a:t>Rules To Mark Customer Risk Rating: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B31F3C29-0155-45F9-A2D6-5B6B7B28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8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BEC949-E397-4731-A82D-0B2B7B90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5F0D6C-8045-43D4-9568-A983156E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82D0DE-B57C-4A6F-92A5-7196238C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26931"/>
            <a:ext cx="2653072" cy="8569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C7F75A-9E87-7B47-A3D5-E5D7DC56AC69}"/>
              </a:ext>
            </a:extLst>
          </p:cNvPr>
          <p:cNvSpPr/>
          <p:nvPr/>
        </p:nvSpPr>
        <p:spPr>
          <a:xfrm>
            <a:off x="329183" y="1525102"/>
            <a:ext cx="10834117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bg1"/>
                </a:solidFill>
              </a:rPr>
              <a:t>Customer_info.csv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</a:rPr>
              <a:t>This data source contains customer information like </a:t>
            </a:r>
            <a:r>
              <a:rPr lang="en-US" err="1">
                <a:solidFill>
                  <a:schemeClr val="bg1"/>
                </a:solidFill>
              </a:rPr>
              <a:t>customer_key</a:t>
            </a:r>
            <a:r>
              <a:rPr lang="en-US">
                <a:solidFill>
                  <a:schemeClr val="bg1"/>
                </a:solidFill>
              </a:rPr>
              <a:t> unique id of the customer , </a:t>
            </a:r>
            <a:r>
              <a:rPr lang="en-US" err="1">
                <a:solidFill>
                  <a:schemeClr val="bg1"/>
                </a:solidFill>
              </a:rPr>
              <a:t>customer_name</a:t>
            </a:r>
            <a:r>
              <a:rPr lang="en-US">
                <a:solidFill>
                  <a:schemeClr val="bg1"/>
                </a:solidFill>
              </a:rPr>
              <a:t> it is self explanatory </a:t>
            </a:r>
            <a:r>
              <a:rPr lang="en-US" err="1">
                <a:solidFill>
                  <a:schemeClr val="bg1"/>
                </a:solidFill>
              </a:rPr>
              <a:t>i.e</a:t>
            </a:r>
            <a:r>
              <a:rPr lang="en-US">
                <a:solidFill>
                  <a:schemeClr val="bg1"/>
                </a:solidFill>
              </a:rPr>
              <a:t> name of the customer, </a:t>
            </a:r>
            <a:r>
              <a:rPr lang="en-US" err="1">
                <a:solidFill>
                  <a:schemeClr val="bg1"/>
                </a:solidFill>
              </a:rPr>
              <a:t>customer_residential_country</a:t>
            </a:r>
            <a:r>
              <a:rPr lang="en-US">
                <a:solidFill>
                  <a:schemeClr val="bg1"/>
                </a:solidFill>
              </a:rPr>
              <a:t> where customer is currently residing.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bg1"/>
                </a:solidFill>
              </a:rPr>
              <a:t>Customer_account.csv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</a:rPr>
              <a:t>This data source contains account information of a country like </a:t>
            </a:r>
            <a:r>
              <a:rPr lang="en-US" err="1">
                <a:solidFill>
                  <a:schemeClr val="bg1"/>
                </a:solidFill>
              </a:rPr>
              <a:t>customer_key</a:t>
            </a:r>
            <a:r>
              <a:rPr lang="en-US">
                <a:solidFill>
                  <a:schemeClr val="bg1"/>
                </a:solidFill>
              </a:rPr>
              <a:t> unique customer id, </a:t>
            </a:r>
            <a:r>
              <a:rPr lang="en-US" err="1">
                <a:solidFill>
                  <a:schemeClr val="bg1"/>
                </a:solidFill>
              </a:rPr>
              <a:t>account_key</a:t>
            </a:r>
            <a:r>
              <a:rPr lang="en-US">
                <a:solidFill>
                  <a:schemeClr val="bg1"/>
                </a:solidFill>
              </a:rPr>
              <a:t> unique account number of the customer, </a:t>
            </a:r>
            <a:r>
              <a:rPr lang="en-US" err="1">
                <a:solidFill>
                  <a:schemeClr val="bg1"/>
                </a:solidFill>
              </a:rPr>
              <a:t>account_open_date</a:t>
            </a:r>
            <a:r>
              <a:rPr lang="en-US">
                <a:solidFill>
                  <a:schemeClr val="bg1"/>
                </a:solidFill>
              </a:rPr>
              <a:t> on which the account has been opened.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bg1"/>
                </a:solidFill>
              </a:rPr>
              <a:t>Countries_info.csv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</a:rPr>
              <a:t>This data source contains high risk countries codes in a column </a:t>
            </a:r>
            <a:r>
              <a:rPr lang="en-US" err="1">
                <a:solidFill>
                  <a:schemeClr val="bg1"/>
                </a:solidFill>
              </a:rPr>
              <a:t>country_code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bg1"/>
                </a:solidFill>
              </a:rPr>
              <a:t>Customer_transactions.csv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</a:rPr>
              <a:t>This data source contains transaction details for each account. Column details: </a:t>
            </a:r>
            <a:r>
              <a:rPr lang="en-US" err="1">
                <a:solidFill>
                  <a:schemeClr val="bg1"/>
                </a:solidFill>
              </a:rPr>
              <a:t>Transfer_Key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Account_Key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Transaction_Amount</a:t>
            </a:r>
            <a:r>
              <a:rPr lang="en-US">
                <a:solidFill>
                  <a:schemeClr val="bg1"/>
                </a:solidFill>
              </a:rPr>
              <a:t>(in $), </a:t>
            </a:r>
            <a:r>
              <a:rPr lang="en-US" err="1">
                <a:solidFill>
                  <a:schemeClr val="bg1"/>
                </a:solidFill>
              </a:rPr>
              <a:t>Transaction_Type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Transaction_Origin</a:t>
            </a:r>
            <a:r>
              <a:rPr lang="en-US">
                <a:solidFill>
                  <a:schemeClr val="bg1"/>
                </a:solidFill>
              </a:rPr>
              <a:t>/Destination, </a:t>
            </a:r>
            <a:r>
              <a:rPr lang="en-US" err="1">
                <a:solidFill>
                  <a:schemeClr val="bg1"/>
                </a:solidFill>
              </a:rPr>
              <a:t>Transaction_Date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5965E0AA-2B22-4DE4-93D3-B3D58138FC1E}"/>
              </a:ext>
            </a:extLst>
          </p:cNvPr>
          <p:cNvSpPr/>
          <p:nvPr/>
        </p:nvSpPr>
        <p:spPr>
          <a:xfrm flipH="1">
            <a:off x="0" y="-42863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6A55009-349B-430E-B739-CD093BFD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8DAF62-7129-4B5E-A066-41DB9DDB2CED}"/>
              </a:ext>
            </a:extLst>
          </p:cNvPr>
          <p:cNvSpPr/>
          <p:nvPr/>
        </p:nvSpPr>
        <p:spPr>
          <a:xfrm>
            <a:off x="179879" y="244073"/>
            <a:ext cx="7154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1"/>
                </a:solidFill>
              </a:rPr>
              <a:t>Customer Data Details: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CF040CE-9BA2-468B-8C9B-0DD14242A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2225"/>
              </p:ext>
            </p:extLst>
          </p:nvPr>
        </p:nvGraphicFramePr>
        <p:xfrm>
          <a:off x="2223517" y="534123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Macro-Enabled Worksheet" showAsIcon="1" r:id="rId6" imgW="914597" imgH="806406" progId="Excel.SheetMacroEnabled.12">
                  <p:embed/>
                </p:oleObj>
              </mc:Choice>
              <mc:Fallback>
                <p:oleObj name="Macro-Enabled Worksheet" showAsIcon="1" r:id="rId6" imgW="914597" imgH="806406" progId="Excel.SheetMacroEnabled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CF040CE-9BA2-468B-8C9B-0DD14242A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3517" y="5341230"/>
                        <a:ext cx="914400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8DB7BEA-FFCC-49F4-8FFD-2CC410D1B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7698"/>
              </p:ext>
            </p:extLst>
          </p:nvPr>
        </p:nvGraphicFramePr>
        <p:xfrm>
          <a:off x="819150" y="534123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8" imgW="914597" imgH="806406" progId="Excel.SheetMacroEnabled.12">
                  <p:embed/>
                </p:oleObj>
              </mc:Choice>
              <mc:Fallback>
                <p:oleObj name="Macro-Enabled Worksheet" showAsIcon="1" r:id="rId8" imgW="914597" imgH="806406" progId="Excel.SheetMacroEnabled.12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8DB7BEA-FFCC-49F4-8FFD-2CC410D1B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9150" y="5341230"/>
                        <a:ext cx="914400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B4D7030-B90E-4B5C-8993-F13C00D9C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6145"/>
              </p:ext>
            </p:extLst>
          </p:nvPr>
        </p:nvGraphicFramePr>
        <p:xfrm>
          <a:off x="3627884" y="534123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cro-Enabled Worksheet" showAsIcon="1" r:id="rId10" imgW="914597" imgH="806406" progId="Excel.SheetMacroEnabled.12">
                  <p:embed/>
                </p:oleObj>
              </mc:Choice>
              <mc:Fallback>
                <p:oleObj name="Macro-Enabled Worksheet" showAsIcon="1" r:id="rId10" imgW="914597" imgH="806406" progId="Excel.SheetMacroEnabled.12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B4D7030-B90E-4B5C-8993-F13C00D9C1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27884" y="5341230"/>
                        <a:ext cx="914400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8E96B35-8FBD-4BB3-915E-AD5F41CE2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69986"/>
              </p:ext>
            </p:extLst>
          </p:nvPr>
        </p:nvGraphicFramePr>
        <p:xfrm>
          <a:off x="4954905" y="533289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showAsIcon="1" r:id="rId12" imgW="914597" imgH="806406" progId="Excel.SheetMacroEnabled.12">
                  <p:embed/>
                </p:oleObj>
              </mc:Choice>
              <mc:Fallback>
                <p:oleObj name="Macro-Enabled Worksheet" showAsIcon="1" r:id="rId12" imgW="914597" imgH="806406" progId="Excel.SheetMacroEnabled.12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8E96B35-8FBD-4BB3-915E-AD5F41CE2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54905" y="5332898"/>
                        <a:ext cx="914400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78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D040FA8-7273-44A3-8676-757DB7D4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FC000F-6D80-460A-9384-67C44804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pic>
        <p:nvPicPr>
          <p:cNvPr id="19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6203F0-D272-5544-90BB-82ADBBDC24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r="264" b="1"/>
          <a:stretch/>
        </p:blipFill>
        <p:spPr>
          <a:xfrm>
            <a:off x="6360166" y="1652459"/>
            <a:ext cx="5603701" cy="4987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CB52506-5B2F-5C48-9B41-E11727F77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52729"/>
              </p:ext>
            </p:extLst>
          </p:nvPr>
        </p:nvGraphicFramePr>
        <p:xfrm>
          <a:off x="434843" y="5067925"/>
          <a:ext cx="2798464" cy="802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232">
                  <a:extLst>
                    <a:ext uri="{9D8B030D-6E8A-4147-A177-3AD203B41FA5}">
                      <a16:colId xmlns:a16="http://schemas.microsoft.com/office/drawing/2014/main" val="1380758512"/>
                    </a:ext>
                  </a:extLst>
                </a:gridCol>
                <a:gridCol w="1399232">
                  <a:extLst>
                    <a:ext uri="{9D8B030D-6E8A-4147-A177-3AD203B41FA5}">
                      <a16:colId xmlns:a16="http://schemas.microsoft.com/office/drawing/2014/main" val="1552868039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OUTPUT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Customer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47902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Residential Country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25509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Risk Rating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90732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Risk Rating Reason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679077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78305DAE-7F2F-C04A-8628-6B9F2565FADA}"/>
              </a:ext>
            </a:extLst>
          </p:cNvPr>
          <p:cNvSpPr/>
          <p:nvPr/>
        </p:nvSpPr>
        <p:spPr bwMode="auto">
          <a:xfrm>
            <a:off x="3678108" y="5741787"/>
            <a:ext cx="2347784" cy="256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criteria customer has met? H1</a:t>
            </a:r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</a:rPr>
              <a:t>/M</a:t>
            </a: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2/L3 etc.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254808-756D-1A40-B36D-92CAA34995C0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3196880" y="5762333"/>
            <a:ext cx="481228" cy="1075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B294E-BB8B-D141-99CD-C59BB02BBFD9}"/>
              </a:ext>
            </a:extLst>
          </p:cNvPr>
          <p:cNvSpPr/>
          <p:nvPr/>
        </p:nvSpPr>
        <p:spPr bwMode="auto">
          <a:xfrm>
            <a:off x="3678108" y="5487977"/>
            <a:ext cx="2051649" cy="141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HIGH/MEDIUM/LOW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6D7498-3EAB-5044-B64C-D0CF285A3B88}"/>
              </a:ext>
            </a:extLst>
          </p:cNvPr>
          <p:cNvCxnSpPr/>
          <p:nvPr/>
        </p:nvCxnSpPr>
        <p:spPr bwMode="auto">
          <a:xfrm>
            <a:off x="3233307" y="5563144"/>
            <a:ext cx="436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FD1B9-47A9-4447-B3F1-264F240C2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56" y="1982572"/>
            <a:ext cx="5603701" cy="228977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</p:pic>
      <p:cxnSp>
        <p:nvCxnSpPr>
          <p:cNvPr id="26" name="Connector: Elbow 22">
            <a:extLst>
              <a:ext uri="{FF2B5EF4-FFF2-40B4-BE49-F238E27FC236}">
                <a16:creationId xmlns:a16="http://schemas.microsoft.com/office/drawing/2014/main" id="{8CC36BF1-B05F-B448-9A58-29B596D46FD7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 rot="10800000" flipV="1">
            <a:off x="1834076" y="4467243"/>
            <a:ext cx="2869857" cy="60068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186DE4-B77F-E84C-868A-EDD00FFA09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3932" y="3429000"/>
            <a:ext cx="0" cy="10507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243E3-B785-2C4F-A13A-AA5097BA5C31}"/>
              </a:ext>
            </a:extLst>
          </p:cNvPr>
          <p:cNvSpPr/>
          <p:nvPr/>
        </p:nvSpPr>
        <p:spPr bwMode="auto">
          <a:xfrm>
            <a:off x="4502426" y="3101009"/>
            <a:ext cx="805070" cy="10933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(DB)</a:t>
            </a: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5E290866-AA89-44E3-8B27-19179EA1B4D7}"/>
              </a:ext>
            </a:extLst>
          </p:cNvPr>
          <p:cNvSpPr/>
          <p:nvPr/>
        </p:nvSpPr>
        <p:spPr>
          <a:xfrm flipH="1">
            <a:off x="0" y="-42863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29" name="Picture 8">
            <a:extLst>
              <a:ext uri="{FF2B5EF4-FFF2-40B4-BE49-F238E27FC236}">
                <a16:creationId xmlns:a16="http://schemas.microsoft.com/office/drawing/2014/main" id="{BBD2CE6E-B46F-4B36-A031-F837BD6F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DB067BB-EBAE-4903-89BA-FFF4571CA1E6}"/>
              </a:ext>
            </a:extLst>
          </p:cNvPr>
          <p:cNvSpPr/>
          <p:nvPr/>
        </p:nvSpPr>
        <p:spPr>
          <a:xfrm>
            <a:off x="46115" y="701457"/>
            <a:ext cx="4858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accent1"/>
                </a:solidFill>
              </a:rPr>
              <a:t>Architecture Diagram: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DBFDFE-A9E2-481E-A3F4-8125A445FEA8}"/>
              </a:ext>
            </a:extLst>
          </p:cNvPr>
          <p:cNvSpPr/>
          <p:nvPr/>
        </p:nvSpPr>
        <p:spPr>
          <a:xfrm>
            <a:off x="6227840" y="720507"/>
            <a:ext cx="5603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accent1"/>
                </a:solidFill>
              </a:rPr>
              <a:t>Entity Relationship Diagram:</a:t>
            </a:r>
          </a:p>
        </p:txBody>
      </p:sp>
    </p:spTree>
    <p:extLst>
      <p:ext uri="{BB962C8B-B14F-4D97-AF65-F5344CB8AC3E}">
        <p14:creationId xmlns:p14="http://schemas.microsoft.com/office/powerpoint/2010/main" val="118373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BEC949-E397-4731-A82D-0B2B7B90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5F0D6C-8045-43D4-9568-A983156E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82D0DE-B57C-4A6F-92A5-7196238C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49" y="126931"/>
            <a:ext cx="2653072" cy="8569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C7F75A-9E87-7B47-A3D5-E5D7DC56AC69}"/>
              </a:ext>
            </a:extLst>
          </p:cNvPr>
          <p:cNvSpPr/>
          <p:nvPr/>
        </p:nvSpPr>
        <p:spPr>
          <a:xfrm>
            <a:off x="329183" y="1525102"/>
            <a:ext cx="10834117" cy="3582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Install the appropriate editors for languages of your choice. Ex: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Eclipse Editor for Java/C++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Visual Studio Code for C++/Python/.NET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PyCharm , Spyder for Python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Install any of the open-source databases. Ex: 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MySQL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MariaDB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SQLite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Install any of below Framework for Front-end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Javascript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 or framework of your choice ex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                 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NodeJs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,  Angular 9+       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                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4. Need to upload the code base to GitHub repository, so that codes can be integrated with other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teammates.Public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 Repository should be created and shared to team .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5965E0AA-2B22-4DE4-93D3-B3D58138FC1E}"/>
              </a:ext>
            </a:extLst>
          </p:cNvPr>
          <p:cNvSpPr/>
          <p:nvPr/>
        </p:nvSpPr>
        <p:spPr>
          <a:xfrm flipH="1">
            <a:off x="0" y="-42863"/>
            <a:ext cx="12192000" cy="13477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6A55009-349B-430E-B739-CD093BFD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8DAF62-7129-4B5E-A066-41DB9DDB2CED}"/>
              </a:ext>
            </a:extLst>
          </p:cNvPr>
          <p:cNvSpPr/>
          <p:nvPr/>
        </p:nvSpPr>
        <p:spPr>
          <a:xfrm>
            <a:off x="179879" y="244073"/>
            <a:ext cx="7154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1"/>
                </a:solidFill>
              </a:rPr>
              <a:t>Software Prerequisites:</a:t>
            </a:r>
          </a:p>
        </p:txBody>
      </p:sp>
    </p:spTree>
    <p:extLst>
      <p:ext uri="{BB962C8B-B14F-4D97-AF65-F5344CB8AC3E}">
        <p14:creationId xmlns:p14="http://schemas.microsoft.com/office/powerpoint/2010/main" val="48639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995F94-1828-4D4F-9F60-3CBA203F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0F6315-C062-42A0-ABF5-5E6E212679FD}"/>
              </a:ext>
            </a:extLst>
          </p:cNvPr>
          <p:cNvSpPr/>
          <p:nvPr/>
        </p:nvSpPr>
        <p:spPr>
          <a:xfrm>
            <a:off x="182966" y="106972"/>
            <a:ext cx="4947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 SCORING </a:t>
            </a:r>
            <a:r>
              <a:rPr lang="en-US" sz="4000">
                <a:solidFill>
                  <a:srgbClr val="FF0000"/>
                </a:solidFill>
                <a:latin typeface="Avenir Light" charset="0"/>
                <a:ea typeface="Avenir Light" charset="0"/>
                <a:cs typeface="Avenir Light" charset="0"/>
              </a:rPr>
              <a:t>CRITERIA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0C7AE46-354E-4037-81FC-12D5821D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83152"/>
              </p:ext>
            </p:extLst>
          </p:nvPr>
        </p:nvGraphicFramePr>
        <p:xfrm>
          <a:off x="3502492" y="1387785"/>
          <a:ext cx="4419100" cy="292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50">
                  <a:extLst>
                    <a:ext uri="{9D8B030D-6E8A-4147-A177-3AD203B41FA5}">
                      <a16:colId xmlns:a16="http://schemas.microsoft.com/office/drawing/2014/main" val="3882916217"/>
                    </a:ext>
                  </a:extLst>
                </a:gridCol>
                <a:gridCol w="2209550">
                  <a:extLst>
                    <a:ext uri="{9D8B030D-6E8A-4147-A177-3AD203B41FA5}">
                      <a16:colId xmlns:a16="http://schemas.microsoft.com/office/drawing/2014/main" val="3492329877"/>
                    </a:ext>
                  </a:extLst>
                </a:gridCol>
              </a:tblGrid>
              <a:tr h="621004">
                <a:tc>
                  <a:txBody>
                    <a:bodyPr/>
                    <a:lstStyle/>
                    <a:p>
                      <a:r>
                        <a:rPr lang="en-US"/>
                        <a:t>Screen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Weightage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34824"/>
                  </a:ext>
                </a:extLst>
              </a:tr>
              <a:tr h="381177">
                <a:tc>
                  <a:txBody>
                    <a:bodyPr/>
                    <a:lstStyle/>
                    <a:p>
                      <a:r>
                        <a:rPr lang="en-US" sz="140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2971"/>
                  </a:ext>
                </a:extLst>
              </a:tr>
              <a:tr h="709718">
                <a:tc>
                  <a:txBody>
                    <a:bodyPr/>
                    <a:lstStyle/>
                    <a:p>
                      <a:r>
                        <a:rPr lang="en-US" sz="1400" dirty="0"/>
                        <a:t>Business Logic + API /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43198"/>
                  </a:ext>
                </a:extLst>
              </a:tr>
              <a:tr h="709718">
                <a:tc>
                  <a:txBody>
                    <a:bodyPr/>
                    <a:lstStyle/>
                    <a:p>
                      <a:r>
                        <a:rPr lang="en-US" sz="1400"/>
                        <a:t>End to End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14314"/>
                  </a:ext>
                </a:extLst>
              </a:tr>
              <a:tr h="502717">
                <a:tc>
                  <a:txBody>
                    <a:bodyPr/>
                    <a:lstStyle/>
                    <a:p>
                      <a:r>
                        <a:rPr lang="en-US" sz="1400"/>
                        <a:t>Additional 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04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481036-03D6-4BC6-9977-B26FB2F2E643}"/>
              </a:ext>
            </a:extLst>
          </p:cNvPr>
          <p:cNvSpPr/>
          <p:nvPr/>
        </p:nvSpPr>
        <p:spPr>
          <a:xfrm>
            <a:off x="1933574" y="476677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Additional Bonus points will be awarded for any extra implementation including but not limited to data validation, usability, user interface.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29A8C-31ED-48CA-8C16-E4B46504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49" y="106972"/>
            <a:ext cx="2653072" cy="8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8277"/>
      </p:ext>
    </p:extLst>
  </p:cSld>
  <p:clrMapOvr>
    <a:masterClrMapping/>
  </p:clrMapOvr>
</p:sld>
</file>

<file path=ppt/theme/theme1.xml><?xml version="1.0" encoding="utf-8"?>
<a:theme xmlns:a="http://schemas.openxmlformats.org/drawingml/2006/main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S PPT template 02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 PPT template 02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88230B7-CC78-48A2-B06B-DE36E813D882}" vid="{78100BE4-45F5-46D9-9044-2DD0B6484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4876B222D484BB156C8CCC9451F94" ma:contentTypeVersion="11" ma:contentTypeDescription="Create a new document." ma:contentTypeScope="" ma:versionID="4b6c33ef28b3c2f3bc4cee15843298eb">
  <xsd:schema xmlns:xsd="http://www.w3.org/2001/XMLSchema" xmlns:xs="http://www.w3.org/2001/XMLSchema" xmlns:p="http://schemas.microsoft.com/office/2006/metadata/properties" xmlns:ns3="908f01de-faf6-4e3e-9c06-b8b433fc28b0" xmlns:ns4="5640c91d-996c-445a-9f93-f0deb9e811d3" targetNamespace="http://schemas.microsoft.com/office/2006/metadata/properties" ma:root="true" ma:fieldsID="2f0a9ceefba108ca583fb56c28d0abb1" ns3:_="" ns4:_="">
    <xsd:import namespace="908f01de-faf6-4e3e-9c06-b8b433fc28b0"/>
    <xsd:import namespace="5640c91d-996c-445a-9f93-f0deb9e811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f01de-faf6-4e3e-9c06-b8b433fc28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0c91d-996c-445a-9f93-f0deb9e81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8FA8BA-3A6B-435C-9C6F-59CD4F8DB7F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08f01de-faf6-4e3e-9c06-b8b433fc28b0"/>
    <ds:schemaRef ds:uri="5640c91d-996c-445a-9f93-f0deb9e811d3"/>
  </ds:schemaRefs>
</ds:datastoreItem>
</file>

<file path=customXml/itemProps2.xml><?xml version="1.0" encoding="utf-8"?>
<ds:datastoreItem xmlns:ds="http://schemas.openxmlformats.org/officeDocument/2006/customXml" ds:itemID="{49FEA569-5281-404C-98B5-AD05C64CD0D6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FDD960E8-200C-4738-8532-C62F5A445B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2112</Words>
  <Application>Microsoft Office PowerPoint</Application>
  <PresentationFormat>Widescreen</PresentationFormat>
  <Paragraphs>296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DBS Colour Theme</vt:lpstr>
      <vt:lpstr>Challenges: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Koneru</dc:creator>
  <cp:lastModifiedBy>hrudheeshta anishetty</cp:lastModifiedBy>
  <cp:revision>3</cp:revision>
  <dcterms:created xsi:type="dcterms:W3CDTF">2019-12-27T10:04:08Z</dcterms:created>
  <dcterms:modified xsi:type="dcterms:W3CDTF">2021-12-19T03:35:30Z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0x0101002304876B222D484BB156C8CCC9451F94</vt:lpwstr>
  </property>
</Properties>
</file>