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45" r:id="rId2"/>
  </p:sldMasterIdLst>
  <p:sldIdLst>
    <p:sldId id="256" r:id="rId3"/>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862894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981683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9565445"/>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130719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8864367"/>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5810769"/>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812920968"/>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980082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66307"/>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5463438"/>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624244"/>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743747048"/>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24220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89172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631078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5226821"/>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250780"/>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6137565"/>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026178"/>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702625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5036394"/>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8633909"/>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0486534"/>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5840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9447763"/>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2390954"/>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4416889"/>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169711"/>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957842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055337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44445246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8186642"/>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59832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mc:AlternateContent xmlns:mc="http://schemas.openxmlformats.org/markup-compatibility/2006" xmlns:p14="http://schemas.microsoft.com/office/powerpoint/2010/main">
    <mc:Choice Requires="p14">
      <p:transition spd="slow" p14:dur="9250"/>
    </mc:Choice>
    <mc:Fallback xmlns="">
      <p:transition spd="slow"/>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2009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mc:AlternateContent xmlns:mc="http://schemas.openxmlformats.org/markup-compatibility/2006" xmlns:p14="http://schemas.microsoft.com/office/powerpoint/2010/main">
    <mc:Choice Requires="p14">
      <p:transition spd="slow" p14:dur="9250"/>
    </mc:Choice>
    <mc:Fallback xmlns="">
      <p:transition spd="slow"/>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0" y="-1"/>
            <a:ext cx="8808720" cy="212344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5500"/>
          </a:bodyPr>
          <a:lstStyle/>
          <a:p>
            <a:pPr algn="ctr"/>
            <a:endParaRPr lang="en-IN" sz="4400" b="1" dirty="0">
              <a:latin typeface="Times New Roman" panose="02020603050405020304" pitchFamily="18" charset="0"/>
              <a:cs typeface="Times New Roman" panose="02020603050405020304" pitchFamily="18" charset="0"/>
            </a:endParaRPr>
          </a:p>
          <a:p>
            <a:pPr algn="ctr"/>
            <a:r>
              <a:rPr lang="en-IN" sz="4200" b="1" dirty="0">
                <a:latin typeface="Times New Roman" panose="02020603050405020304" pitchFamily="18" charset="0"/>
                <a:cs typeface="Times New Roman" panose="02020603050405020304" pitchFamily="18" charset="0"/>
              </a:rPr>
              <a:t>QR CODE BASED ATTENDANCE SYSTEM</a:t>
            </a:r>
          </a:p>
          <a:p>
            <a:pPr algn="ctr">
              <a:lnSpc>
                <a:spcPct val="100000"/>
              </a:lnSpc>
            </a:pPr>
            <a:endParaRPr lang="en-IN" sz="4400" b="0" strike="noStrike" spc="-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5360478-7179-0475-D535-0DAA9B4EA31C}"/>
              </a:ext>
            </a:extLst>
          </p:cNvPr>
          <p:cNvSpPr txBox="1"/>
          <p:nvPr/>
        </p:nvSpPr>
        <p:spPr>
          <a:xfrm>
            <a:off x="1856986" y="4480172"/>
            <a:ext cx="4739148" cy="1754326"/>
          </a:xfrm>
          <a:prstGeom prst="rect">
            <a:avLst/>
          </a:prstGeom>
          <a:noFill/>
        </p:spPr>
        <p:txBody>
          <a:bodyPr wrap="square" rtlCol="0">
            <a:spAutoFit/>
          </a:bodyPr>
          <a:lstStyle/>
          <a:p>
            <a:r>
              <a:rPr lang="en-IN" dirty="0"/>
              <a:t>            </a:t>
            </a:r>
          </a:p>
          <a:p>
            <a:r>
              <a:rPr lang="en-IN" sz="2400" b="1" dirty="0">
                <a:latin typeface="Times New Roman" panose="02020603050405020304" pitchFamily="18" charset="0"/>
                <a:cs typeface="Times New Roman" panose="02020603050405020304" pitchFamily="18" charset="0"/>
              </a:rPr>
              <a:t>           Under The Guidance of</a:t>
            </a:r>
          </a:p>
          <a:p>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Mrs.A.</a:t>
            </a:r>
            <a:r>
              <a:rPr lang="en-IN" sz="2000" b="1" dirty="0" err="1">
                <a:latin typeface="Times New Roman" panose="02020603050405020304" pitchFamily="18" charset="0"/>
                <a:cs typeface="Times New Roman" panose="02020603050405020304" pitchFamily="18" charset="0"/>
              </a:rPr>
              <a:t>SOUJANYA</a:t>
            </a:r>
            <a:endParaRPr lang="en-IN" sz="20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Assistant  professor</a:t>
            </a:r>
          </a:p>
          <a:p>
            <a:r>
              <a:rPr lang="en-IN" dirty="0"/>
              <a:t>   </a:t>
            </a:r>
          </a:p>
        </p:txBody>
      </p:sp>
      <p:graphicFrame>
        <p:nvGraphicFramePr>
          <p:cNvPr id="6" name="Table 7">
            <a:extLst>
              <a:ext uri="{FF2B5EF4-FFF2-40B4-BE49-F238E27FC236}">
                <a16:creationId xmlns:a16="http://schemas.microsoft.com/office/drawing/2014/main" id="{3C787443-0224-7DB7-D017-8FE546A6B45B}"/>
              </a:ext>
            </a:extLst>
          </p:cNvPr>
          <p:cNvGraphicFramePr>
            <a:graphicFrameLocks noGrp="1"/>
          </p:cNvGraphicFramePr>
          <p:nvPr>
            <p:extLst>
              <p:ext uri="{D42A27DB-BD31-4B8C-83A1-F6EECF244321}">
                <p14:modId xmlns:p14="http://schemas.microsoft.com/office/powerpoint/2010/main" val="687079249"/>
              </p:ext>
            </p:extLst>
          </p:nvPr>
        </p:nvGraphicFramePr>
        <p:xfrm>
          <a:off x="1742440" y="2374490"/>
          <a:ext cx="5659120" cy="1694351"/>
        </p:xfrm>
        <a:graphic>
          <a:graphicData uri="http://schemas.openxmlformats.org/drawingml/2006/table">
            <a:tbl>
              <a:tblPr firstRow="1" bandRow="1">
                <a:tableStyleId>{5C22544A-7EE6-4342-B048-85BDC9FD1C3A}</a:tableStyleId>
              </a:tblPr>
              <a:tblGrid>
                <a:gridCol w="1828718">
                  <a:extLst>
                    <a:ext uri="{9D8B030D-6E8A-4147-A177-3AD203B41FA5}">
                      <a16:colId xmlns:a16="http://schemas.microsoft.com/office/drawing/2014/main" val="3246231830"/>
                    </a:ext>
                  </a:extLst>
                </a:gridCol>
                <a:gridCol w="1915201">
                  <a:extLst>
                    <a:ext uri="{9D8B030D-6E8A-4147-A177-3AD203B41FA5}">
                      <a16:colId xmlns:a16="http://schemas.microsoft.com/office/drawing/2014/main" val="4292478988"/>
                    </a:ext>
                  </a:extLst>
                </a:gridCol>
                <a:gridCol w="1915201">
                  <a:extLst>
                    <a:ext uri="{9D8B030D-6E8A-4147-A177-3AD203B41FA5}">
                      <a16:colId xmlns:a16="http://schemas.microsoft.com/office/drawing/2014/main" val="462126480"/>
                    </a:ext>
                  </a:extLst>
                </a:gridCol>
              </a:tblGrid>
              <a:tr h="310743">
                <a:tc>
                  <a:txBody>
                    <a:bodyPr/>
                    <a:lstStyle/>
                    <a:p>
                      <a:r>
                        <a:rPr lang="en-IN" sz="1400" dirty="0">
                          <a:solidFill>
                            <a:schemeClr val="tx1"/>
                          </a:solidFill>
                          <a:latin typeface="Times New Roman" panose="02020603050405020304" pitchFamily="18" charset="0"/>
                          <a:cs typeface="Times New Roman" panose="02020603050405020304" pitchFamily="18" charset="0"/>
                        </a:rPr>
                        <a:t>TEAM MEMBERS</a:t>
                      </a:r>
                    </a:p>
                  </a:txBody>
                  <a:tcPr>
                    <a:noFill/>
                  </a:tcPr>
                </a:tc>
                <a:tc>
                  <a:txBody>
                    <a:bodyPr/>
                    <a:lstStyle/>
                    <a:p>
                      <a:endParaRPr lang="en-IN" sz="1400" dirty="0">
                        <a:latin typeface="Times New Roman" panose="02020603050405020304" pitchFamily="18" charset="0"/>
                        <a:cs typeface="Times New Roman" panose="02020603050405020304" pitchFamily="18" charset="0"/>
                      </a:endParaRPr>
                    </a:p>
                  </a:txBody>
                  <a:tcPr>
                    <a:noFill/>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   HT.NO</a:t>
                      </a:r>
                    </a:p>
                  </a:txBody>
                  <a:tcPr>
                    <a:noFill/>
                  </a:tcPr>
                </a:tc>
                <a:extLst>
                  <a:ext uri="{0D108BD9-81ED-4DB2-BD59-A6C34878D82A}">
                    <a16:rowId xmlns:a16="http://schemas.microsoft.com/office/drawing/2014/main" val="301222124"/>
                  </a:ext>
                </a:extLst>
              </a:tr>
              <a:tr h="360896">
                <a:tc>
                  <a:txBody>
                    <a:bodyPr/>
                    <a:lstStyle/>
                    <a:p>
                      <a:pP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P.SAI THARUN</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85725" algn="r">
                        <a:lnSpc>
                          <a:spcPct val="150000"/>
                        </a:lnSpc>
                        <a:tabLst>
                          <a:tab pos="1257300" algn="l"/>
                        </a:tabLst>
                      </a:pP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85725" algn="ct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  (19S41A0572)</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539919193"/>
                  </a:ext>
                </a:extLst>
              </a:tr>
              <a:tr h="300920">
                <a:tc>
                  <a:txBody>
                    <a:bodyPr/>
                    <a:lstStyle/>
                    <a:p>
                      <a:pPr>
                        <a:lnSpc>
                          <a:spcPct val="150000"/>
                        </a:lnSpc>
                        <a:tabLst>
                          <a:tab pos="1257300" algn="l"/>
                        </a:tabLst>
                      </a:pPr>
                      <a:r>
                        <a:rPr lang="en-US" sz="1300" b="1" dirty="0">
                          <a:solidFill>
                            <a:schemeClr val="tx1"/>
                          </a:solidFill>
                          <a:effectLst/>
                          <a:latin typeface="Times New Roman" panose="02020603050405020304" pitchFamily="18" charset="0"/>
                          <a:cs typeface="Times New Roman" panose="02020603050405020304" pitchFamily="18" charset="0"/>
                        </a:rPr>
                        <a:t>SD.NAMAAN QADRI</a:t>
                      </a:r>
                    </a:p>
                  </a:txBody>
                  <a:tcPr marL="68580" marR="68580" marT="0" marB="0">
                    <a:noFill/>
                  </a:tcPr>
                </a:tc>
                <a:tc>
                  <a:txBody>
                    <a:bodyPr/>
                    <a:lstStyle/>
                    <a:p>
                      <a:pPr marL="76835" algn="r">
                        <a:lnSpc>
                          <a:spcPct val="150000"/>
                        </a:lnSpc>
                        <a:tabLst>
                          <a:tab pos="1257300" algn="l"/>
                        </a:tabLst>
                      </a:pP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76835" algn="ct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  (19S41A0587)</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557308143"/>
                  </a:ext>
                </a:extLst>
              </a:tr>
              <a:tr h="360896">
                <a:tc>
                  <a:txBody>
                    <a:bodyPr/>
                    <a:lstStyle/>
                    <a:p>
                      <a:pPr>
                        <a:lnSpc>
                          <a:spcPct val="150000"/>
                        </a:lnSpc>
                        <a:tabLst>
                          <a:tab pos="1257300" algn="l"/>
                        </a:tabLst>
                      </a:pPr>
                      <a:r>
                        <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MD.RIYAZ</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58420" algn="r">
                        <a:lnSpc>
                          <a:spcPct val="150000"/>
                        </a:lnSpc>
                        <a:tabLst>
                          <a:tab pos="1257300" algn="l"/>
                        </a:tabLst>
                      </a:pP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58420" algn="ct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  (19S41A0554)</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546628877"/>
                  </a:ext>
                </a:extLst>
              </a:tr>
              <a:tr h="360896">
                <a:tc>
                  <a:txBody>
                    <a:bodyPr/>
                    <a:lstStyle/>
                    <a:p>
                      <a:pPr>
                        <a:lnSpc>
                          <a:spcPct val="150000"/>
                        </a:lnSpc>
                        <a:tabLst>
                          <a:tab pos="1257300" algn="l"/>
                        </a:tabLst>
                      </a:pPr>
                      <a:r>
                        <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M.KUSHALKUMAR</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85725" algn="r">
                        <a:lnSpc>
                          <a:spcPct val="150000"/>
                        </a:lnSpc>
                        <a:tabLst>
                          <a:tab pos="1257300" algn="l"/>
                        </a:tabLst>
                      </a:pP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85725" algn="ctr">
                        <a:lnSpc>
                          <a:spcPct val="150000"/>
                        </a:lnSpc>
                        <a:tabLst>
                          <a:tab pos="1257300" algn="l"/>
                        </a:tabLst>
                      </a:pPr>
                      <a:r>
                        <a:rPr lang="en-US" sz="1400" b="1" dirty="0">
                          <a:solidFill>
                            <a:schemeClr val="tx1"/>
                          </a:solidFill>
                          <a:effectLst/>
                          <a:latin typeface="Times New Roman" panose="02020603050405020304" pitchFamily="18" charset="0"/>
                          <a:cs typeface="Times New Roman" panose="02020603050405020304" pitchFamily="18" charset="0"/>
                        </a:rPr>
                        <a:t> (19S45A0562)</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65830935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3A7042-0667-5680-EC72-69B992D19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767450"/>
            <a:ext cx="8105775" cy="4569329"/>
          </a:xfrm>
          <a:prstGeom prst="rect">
            <a:avLst/>
          </a:prstGeom>
        </p:spPr>
      </p:pic>
      <p:sp>
        <p:nvSpPr>
          <p:cNvPr id="4" name="TextBox 3">
            <a:extLst>
              <a:ext uri="{FF2B5EF4-FFF2-40B4-BE49-F238E27FC236}">
                <a16:creationId xmlns:a16="http://schemas.microsoft.com/office/drawing/2014/main" id="{669516F4-2AD6-4000-E33C-74C99B3C616A}"/>
              </a:ext>
            </a:extLst>
          </p:cNvPr>
          <p:cNvSpPr txBox="1"/>
          <p:nvPr/>
        </p:nvSpPr>
        <p:spPr>
          <a:xfrm>
            <a:off x="1320800" y="5613400"/>
            <a:ext cx="6121400" cy="677108"/>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Open </a:t>
            </a:r>
            <a:r>
              <a:rPr lang="en-IN" sz="2000" dirty="0" err="1">
                <a:latin typeface="Times New Roman" panose="02020603050405020304" pitchFamily="18" charset="0"/>
                <a:cs typeface="Times New Roman" panose="02020603050405020304" pitchFamily="18" charset="0"/>
              </a:rPr>
              <a:t>Cmd</a:t>
            </a:r>
            <a:r>
              <a:rPr lang="en-IN" sz="2000" dirty="0">
                <a:latin typeface="Times New Roman" panose="02020603050405020304" pitchFamily="18" charset="0"/>
                <a:cs typeface="Times New Roman" panose="02020603050405020304" pitchFamily="18" charset="0"/>
              </a:rPr>
              <a:t> to move homepage</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EC4C2E-803A-37EE-619B-CE6F71363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657" y="1168399"/>
            <a:ext cx="7117643" cy="4003675"/>
          </a:xfrm>
          <a:prstGeom prst="rect">
            <a:avLst/>
          </a:prstGeom>
        </p:spPr>
      </p:pic>
      <p:sp>
        <p:nvSpPr>
          <p:cNvPr id="4" name="TextBox 3">
            <a:extLst>
              <a:ext uri="{FF2B5EF4-FFF2-40B4-BE49-F238E27FC236}">
                <a16:creationId xmlns:a16="http://schemas.microsoft.com/office/drawing/2014/main" id="{7371EE5E-6ADA-46F8-661D-D10912C057ED}"/>
              </a:ext>
            </a:extLst>
          </p:cNvPr>
          <p:cNvSpPr txBox="1"/>
          <p:nvPr/>
        </p:nvSpPr>
        <p:spPr>
          <a:xfrm>
            <a:off x="1270000" y="5626100"/>
            <a:ext cx="6705600" cy="400110"/>
          </a:xfrm>
          <a:prstGeom prst="rect">
            <a:avLst/>
          </a:prstGeom>
          <a:noFill/>
        </p:spPr>
        <p:txBody>
          <a:bodyPr wrap="square" rtlCol="0">
            <a:spAutoFit/>
          </a:bodyPr>
          <a:lstStyle/>
          <a:p>
            <a:pPr algn="ctr"/>
            <a:r>
              <a:rPr lang="en-IN" sz="2000" dirty="0"/>
              <a:t>Enter Details and Train the data</a:t>
            </a: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D93B47-4B48-1858-5F47-02792D88D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638174"/>
            <a:ext cx="7569200" cy="4670426"/>
          </a:xfrm>
          <a:prstGeom prst="rect">
            <a:avLst/>
          </a:prstGeom>
        </p:spPr>
      </p:pic>
      <p:sp>
        <p:nvSpPr>
          <p:cNvPr id="4" name="TextBox 3">
            <a:extLst>
              <a:ext uri="{FF2B5EF4-FFF2-40B4-BE49-F238E27FC236}">
                <a16:creationId xmlns:a16="http://schemas.microsoft.com/office/drawing/2014/main" id="{0A07EFC5-1008-3B94-F9E1-5476D5626673}"/>
              </a:ext>
            </a:extLst>
          </p:cNvPr>
          <p:cNvSpPr txBox="1"/>
          <p:nvPr/>
        </p:nvSpPr>
        <p:spPr>
          <a:xfrm>
            <a:off x="1041400" y="5575300"/>
            <a:ext cx="72263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Attendance Marked</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6C8DE5-2182-B7F6-3EA9-7BC306281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53" y="1009650"/>
            <a:ext cx="7599893" cy="4274940"/>
          </a:xfrm>
          <a:prstGeom prst="rect">
            <a:avLst/>
          </a:prstGeom>
        </p:spPr>
      </p:pic>
      <p:sp>
        <p:nvSpPr>
          <p:cNvPr id="4" name="TextBox 3">
            <a:extLst>
              <a:ext uri="{FF2B5EF4-FFF2-40B4-BE49-F238E27FC236}">
                <a16:creationId xmlns:a16="http://schemas.microsoft.com/office/drawing/2014/main" id="{FC7E3B76-E916-F9D5-FC3F-E7E2C3946E1B}"/>
              </a:ext>
            </a:extLst>
          </p:cNvPr>
          <p:cNvSpPr txBox="1"/>
          <p:nvPr/>
        </p:nvSpPr>
        <p:spPr>
          <a:xfrm>
            <a:off x="772053" y="5842000"/>
            <a:ext cx="7599893" cy="677108"/>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Chec</a:t>
            </a:r>
            <a:r>
              <a:rPr lang="en-IN" sz="2000" dirty="0"/>
              <a:t>k </a:t>
            </a:r>
            <a:r>
              <a:rPr lang="en-IN" sz="2000" dirty="0">
                <a:latin typeface="Times New Roman" panose="02020603050405020304" pitchFamily="18" charset="0"/>
                <a:cs typeface="Times New Roman" panose="02020603050405020304" pitchFamily="18" charset="0"/>
              </a:rPr>
              <a:t>Attendance whether </a:t>
            </a:r>
            <a:r>
              <a:rPr lang="en-IN" sz="2000" dirty="0" err="1">
                <a:latin typeface="Times New Roman" panose="02020603050405020304" pitchFamily="18" charset="0"/>
                <a:cs typeface="Times New Roman" panose="02020603050405020304" pitchFamily="18" charset="0"/>
              </a:rPr>
              <a:t>markerd</a:t>
            </a:r>
            <a:r>
              <a:rPr lang="en-IN" sz="2000" dirty="0">
                <a:latin typeface="Times New Roman" panose="02020603050405020304" pitchFamily="18" charset="0"/>
                <a:cs typeface="Times New Roman" panose="02020603050405020304" pitchFamily="18" charset="0"/>
              </a:rPr>
              <a:t> or not using </a:t>
            </a:r>
            <a:r>
              <a:rPr lang="en-IN" sz="2000" b="1" dirty="0">
                <a:latin typeface="Times New Roman" panose="02020603050405020304" pitchFamily="18" charset="0"/>
                <a:cs typeface="Times New Roman" panose="02020603050405020304" pitchFamily="18" charset="0"/>
              </a:rPr>
              <a:t>csv</a:t>
            </a:r>
            <a:r>
              <a:rPr lang="en-IN" sz="2000" dirty="0">
                <a:latin typeface="Times New Roman" panose="02020603050405020304" pitchFamily="18" charset="0"/>
                <a:cs typeface="Times New Roman" panose="02020603050405020304" pitchFamily="18" charset="0"/>
              </a:rPr>
              <a:t> File</a:t>
            </a:r>
            <a:endParaRPr lang="en-IN" sz="2000"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274680"/>
            <a:ext cx="8228520" cy="1141920"/>
          </a:xfrm>
          <a:prstGeom prst="rect">
            <a:avLst/>
          </a:prstGeom>
          <a:noFill/>
          <a:ln w="0">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32F98573-8CA0-A23F-EA09-1A36B027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10" y="845640"/>
            <a:ext cx="7505172" cy="4221660"/>
          </a:xfrm>
          <a:prstGeom prst="rect">
            <a:avLst/>
          </a:prstGeom>
        </p:spPr>
      </p:pic>
      <p:sp>
        <p:nvSpPr>
          <p:cNvPr id="4" name="TextBox 3">
            <a:extLst>
              <a:ext uri="{FF2B5EF4-FFF2-40B4-BE49-F238E27FC236}">
                <a16:creationId xmlns:a16="http://schemas.microsoft.com/office/drawing/2014/main" id="{3BC43F20-9171-0BBD-3BB8-6214F32933EF}"/>
              </a:ext>
            </a:extLst>
          </p:cNvPr>
          <p:cNvSpPr txBox="1"/>
          <p:nvPr/>
        </p:nvSpPr>
        <p:spPr>
          <a:xfrm>
            <a:off x="1143000" y="5727700"/>
            <a:ext cx="7112000"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Check Using Multiple data</a:t>
            </a:r>
          </a:p>
          <a:p>
            <a:pPr algn="ct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740" y="145590"/>
            <a:ext cx="8228520" cy="1141920"/>
          </a:xfrm>
          <a:prstGeom prst="rect">
            <a:avLst/>
          </a:prstGeom>
          <a:noFill/>
          <a:ln w="0">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43CC4164-6C49-187B-9E13-621F0952E934}"/>
              </a:ext>
            </a:extLst>
          </p:cNvPr>
          <p:cNvSpPr txBox="1"/>
          <p:nvPr/>
        </p:nvSpPr>
        <p:spPr>
          <a:xfrm>
            <a:off x="2457450" y="0"/>
            <a:ext cx="59436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    Conclusion</a:t>
            </a:r>
          </a:p>
        </p:txBody>
      </p:sp>
      <p:sp>
        <p:nvSpPr>
          <p:cNvPr id="4" name="TextBox 3">
            <a:extLst>
              <a:ext uri="{FF2B5EF4-FFF2-40B4-BE49-F238E27FC236}">
                <a16:creationId xmlns:a16="http://schemas.microsoft.com/office/drawing/2014/main" id="{D12B5729-5D20-CAFC-E5EB-9A3E1A47D849}"/>
              </a:ext>
            </a:extLst>
          </p:cNvPr>
          <p:cNvSpPr txBox="1"/>
          <p:nvPr/>
        </p:nvSpPr>
        <p:spPr>
          <a:xfrm>
            <a:off x="952500" y="915031"/>
            <a:ext cx="7448550" cy="3268652"/>
          </a:xfrm>
          <a:prstGeom prst="rect">
            <a:avLst/>
          </a:prstGeom>
          <a:noFill/>
        </p:spPr>
        <p:txBody>
          <a:bodyPr wrap="square">
            <a:spAutoFit/>
          </a:bodyPr>
          <a:lstStyle/>
          <a:p>
            <a:r>
              <a:rPr lang="en-US" sz="2000" dirty="0">
                <a:solidFill>
                  <a:schemeClr val="tx1"/>
                </a:solidFill>
                <a:latin typeface="+mn-lt"/>
              </a:rPr>
              <a:t>F</a:t>
            </a:r>
            <a:r>
              <a:rPr lang="en-US" sz="2000" dirty="0">
                <a:solidFill>
                  <a:schemeClr val="tx1"/>
                </a:solidFill>
                <a:latin typeface="Times New Roman" panose="02020603050405020304" pitchFamily="18" charset="0"/>
                <a:cs typeface="Times New Roman" panose="02020603050405020304" pitchFamily="18" charset="0"/>
              </a:rPr>
              <a:t>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a:t>
            </a:r>
          </a:p>
          <a:p>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1BEE668-9786-B312-38C0-0C646463FCBF}"/>
              </a:ext>
            </a:extLst>
          </p:cNvPr>
          <p:cNvSpPr txBox="1"/>
          <p:nvPr/>
        </p:nvSpPr>
        <p:spPr>
          <a:xfrm>
            <a:off x="952500" y="3168417"/>
            <a:ext cx="7343775" cy="2345322"/>
          </a:xfrm>
          <a:prstGeom prst="rect">
            <a:avLst/>
          </a:prstGeom>
          <a:noFill/>
        </p:spPr>
        <p:txBody>
          <a:bodyPr wrap="square">
            <a:sp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4C6D8-9491-BCC4-5A93-D7F79E226AC3}"/>
              </a:ext>
            </a:extLst>
          </p:cNvPr>
          <p:cNvSpPr txBox="1"/>
          <p:nvPr/>
        </p:nvSpPr>
        <p:spPr>
          <a:xfrm>
            <a:off x="2305050" y="180975"/>
            <a:ext cx="4267200"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    References</a:t>
            </a:r>
          </a:p>
        </p:txBody>
      </p:sp>
      <p:sp>
        <p:nvSpPr>
          <p:cNvPr id="8" name="TextBox 7">
            <a:extLst>
              <a:ext uri="{FF2B5EF4-FFF2-40B4-BE49-F238E27FC236}">
                <a16:creationId xmlns:a16="http://schemas.microsoft.com/office/drawing/2014/main" id="{8B7518DD-8CE8-42A3-24AC-CD97C886944B}"/>
              </a:ext>
            </a:extLst>
          </p:cNvPr>
          <p:cNvSpPr txBox="1"/>
          <p:nvPr/>
        </p:nvSpPr>
        <p:spPr>
          <a:xfrm>
            <a:off x="295274" y="1143000"/>
            <a:ext cx="8391525" cy="5028556"/>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[1] M. Ahmed, S. </a:t>
            </a:r>
            <a:r>
              <a:rPr lang="en-US" sz="1800" dirty="0" err="1">
                <a:effectLst/>
                <a:latin typeface="Times New Roman" panose="02020603050405020304" pitchFamily="18" charset="0"/>
                <a:ea typeface="Times New Roman" panose="02020603050405020304" pitchFamily="18" charset="0"/>
              </a:rPr>
              <a:t>Spagna</a:t>
            </a:r>
            <a:r>
              <a:rPr lang="en-US" sz="1800" dirty="0">
                <a:effectLst/>
                <a:latin typeface="Times New Roman" panose="02020603050405020304" pitchFamily="18" charset="0"/>
                <a:ea typeface="Times New Roman" panose="02020603050405020304" pitchFamily="18" charset="0"/>
              </a:rPr>
              <a:t>, F. </a:t>
            </a:r>
            <a:r>
              <a:rPr lang="en-US" sz="1800" dirty="0" err="1">
                <a:effectLst/>
                <a:latin typeface="Times New Roman" panose="02020603050405020304" pitchFamily="18" charset="0"/>
                <a:ea typeface="Times New Roman" panose="02020603050405020304" pitchFamily="18" charset="0"/>
              </a:rPr>
              <a:t>Huici</a:t>
            </a:r>
            <a:r>
              <a:rPr lang="en-US" sz="1800" dirty="0">
                <a:effectLst/>
                <a:latin typeface="Times New Roman" panose="02020603050405020304" pitchFamily="18" charset="0"/>
                <a:ea typeface="Times New Roman" panose="02020603050405020304" pitchFamily="18" charset="0"/>
              </a:rPr>
              <a:t>, and S. </a:t>
            </a:r>
            <a:r>
              <a:rPr lang="en-US" sz="1800" dirty="0" err="1">
                <a:effectLst/>
                <a:latin typeface="Times New Roman" panose="02020603050405020304" pitchFamily="18" charset="0"/>
                <a:ea typeface="Times New Roman" panose="02020603050405020304" pitchFamily="18" charset="0"/>
              </a:rPr>
              <a:t>Niccolini</a:t>
            </a:r>
            <a:r>
              <a:rPr lang="en-US" sz="1800" dirty="0">
                <a:effectLst/>
                <a:latin typeface="Times New Roman" panose="02020603050405020304" pitchFamily="18" charset="0"/>
                <a:ea typeface="Times New Roman" panose="02020603050405020304" pitchFamily="18" charset="0"/>
              </a:rPr>
              <a:t>. A peek into the future:</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Predicting the evolution of popularity in user generated content. In</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Proceedings of the Sixth ACM International Conference on Web Search</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and Data Mining, WSDM ’13, pages 607–616, New York, NY, USA,</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2013. ACM.</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[2] P. Bao. Modeling and predicting popularity dynamics via an </a:t>
            </a:r>
            <a:r>
              <a:rPr lang="en-US" sz="1800" dirty="0" err="1">
                <a:effectLst/>
                <a:latin typeface="Times New Roman" panose="02020603050405020304" pitchFamily="18" charset="0"/>
                <a:ea typeface="Times New Roman" panose="02020603050405020304" pitchFamily="18" charset="0"/>
              </a:rPr>
              <a:t>influencebased</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self-excited </a:t>
            </a:r>
            <a:r>
              <a:rPr lang="en-US" sz="1800" dirty="0" err="1">
                <a:effectLst/>
                <a:latin typeface="Times New Roman" panose="02020603050405020304" pitchFamily="18" charset="0"/>
                <a:ea typeface="Times New Roman" panose="02020603050405020304" pitchFamily="18" charset="0"/>
              </a:rPr>
              <a:t>hawkes</a:t>
            </a:r>
            <a:r>
              <a:rPr lang="en-US" sz="1800" dirty="0">
                <a:effectLst/>
                <a:latin typeface="Times New Roman" panose="02020603050405020304" pitchFamily="18" charset="0"/>
                <a:ea typeface="Times New Roman" panose="02020603050405020304" pitchFamily="18" charset="0"/>
              </a:rPr>
              <a:t> process. In Proceedings of the 25th ACM</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International on Conference on Information and Knowledge Management,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CIKM ’16, pages 1897–1900, New York, NY, USA, 2016. ACM.</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[3] M. Cha, H. Kwak, P. Rodriguez, Y.-Y. </a:t>
            </a:r>
            <a:r>
              <a:rPr lang="en-US" sz="1800" dirty="0" err="1">
                <a:effectLst/>
                <a:latin typeface="Times New Roman" panose="02020603050405020304" pitchFamily="18" charset="0"/>
                <a:ea typeface="Times New Roman" panose="02020603050405020304" pitchFamily="18" charset="0"/>
              </a:rPr>
              <a:t>Ahn</a:t>
            </a:r>
            <a:r>
              <a:rPr lang="en-US" sz="1800" dirty="0">
                <a:effectLst/>
                <a:latin typeface="Times New Roman" panose="02020603050405020304" pitchFamily="18" charset="0"/>
                <a:ea typeface="Times New Roman" panose="02020603050405020304" pitchFamily="18" charset="0"/>
              </a:rPr>
              <a:t>, and S. Moon. Analyzing</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 video popularity characteristics of large-scale user generated content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systems. IEEE/ACM Trans. </a:t>
            </a:r>
            <a:r>
              <a:rPr lang="en-US" sz="1800" dirty="0" err="1">
                <a:effectLst/>
                <a:latin typeface="Times New Roman" panose="02020603050405020304" pitchFamily="18" charset="0"/>
                <a:ea typeface="Times New Roman" panose="02020603050405020304" pitchFamily="18" charset="0"/>
              </a:rPr>
              <a:t>Netw</a:t>
            </a:r>
            <a:r>
              <a:rPr lang="en-US" sz="1800" dirty="0">
                <a:effectLst/>
                <a:latin typeface="Times New Roman" panose="02020603050405020304" pitchFamily="18" charset="0"/>
                <a:ea typeface="Times New Roman" panose="02020603050405020304" pitchFamily="18" charset="0"/>
              </a:rPr>
              <a:t>., 17(5):1357–1370, Oct. 2009.</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5289491"/>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BBE0D-00A1-4A9E-178E-8C2BCA305D4F}"/>
              </a:ext>
            </a:extLst>
          </p:cNvPr>
          <p:cNvSpPr txBox="1"/>
          <p:nvPr/>
        </p:nvSpPr>
        <p:spPr>
          <a:xfrm>
            <a:off x="2305050" y="2438400"/>
            <a:ext cx="6734175"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14167976"/>
      </p:ext>
    </p:extLst>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DF74F-7FF3-E233-7C88-5FEF71447030}"/>
              </a:ext>
            </a:extLst>
          </p:cNvPr>
          <p:cNvSpPr txBox="1"/>
          <p:nvPr/>
        </p:nvSpPr>
        <p:spPr>
          <a:xfrm>
            <a:off x="1086464" y="186813"/>
            <a:ext cx="6971071" cy="830997"/>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                  </a:t>
            </a:r>
            <a:r>
              <a:rPr lang="en-IN" sz="48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17FEAB9F-4DDE-C666-A4DD-CD6E3659395B}"/>
              </a:ext>
            </a:extLst>
          </p:cNvPr>
          <p:cNvSpPr txBox="1"/>
          <p:nvPr/>
        </p:nvSpPr>
        <p:spPr>
          <a:xfrm>
            <a:off x="762328" y="1017810"/>
            <a:ext cx="7457767" cy="4616648"/>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  this  era  of  technology  smartphones  play  a  significant  role  in  our  day  to  day  life. Nowadays smartphones can solve most of the problem very  quickly and easily. It has made life  of  every  person  simple  and  easier  with  different  social  app,  commercial  app,  problem solving  app,  app  for  education  and  marketing  etc.</a:t>
            </a:r>
          </a:p>
          <a:p>
            <a:pPr algn="just"/>
            <a:r>
              <a:rPr lang="en-US" dirty="0">
                <a:effectLst/>
                <a:latin typeface="Times New Roman" panose="02020603050405020304" pitchFamily="18" charset="0"/>
                <a:ea typeface="Times New Roman" panose="02020603050405020304" pitchFamily="18" charset="0"/>
              </a:rPr>
              <a:t>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Followed  by  the  technology  the  paper purposed  a  system  that  will  handle  a  problem  for  recording  the  attendance. </a:t>
            </a:r>
          </a:p>
          <a:p>
            <a:pPr marL="285750" indent="-285750" algn="jus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 The  proposed system  is  a  couple  of  two  applications,  one  for  generating  the  QR  Code  by  entering  the student  details  and  second  application  for  taking  the  attendance  and  generating  the attendance in CSV or XLS format. </a:t>
            </a:r>
          </a:p>
          <a:p>
            <a:pPr marL="285750" indent="-285750" algn="jus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B9DF0-FEC6-D1E2-628A-24212CCDEC53}"/>
              </a:ext>
            </a:extLst>
          </p:cNvPr>
          <p:cNvSpPr txBox="1"/>
          <p:nvPr/>
        </p:nvSpPr>
        <p:spPr>
          <a:xfrm>
            <a:off x="589936" y="206478"/>
            <a:ext cx="6764593"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Advantages:</a:t>
            </a:r>
            <a:r>
              <a:rPr lang="en-IN" dirty="0"/>
              <a:t> </a:t>
            </a:r>
          </a:p>
        </p:txBody>
      </p:sp>
      <p:sp>
        <p:nvSpPr>
          <p:cNvPr id="4" name="TextBox 3">
            <a:extLst>
              <a:ext uri="{FF2B5EF4-FFF2-40B4-BE49-F238E27FC236}">
                <a16:creationId xmlns:a16="http://schemas.microsoft.com/office/drawing/2014/main" id="{75C8DB59-9659-5CC6-4F72-6EB9A661E90E}"/>
              </a:ext>
            </a:extLst>
          </p:cNvPr>
          <p:cNvSpPr txBox="1"/>
          <p:nvPr/>
        </p:nvSpPr>
        <p:spPr>
          <a:xfrm>
            <a:off x="707923" y="820750"/>
            <a:ext cx="8013290" cy="2551339"/>
          </a:xfrm>
          <a:prstGeom prst="rect">
            <a:avLst/>
          </a:prstGeom>
          <a:noFill/>
        </p:spPr>
        <p:txBody>
          <a:bodyPr wrap="square" rtlCol="0">
            <a:spAutoFit/>
          </a:bodyPr>
          <a:lstStyle/>
          <a:p>
            <a:pPr marL="343080" marR="0" lvl="0" indent="-342000" algn="just" defTabSz="914400" rtl="0" eaLnBrk="1" fontAlgn="auto" latinLnBrk="0" hangingPunct="1">
              <a:lnSpc>
                <a:spcPct val="107000"/>
              </a:lnSpc>
              <a:spcBef>
                <a:spcPts val="0"/>
              </a:spcBef>
              <a:spcAft>
                <a:spcPts val="799"/>
              </a:spcAft>
              <a:buClr>
                <a:srgbClr val="000000"/>
              </a:buClr>
              <a:buSzTx/>
              <a:buFont typeface="Symbol"/>
              <a:buChar char=""/>
              <a:tabLst/>
              <a:defRPr/>
            </a:pPr>
            <a:r>
              <a:rPr lang="en-IN" sz="2000" dirty="0">
                <a:solidFill>
                  <a:schemeClr val="tx1"/>
                </a:solidFill>
                <a:latin typeface="Times New Roman" panose="02020603050405020304" pitchFamily="18" charset="0"/>
                <a:cs typeface="Times New Roman" panose="02020603050405020304" pitchFamily="18" charset="0"/>
              </a:rPr>
              <a:t>This system decreases the human effort of manually taking attendance of every student</a:t>
            </a:r>
            <a:r>
              <a:rPr kumimoji="0" lang="en-IN" sz="2000" b="0" i="0" u="none" strike="noStrike" kern="1200" cap="none" spc="-1" normalizeH="0" baseline="0" noProof="0" dirty="0">
                <a:ln>
                  <a:noFill/>
                </a:ln>
                <a:solidFill>
                  <a:srgbClr val="000000"/>
                </a:solidFill>
                <a:effectLst/>
                <a:uLnTx/>
                <a:uFillTx/>
                <a:latin typeface="Times New Roman"/>
                <a:ea typeface="Calibri"/>
              </a:rPr>
              <a:t>.</a:t>
            </a:r>
            <a:endParaRPr lang="en-IN" sz="2000" spc="-1" dirty="0">
              <a:solidFill>
                <a:srgbClr val="000000"/>
              </a:solidFill>
              <a:latin typeface="Times New Roman"/>
              <a:ea typeface="Calibri"/>
            </a:endParaRPr>
          </a:p>
          <a:p>
            <a:pPr marL="343080" marR="0" lvl="0" indent="-342000" algn="just" defTabSz="914400" rtl="0" eaLnBrk="1" fontAlgn="auto" latinLnBrk="0" hangingPunct="1">
              <a:lnSpc>
                <a:spcPct val="107000"/>
              </a:lnSpc>
              <a:spcBef>
                <a:spcPts val="0"/>
              </a:spcBef>
              <a:spcAft>
                <a:spcPts val="799"/>
              </a:spcAft>
              <a:buClr>
                <a:srgbClr val="000000"/>
              </a:buClr>
              <a:buSzTx/>
              <a:buFont typeface="Symbol"/>
              <a:buChar char=""/>
              <a:tabLst/>
              <a:defRPr/>
            </a:pPr>
            <a:r>
              <a:rPr lang="en-IN" sz="24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There is very least possibility for proxies to occur</a:t>
            </a:r>
            <a:r>
              <a:rPr lang="en-IN" sz="2400" dirty="0">
                <a:solidFill>
                  <a:schemeClr val="tx1"/>
                </a:solidFill>
                <a:latin typeface="Times New Roman" panose="02020603050405020304" pitchFamily="18" charset="0"/>
                <a:cs typeface="Times New Roman" panose="02020603050405020304" pitchFamily="18" charset="0"/>
              </a:rPr>
              <a:t>.</a:t>
            </a:r>
          </a:p>
          <a:p>
            <a:pPr marL="343080" indent="-342000" algn="just">
              <a:lnSpc>
                <a:spcPct val="107000"/>
              </a:lnSpc>
              <a:spcAft>
                <a:spcPts val="799"/>
              </a:spcAft>
              <a:buClr>
                <a:srgbClr val="000000"/>
              </a:buClr>
              <a:buFont typeface="Symbol"/>
              <a:buChar char=""/>
              <a:defRPr/>
            </a:pPr>
            <a:r>
              <a:rPr lang="en-IN" sz="2000" dirty="0">
                <a:solidFill>
                  <a:schemeClr val="tx1"/>
                </a:solidFill>
                <a:latin typeface="Times New Roman" panose="02020603050405020304" pitchFamily="18" charset="0"/>
                <a:cs typeface="Times New Roman" panose="02020603050405020304" pitchFamily="18" charset="0"/>
              </a:rPr>
              <a:t>In this “NO-CONTACT” period, this system can be used as an alternative to the biometric attendance system</a:t>
            </a:r>
            <a:r>
              <a:rPr lang="en-IN" sz="2400" dirty="0">
                <a:solidFill>
                  <a:schemeClr val="tx1"/>
                </a:solidFill>
                <a:latin typeface="Times New Roman" panose="02020603050405020304" pitchFamily="18" charset="0"/>
                <a:cs typeface="Times New Roman" panose="02020603050405020304" pitchFamily="18" charset="0"/>
              </a:rPr>
              <a:t>.</a:t>
            </a:r>
          </a:p>
          <a:p>
            <a:pPr marL="343080" marR="0" lvl="0" indent="-342000" algn="just" defTabSz="914400" rtl="0" eaLnBrk="1" fontAlgn="auto" latinLnBrk="0" hangingPunct="1">
              <a:lnSpc>
                <a:spcPct val="107000"/>
              </a:lnSpc>
              <a:spcBef>
                <a:spcPts val="0"/>
              </a:spcBef>
              <a:spcAft>
                <a:spcPts val="799"/>
              </a:spcAft>
              <a:buClr>
                <a:srgbClr val="000000"/>
              </a:buClr>
              <a:buSzTx/>
              <a:buFont typeface="Symbol"/>
              <a:buChar char=""/>
              <a:tabLst/>
              <a:defRPr/>
            </a:pPr>
            <a:endParaRPr lang="en-IN" sz="2000" spc="-1" dirty="0">
              <a:solidFill>
                <a:srgbClr val="000000"/>
              </a:solidFill>
              <a:latin typeface="Times New Roman"/>
              <a:ea typeface="Calibri"/>
            </a:endParaRPr>
          </a:p>
        </p:txBody>
      </p:sp>
      <p:sp>
        <p:nvSpPr>
          <p:cNvPr id="6" name="TextBox 5">
            <a:extLst>
              <a:ext uri="{FF2B5EF4-FFF2-40B4-BE49-F238E27FC236}">
                <a16:creationId xmlns:a16="http://schemas.microsoft.com/office/drawing/2014/main" id="{F70B2027-3543-5F80-6B40-2E9A5FD3F692}"/>
              </a:ext>
            </a:extLst>
          </p:cNvPr>
          <p:cNvSpPr txBox="1"/>
          <p:nvPr/>
        </p:nvSpPr>
        <p:spPr>
          <a:xfrm>
            <a:off x="707923" y="2983740"/>
            <a:ext cx="2762864"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Disadvantages:</a:t>
            </a:r>
          </a:p>
        </p:txBody>
      </p:sp>
      <p:sp>
        <p:nvSpPr>
          <p:cNvPr id="7" name="TextBox 6">
            <a:extLst>
              <a:ext uri="{FF2B5EF4-FFF2-40B4-BE49-F238E27FC236}">
                <a16:creationId xmlns:a16="http://schemas.microsoft.com/office/drawing/2014/main" id="{4D23FB17-6746-FFDD-89EE-843AF31F5CDC}"/>
              </a:ext>
            </a:extLst>
          </p:cNvPr>
          <p:cNvSpPr txBox="1"/>
          <p:nvPr/>
        </p:nvSpPr>
        <p:spPr>
          <a:xfrm>
            <a:off x="722671" y="3758719"/>
            <a:ext cx="7698658" cy="1058047"/>
          </a:xfrm>
          <a:prstGeom prst="rect">
            <a:avLst/>
          </a:prstGeom>
          <a:noFill/>
        </p:spPr>
        <p:txBody>
          <a:bodyPr wrap="square" rtlCol="0">
            <a:spAutoFit/>
          </a:bodyPr>
          <a:lstStyle/>
          <a:p>
            <a:pPr marL="343080" marR="0" lvl="0" indent="-342000" algn="just" defTabSz="914400" rtl="0" eaLnBrk="1" fontAlgn="auto" latinLnBrk="0" hangingPunct="1">
              <a:lnSpc>
                <a:spcPct val="107000"/>
              </a:lnSpc>
              <a:spcBef>
                <a:spcPts val="0"/>
              </a:spcBef>
              <a:spcAft>
                <a:spcPts val="0"/>
              </a:spcAft>
              <a:buClr>
                <a:srgbClr val="000000"/>
              </a:buClr>
              <a:buSzTx/>
              <a:buFont typeface="Symbol"/>
              <a:buChar char=""/>
              <a:tabLst/>
              <a:defRPr/>
            </a:pPr>
            <a:r>
              <a:rPr lang="en-IN" sz="2000" spc="-1" dirty="0">
                <a:solidFill>
                  <a:srgbClr val="000000"/>
                </a:solidFill>
                <a:latin typeface="Times New Roman"/>
                <a:ea typeface="Calibri"/>
              </a:rPr>
              <a:t>The accuracy of the data collected is the biggest issue in old system</a:t>
            </a:r>
            <a:r>
              <a:rPr kumimoji="0" lang="en-IN" sz="2000" b="0" i="0" u="none" strike="noStrike" kern="1200" cap="none" spc="-1" normalizeH="0" baseline="0" noProof="0" dirty="0">
                <a:ln>
                  <a:noFill/>
                </a:ln>
                <a:solidFill>
                  <a:srgbClr val="000000"/>
                </a:solidFill>
                <a:effectLst/>
                <a:uLnTx/>
                <a:uFillTx/>
                <a:latin typeface="Times New Roman"/>
                <a:ea typeface="Calibri"/>
              </a:rPr>
              <a:t>.</a:t>
            </a:r>
          </a:p>
          <a:p>
            <a:pPr marL="343080" marR="0" lvl="0" indent="-342000" algn="just" defTabSz="914400" rtl="0" eaLnBrk="1" fontAlgn="auto" latinLnBrk="0" hangingPunct="1">
              <a:lnSpc>
                <a:spcPct val="107000"/>
              </a:lnSpc>
              <a:spcBef>
                <a:spcPts val="0"/>
              </a:spcBef>
              <a:spcAft>
                <a:spcPts val="0"/>
              </a:spcAft>
              <a:buClr>
                <a:srgbClr val="000000"/>
              </a:buClr>
              <a:buSzTx/>
              <a:buFont typeface="Symbol"/>
              <a:buChar char=""/>
              <a:tabLst/>
              <a:defRPr/>
            </a:pPr>
            <a:r>
              <a:rPr kumimoji="0" lang="en-IN" sz="2000" b="0" i="0" u="none" strike="noStrike" kern="1200" cap="none" spc="-1" normalizeH="0" baseline="0" noProof="0" dirty="0">
                <a:ln>
                  <a:noFill/>
                </a:ln>
                <a:solidFill>
                  <a:srgbClr val="000000"/>
                </a:solidFill>
                <a:effectLst/>
                <a:uLnTx/>
                <a:uFillTx/>
                <a:latin typeface="Times New Roman"/>
                <a:ea typeface="Calibri"/>
              </a:rPr>
              <a:t>Proxy or </a:t>
            </a:r>
            <a:r>
              <a:rPr lang="en-IN" sz="2000" spc="-1" dirty="0">
                <a:solidFill>
                  <a:srgbClr val="000000"/>
                </a:solidFill>
                <a:latin typeface="Times New Roman"/>
                <a:ea typeface="Calibri"/>
              </a:rPr>
              <a:t>other ways are easily possible</a:t>
            </a:r>
            <a:r>
              <a:rPr kumimoji="0" lang="en-IN" sz="2000" b="0" i="0" u="none" strike="noStrike" kern="1200" cap="none" spc="-1" normalizeH="0" baseline="0" noProof="0" dirty="0">
                <a:ln>
                  <a:noFill/>
                </a:ln>
                <a:solidFill>
                  <a:srgbClr val="000000"/>
                </a:solidFill>
                <a:effectLst/>
                <a:uLnTx/>
                <a:uFillTx/>
                <a:latin typeface="Times New Roman"/>
                <a:ea typeface="Calibri"/>
              </a:rPr>
              <a:t>.</a:t>
            </a:r>
            <a:endParaRPr lang="en-IN" sz="2000" spc="-1" dirty="0">
              <a:solidFill>
                <a:srgbClr val="000000"/>
              </a:solidFill>
              <a:latin typeface="Times New Roman"/>
              <a:ea typeface="Calibri"/>
            </a:endParaRPr>
          </a:p>
          <a:p>
            <a:pPr marL="343080" marR="0" lvl="0" indent="-342000" algn="just" defTabSz="914400" rtl="0" eaLnBrk="1" fontAlgn="auto" latinLnBrk="0" hangingPunct="1">
              <a:lnSpc>
                <a:spcPct val="107000"/>
              </a:lnSpc>
              <a:spcBef>
                <a:spcPts val="0"/>
              </a:spcBef>
              <a:spcAft>
                <a:spcPts val="0"/>
              </a:spcAft>
              <a:buClr>
                <a:srgbClr val="000000"/>
              </a:buClr>
              <a:buSzTx/>
              <a:buFont typeface="Symbol"/>
              <a:buChar char=""/>
              <a:tabLst/>
              <a:defRPr/>
            </a:pPr>
            <a:r>
              <a:rPr kumimoji="0" lang="en-IN" sz="2000" b="0" i="0" u="none" strike="noStrike" kern="1200" cap="none" spc="-1" normalizeH="0" baseline="0" noProof="0" dirty="0">
                <a:ln>
                  <a:noFill/>
                </a:ln>
                <a:solidFill>
                  <a:srgbClr val="000000"/>
                </a:solidFill>
                <a:effectLst/>
                <a:uLnTx/>
                <a:uFillTx/>
                <a:latin typeface="Times New Roman"/>
                <a:ea typeface="Calibri"/>
              </a:rPr>
              <a:t>Identity can’t be manipulated</a:t>
            </a: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2"/>
          <p:cNvSpPr/>
          <p:nvPr/>
        </p:nvSpPr>
        <p:spPr>
          <a:xfrm>
            <a:off x="557628" y="318548"/>
            <a:ext cx="8027303"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4000" b="0" strike="noStrike" spc="-1" dirty="0">
                <a:solidFill>
                  <a:srgbClr val="000000"/>
                </a:solidFill>
                <a:latin typeface="Calibri"/>
              </a:rPr>
              <a:t>               </a:t>
            </a:r>
            <a:r>
              <a:rPr lang="en-IN" sz="4800" b="0" strike="noStrike" spc="-1" dirty="0">
                <a:solidFill>
                  <a:srgbClr val="000000"/>
                </a:solidFill>
                <a:latin typeface="Times New Roman" panose="02020603050405020304" pitchFamily="18" charset="0"/>
                <a:cs typeface="Times New Roman" panose="02020603050405020304" pitchFamily="18" charset="0"/>
              </a:rPr>
              <a:t>System Requirements</a:t>
            </a:r>
            <a:endParaRPr lang="en-IN" sz="4800" b="0"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E2B301-7C2B-A869-B30F-B54574833C50}"/>
              </a:ext>
            </a:extLst>
          </p:cNvPr>
          <p:cNvSpPr txBox="1"/>
          <p:nvPr/>
        </p:nvSpPr>
        <p:spPr>
          <a:xfrm>
            <a:off x="757083" y="1347018"/>
            <a:ext cx="5230761" cy="2345322"/>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Software Requirements:</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 Windows 7/10</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Language              : python 3.4.7,Pycharm</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Domain                 : Machine Learning </a:t>
            </a:r>
          </a:p>
          <a:p>
            <a:pPr marL="285750" indent="-285750">
              <a:lnSpc>
                <a:spcPct val="150000"/>
              </a:lnSpc>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Alogrithms</a:t>
            </a:r>
            <a:r>
              <a:rPr lang="en-IN" sz="2000" dirty="0">
                <a:latin typeface="Times New Roman" panose="02020603050405020304" pitchFamily="18" charset="0"/>
                <a:cs typeface="Times New Roman" panose="02020603050405020304" pitchFamily="18" charset="0"/>
              </a:rPr>
              <a:t>            </a:t>
            </a:r>
            <a:r>
              <a:rPr lang="en-IN" sz="2000">
                <a:latin typeface="Times New Roman" panose="02020603050405020304" pitchFamily="18" charset="0"/>
                <a:cs typeface="Times New Roman" panose="02020603050405020304" pitchFamily="18" charset="0"/>
              </a:rPr>
              <a:t>: Cascade </a:t>
            </a:r>
            <a:r>
              <a:rPr lang="en-IN" sz="2000" dirty="0">
                <a:latin typeface="Times New Roman" panose="02020603050405020304" pitchFamily="18" charset="0"/>
                <a:cs typeface="Times New Roman" panose="02020603050405020304" pitchFamily="18" charset="0"/>
              </a:rPr>
              <a:t>, CNN </a:t>
            </a:r>
          </a:p>
        </p:txBody>
      </p:sp>
      <p:sp>
        <p:nvSpPr>
          <p:cNvPr id="3" name="TextBox 2">
            <a:extLst>
              <a:ext uri="{FF2B5EF4-FFF2-40B4-BE49-F238E27FC236}">
                <a16:creationId xmlns:a16="http://schemas.microsoft.com/office/drawing/2014/main" id="{00FF4C3D-21CC-109A-118D-EF0E9AEF9661}"/>
              </a:ext>
            </a:extLst>
          </p:cNvPr>
          <p:cNvSpPr txBox="1"/>
          <p:nvPr/>
        </p:nvSpPr>
        <p:spPr>
          <a:xfrm>
            <a:off x="884903" y="4041058"/>
            <a:ext cx="4306529" cy="2677656"/>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Hardware Requirements:</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Processor :   intel® core(TM) i5</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CPU         :   1.60 GHz 1.80GHz</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Ram         :   4GB</a:t>
            </a:r>
          </a:p>
          <a:p>
            <a:pPr marL="285750"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Hard disk :   10GB</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alpha val="0"/>
                <a:lumMod val="0"/>
                <a:lumOff val="10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5" name="CustomShape 2"/>
          <p:cNvSpPr/>
          <p:nvPr/>
        </p:nvSpPr>
        <p:spPr>
          <a:xfrm>
            <a:off x="673157" y="310355"/>
            <a:ext cx="7885440" cy="8295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4800" b="0" strike="noStrike" spc="-1" dirty="0">
                <a:latin typeface="Times New Roman" panose="02020603050405020304" pitchFamily="18" charset="0"/>
                <a:cs typeface="Times New Roman" panose="02020603050405020304" pitchFamily="18" charset="0"/>
              </a:rPr>
              <a:t>                    Design</a:t>
            </a:r>
          </a:p>
        </p:txBody>
      </p:sp>
      <p:sp>
        <p:nvSpPr>
          <p:cNvPr id="7" name="TextBox 6">
            <a:extLst>
              <a:ext uri="{FF2B5EF4-FFF2-40B4-BE49-F238E27FC236}">
                <a16:creationId xmlns:a16="http://schemas.microsoft.com/office/drawing/2014/main" id="{37510FD3-E531-14BD-42AB-F64AA14FB26C}"/>
              </a:ext>
            </a:extLst>
          </p:cNvPr>
          <p:cNvSpPr txBox="1"/>
          <p:nvPr/>
        </p:nvSpPr>
        <p:spPr>
          <a:xfrm>
            <a:off x="516578" y="1139898"/>
            <a:ext cx="4355691"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System Architecture</a:t>
            </a:r>
            <a:r>
              <a:rPr lang="en-IN" sz="20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A2B39F48-84C8-F696-6384-26C20C7C7F13}"/>
              </a:ext>
            </a:extLst>
          </p:cNvPr>
          <p:cNvPicPr>
            <a:picLocks noChangeAspect="1"/>
          </p:cNvPicPr>
          <p:nvPr/>
        </p:nvPicPr>
        <p:blipFill>
          <a:blip r:embed="rId2"/>
          <a:stretch>
            <a:fillRect/>
          </a:stretch>
        </p:blipFill>
        <p:spPr>
          <a:xfrm>
            <a:off x="2658334" y="1724673"/>
            <a:ext cx="3266725" cy="47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1B0D5-DBBD-3A8D-81DD-F92804B97A06}"/>
              </a:ext>
            </a:extLst>
          </p:cNvPr>
          <p:cNvSpPr txBox="1"/>
          <p:nvPr/>
        </p:nvSpPr>
        <p:spPr>
          <a:xfrm>
            <a:off x="599768" y="324465"/>
            <a:ext cx="3765755"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Use case diagram:</a:t>
            </a:r>
          </a:p>
        </p:txBody>
      </p:sp>
      <p:pic>
        <p:nvPicPr>
          <p:cNvPr id="1026" name="Picture 2" descr="use case diagram">
            <a:extLst>
              <a:ext uri="{FF2B5EF4-FFF2-40B4-BE49-F238E27FC236}">
                <a16:creationId xmlns:a16="http://schemas.microsoft.com/office/drawing/2014/main" id="{ED7C062B-8159-3390-49E6-13959F226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303" y="970796"/>
            <a:ext cx="4537393" cy="4818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8160" cy="114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9500" lnSpcReduction="20000"/>
          </a:bodyPr>
          <a:lstStyle/>
          <a:p>
            <a:pPr algn="ctr">
              <a:lnSpc>
                <a:spcPct val="100000"/>
              </a:lnSpc>
            </a:pPr>
            <a:r>
              <a:rPr lang="en-IN" sz="4900" dirty="0">
                <a:latin typeface="Times New Roman" panose="02020603050405020304" pitchFamily="18" charset="0"/>
                <a:cs typeface="Times New Roman" panose="02020603050405020304" pitchFamily="18" charset="0"/>
              </a:rPr>
              <a:t>Modules</a:t>
            </a:r>
            <a:br>
              <a:rPr dirty="0"/>
            </a:br>
            <a:endParaRPr lang="en-IN" sz="4400" b="0" strike="noStrike" spc="-1" dirty="0">
              <a:latin typeface="Arial"/>
            </a:endParaRPr>
          </a:p>
        </p:txBody>
      </p:sp>
      <p:sp>
        <p:nvSpPr>
          <p:cNvPr id="3" name="TextBox 2">
            <a:extLst>
              <a:ext uri="{FF2B5EF4-FFF2-40B4-BE49-F238E27FC236}">
                <a16:creationId xmlns:a16="http://schemas.microsoft.com/office/drawing/2014/main" id="{D7DB1EEB-2EA4-3341-E66B-B8B10FA705C3}"/>
              </a:ext>
            </a:extLst>
          </p:cNvPr>
          <p:cNvSpPr txBox="1"/>
          <p:nvPr/>
        </p:nvSpPr>
        <p:spPr>
          <a:xfrm>
            <a:off x="2825749" y="1708967"/>
            <a:ext cx="4781551" cy="1883657"/>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DATABASE CREATION</a:t>
            </a:r>
          </a:p>
          <a:p>
            <a:pPr marL="457200" indent="-457200" algn="just">
              <a:lnSpc>
                <a:spcPct val="150000"/>
              </a:lnSpc>
              <a:buFont typeface="Wingdings" panose="05000000000000000000" pitchFamily="2" charset="2"/>
              <a:buChar char="q"/>
            </a:pP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TRAINING OF </a:t>
            </a:r>
            <a:r>
              <a:rPr lang="en-US" sz="2000" spc="-1" dirty="0">
                <a:solidFill>
                  <a:srgbClr val="000000"/>
                </a:solidFill>
                <a:latin typeface="Times New Roman" panose="02020603050405020304" pitchFamily="18" charset="0"/>
                <a:ea typeface="DejaVu Sans"/>
                <a:cs typeface="Times New Roman" panose="02020603050405020304" pitchFamily="18" charset="0"/>
              </a:rPr>
              <a:t>QR</a:t>
            </a:r>
            <a:endParaRPr lang="en-US" sz="20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457200" indent="-457200" algn="just">
              <a:lnSpc>
                <a:spcPct val="150000"/>
              </a:lnSpc>
              <a:buFont typeface="Wingdings" panose="05000000000000000000" pitchFamily="2" charset="2"/>
              <a:buChar char="q"/>
            </a:pPr>
            <a:r>
              <a:rPr lang="en-US" sz="2000" spc="-1" dirty="0">
                <a:solidFill>
                  <a:srgbClr val="000000"/>
                </a:solidFill>
                <a:latin typeface="Times New Roman" panose="02020603050405020304" pitchFamily="18" charset="0"/>
                <a:ea typeface="DejaVu Sans"/>
                <a:cs typeface="Times New Roman" panose="02020603050405020304" pitchFamily="18" charset="0"/>
              </a:rPr>
              <a:t>QR</a:t>
            </a: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 DETECTION</a:t>
            </a:r>
            <a:endParaRPr lang="en-US" sz="2000" spc="-1" dirty="0">
              <a:solidFill>
                <a:srgbClr val="000000"/>
              </a:solidFill>
              <a:latin typeface="Times New Roman" panose="02020603050405020304" pitchFamily="18" charset="0"/>
              <a:ea typeface="DejaVu Sans"/>
              <a:cs typeface="Times New Roman" panose="02020603050405020304" pitchFamily="18" charset="0"/>
            </a:endParaRPr>
          </a:p>
          <a:p>
            <a:pPr marL="457200" indent="-457200" algn="just">
              <a:lnSpc>
                <a:spcPct val="150000"/>
              </a:lnSpc>
              <a:buFont typeface="Wingdings" panose="05000000000000000000" pitchFamily="2" charset="2"/>
              <a:buChar char="q"/>
            </a:pPr>
            <a:r>
              <a:rPr lang="en-US" sz="2000" spc="-1" dirty="0">
                <a:solidFill>
                  <a:srgbClr val="000000"/>
                </a:solidFill>
                <a:latin typeface="Times New Roman" panose="02020603050405020304" pitchFamily="18" charset="0"/>
                <a:ea typeface="DejaVu Sans"/>
                <a:cs typeface="Times New Roman" panose="02020603050405020304" pitchFamily="18" charset="0"/>
              </a:rPr>
              <a:t>OR </a:t>
            </a: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RECOGNITION</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74680"/>
            <a:ext cx="8228160" cy="114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7000"/>
          </a:bodyPr>
          <a:lstStyle/>
          <a:p>
            <a:pPr algn="ctr">
              <a:lnSpc>
                <a:spcPct val="100000"/>
              </a:lnSpc>
            </a:pPr>
            <a:br>
              <a:rPr dirty="0"/>
            </a:br>
            <a:endParaRPr lang="en-IN" sz="4400" b="0" strike="noStrike" spc="-1" dirty="0">
              <a:latin typeface="Arial"/>
            </a:endParaRPr>
          </a:p>
        </p:txBody>
      </p:sp>
      <p:sp>
        <p:nvSpPr>
          <p:cNvPr id="5" name="TextBox 4">
            <a:extLst>
              <a:ext uri="{FF2B5EF4-FFF2-40B4-BE49-F238E27FC236}">
                <a16:creationId xmlns:a16="http://schemas.microsoft.com/office/drawing/2014/main" id="{8A4739B7-E544-1715-61DD-D21FD1DCDAC7}"/>
              </a:ext>
            </a:extLst>
          </p:cNvPr>
          <p:cNvSpPr txBox="1"/>
          <p:nvPr/>
        </p:nvSpPr>
        <p:spPr>
          <a:xfrm>
            <a:off x="1066800" y="711200"/>
            <a:ext cx="751840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Working</a:t>
            </a:r>
          </a:p>
        </p:txBody>
      </p:sp>
      <p:sp>
        <p:nvSpPr>
          <p:cNvPr id="7" name="TextBox 6">
            <a:extLst>
              <a:ext uri="{FF2B5EF4-FFF2-40B4-BE49-F238E27FC236}">
                <a16:creationId xmlns:a16="http://schemas.microsoft.com/office/drawing/2014/main" id="{8496960D-4AA1-E501-26B5-E8264928CB98}"/>
              </a:ext>
            </a:extLst>
          </p:cNvPr>
          <p:cNvSpPr txBox="1"/>
          <p:nvPr/>
        </p:nvSpPr>
        <p:spPr>
          <a:xfrm>
            <a:off x="1244600" y="1943100"/>
            <a:ext cx="734060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First we create a project in the PyCharm IDLE.</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Store a few images of students in the database.</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Type and execute the correct source code.</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Error-free code runs and the camera opens on the laptop.</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Now it detects the faces of students who stand in front of the camera according to the images stored in the database earlier.</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 The attendance also gets saved in a CSV file.</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BBE42F-4D72-5179-A098-06290340F941}"/>
              </a:ext>
            </a:extLst>
          </p:cNvPr>
          <p:cNvSpPr txBox="1"/>
          <p:nvPr/>
        </p:nvSpPr>
        <p:spPr>
          <a:xfrm>
            <a:off x="1614487" y="133350"/>
            <a:ext cx="591502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      RESULTS</a:t>
            </a:r>
          </a:p>
        </p:txBody>
      </p:sp>
      <p:pic>
        <p:nvPicPr>
          <p:cNvPr id="3" name="Picture 2">
            <a:extLst>
              <a:ext uri="{FF2B5EF4-FFF2-40B4-BE49-F238E27FC236}">
                <a16:creationId xmlns:a16="http://schemas.microsoft.com/office/drawing/2014/main" id="{45453A45-C067-3612-0100-69BD23FD4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356032"/>
            <a:ext cx="7086599" cy="3952568"/>
          </a:xfrm>
          <a:prstGeom prst="rect">
            <a:avLst/>
          </a:prstGeom>
        </p:spPr>
      </p:pic>
      <p:sp>
        <p:nvSpPr>
          <p:cNvPr id="5" name="TextBox 4">
            <a:extLst>
              <a:ext uri="{FF2B5EF4-FFF2-40B4-BE49-F238E27FC236}">
                <a16:creationId xmlns:a16="http://schemas.microsoft.com/office/drawing/2014/main" id="{95433FF7-6384-C89D-F359-8E2DC91C7A3E}"/>
              </a:ext>
            </a:extLst>
          </p:cNvPr>
          <p:cNvSpPr txBox="1"/>
          <p:nvPr/>
        </p:nvSpPr>
        <p:spPr>
          <a:xfrm>
            <a:off x="2095500" y="5694382"/>
            <a:ext cx="5915025" cy="677108"/>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Open file Location</a:t>
            </a:r>
            <a:endParaRPr lang="en-IN" sz="2000"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250"/>
    </mc:Choice>
    <mc:Fallback xmlns="">
      <p:transition spd="slow"/>
    </mc:Fallback>
  </mc:AlternateContent>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602</TotalTime>
  <Words>749</Words>
  <Application>Microsoft Office PowerPoint</Application>
  <PresentationFormat>On-screen Show (4:3)</PresentationFormat>
  <Paragraphs>84</Paragraphs>
  <Slides>17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Century Gothic</vt:lpstr>
      <vt:lpstr>Symbol</vt:lpstr>
      <vt:lpstr>Times New Roman</vt:lpstr>
      <vt:lpstr>Trebuchet MS</vt:lpstr>
      <vt:lpstr>Wingdings</vt:lpstr>
      <vt:lpstr>Wingdings 3</vt:lpstr>
      <vt:lpstr>Facet</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Place Reviews Sentiment Classification Using Machine Learning Techniques</dc:title>
  <dc:subject/>
  <dc:creator>CEGON</dc:creator>
  <dc:description/>
  <cp:lastModifiedBy>Pokala Sai Tharun</cp:lastModifiedBy>
  <cp:revision>42</cp:revision>
  <dcterms:created xsi:type="dcterms:W3CDTF">2021-02-14T03:48:51Z</dcterms:created>
  <dcterms:modified xsi:type="dcterms:W3CDTF">2023-05-15T08:15:53Z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13</vt:i4>
  </property>
</Properties>
</file>