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45" r:id="rId2"/>
  </p:sldMasterIdLst>
  <p:sldIdLst>
    <p:sldId id="256" r:id="rId3"/>
    <p:sldId id="274" r:id="rId4"/>
    <p:sldId id="257" r:id="rId5"/>
    <p:sldId id="273" r:id="rId6"/>
    <p:sldId id="258" r:id="rId7"/>
    <p:sldId id="275" r:id="rId8"/>
    <p:sldId id="276" r:id="rId9"/>
    <p:sldId id="259" r:id="rId10"/>
    <p:sldId id="260" r:id="rId11"/>
    <p:sldId id="261" r:id="rId12"/>
    <p:sldId id="277" r:id="rId13"/>
    <p:sldId id="278" r:id="rId14"/>
    <p:sldId id="263" r:id="rId15"/>
    <p:sldId id="262" r:id="rId16"/>
    <p:sldId id="264" r:id="rId17"/>
    <p:sldId id="265" r:id="rId18"/>
    <p:sldId id="266" r:id="rId19"/>
    <p:sldId id="267" r:id="rId20"/>
    <p:sldId id="268" r:id="rId21"/>
    <p:sldId id="269" r:id="rId22"/>
    <p:sldId id="270" r:id="rId23"/>
    <p:sldId id="271" r:id="rId24"/>
    <p:sldId id="272" r:id="rId2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862894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981683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956544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30719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886436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581076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81292096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980082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6630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46343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62424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74374704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24220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89172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631078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522682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250780"/>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13756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02617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702625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03639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863390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48653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0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944776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239095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441688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16971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57842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55337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4445246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818664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5983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slow" p14:dur="925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2009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9250"/>
    </mc:Choice>
    <mc:Fallback xmlns="">
      <p:transition spd="slow"/>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0" y="-1"/>
            <a:ext cx="8808720" cy="212344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5500"/>
          </a:bodyPr>
          <a:lstStyle/>
          <a:p>
            <a:pPr algn="ctr"/>
            <a:endParaRPr lang="en-IN" sz="4400" b="1" dirty="0">
              <a:latin typeface="Times New Roman" panose="02020603050405020304" pitchFamily="18" charset="0"/>
              <a:cs typeface="Times New Roman" panose="02020603050405020304" pitchFamily="18" charset="0"/>
            </a:endParaRPr>
          </a:p>
          <a:p>
            <a:pPr algn="ctr"/>
            <a:r>
              <a:rPr lang="en-IN" sz="3800" b="1" dirty="0">
                <a:latin typeface="Times New Roman" panose="02020603050405020304" pitchFamily="18" charset="0"/>
                <a:cs typeface="Times New Roman" panose="02020603050405020304" pitchFamily="18" charset="0"/>
              </a:rPr>
              <a:t>  QR BASED ATTENDANCE SYSTEM</a:t>
            </a:r>
          </a:p>
          <a:p>
            <a:pPr algn="ctr">
              <a:lnSpc>
                <a:spcPct val="100000"/>
              </a:lnSpc>
            </a:pPr>
            <a:endParaRPr lang="en-IN" sz="4400" b="0" strike="noStrike" spc="-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360478-7179-0475-D535-0DAA9B4EA31C}"/>
              </a:ext>
            </a:extLst>
          </p:cNvPr>
          <p:cNvSpPr txBox="1"/>
          <p:nvPr/>
        </p:nvSpPr>
        <p:spPr>
          <a:xfrm>
            <a:off x="1856986" y="4480172"/>
            <a:ext cx="4739148" cy="1754326"/>
          </a:xfrm>
          <a:prstGeom prst="rect">
            <a:avLst/>
          </a:prstGeom>
          <a:noFill/>
        </p:spPr>
        <p:txBody>
          <a:bodyPr wrap="square" rtlCol="0">
            <a:spAutoFit/>
          </a:bodyPr>
          <a:lstStyle/>
          <a:p>
            <a:r>
              <a:rPr lang="en-IN" dirty="0"/>
              <a:t>            </a:t>
            </a:r>
          </a:p>
          <a:p>
            <a:r>
              <a:rPr lang="en-IN" sz="24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Under The Guidance of</a:t>
            </a:r>
          </a:p>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Mrs. SABBANI ANITHA</a:t>
            </a:r>
          </a:p>
          <a:p>
            <a:r>
              <a:rPr lang="en-IN" sz="24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Assistant  professor</a:t>
            </a:r>
          </a:p>
          <a:p>
            <a:r>
              <a:rPr lang="en-IN" dirty="0"/>
              <a:t>   </a:t>
            </a:r>
          </a:p>
        </p:txBody>
      </p:sp>
      <p:graphicFrame>
        <p:nvGraphicFramePr>
          <p:cNvPr id="6" name="Table 7">
            <a:extLst>
              <a:ext uri="{FF2B5EF4-FFF2-40B4-BE49-F238E27FC236}">
                <a16:creationId xmlns:a16="http://schemas.microsoft.com/office/drawing/2014/main" id="{3C787443-0224-7DB7-D017-8FE546A6B45B}"/>
              </a:ext>
            </a:extLst>
          </p:cNvPr>
          <p:cNvGraphicFramePr>
            <a:graphicFrameLocks noGrp="1"/>
          </p:cNvGraphicFramePr>
          <p:nvPr>
            <p:extLst>
              <p:ext uri="{D42A27DB-BD31-4B8C-83A1-F6EECF244321}">
                <p14:modId xmlns:p14="http://schemas.microsoft.com/office/powerpoint/2010/main" val="271543616"/>
              </p:ext>
            </p:extLst>
          </p:nvPr>
        </p:nvGraphicFramePr>
        <p:xfrm>
          <a:off x="1529080" y="2377828"/>
          <a:ext cx="5928360" cy="2217830"/>
        </p:xfrm>
        <a:graphic>
          <a:graphicData uri="http://schemas.openxmlformats.org/drawingml/2006/table">
            <a:tbl>
              <a:tblPr firstRow="1" bandRow="1">
                <a:tableStyleId>{5C22544A-7EE6-4342-B048-85BDC9FD1C3A}</a:tableStyleId>
              </a:tblPr>
              <a:tblGrid>
                <a:gridCol w="1915722">
                  <a:extLst>
                    <a:ext uri="{9D8B030D-6E8A-4147-A177-3AD203B41FA5}">
                      <a16:colId xmlns:a16="http://schemas.microsoft.com/office/drawing/2014/main" val="3246231830"/>
                    </a:ext>
                  </a:extLst>
                </a:gridCol>
                <a:gridCol w="2006319">
                  <a:extLst>
                    <a:ext uri="{9D8B030D-6E8A-4147-A177-3AD203B41FA5}">
                      <a16:colId xmlns:a16="http://schemas.microsoft.com/office/drawing/2014/main" val="4292478988"/>
                    </a:ext>
                  </a:extLst>
                </a:gridCol>
                <a:gridCol w="2006319">
                  <a:extLst>
                    <a:ext uri="{9D8B030D-6E8A-4147-A177-3AD203B41FA5}">
                      <a16:colId xmlns:a16="http://schemas.microsoft.com/office/drawing/2014/main" val="462126480"/>
                    </a:ext>
                  </a:extLst>
                </a:gridCol>
              </a:tblGrid>
              <a:tr h="356118">
                <a:tc>
                  <a:txBody>
                    <a:bodyPr/>
                    <a:lstStyle/>
                    <a:p>
                      <a:r>
                        <a:rPr lang="en-IN" sz="1400" dirty="0">
                          <a:solidFill>
                            <a:schemeClr val="tx1"/>
                          </a:solidFill>
                          <a:latin typeface="Times New Roman" panose="02020603050405020304" pitchFamily="18" charset="0"/>
                          <a:cs typeface="Times New Roman" panose="02020603050405020304" pitchFamily="18" charset="0"/>
                        </a:rPr>
                        <a:t>TEAM MEMBERS</a:t>
                      </a:r>
                    </a:p>
                  </a:txBody>
                  <a:tcPr>
                    <a:noFill/>
                  </a:tcPr>
                </a:tc>
                <a:tc>
                  <a:txBody>
                    <a:bodyPr/>
                    <a:lstStyle/>
                    <a:p>
                      <a:endParaRPr lang="en-IN" sz="1400" dirty="0">
                        <a:latin typeface="Times New Roman" panose="02020603050405020304" pitchFamily="18" charset="0"/>
                        <a:cs typeface="Times New Roman" panose="02020603050405020304" pitchFamily="18" charset="0"/>
                      </a:endParaRPr>
                    </a:p>
                  </a:txBody>
                  <a:tcPr>
                    <a:noFill/>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   HT.NO</a:t>
                      </a:r>
                    </a:p>
                  </a:txBody>
                  <a:tcPr>
                    <a:noFill/>
                  </a:tcPr>
                </a:tc>
                <a:extLst>
                  <a:ext uri="{0D108BD9-81ED-4DB2-BD59-A6C34878D82A}">
                    <a16:rowId xmlns:a16="http://schemas.microsoft.com/office/drawing/2014/main" val="301222124"/>
                  </a:ext>
                </a:extLst>
              </a:tr>
              <a:tr h="413594">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P.SAI THARUN</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(19S41A0572)</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539919193"/>
                  </a:ext>
                </a:extLst>
              </a:tr>
              <a:tr h="344860">
                <a:tc>
                  <a:txBody>
                    <a:bodyPr/>
                    <a:lstStyle/>
                    <a:p>
                      <a:pPr>
                        <a:lnSpc>
                          <a:spcPct val="150000"/>
                        </a:lnSpc>
                        <a:tabLst>
                          <a:tab pos="1257300" algn="l"/>
                        </a:tabLst>
                      </a:pPr>
                      <a:r>
                        <a:rPr lang="en-US" sz="1300" b="1" dirty="0">
                          <a:solidFill>
                            <a:schemeClr val="tx1"/>
                          </a:solidFill>
                          <a:effectLst/>
                          <a:latin typeface="Times New Roman" panose="02020603050405020304" pitchFamily="18" charset="0"/>
                          <a:cs typeface="Times New Roman" panose="02020603050405020304" pitchFamily="18" charset="0"/>
                        </a:rPr>
                        <a:t>MOHAMMAD RIYAZ</a:t>
                      </a:r>
                    </a:p>
                  </a:txBody>
                  <a:tcPr marL="68580" marR="68580" marT="0" marB="0">
                    <a:noFill/>
                  </a:tcPr>
                </a:tc>
                <a:tc>
                  <a:txBody>
                    <a:bodyPr/>
                    <a:lstStyle/>
                    <a:p>
                      <a:pPr marL="7683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7683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(19S41A0554)</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57308143"/>
                  </a:ext>
                </a:extLst>
              </a:tr>
              <a:tr h="413594">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M.KUSHAL KUMAR</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58420"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58420"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(19S41A0562)</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46628877"/>
                  </a:ext>
                </a:extLst>
              </a:tr>
              <a:tr h="689664">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SD.NAMMAN QADRI</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(19S45A0587)</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6583093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1B0D5-DBBD-3A8D-81DD-F92804B97A06}"/>
              </a:ext>
            </a:extLst>
          </p:cNvPr>
          <p:cNvSpPr txBox="1"/>
          <p:nvPr/>
        </p:nvSpPr>
        <p:spPr>
          <a:xfrm>
            <a:off x="2846341" y="755352"/>
            <a:ext cx="3765755"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UML DIAGRAMS</a:t>
            </a:r>
          </a:p>
        </p:txBody>
      </p:sp>
      <p:pic>
        <p:nvPicPr>
          <p:cNvPr id="1026" name="Picture 2" descr="use case diagram">
            <a:extLst>
              <a:ext uri="{FF2B5EF4-FFF2-40B4-BE49-F238E27FC236}">
                <a16:creationId xmlns:a16="http://schemas.microsoft.com/office/drawing/2014/main" id="{ED7C062B-8159-3390-49E6-13959F226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521" y="1340128"/>
            <a:ext cx="4537393" cy="4818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BC91B6-B833-0338-DC9C-BA8B62F8241E}"/>
              </a:ext>
            </a:extLst>
          </p:cNvPr>
          <p:cNvSpPr txBox="1"/>
          <p:nvPr/>
        </p:nvSpPr>
        <p:spPr>
          <a:xfrm>
            <a:off x="3156857" y="6158668"/>
            <a:ext cx="4572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Use case diagram</a:t>
            </a: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DF29C-4795-BCB8-C183-8F7182BC37B7}"/>
              </a:ext>
            </a:extLst>
          </p:cNvPr>
          <p:cNvSpPr txBox="1"/>
          <p:nvPr/>
        </p:nvSpPr>
        <p:spPr>
          <a:xfrm>
            <a:off x="3222171" y="5630259"/>
            <a:ext cx="4572000" cy="463397"/>
          </a:xfrm>
          <a:prstGeom prst="rect">
            <a:avLst/>
          </a:prstGeom>
          <a:noFill/>
        </p:spPr>
        <p:txBody>
          <a:bodyPr wrap="square">
            <a:spAutoFit/>
          </a:bodyPr>
          <a:lstStyle/>
          <a:p>
            <a:pPr marL="540385">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DCB247-071E-2C31-F56E-8CBF12F5BC18}"/>
              </a:ext>
            </a:extLst>
          </p:cNvPr>
          <p:cNvPicPr>
            <a:picLocks noChangeAspect="1"/>
          </p:cNvPicPr>
          <p:nvPr/>
        </p:nvPicPr>
        <p:blipFill>
          <a:blip r:embed="rId2"/>
          <a:stretch>
            <a:fillRect/>
          </a:stretch>
        </p:blipFill>
        <p:spPr>
          <a:xfrm>
            <a:off x="1327799" y="1034143"/>
            <a:ext cx="6684087" cy="4431097"/>
          </a:xfrm>
          <a:prstGeom prst="rect">
            <a:avLst/>
          </a:prstGeom>
        </p:spPr>
      </p:pic>
    </p:spTree>
    <p:extLst>
      <p:ext uri="{BB962C8B-B14F-4D97-AF65-F5344CB8AC3E}">
        <p14:creationId xmlns:p14="http://schemas.microsoft.com/office/powerpoint/2010/main" val="409671076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D5EE12-DFDE-A72D-9E16-1896A42DB087}"/>
              </a:ext>
            </a:extLst>
          </p:cNvPr>
          <p:cNvSpPr txBox="1"/>
          <p:nvPr/>
        </p:nvSpPr>
        <p:spPr>
          <a:xfrm>
            <a:off x="3124200" y="6123607"/>
            <a:ext cx="4572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SEQUENCE DIAGRAM</a:t>
            </a:r>
            <a:endParaRPr lang="en-IN" dirty="0"/>
          </a:p>
        </p:txBody>
      </p:sp>
      <p:pic>
        <p:nvPicPr>
          <p:cNvPr id="4" name="Picture 3">
            <a:extLst>
              <a:ext uri="{FF2B5EF4-FFF2-40B4-BE49-F238E27FC236}">
                <a16:creationId xmlns:a16="http://schemas.microsoft.com/office/drawing/2014/main" id="{231D250F-66D4-8E14-AAB3-EC1A299216F7}"/>
              </a:ext>
            </a:extLst>
          </p:cNvPr>
          <p:cNvPicPr>
            <a:picLocks noChangeAspect="1"/>
          </p:cNvPicPr>
          <p:nvPr/>
        </p:nvPicPr>
        <p:blipFill>
          <a:blip r:embed="rId2"/>
          <a:stretch>
            <a:fillRect/>
          </a:stretch>
        </p:blipFill>
        <p:spPr>
          <a:xfrm>
            <a:off x="1772832" y="596905"/>
            <a:ext cx="6064882" cy="5526702"/>
          </a:xfrm>
          <a:prstGeom prst="rect">
            <a:avLst/>
          </a:prstGeom>
        </p:spPr>
      </p:pic>
    </p:spTree>
    <p:extLst>
      <p:ext uri="{BB962C8B-B14F-4D97-AF65-F5344CB8AC3E}">
        <p14:creationId xmlns:p14="http://schemas.microsoft.com/office/powerpoint/2010/main" val="423324272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920" y="601252"/>
            <a:ext cx="8228160" cy="8465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2000" lnSpcReduction="20000"/>
          </a:bodyPr>
          <a:lstStyle/>
          <a:p>
            <a:pPr algn="ctr">
              <a:lnSpc>
                <a:spcPct val="100000"/>
              </a:lnSpc>
            </a:pPr>
            <a:r>
              <a:rPr lang="en-IN" sz="2700" b="1" dirty="0">
                <a:latin typeface="Times New Roman" panose="02020603050405020304" pitchFamily="18" charset="0"/>
                <a:cs typeface="Times New Roman" panose="02020603050405020304" pitchFamily="18" charset="0"/>
              </a:rPr>
              <a:t>MODULES</a:t>
            </a:r>
            <a:br>
              <a:rPr dirty="0"/>
            </a:br>
            <a:endParaRPr lang="en-IN" sz="4400" b="0" strike="noStrike" spc="-1" dirty="0">
              <a:latin typeface="Arial"/>
            </a:endParaRPr>
          </a:p>
        </p:txBody>
      </p:sp>
      <p:sp>
        <p:nvSpPr>
          <p:cNvPr id="3" name="TextBox 2">
            <a:extLst>
              <a:ext uri="{FF2B5EF4-FFF2-40B4-BE49-F238E27FC236}">
                <a16:creationId xmlns:a16="http://schemas.microsoft.com/office/drawing/2014/main" id="{D7DB1EEB-2EA4-3341-E66B-B8B10FA705C3}"/>
              </a:ext>
            </a:extLst>
          </p:cNvPr>
          <p:cNvSpPr txBox="1"/>
          <p:nvPr/>
        </p:nvSpPr>
        <p:spPr>
          <a:xfrm>
            <a:off x="947057" y="1545343"/>
            <a:ext cx="6507843" cy="1289071"/>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ADMIN MODULE </a:t>
            </a:r>
          </a:p>
          <a:p>
            <a:pPr marL="342900" lvl="0" indent="-342900" algn="just">
              <a:lnSpc>
                <a:spcPct val="150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EMPLOYEE LOGIN MODULE</a:t>
            </a:r>
          </a:p>
          <a:p>
            <a:pPr marL="342900" lvl="0" indent="-342900" algn="just">
              <a:lnSpc>
                <a:spcPct val="150000"/>
              </a:lnSpc>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QR CODE WEBCAM SCANNER</a:t>
            </a:r>
            <a:endParaRPr lang="en-IN" sz="2000" b="1"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br>
              <a:rPr dirty="0"/>
            </a:br>
            <a:endParaRPr lang="en-IN" sz="4400" b="0" strike="noStrike" spc="-1" dirty="0">
              <a:latin typeface="Arial"/>
            </a:endParaRPr>
          </a:p>
        </p:txBody>
      </p:sp>
      <p:sp>
        <p:nvSpPr>
          <p:cNvPr id="5" name="TextBox 4">
            <a:extLst>
              <a:ext uri="{FF2B5EF4-FFF2-40B4-BE49-F238E27FC236}">
                <a16:creationId xmlns:a16="http://schemas.microsoft.com/office/drawing/2014/main" id="{8A4739B7-E544-1715-61DD-D21FD1DCDAC7}"/>
              </a:ext>
            </a:extLst>
          </p:cNvPr>
          <p:cNvSpPr txBox="1"/>
          <p:nvPr/>
        </p:nvSpPr>
        <p:spPr>
          <a:xfrm>
            <a:off x="544286" y="732971"/>
            <a:ext cx="7518400"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WORKING</a:t>
            </a:r>
          </a:p>
        </p:txBody>
      </p:sp>
      <p:sp>
        <p:nvSpPr>
          <p:cNvPr id="7" name="TextBox 6">
            <a:extLst>
              <a:ext uri="{FF2B5EF4-FFF2-40B4-BE49-F238E27FC236}">
                <a16:creationId xmlns:a16="http://schemas.microsoft.com/office/drawing/2014/main" id="{8496960D-4AA1-E501-26B5-E8264928CB98}"/>
              </a:ext>
            </a:extLst>
          </p:cNvPr>
          <p:cNvSpPr txBox="1"/>
          <p:nvPr/>
        </p:nvSpPr>
        <p:spPr>
          <a:xfrm>
            <a:off x="1244600" y="1943100"/>
            <a:ext cx="7340600"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First we create a project in the PyCharm IDLE.</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Store a few images of students in the database.</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Type and execute the correct source code.</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Error-free code runs and the camera opens on the laptop.</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Now it detects the faces of students who stand in front of the camera according to the images stored in the database earlier.</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The attendance also gets saved in a CSV file.</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BE42F-4D72-5179-A098-06290340F941}"/>
              </a:ext>
            </a:extLst>
          </p:cNvPr>
          <p:cNvSpPr txBox="1"/>
          <p:nvPr/>
        </p:nvSpPr>
        <p:spPr>
          <a:xfrm>
            <a:off x="1462087" y="432082"/>
            <a:ext cx="5915025" cy="1107996"/>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OUTPUT SCREENSHOTS</a:t>
            </a:r>
          </a:p>
          <a:p>
            <a:pPr algn="ctr"/>
            <a:endParaRPr lang="en-IN" sz="2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433FF7-6384-C89D-F359-8E2DC91C7A3E}"/>
              </a:ext>
            </a:extLst>
          </p:cNvPr>
          <p:cNvSpPr txBox="1"/>
          <p:nvPr/>
        </p:nvSpPr>
        <p:spPr>
          <a:xfrm>
            <a:off x="2095500" y="5748811"/>
            <a:ext cx="5915025" cy="677108"/>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Open file Location</a:t>
            </a:r>
            <a:endParaRPr lang="en-IN" sz="2000" b="1" dirty="0"/>
          </a:p>
          <a:p>
            <a:endParaRPr lang="en-IN" dirty="0"/>
          </a:p>
        </p:txBody>
      </p:sp>
      <p:pic>
        <p:nvPicPr>
          <p:cNvPr id="6" name="Picture 5">
            <a:extLst>
              <a:ext uri="{FF2B5EF4-FFF2-40B4-BE49-F238E27FC236}">
                <a16:creationId xmlns:a16="http://schemas.microsoft.com/office/drawing/2014/main" id="{5F59B008-4830-889F-C2B2-6BB24490D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86004"/>
            <a:ext cx="7300819" cy="39173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516F4-2AD6-4000-E33C-74C99B3C616A}"/>
              </a:ext>
            </a:extLst>
          </p:cNvPr>
          <p:cNvSpPr txBox="1"/>
          <p:nvPr/>
        </p:nvSpPr>
        <p:spPr>
          <a:xfrm>
            <a:off x="1320800" y="5613400"/>
            <a:ext cx="6121400" cy="677108"/>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Open Cmd to move homepage</a:t>
            </a:r>
          </a:p>
          <a:p>
            <a:endParaRPr lang="en-IN" dirty="0"/>
          </a:p>
        </p:txBody>
      </p:sp>
      <p:pic>
        <p:nvPicPr>
          <p:cNvPr id="3" name="Picture 2">
            <a:extLst>
              <a:ext uri="{FF2B5EF4-FFF2-40B4-BE49-F238E27FC236}">
                <a16:creationId xmlns:a16="http://schemas.microsoft.com/office/drawing/2014/main" id="{212CF852-6902-CBE4-40F2-C3EAFB3A9962}"/>
              </a:ext>
            </a:extLst>
          </p:cNvPr>
          <p:cNvPicPr>
            <a:picLocks noChangeAspect="1"/>
          </p:cNvPicPr>
          <p:nvPr/>
        </p:nvPicPr>
        <p:blipFill>
          <a:blip r:embed="rId2"/>
          <a:stretch>
            <a:fillRect/>
          </a:stretch>
        </p:blipFill>
        <p:spPr>
          <a:xfrm>
            <a:off x="1234266" y="1210733"/>
            <a:ext cx="6675468" cy="37533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71EE5E-6ADA-46F8-661D-D10912C057ED}"/>
              </a:ext>
            </a:extLst>
          </p:cNvPr>
          <p:cNvSpPr txBox="1"/>
          <p:nvPr/>
        </p:nvSpPr>
        <p:spPr>
          <a:xfrm>
            <a:off x="1270000" y="5626100"/>
            <a:ext cx="6705600" cy="400110"/>
          </a:xfrm>
          <a:prstGeom prst="rect">
            <a:avLst/>
          </a:prstGeom>
          <a:noFill/>
        </p:spPr>
        <p:txBody>
          <a:bodyPr wrap="square" rtlCol="0">
            <a:spAutoFit/>
          </a:bodyPr>
          <a:lstStyle/>
          <a:p>
            <a:pPr algn="ctr"/>
            <a:r>
              <a:rPr lang="en-IN" sz="2000" b="1" dirty="0"/>
              <a:t>Enter Details and Train the data</a:t>
            </a:r>
          </a:p>
        </p:txBody>
      </p:sp>
      <p:pic>
        <p:nvPicPr>
          <p:cNvPr id="3" name="Picture 2">
            <a:extLst>
              <a:ext uri="{FF2B5EF4-FFF2-40B4-BE49-F238E27FC236}">
                <a16:creationId xmlns:a16="http://schemas.microsoft.com/office/drawing/2014/main" id="{4AC0DE30-F890-DCF6-F32A-2036C00BFD77}"/>
              </a:ext>
            </a:extLst>
          </p:cNvPr>
          <p:cNvPicPr>
            <a:picLocks noChangeAspect="1"/>
          </p:cNvPicPr>
          <p:nvPr/>
        </p:nvPicPr>
        <p:blipFill>
          <a:blip r:embed="rId2"/>
          <a:stretch>
            <a:fillRect/>
          </a:stretch>
        </p:blipFill>
        <p:spPr>
          <a:xfrm>
            <a:off x="1816312" y="767821"/>
            <a:ext cx="5731510" cy="3222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07EFC5-1008-3B94-F9E1-5476D5626673}"/>
              </a:ext>
            </a:extLst>
          </p:cNvPr>
          <p:cNvSpPr txBox="1"/>
          <p:nvPr/>
        </p:nvSpPr>
        <p:spPr>
          <a:xfrm>
            <a:off x="1041400" y="5575300"/>
            <a:ext cx="7226300"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Attendance Marking</a:t>
            </a:r>
          </a:p>
          <a:p>
            <a:endParaRPr lang="en-IN" dirty="0"/>
          </a:p>
        </p:txBody>
      </p:sp>
      <p:pic>
        <p:nvPicPr>
          <p:cNvPr id="3" name="Picture 2">
            <a:extLst>
              <a:ext uri="{FF2B5EF4-FFF2-40B4-BE49-F238E27FC236}">
                <a16:creationId xmlns:a16="http://schemas.microsoft.com/office/drawing/2014/main" id="{AA88AD8E-3A52-E19C-61BF-EEB9C4EF0EB7}"/>
              </a:ext>
            </a:extLst>
          </p:cNvPr>
          <p:cNvPicPr>
            <a:picLocks noChangeAspect="1"/>
          </p:cNvPicPr>
          <p:nvPr/>
        </p:nvPicPr>
        <p:blipFill>
          <a:blip r:embed="rId2"/>
          <a:stretch>
            <a:fillRect/>
          </a:stretch>
        </p:blipFill>
        <p:spPr>
          <a:xfrm>
            <a:off x="1706245" y="1236133"/>
            <a:ext cx="5731510" cy="3804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E3B76-E916-F9D5-FC3F-E7E2C3946E1B}"/>
              </a:ext>
            </a:extLst>
          </p:cNvPr>
          <p:cNvSpPr txBox="1"/>
          <p:nvPr/>
        </p:nvSpPr>
        <p:spPr>
          <a:xfrm>
            <a:off x="772053" y="5842000"/>
            <a:ext cx="7599893" cy="677108"/>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Chec</a:t>
            </a:r>
            <a:r>
              <a:rPr lang="en-IN" sz="2000" b="1" dirty="0"/>
              <a:t>k </a:t>
            </a:r>
            <a:r>
              <a:rPr lang="en-IN" sz="2000" b="1" dirty="0">
                <a:latin typeface="Times New Roman" panose="02020603050405020304" pitchFamily="18" charset="0"/>
                <a:cs typeface="Times New Roman" panose="02020603050405020304" pitchFamily="18" charset="0"/>
              </a:rPr>
              <a:t>Attendance whether markerd or not using csv File</a:t>
            </a:r>
            <a:endParaRPr lang="en-IN" sz="2000" b="1" dirty="0"/>
          </a:p>
          <a:p>
            <a:endParaRPr lang="en-IN" dirty="0"/>
          </a:p>
        </p:txBody>
      </p:sp>
      <p:pic>
        <p:nvPicPr>
          <p:cNvPr id="3" name="Picture 2">
            <a:extLst>
              <a:ext uri="{FF2B5EF4-FFF2-40B4-BE49-F238E27FC236}">
                <a16:creationId xmlns:a16="http://schemas.microsoft.com/office/drawing/2014/main" id="{5FB40EBA-0E26-1BB6-45F6-BAC9607645ED}"/>
              </a:ext>
            </a:extLst>
          </p:cNvPr>
          <p:cNvPicPr>
            <a:picLocks noChangeAspect="1"/>
          </p:cNvPicPr>
          <p:nvPr/>
        </p:nvPicPr>
        <p:blipFill>
          <a:blip r:embed="rId2"/>
          <a:stretch>
            <a:fillRect/>
          </a:stretch>
        </p:blipFill>
        <p:spPr>
          <a:xfrm>
            <a:off x="1706245" y="1817687"/>
            <a:ext cx="5731510" cy="3222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F57CE-D952-F63F-B4C3-8D0AEBBC3282}"/>
              </a:ext>
            </a:extLst>
          </p:cNvPr>
          <p:cNvSpPr txBox="1"/>
          <p:nvPr/>
        </p:nvSpPr>
        <p:spPr>
          <a:xfrm>
            <a:off x="2906486" y="533399"/>
            <a:ext cx="2873828"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CONTENTS</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43FECE-011A-0F35-71E1-C2FBCFB2AF95}"/>
              </a:ext>
            </a:extLst>
          </p:cNvPr>
          <p:cNvSpPr txBox="1"/>
          <p:nvPr/>
        </p:nvSpPr>
        <p:spPr>
          <a:xfrm>
            <a:off x="1273628" y="1156306"/>
            <a:ext cx="6694715" cy="502855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Disadvantages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Modules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System Designs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UML Diagram</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Output Screenshots</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5127345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w="0">
            <a:noFill/>
          </a:ln>
        </p:spPr>
        <p:style>
          <a:lnRef idx="0">
            <a:scrgbClr r="0" g="0" b="0"/>
          </a:lnRef>
          <a:fillRef idx="0">
            <a:scrgbClr r="0" g="0" b="0"/>
          </a:fillRef>
          <a:effectRef idx="0">
            <a:scrgbClr r="0" g="0" b="0"/>
          </a:effectRef>
          <a:fontRef idx="minor"/>
        </p:style>
      </p:sp>
      <p:sp>
        <p:nvSpPr>
          <p:cNvPr id="4" name="TextBox 3">
            <a:extLst>
              <a:ext uri="{FF2B5EF4-FFF2-40B4-BE49-F238E27FC236}">
                <a16:creationId xmlns:a16="http://schemas.microsoft.com/office/drawing/2014/main" id="{3BC43F20-9171-0BBD-3BB8-6214F32933EF}"/>
              </a:ext>
            </a:extLst>
          </p:cNvPr>
          <p:cNvSpPr txBox="1"/>
          <p:nvPr/>
        </p:nvSpPr>
        <p:spPr>
          <a:xfrm>
            <a:off x="1143000" y="5727700"/>
            <a:ext cx="711200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Check Using Multiple data</a:t>
            </a:r>
          </a:p>
          <a:p>
            <a:pPr algn="ct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D62D52-BB52-B045-849A-0184F1BA1DE1}"/>
              </a:ext>
            </a:extLst>
          </p:cNvPr>
          <p:cNvPicPr>
            <a:picLocks noChangeAspect="1"/>
          </p:cNvPicPr>
          <p:nvPr/>
        </p:nvPicPr>
        <p:blipFill>
          <a:blip r:embed="rId2"/>
          <a:stretch>
            <a:fillRect/>
          </a:stretch>
        </p:blipFill>
        <p:spPr>
          <a:xfrm>
            <a:off x="1706245" y="1817687"/>
            <a:ext cx="5731510" cy="3222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740" y="145590"/>
            <a:ext cx="8228520" cy="1141920"/>
          </a:xfrm>
          <a:prstGeom prst="rect">
            <a:avLst/>
          </a:prstGeom>
          <a:noFill/>
          <a:ln w="0">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43CC4164-6C49-187B-9E13-621F0952E934}"/>
              </a:ext>
            </a:extLst>
          </p:cNvPr>
          <p:cNvSpPr txBox="1"/>
          <p:nvPr/>
        </p:nvSpPr>
        <p:spPr>
          <a:xfrm>
            <a:off x="3200400" y="811173"/>
            <a:ext cx="5943600"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CONCLUSION</a:t>
            </a:r>
          </a:p>
        </p:txBody>
      </p:sp>
      <p:sp>
        <p:nvSpPr>
          <p:cNvPr id="7" name="TextBox 6">
            <a:extLst>
              <a:ext uri="{FF2B5EF4-FFF2-40B4-BE49-F238E27FC236}">
                <a16:creationId xmlns:a16="http://schemas.microsoft.com/office/drawing/2014/main" id="{E1BEE668-9786-B312-38C0-0C646463FCBF}"/>
              </a:ext>
            </a:extLst>
          </p:cNvPr>
          <p:cNvSpPr txBox="1"/>
          <p:nvPr/>
        </p:nvSpPr>
        <p:spPr>
          <a:xfrm>
            <a:off x="952500" y="1779915"/>
            <a:ext cx="7556500" cy="37149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QR code-based attendance systems provide a convenient, efficient, and accurate method of recording attendance, reducing manual effort, and enhancing data management capabilities</a:t>
            </a:r>
            <a:r>
              <a:rPr lang="en-IN" dirty="0">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possesses a really great advantage, among the whole types of code </a:t>
            </a:r>
            <a:r>
              <a:rPr lang="en-US" b="0" i="0">
                <a:solidFill>
                  <a:srgbClr val="000000"/>
                </a:solidFill>
                <a:effectLst/>
                <a:latin typeface="Times New Roman" panose="02020603050405020304" pitchFamily="18" charset="0"/>
                <a:cs typeface="Times New Roman" panose="02020603050405020304" pitchFamily="18" charset="0"/>
              </a:rPr>
              <a:t>scanning technology</a:t>
            </a:r>
            <a:r>
              <a:rPr lang="en-US">
                <a:solidFill>
                  <a:srgbClr val="000000"/>
                </a:solidFill>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QR Code Based Smart Attendance System is the most accurate. In this project report, we have given an introduction of Attendance monitoring </a:t>
            </a:r>
          </a:p>
          <a:p>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4C6D8-9491-BCC4-5A93-D7F79E226AC3}"/>
              </a:ext>
            </a:extLst>
          </p:cNvPr>
          <p:cNvSpPr txBox="1"/>
          <p:nvPr/>
        </p:nvSpPr>
        <p:spPr>
          <a:xfrm>
            <a:off x="2838450" y="387804"/>
            <a:ext cx="4267200"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8B7518DD-8CE8-42A3-24AC-CD97C886944B}"/>
              </a:ext>
            </a:extLst>
          </p:cNvPr>
          <p:cNvSpPr txBox="1"/>
          <p:nvPr/>
        </p:nvSpPr>
        <p:spPr>
          <a:xfrm>
            <a:off x="981074" y="1360714"/>
            <a:ext cx="8162926" cy="5109482"/>
          </a:xfrm>
          <a:prstGeom prst="rect">
            <a:avLst/>
          </a:prstGeom>
          <a:noFill/>
        </p:spPr>
        <p:txBody>
          <a:bodyPr wrap="square">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[1] M. Ahmed, S. Spagna, F. Huici, and S. Niccolini. A peek into the future: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Predicting the evolution of popularity in user generated content. In</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Proceedings of the Sixth ACM International Conference on Web Search</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and Data Mining, WSDM ’13, pages 607–616, New York, NY, USA,</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2013. ACM.</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[2] P. Bao. Modeling and predicting popularity dynamics via an influencebased</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self-excited hawkes process. In Proceedings of the 25th ACM</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International on Conference on Information and Knowledge Management,</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CIKM ’16, pages 1897–1900, New York, NY, USA, 2016. ACM.</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[3] M. Cha, H. Kwak, P. Rodriguez, Y.-Y. </a:t>
            </a:r>
            <a:r>
              <a:rPr lang="en-US" dirty="0" err="1">
                <a:effectLst/>
                <a:latin typeface="Times New Roman" panose="02020603050405020304" pitchFamily="18" charset="0"/>
                <a:ea typeface="Times New Roman" panose="02020603050405020304" pitchFamily="18" charset="0"/>
              </a:rPr>
              <a:t>Ahn</a:t>
            </a:r>
            <a:r>
              <a:rPr lang="en-US" dirty="0">
                <a:effectLst/>
                <a:latin typeface="Times New Roman" panose="02020603050405020304" pitchFamily="18" charset="0"/>
                <a:ea typeface="Times New Roman" panose="02020603050405020304" pitchFamily="18" charset="0"/>
              </a:rPr>
              <a:t>, and S. Moon. Analyzing</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the video popularity characteristics of large-scale user generated content</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systems. IEEE/ACM Trans.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17(5):1357–1370, Oct. 2009.</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528949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BBE0D-00A1-4A9E-178E-8C2BCA305D4F}"/>
              </a:ext>
            </a:extLst>
          </p:cNvPr>
          <p:cNvSpPr txBox="1"/>
          <p:nvPr/>
        </p:nvSpPr>
        <p:spPr>
          <a:xfrm>
            <a:off x="1586592" y="2460171"/>
            <a:ext cx="6734175" cy="2308324"/>
          </a:xfrm>
          <a:prstGeom prst="rect">
            <a:avLst/>
          </a:prstGeom>
          <a:noFill/>
        </p:spPr>
        <p:txBody>
          <a:bodyPr wrap="square" rtlCol="0">
            <a:spAutoFit/>
          </a:bodyPr>
          <a:lstStyle/>
          <a:p>
            <a:r>
              <a:rPr lang="en-IN" sz="7200" b="1" dirty="0">
                <a:latin typeface="Times New Roman" panose="02020603050405020304" pitchFamily="18" charset="0"/>
                <a:cs typeface="Times New Roman" panose="02020603050405020304" pitchFamily="18" charset="0"/>
              </a:rPr>
              <a:t>THANK YOU</a:t>
            </a:r>
          </a:p>
          <a:p>
            <a:r>
              <a:rPr lang="en-IN" sz="7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416797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DF74F-7FF3-E233-7C88-5FEF71447030}"/>
              </a:ext>
            </a:extLst>
          </p:cNvPr>
          <p:cNvSpPr txBox="1"/>
          <p:nvPr/>
        </p:nvSpPr>
        <p:spPr>
          <a:xfrm>
            <a:off x="1717835" y="687556"/>
            <a:ext cx="6971071"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7FEAB9F-4DDE-C666-A4DD-CD6E3659395B}"/>
              </a:ext>
            </a:extLst>
          </p:cNvPr>
          <p:cNvSpPr txBox="1"/>
          <p:nvPr/>
        </p:nvSpPr>
        <p:spPr>
          <a:xfrm>
            <a:off x="843116" y="1670753"/>
            <a:ext cx="7457767" cy="4616648"/>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this  era  of  technology  smartphones  play  a  significant  role  in  our  day  to  day  life. Nowadays smartphones can solve most of the problem very  quickly and easily. It has made life  of  every  person  simple  and  easier  with  different  social  app,  commercial  app,  problem solving  app,  app  for  education  and  marketing  etc.</a:t>
            </a:r>
          </a:p>
          <a:p>
            <a:pPr algn="just"/>
            <a:r>
              <a:rPr lang="en-US" dirty="0">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Followed  by  the  technology  the  paper purposed  a  system  that  will  handle  a  problem  for  recording  the  attendance. </a:t>
            </a:r>
          </a:p>
          <a:p>
            <a:pPr marL="285750" indent="-285750" algn="jus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The  proposed system  is  a  couple  of  two  applications,  one  for  generating  the  QR  Code  by  entering  the student  details  and  second  application  for  taking  the  attendance  and  generating  the attendance in CSV or XLS format. </a:t>
            </a:r>
          </a:p>
          <a:p>
            <a:pPr marL="285750" indent="-285750" algn="jus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6E1F6-A466-E550-BF21-994A7CB99943}"/>
              </a:ext>
            </a:extLst>
          </p:cNvPr>
          <p:cNvSpPr txBox="1"/>
          <p:nvPr/>
        </p:nvSpPr>
        <p:spPr>
          <a:xfrm>
            <a:off x="2645229" y="727762"/>
            <a:ext cx="3548743"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Proposed system </a:t>
            </a:r>
            <a:endParaRPr lang="en-IN" sz="2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1D21A1-7F3D-BB2E-B6FB-BC1EC605E470}"/>
              </a:ext>
            </a:extLst>
          </p:cNvPr>
          <p:cNvSpPr txBox="1"/>
          <p:nvPr/>
        </p:nvSpPr>
        <p:spPr>
          <a:xfrm>
            <a:off x="1251857" y="1382486"/>
            <a:ext cx="7206343" cy="535531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proposed QR code-based attendance system aims to automate and streamline the attendance tracking process in various institutions, organizations, or events. This system utilizes QR (Quick Response) codes, which are two-dimensional barcodes that can be easily scanned using a smartphone or a dedicated QR code scanner.</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Here's how the proposed system works: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Generation of Unique QR Codes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Displaying QR Codes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Attendance Recording</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Verification and Database Integration</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Real-time Reporting</a:t>
            </a:r>
          </a:p>
          <a:p>
            <a:endParaRPr lang="en-IN" dirty="0"/>
          </a:p>
        </p:txBody>
      </p:sp>
    </p:spTree>
    <p:extLst>
      <p:ext uri="{BB962C8B-B14F-4D97-AF65-F5344CB8AC3E}">
        <p14:creationId xmlns:p14="http://schemas.microsoft.com/office/powerpoint/2010/main" val="56936359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9DF0-FEC6-D1E2-628A-24212CCDEC53}"/>
              </a:ext>
            </a:extLst>
          </p:cNvPr>
          <p:cNvSpPr txBox="1"/>
          <p:nvPr/>
        </p:nvSpPr>
        <p:spPr>
          <a:xfrm>
            <a:off x="1189703" y="685449"/>
            <a:ext cx="6764593" cy="430887"/>
          </a:xfrm>
          <a:prstGeom prst="rect">
            <a:avLst/>
          </a:prstGeom>
          <a:noFill/>
        </p:spPr>
        <p:txBody>
          <a:bodyPr wrap="square" rtlCol="0">
            <a:spAutoFit/>
          </a:bodyPr>
          <a:lstStyle/>
          <a:p>
            <a:pPr lvl="1"/>
            <a:r>
              <a:rPr lang="en-IN" sz="2200" b="1" dirty="0">
                <a:latin typeface="Times New Roman" panose="02020603050405020304" pitchFamily="18" charset="0"/>
                <a:cs typeface="Times New Roman" panose="02020603050405020304" pitchFamily="18" charset="0"/>
              </a:rPr>
              <a:t>Advantages: </a:t>
            </a:r>
          </a:p>
        </p:txBody>
      </p:sp>
      <p:sp>
        <p:nvSpPr>
          <p:cNvPr id="4" name="TextBox 3">
            <a:extLst>
              <a:ext uri="{FF2B5EF4-FFF2-40B4-BE49-F238E27FC236}">
                <a16:creationId xmlns:a16="http://schemas.microsoft.com/office/drawing/2014/main" id="{75C8DB59-9659-5CC6-4F72-6EB9A661E90E}"/>
              </a:ext>
            </a:extLst>
          </p:cNvPr>
          <p:cNvSpPr txBox="1"/>
          <p:nvPr/>
        </p:nvSpPr>
        <p:spPr>
          <a:xfrm>
            <a:off x="740580" y="1902958"/>
            <a:ext cx="8013290" cy="2353786"/>
          </a:xfrm>
          <a:prstGeom prst="rect">
            <a:avLst/>
          </a:prstGeom>
          <a:noFill/>
        </p:spPr>
        <p:txBody>
          <a:bodyPr wrap="square" rtlCol="0">
            <a:spAutoFit/>
          </a:bodyPr>
          <a:lstStyle/>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r>
              <a:rPr lang="en-IN" sz="2000" dirty="0">
                <a:solidFill>
                  <a:schemeClr val="tx1"/>
                </a:solidFill>
                <a:latin typeface="Times New Roman" panose="02020603050405020304" pitchFamily="18" charset="0"/>
                <a:cs typeface="Times New Roman" panose="02020603050405020304" pitchFamily="18" charset="0"/>
              </a:rPr>
              <a:t>This system decreases the human effort of manually taking attendance of every student </a:t>
            </a:r>
            <a:r>
              <a:rPr lang="en-IN" sz="2000" spc="-1" dirty="0">
                <a:solidFill>
                  <a:srgbClr val="000000"/>
                </a:solidFill>
                <a:latin typeface="Times New Roman"/>
                <a:cs typeface="Times New Roman" panose="02020603050405020304" pitchFamily="18" charset="0"/>
              </a:rPr>
              <a:t>&amp; employee</a:t>
            </a:r>
            <a:endParaRPr lang="en-IN" sz="2000" spc="-1" dirty="0">
              <a:solidFill>
                <a:srgbClr val="000000"/>
              </a:solidFill>
              <a:latin typeface="Times New Roman"/>
              <a:ea typeface="Calibri"/>
            </a:endParaRPr>
          </a:p>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r>
              <a:rPr lang="en-IN" sz="2000" dirty="0">
                <a:solidFill>
                  <a:schemeClr val="tx1"/>
                </a:solidFill>
                <a:latin typeface="Times New Roman" panose="02020603050405020304" pitchFamily="18" charset="0"/>
                <a:cs typeface="Times New Roman" panose="02020603050405020304" pitchFamily="18" charset="0"/>
              </a:rPr>
              <a:t> There is very least possibility for proxies to occur.</a:t>
            </a:r>
          </a:p>
          <a:p>
            <a:pPr marL="343080" indent="-342000" algn="just">
              <a:lnSpc>
                <a:spcPct val="107000"/>
              </a:lnSpc>
              <a:spcAft>
                <a:spcPts val="799"/>
              </a:spcAft>
              <a:buClr>
                <a:srgbClr val="000000"/>
              </a:buClr>
              <a:buFont typeface="Symbol"/>
              <a:buChar char=""/>
              <a:defRPr/>
            </a:pPr>
            <a:r>
              <a:rPr lang="en-IN" sz="2000" dirty="0">
                <a:solidFill>
                  <a:schemeClr val="tx1"/>
                </a:solidFill>
                <a:latin typeface="Times New Roman" panose="02020603050405020304" pitchFamily="18" charset="0"/>
                <a:cs typeface="Times New Roman" panose="02020603050405020304" pitchFamily="18" charset="0"/>
              </a:rPr>
              <a:t>In this “</a:t>
            </a:r>
            <a:r>
              <a:rPr lang="en-IN" sz="2000" b="1" dirty="0">
                <a:solidFill>
                  <a:schemeClr val="tx1"/>
                </a:solidFill>
                <a:latin typeface="Times New Roman" panose="02020603050405020304" pitchFamily="18" charset="0"/>
                <a:cs typeface="Times New Roman" panose="02020603050405020304" pitchFamily="18" charset="0"/>
              </a:rPr>
              <a:t>NO-CONTACT” </a:t>
            </a:r>
            <a:r>
              <a:rPr lang="en-IN" sz="2000" dirty="0">
                <a:solidFill>
                  <a:schemeClr val="tx1"/>
                </a:solidFill>
                <a:latin typeface="Times New Roman" panose="02020603050405020304" pitchFamily="18" charset="0"/>
                <a:cs typeface="Times New Roman" panose="02020603050405020304" pitchFamily="18" charset="0"/>
              </a:rPr>
              <a:t>period, this system can be used as an alternative to the biometric attendance system.</a:t>
            </a:r>
          </a:p>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endParaRPr lang="en-IN" sz="2000" spc="-1" dirty="0">
              <a:solidFill>
                <a:srgbClr val="000000"/>
              </a:solidFill>
              <a:latin typeface="Times New Roman"/>
              <a:ea typeface="Calibri"/>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E18BB-94F8-7C23-7F11-327A7C61AD56}"/>
              </a:ext>
            </a:extLst>
          </p:cNvPr>
          <p:cNvSpPr txBox="1"/>
          <p:nvPr/>
        </p:nvSpPr>
        <p:spPr>
          <a:xfrm>
            <a:off x="3477986" y="674914"/>
            <a:ext cx="2188028"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Existing system</a:t>
            </a:r>
            <a:endParaRPr lang="en-IN"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ACA474-2615-712B-E80D-BDD0FAEBD02C}"/>
              </a:ext>
            </a:extLst>
          </p:cNvPr>
          <p:cNvSpPr txBox="1"/>
          <p:nvPr/>
        </p:nvSpPr>
        <p:spPr>
          <a:xfrm>
            <a:off x="1121229" y="1294618"/>
            <a:ext cx="7478485"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QR code-based attendance systems are already in use in various settings, including educational institutions, corporate organizations, and event management companies. These systems offer several advantages over traditional attendance tracking methods, such as paper-based sign-in sheets or manual data entry systems.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Existing QR code-based attendance systems often incorporate additional features and functionalities, such as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Mobile Applications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Integration with Student Information Systems (SIS)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Analytics and Insights: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Security and Authentication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69830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847BA-1FBC-7FC8-E068-0BDA5E9CB570}"/>
              </a:ext>
            </a:extLst>
          </p:cNvPr>
          <p:cNvSpPr txBox="1"/>
          <p:nvPr/>
        </p:nvSpPr>
        <p:spPr>
          <a:xfrm>
            <a:off x="1709056" y="859973"/>
            <a:ext cx="4386942"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Disadvantages</a:t>
            </a:r>
            <a:endParaRPr lang="en-IN" sz="2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41246-785F-DDD6-7E64-21F4641181BC}"/>
              </a:ext>
            </a:extLst>
          </p:cNvPr>
          <p:cNvSpPr txBox="1"/>
          <p:nvPr/>
        </p:nvSpPr>
        <p:spPr>
          <a:xfrm>
            <a:off x="1174954" y="1788406"/>
            <a:ext cx="7698658" cy="1421992"/>
          </a:xfrm>
          <a:prstGeom prst="rect">
            <a:avLst/>
          </a:prstGeom>
          <a:noFill/>
        </p:spPr>
        <p:txBody>
          <a:bodyPr wrap="square" rtlCol="0">
            <a:spAutoFit/>
          </a:bodyPr>
          <a:lstStyle/>
          <a:p>
            <a:pPr marL="343080" marR="0" lvl="0" indent="-342000" algn="just" defTabSz="914400" rtl="0" eaLnBrk="1" fontAlgn="auto" latinLnBrk="0" hangingPunct="1">
              <a:lnSpc>
                <a:spcPct val="150000"/>
              </a:lnSpc>
              <a:spcBef>
                <a:spcPts val="0"/>
              </a:spcBef>
              <a:spcAft>
                <a:spcPts val="0"/>
              </a:spcAft>
              <a:buClr>
                <a:srgbClr val="000000"/>
              </a:buClr>
              <a:buSzTx/>
              <a:buFont typeface="Symbol"/>
              <a:buChar char=""/>
              <a:tabLst/>
              <a:defRPr/>
            </a:pPr>
            <a:r>
              <a:rPr lang="en-IN" sz="2000" spc="-1" dirty="0">
                <a:solidFill>
                  <a:srgbClr val="000000"/>
                </a:solidFill>
                <a:latin typeface="Times New Roman"/>
                <a:ea typeface="Calibri"/>
              </a:rPr>
              <a:t>The accuracy of the data collected is the biggest issue in old system</a:t>
            </a:r>
            <a:r>
              <a:rPr kumimoji="0" lang="en-IN" sz="2000" b="0" i="0" u="none" strike="noStrike" kern="1200" cap="none" spc="-1" normalizeH="0" baseline="0" noProof="0" dirty="0">
                <a:ln>
                  <a:noFill/>
                </a:ln>
                <a:solidFill>
                  <a:srgbClr val="000000"/>
                </a:solidFill>
                <a:effectLst/>
                <a:uLnTx/>
                <a:uFillTx/>
                <a:latin typeface="Times New Roman"/>
                <a:ea typeface="Calibri"/>
              </a:rPr>
              <a:t>.</a:t>
            </a:r>
          </a:p>
          <a:p>
            <a:pPr marL="343080" marR="0" lvl="0" indent="-342000" algn="just" defTabSz="914400" rtl="0" eaLnBrk="1" fontAlgn="auto" latinLnBrk="0" hangingPunct="1">
              <a:lnSpc>
                <a:spcPct val="150000"/>
              </a:lnSpc>
              <a:spcBef>
                <a:spcPts val="0"/>
              </a:spcBef>
              <a:spcAft>
                <a:spcPts val="0"/>
              </a:spcAft>
              <a:buClr>
                <a:srgbClr val="000000"/>
              </a:buClr>
              <a:buSzTx/>
              <a:buFont typeface="Symbol"/>
              <a:buChar char=""/>
              <a:tabLst/>
              <a:defRPr/>
            </a:pPr>
            <a:r>
              <a:rPr kumimoji="0" lang="en-IN" sz="2000" b="0" i="0" u="none" strike="noStrike" kern="1200" cap="none" spc="-1" normalizeH="0" baseline="0" noProof="0" dirty="0">
                <a:ln>
                  <a:noFill/>
                </a:ln>
                <a:solidFill>
                  <a:srgbClr val="000000"/>
                </a:solidFill>
                <a:effectLst/>
                <a:uLnTx/>
                <a:uFillTx/>
                <a:latin typeface="Times New Roman"/>
                <a:ea typeface="Calibri"/>
              </a:rPr>
              <a:t>Proxy or </a:t>
            </a:r>
            <a:r>
              <a:rPr lang="en-IN" sz="2000" spc="-1" dirty="0">
                <a:solidFill>
                  <a:srgbClr val="000000"/>
                </a:solidFill>
                <a:latin typeface="Times New Roman"/>
                <a:ea typeface="Calibri"/>
              </a:rPr>
              <a:t>other ways are easily possible</a:t>
            </a:r>
            <a:r>
              <a:rPr kumimoji="0" lang="en-IN" sz="2000" b="0" i="0" u="none" strike="noStrike" kern="1200" cap="none" spc="-1" normalizeH="0" baseline="0" noProof="0" dirty="0">
                <a:ln>
                  <a:noFill/>
                </a:ln>
                <a:solidFill>
                  <a:srgbClr val="000000"/>
                </a:solidFill>
                <a:effectLst/>
                <a:uLnTx/>
                <a:uFillTx/>
                <a:latin typeface="Times New Roman"/>
                <a:ea typeface="Calibri"/>
              </a:rPr>
              <a:t>.</a:t>
            </a:r>
            <a:endParaRPr lang="en-IN" sz="2000" spc="-1" dirty="0">
              <a:solidFill>
                <a:srgbClr val="000000"/>
              </a:solidFill>
              <a:latin typeface="Times New Roman"/>
              <a:ea typeface="Calibri"/>
            </a:endParaRPr>
          </a:p>
          <a:p>
            <a:pPr marL="343080" marR="0" lvl="0" indent="-342000" algn="just" defTabSz="914400" rtl="0" eaLnBrk="1" fontAlgn="auto" latinLnBrk="0" hangingPunct="1">
              <a:lnSpc>
                <a:spcPct val="150000"/>
              </a:lnSpc>
              <a:spcBef>
                <a:spcPts val="0"/>
              </a:spcBef>
              <a:spcAft>
                <a:spcPts val="0"/>
              </a:spcAft>
              <a:buClr>
                <a:srgbClr val="000000"/>
              </a:buClr>
              <a:buSzTx/>
              <a:buFont typeface="Symbol"/>
              <a:buChar char=""/>
              <a:tabLst/>
              <a:defRPr/>
            </a:pPr>
            <a:r>
              <a:rPr kumimoji="0" lang="en-IN" sz="2000" b="0" i="0" u="none" strike="noStrike" kern="1200" cap="none" spc="-1" normalizeH="0" baseline="0" noProof="0" dirty="0">
                <a:ln>
                  <a:noFill/>
                </a:ln>
                <a:solidFill>
                  <a:srgbClr val="000000"/>
                </a:solidFill>
                <a:effectLst/>
                <a:uLnTx/>
                <a:uFillTx/>
                <a:latin typeface="Times New Roman"/>
                <a:ea typeface="Calibri"/>
              </a:rPr>
              <a:t>Identity can’t be manipulated</a:t>
            </a:r>
          </a:p>
        </p:txBody>
      </p:sp>
    </p:spTree>
    <p:extLst>
      <p:ext uri="{BB962C8B-B14F-4D97-AF65-F5344CB8AC3E}">
        <p14:creationId xmlns:p14="http://schemas.microsoft.com/office/powerpoint/2010/main" val="19343729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2"/>
          <p:cNvSpPr/>
          <p:nvPr/>
        </p:nvSpPr>
        <p:spPr>
          <a:xfrm>
            <a:off x="154857" y="743226"/>
            <a:ext cx="8027303"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IN" sz="2200" b="1" strike="noStrike" spc="-1" dirty="0">
                <a:solidFill>
                  <a:srgbClr val="000000"/>
                </a:solidFill>
                <a:latin typeface="Times New Roman" panose="02020603050405020304" pitchFamily="18" charset="0"/>
                <a:cs typeface="Times New Roman" panose="02020603050405020304" pitchFamily="18" charset="0"/>
              </a:rPr>
              <a:t>               System Requirements</a:t>
            </a:r>
            <a:endParaRPr lang="en-IN" sz="2200" b="1"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E2B301-7C2B-A869-B30F-B54574833C50}"/>
              </a:ext>
            </a:extLst>
          </p:cNvPr>
          <p:cNvSpPr txBox="1"/>
          <p:nvPr/>
        </p:nvSpPr>
        <p:spPr>
          <a:xfrm>
            <a:off x="757083" y="1347018"/>
            <a:ext cx="5230761" cy="2212401"/>
          </a:xfrm>
          <a:prstGeom prst="rect">
            <a:avLst/>
          </a:prstGeom>
          <a:noFill/>
        </p:spPr>
        <p:txBody>
          <a:bodyPr wrap="square" rtlCol="0">
            <a:spAutoFit/>
          </a:bodyPr>
          <a:lstStyle/>
          <a:p>
            <a:pPr>
              <a:lnSpc>
                <a:spcPct val="150000"/>
              </a:lnSpc>
            </a:pPr>
            <a:r>
              <a:rPr lang="en-IN" sz="2200" b="1"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Windows 7/10</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Language              : python 3.4.7,Pycharm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Domain                 : Machine Learning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Alogrithms            : Cascade , CNN </a:t>
            </a:r>
          </a:p>
        </p:txBody>
      </p:sp>
      <p:sp>
        <p:nvSpPr>
          <p:cNvPr id="3" name="TextBox 2">
            <a:extLst>
              <a:ext uri="{FF2B5EF4-FFF2-40B4-BE49-F238E27FC236}">
                <a16:creationId xmlns:a16="http://schemas.microsoft.com/office/drawing/2014/main" id="{00FF4C3D-21CC-109A-118D-EF0E9AEF9661}"/>
              </a:ext>
            </a:extLst>
          </p:cNvPr>
          <p:cNvSpPr txBox="1"/>
          <p:nvPr/>
        </p:nvSpPr>
        <p:spPr>
          <a:xfrm>
            <a:off x="884903" y="4041058"/>
            <a:ext cx="4306529" cy="2539157"/>
          </a:xfrm>
          <a:prstGeom prst="rect">
            <a:avLst/>
          </a:prstGeom>
          <a:noFill/>
        </p:spPr>
        <p:txBody>
          <a:bodyPr wrap="square" rtlCol="0">
            <a:spAutoFit/>
          </a:bodyPr>
          <a:lstStyle/>
          <a:p>
            <a:pPr>
              <a:lnSpc>
                <a:spcPct val="150000"/>
              </a:lnSpc>
            </a:pPr>
            <a:r>
              <a:rPr lang="en-IN" sz="2200" b="1"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   intel® core(TM) i5</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CPU         :   1.60 GHz 1.80GHz</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Ram         :   4GB</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Hard disk :   10GB</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alpha val="0"/>
                <a:lumMod val="0"/>
                <a:lumOff val="10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5" name="CustomShape 2"/>
          <p:cNvSpPr/>
          <p:nvPr/>
        </p:nvSpPr>
        <p:spPr>
          <a:xfrm>
            <a:off x="629279" y="607074"/>
            <a:ext cx="7885440"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IN" sz="2200" b="1" strike="noStrike" spc="-1" dirty="0">
                <a:latin typeface="Times New Roman" panose="02020603050405020304" pitchFamily="18" charset="0"/>
                <a:cs typeface="Times New Roman" panose="02020603050405020304" pitchFamily="18" charset="0"/>
              </a:rPr>
              <a:t>    </a:t>
            </a:r>
            <a:r>
              <a:rPr lang="en-IN" sz="2200" b="1" spc="-1" dirty="0">
                <a:latin typeface="Times New Roman" panose="02020603050405020304" pitchFamily="18" charset="0"/>
                <a:cs typeface="Times New Roman" panose="02020603050405020304" pitchFamily="18" charset="0"/>
              </a:rPr>
              <a:t>S</a:t>
            </a:r>
            <a:r>
              <a:rPr lang="en-IN" sz="2200" b="1" strike="noStrike" spc="-1" dirty="0">
                <a:latin typeface="Times New Roman" panose="02020603050405020304" pitchFamily="18" charset="0"/>
                <a:cs typeface="Times New Roman" panose="02020603050405020304" pitchFamily="18" charset="0"/>
              </a:rPr>
              <a:t>YSTEM DESIGN</a:t>
            </a:r>
          </a:p>
        </p:txBody>
      </p:sp>
      <p:sp>
        <p:nvSpPr>
          <p:cNvPr id="7" name="TextBox 6">
            <a:extLst>
              <a:ext uri="{FF2B5EF4-FFF2-40B4-BE49-F238E27FC236}">
                <a16:creationId xmlns:a16="http://schemas.microsoft.com/office/drawing/2014/main" id="{37510FD3-E531-14BD-42AB-F64AA14FB26C}"/>
              </a:ext>
            </a:extLst>
          </p:cNvPr>
          <p:cNvSpPr txBox="1"/>
          <p:nvPr/>
        </p:nvSpPr>
        <p:spPr>
          <a:xfrm>
            <a:off x="3847607" y="6010441"/>
            <a:ext cx="435569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2B39F48-84C8-F696-6384-26C20C7C7F13}"/>
              </a:ext>
            </a:extLst>
          </p:cNvPr>
          <p:cNvPicPr>
            <a:picLocks noChangeAspect="1"/>
          </p:cNvPicPr>
          <p:nvPr/>
        </p:nvPicPr>
        <p:blipFill rotWithShape="1">
          <a:blip r:embed="rId2"/>
          <a:srcRect b="4077"/>
          <a:stretch/>
        </p:blipFill>
        <p:spPr>
          <a:xfrm>
            <a:off x="2938637" y="1297765"/>
            <a:ext cx="3266725" cy="45237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703</TotalTime>
  <Words>872</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Century Gothic</vt:lpstr>
      <vt:lpstr>Symbol</vt:lpstr>
      <vt:lpstr>Times New Roman</vt:lpstr>
      <vt:lpstr>Trebuchet MS</vt:lpstr>
      <vt:lpstr>Wingdings</vt:lpstr>
      <vt:lpstr>Wingdings 3</vt:lpstr>
      <vt:lpstr>Facet</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Place Reviews Sentiment Classification Using Machine Learning Techniques</dc:title>
  <dc:subject/>
  <dc:creator>CEGON</dc:creator>
  <dc:description/>
  <cp:lastModifiedBy>Pokala Sai Tharun</cp:lastModifiedBy>
  <cp:revision>51</cp:revision>
  <dcterms:created xsi:type="dcterms:W3CDTF">2021-02-14T03:48:51Z</dcterms:created>
  <dcterms:modified xsi:type="dcterms:W3CDTF">2023-06-12T05:27:22Z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13</vt:i4>
  </property>
</Properties>
</file>