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89" d="100"/>
          <a:sy n="89" d="100"/>
        </p:scale>
        <p:origin x="-1286"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5DA8D-676B-467E-8361-330C16A6CF60}"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5DA8D-676B-467E-8361-330C16A6CF60}"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B35DA8D-676B-467E-8361-330C16A6CF60}"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5DA8D-676B-467E-8361-330C16A6CF60}"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35DA8D-676B-467E-8361-330C16A6CF60}"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5DA8D-676B-467E-8361-330C16A6CF60}"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5DA8D-676B-467E-8361-330C16A6CF60}"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12-04-2024</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890E2F1-AE9D-4814-9442-F76A70414F7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5DA8D-676B-467E-8361-330C16A6CF60}"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90E2F1-AE9D-4814-9442-F76A70414F7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B35DA8D-676B-467E-8361-330C16A6CF60}" type="datetimeFigureOut">
              <a:rPr lang="en-IN" smtClean="0"/>
              <a:t>12-04-2024</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890E2F1-AE9D-4814-9442-F76A70414F7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tudyforbuddy.com/" TargetMode="External"/><Relationship Id="rId2" Type="http://schemas.openxmlformats.org/officeDocument/2006/relationships/hyperlink" Target="http://www.geeksforgeek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97728" y="669717"/>
            <a:ext cx="5648623" cy="1204306"/>
          </a:xfrm>
        </p:spPr>
        <p:txBody>
          <a:bodyPr>
            <a:normAutofit/>
          </a:bodyPr>
          <a:lstStyle/>
          <a:p>
            <a:r>
              <a:rPr lang="en-US" sz="4800" dirty="0" smtClean="0">
                <a:latin typeface="Algerian" pitchFamily="82" charset="0"/>
              </a:rPr>
              <a:t>PROJECT</a:t>
            </a:r>
            <a:r>
              <a:rPr lang="en-US" sz="4800" dirty="0" smtClean="0"/>
              <a:t> </a:t>
            </a:r>
            <a:r>
              <a:rPr lang="en-US" sz="4800" dirty="0" smtClean="0">
                <a:latin typeface="Algerian" pitchFamily="82" charset="0"/>
              </a:rPr>
              <a:t>TITLE</a:t>
            </a:r>
            <a:endParaRPr lang="en-IN" sz="4800" dirty="0">
              <a:latin typeface="Algerian" pitchFamily="82" charset="0"/>
            </a:endParaRPr>
          </a:p>
        </p:txBody>
      </p:sp>
      <p:sp>
        <p:nvSpPr>
          <p:cNvPr id="3" name="Subtitle 2"/>
          <p:cNvSpPr>
            <a:spLocks noGrp="1"/>
          </p:cNvSpPr>
          <p:nvPr>
            <p:ph type="subTitle" idx="1"/>
          </p:nvPr>
        </p:nvSpPr>
        <p:spPr>
          <a:xfrm rot="19140000">
            <a:off x="850204" y="1467674"/>
            <a:ext cx="6511131" cy="527718"/>
          </a:xfrm>
        </p:spPr>
        <p:txBody>
          <a:bodyPr>
            <a:noAutofit/>
          </a:bodyPr>
          <a:lstStyle/>
          <a:p>
            <a:r>
              <a:rPr lang="en-US" sz="3600" dirty="0" smtClean="0">
                <a:solidFill>
                  <a:srgbClr val="FF0000"/>
                </a:solidFill>
                <a:latin typeface="Tw Cen MT" pitchFamily="34" charset="0"/>
              </a:rPr>
              <a:t>KEYLOGGERS</a:t>
            </a:r>
            <a:endParaRPr lang="en-IN" sz="2800" dirty="0">
              <a:solidFill>
                <a:srgbClr val="FF0000"/>
              </a:solidFill>
              <a:latin typeface="Tw Cen MT" pitchFamily="34" charset="0"/>
            </a:endParaRPr>
          </a:p>
        </p:txBody>
      </p:sp>
      <p:sp>
        <p:nvSpPr>
          <p:cNvPr id="4" name="TextBox 3"/>
          <p:cNvSpPr txBox="1"/>
          <p:nvPr/>
        </p:nvSpPr>
        <p:spPr>
          <a:xfrm>
            <a:off x="3671900" y="5389105"/>
            <a:ext cx="5472101" cy="1200329"/>
          </a:xfrm>
          <a:prstGeom prst="rect">
            <a:avLst/>
          </a:prstGeom>
          <a:noFill/>
        </p:spPr>
        <p:txBody>
          <a:bodyPr wrap="square" rtlCol="0">
            <a:spAutoFit/>
          </a:bodyPr>
          <a:lstStyle/>
          <a:p>
            <a:r>
              <a:rPr lang="en-US" dirty="0" smtClean="0">
                <a:latin typeface="Berlin Sans FB Demi" pitchFamily="34" charset="0"/>
              </a:rPr>
              <a:t>R.THARUN</a:t>
            </a:r>
          </a:p>
          <a:p>
            <a:r>
              <a:rPr lang="en-US" smtClean="0">
                <a:latin typeface="Berlin Sans FB Demi" pitchFamily="34" charset="0"/>
              </a:rPr>
              <a:t>511921104076</a:t>
            </a:r>
            <a:endParaRPr lang="en-US" dirty="0" smtClean="0">
              <a:latin typeface="Berlin Sans FB Demi" pitchFamily="34" charset="0"/>
            </a:endParaRPr>
          </a:p>
          <a:p>
            <a:r>
              <a:rPr lang="en-US" dirty="0" smtClean="0">
                <a:latin typeface="Berlin Sans FB Demi" pitchFamily="34" charset="0"/>
              </a:rPr>
              <a:t>PRIYADARSHINI ENGINEERING COLLEGE,</a:t>
            </a:r>
          </a:p>
          <a:p>
            <a:r>
              <a:rPr lang="en-US" dirty="0" smtClean="0">
                <a:latin typeface="Berlin Sans FB Demi" pitchFamily="34" charset="0"/>
              </a:rPr>
              <a:t>COMPUTER SCIENCE AND   ENGINEERING(CSE).</a:t>
            </a:r>
            <a:endParaRPr lang="en-IN" dirty="0">
              <a:latin typeface="Berlin Sans FB Demi" pitchFamily="34" charset="0"/>
            </a:endParaRPr>
          </a:p>
        </p:txBody>
      </p:sp>
      <p:sp>
        <p:nvSpPr>
          <p:cNvPr id="5" name="TextBox 4"/>
          <p:cNvSpPr txBox="1"/>
          <p:nvPr/>
        </p:nvSpPr>
        <p:spPr>
          <a:xfrm>
            <a:off x="2195736" y="5027350"/>
            <a:ext cx="2232248" cy="369332"/>
          </a:xfrm>
          <a:prstGeom prst="rect">
            <a:avLst/>
          </a:prstGeom>
          <a:noFill/>
        </p:spPr>
        <p:txBody>
          <a:bodyPr wrap="square" rtlCol="0">
            <a:spAutoFit/>
          </a:bodyPr>
          <a:lstStyle/>
          <a:p>
            <a:r>
              <a:rPr lang="en-US" dirty="0" smtClean="0">
                <a:latin typeface="Segoe UI Variable Small Light" pitchFamily="2" charset="0"/>
              </a:rPr>
              <a:t>PRESENTED BY</a:t>
            </a:r>
            <a:r>
              <a:rPr lang="en-US" dirty="0" smtClean="0"/>
              <a:t>:</a:t>
            </a:r>
            <a:endParaRPr lang="en-IN" dirty="0"/>
          </a:p>
        </p:txBody>
      </p:sp>
    </p:spTree>
    <p:extLst>
      <p:ext uri="{BB962C8B-B14F-4D97-AF65-F5344CB8AC3E}">
        <p14:creationId xmlns:p14="http://schemas.microsoft.com/office/powerpoint/2010/main" val="3424122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
            <a:ext cx="8164388" cy="5040560"/>
          </a:xfrm>
        </p:spPr>
        <p:txBody>
          <a:bodyPr>
            <a:normAutofit/>
          </a:bodyPr>
          <a:lstStyle/>
          <a:p>
            <a:r>
              <a:rPr lang="en-US" sz="2000" dirty="0"/>
              <a:t>Deployment</a:t>
            </a:r>
            <a:r>
              <a:rPr lang="en-US" b="0" dirty="0"/>
              <a:t>:</a:t>
            </a:r>
          </a:p>
          <a:p>
            <a:r>
              <a:rPr lang="en-US" dirty="0"/>
              <a:t>Agent-Based Deployment</a:t>
            </a:r>
            <a:r>
              <a:rPr lang="en-US" b="0" dirty="0"/>
              <a:t>:</a:t>
            </a:r>
          </a:p>
          <a:p>
            <a:pPr lvl="1"/>
            <a:r>
              <a:rPr lang="en-US" dirty="0">
                <a:latin typeface="Times New Roman" pitchFamily="18" charset="0"/>
                <a:cs typeface="Times New Roman" pitchFamily="18" charset="0"/>
              </a:rPr>
              <a:t>Develop lightweight agent software that can be installed on endpoints to monitor system activities and detect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a:t>
            </a:r>
          </a:p>
          <a:p>
            <a:pPr lvl="1"/>
            <a:r>
              <a:rPr lang="en-US" dirty="0">
                <a:latin typeface="Times New Roman" pitchFamily="18" charset="0"/>
                <a:cs typeface="Times New Roman" pitchFamily="18" charset="0"/>
              </a:rPr>
              <a:t>Distribute and deploy the agent software across all endpoints within the organization's network, ensuring comprehensive coverage and visibility</a:t>
            </a:r>
            <a:r>
              <a:rPr lang="en-US" dirty="0"/>
              <a:t>.</a:t>
            </a:r>
          </a:p>
          <a:p>
            <a:pPr marL="0" lvl="1" indent="0">
              <a:buNone/>
            </a:pPr>
            <a:r>
              <a:rPr lang="en-US" b="1" dirty="0" smtClean="0"/>
              <a:t>Network-Based </a:t>
            </a:r>
            <a:r>
              <a:rPr lang="en-US" b="1" dirty="0"/>
              <a:t>Deployment:</a:t>
            </a:r>
          </a:p>
          <a:p>
            <a:pPr lvl="1"/>
            <a:r>
              <a:rPr lang="en-US" dirty="0">
                <a:latin typeface="Times New Roman" pitchFamily="18" charset="0"/>
                <a:cs typeface="Times New Roman" pitchFamily="18" charset="0"/>
              </a:rPr>
              <a:t>Implement network-based sensors or appliances that passively monitor network traffic for signs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activity.</a:t>
            </a:r>
          </a:p>
          <a:p>
            <a:pPr lvl="1"/>
            <a:r>
              <a:rPr lang="en-US" dirty="0">
                <a:latin typeface="Times New Roman" pitchFamily="18" charset="0"/>
                <a:cs typeface="Times New Roman" pitchFamily="18" charset="0"/>
              </a:rPr>
              <a:t>Deploy sensors at strategic points within the network infrastructure, such as perimeter gateways, internal network segments, and critical server endpoints</a:t>
            </a:r>
            <a:r>
              <a:rPr lang="en-US" dirty="0"/>
              <a:t>.</a:t>
            </a:r>
          </a:p>
          <a:p>
            <a:r>
              <a:rPr lang="en-US" dirty="0" smtClean="0"/>
              <a:t>Cloud-Based </a:t>
            </a:r>
            <a:r>
              <a:rPr lang="en-US" dirty="0"/>
              <a:t>Deployment</a:t>
            </a:r>
            <a:r>
              <a:rPr lang="en-US" b="0" dirty="0"/>
              <a:t>:</a:t>
            </a:r>
          </a:p>
          <a:p>
            <a:pPr lvl="1"/>
            <a:r>
              <a:rPr lang="en-US" dirty="0">
                <a:latin typeface="Times New Roman" pitchFamily="18" charset="0"/>
                <a:cs typeface="Times New Roman" pitchFamily="18" charset="0"/>
              </a:rPr>
              <a:t>Leverage cloud-based security solutions that offer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detection and mitigation capabilities as a service.</a:t>
            </a:r>
          </a:p>
          <a:p>
            <a:pPr lvl="1"/>
            <a:r>
              <a:rPr lang="en-US" dirty="0">
                <a:latin typeface="Times New Roman" pitchFamily="18" charset="0"/>
                <a:cs typeface="Times New Roman" pitchFamily="18" charset="0"/>
              </a:rPr>
              <a:t>Integrate cloud-based security services with existing endpoint protection platforms (EPP), security information and event management (SIEM) systems, and threat intelligence feeds.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7150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Times New Roman" pitchFamily="18" charset="0"/>
                <a:cs typeface="Times New Roman" pitchFamily="18" charset="0"/>
              </a:rPr>
              <a:t>Result:</a:t>
            </a:r>
            <a:endParaRPr lang="en-IN" dirty="0">
              <a:solidFill>
                <a:schemeClr val="accent3">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 Thus the </a:t>
            </a:r>
            <a:r>
              <a:rPr lang="en-US" sz="1800" dirty="0" err="1" smtClean="0">
                <a:latin typeface="Times New Roman" pitchFamily="18" charset="0"/>
                <a:cs typeface="Times New Roman" pitchFamily="18" charset="0"/>
              </a:rPr>
              <a:t>keyloggers</a:t>
            </a:r>
            <a:r>
              <a:rPr lang="en-US" sz="1800" dirty="0" smtClean="0">
                <a:latin typeface="Times New Roman" pitchFamily="18" charset="0"/>
                <a:cs typeface="Times New Roman" pitchFamily="18" charset="0"/>
              </a:rPr>
              <a:t> has been completed and the output  records the amount of key strokes has been completed </a:t>
            </a:r>
          </a:p>
          <a:p>
            <a:endParaRPr lang="en-IN" dirty="0"/>
          </a:p>
        </p:txBody>
      </p:sp>
    </p:spTree>
    <p:extLst>
      <p:ext uri="{BB962C8B-B14F-4D97-AF65-F5344CB8AC3E}">
        <p14:creationId xmlns:p14="http://schemas.microsoft.com/office/powerpoint/2010/main" val="196454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latin typeface="Times New Roman" pitchFamily="18" charset="0"/>
                <a:cs typeface="Times New Roman" pitchFamily="18" charset="0"/>
              </a:rPr>
              <a:t>conclusion</a:t>
            </a:r>
            <a:endParaRPr lang="en-IN" dirty="0">
              <a:solidFill>
                <a:schemeClr val="accent3">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124744"/>
            <a:ext cx="8640960" cy="5949280"/>
          </a:xfrm>
        </p:spPr>
        <p:txBody>
          <a:bodyPr/>
          <a:lstStyle/>
          <a:p>
            <a:r>
              <a:rPr lang="en-US" b="0" dirty="0" smtClean="0"/>
              <a:t>In conclusion, </a:t>
            </a:r>
            <a:r>
              <a:rPr lang="en-US" b="0" dirty="0" err="1" smtClean="0"/>
              <a:t>Keyloggers</a:t>
            </a:r>
            <a:r>
              <a:rPr lang="en-US" b="0" dirty="0" smtClean="0"/>
              <a:t> pose a </a:t>
            </a:r>
            <a:r>
              <a:rPr lang="en-US" b="0" dirty="0" err="1" smtClean="0"/>
              <a:t>significiant</a:t>
            </a:r>
            <a:r>
              <a:rPr lang="en-US" b="0" dirty="0" smtClean="0"/>
              <a:t>  threat to both personal and  organizational </a:t>
            </a:r>
            <a:r>
              <a:rPr lang="en-US" b="0" dirty="0" err="1" smtClean="0"/>
              <a:t>cybersecurity</a:t>
            </a:r>
            <a:r>
              <a:rPr lang="en-US" b="0" dirty="0" smtClean="0"/>
              <a:t>. </a:t>
            </a:r>
          </a:p>
          <a:p>
            <a:r>
              <a:rPr lang="en-US" b="0" dirty="0" smtClean="0"/>
              <a:t>To mitigate this threat, individuals and organizations must remain vigilant, employing robust security measures such as antivirus </a:t>
            </a:r>
            <a:r>
              <a:rPr lang="en-US" b="0" dirty="0" err="1" smtClean="0"/>
              <a:t>software,firewalls,and</a:t>
            </a:r>
            <a:r>
              <a:rPr lang="en-US" b="0" dirty="0" smtClean="0"/>
              <a:t> regular system updates.  </a:t>
            </a:r>
          </a:p>
          <a:p>
            <a:r>
              <a:rPr lang="en-US" b="0" dirty="0" smtClean="0"/>
              <a:t>Additionally, user education </a:t>
            </a:r>
            <a:r>
              <a:rPr lang="en-US" b="0" dirty="0" err="1" smtClean="0"/>
              <a:t>anmd</a:t>
            </a:r>
            <a:r>
              <a:rPr lang="en-US" b="0" dirty="0" smtClean="0"/>
              <a:t> awareness about the </a:t>
            </a:r>
            <a:r>
              <a:rPr lang="en-US" b="0" dirty="0" err="1" smtClean="0"/>
              <a:t>dangerrs</a:t>
            </a:r>
            <a:r>
              <a:rPr lang="en-US" b="0" dirty="0" smtClean="0"/>
              <a:t> of </a:t>
            </a:r>
            <a:r>
              <a:rPr lang="en-US" b="0" dirty="0" err="1" smtClean="0"/>
              <a:t>keyloggers</a:t>
            </a:r>
            <a:r>
              <a:rPr lang="en-US" b="0" dirty="0" smtClean="0"/>
              <a:t> and best practices for avoiding them are essential in safeguarding against potential breaches of sensitive information.  </a:t>
            </a:r>
          </a:p>
          <a:p>
            <a:r>
              <a:rPr lang="en-US" b="0" dirty="0" err="1" smtClean="0"/>
              <a:t>Ultimately,combating</a:t>
            </a:r>
            <a:r>
              <a:rPr lang="en-US" b="0" dirty="0" smtClean="0"/>
              <a:t> the proliferation of </a:t>
            </a:r>
            <a:r>
              <a:rPr lang="en-US" b="0" dirty="0" err="1" smtClean="0"/>
              <a:t>keyloggers</a:t>
            </a:r>
            <a:r>
              <a:rPr lang="en-US" b="0" dirty="0" smtClean="0"/>
              <a:t> requires a multi-faceted </a:t>
            </a:r>
            <a:r>
              <a:rPr lang="en-US" b="0" dirty="0" err="1" smtClean="0"/>
              <a:t>appproach</a:t>
            </a:r>
            <a:r>
              <a:rPr lang="en-US" b="0" dirty="0" smtClean="0"/>
              <a:t> involving  technological  solutions, proactive security  measures, and user awareness to effectively protect against these insidious threats.</a:t>
            </a:r>
            <a:endParaRPr lang="en-IN" b="0" dirty="0"/>
          </a:p>
        </p:txBody>
      </p:sp>
    </p:spTree>
    <p:extLst>
      <p:ext uri="{BB962C8B-B14F-4D97-AF65-F5344CB8AC3E}">
        <p14:creationId xmlns:p14="http://schemas.microsoft.com/office/powerpoint/2010/main" val="4028795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00628"/>
            <a:ext cx="7732340" cy="3579849"/>
          </a:xfrm>
        </p:spPr>
        <p:txBody>
          <a:bodyPr/>
          <a:lstStyle/>
          <a:p>
            <a:pPr marL="0" indent="0"/>
            <a:r>
              <a:rPr lang="en-US" sz="1800" dirty="0" smtClean="0"/>
              <a:t>Here are some potential future directions for </a:t>
            </a:r>
            <a:r>
              <a:rPr lang="en-US" sz="1800" dirty="0" err="1" smtClean="0"/>
              <a:t>Keyloggers</a:t>
            </a:r>
            <a:r>
              <a:rPr lang="en-US" sz="1800" dirty="0" smtClean="0"/>
              <a:t>:</a:t>
            </a:r>
          </a:p>
          <a:p>
            <a:pPr>
              <a:buFont typeface="Wingdings" pitchFamily="2" charset="2"/>
              <a:buChar char="v"/>
            </a:pPr>
            <a:r>
              <a:rPr lang="en-US" dirty="0" smtClean="0"/>
              <a:t>Advanced Evasion Technique</a:t>
            </a:r>
          </a:p>
          <a:p>
            <a:pPr>
              <a:buFont typeface="Wingdings" pitchFamily="2" charset="2"/>
              <a:buChar char="v"/>
            </a:pPr>
            <a:r>
              <a:rPr lang="en-US" dirty="0" smtClean="0"/>
              <a:t>Targeting Mobile Devices and </a:t>
            </a:r>
            <a:r>
              <a:rPr lang="en-US" dirty="0" err="1" smtClean="0"/>
              <a:t>Iot</a:t>
            </a:r>
            <a:endParaRPr lang="en-US" dirty="0" smtClean="0"/>
          </a:p>
          <a:p>
            <a:pPr>
              <a:buFont typeface="Wingdings" pitchFamily="2" charset="2"/>
              <a:buChar char="v"/>
            </a:pPr>
            <a:r>
              <a:rPr lang="en-US" dirty="0" smtClean="0"/>
              <a:t>Machine Learning and AI Integration</a:t>
            </a:r>
          </a:p>
          <a:p>
            <a:pPr>
              <a:buFont typeface="Wingdings" pitchFamily="2" charset="2"/>
              <a:buChar char="v"/>
            </a:pPr>
            <a:r>
              <a:rPr lang="en-US" dirty="0" smtClean="0"/>
              <a:t>Social Engineering Integration</a:t>
            </a:r>
          </a:p>
          <a:p>
            <a:pPr>
              <a:buFont typeface="Wingdings" pitchFamily="2" charset="2"/>
              <a:buChar char="v"/>
            </a:pPr>
            <a:r>
              <a:rPr lang="en-US" dirty="0" smtClean="0"/>
              <a:t>Biometric Data Capture</a:t>
            </a:r>
          </a:p>
          <a:p>
            <a:pPr>
              <a:buFont typeface="Wingdings" pitchFamily="2" charset="2"/>
              <a:buChar char="v"/>
            </a:pPr>
            <a:r>
              <a:rPr lang="en-US" dirty="0" smtClean="0"/>
              <a:t>Legitimate Uses in Monitoring and Security</a:t>
            </a:r>
          </a:p>
          <a:p>
            <a:pPr>
              <a:buFont typeface="Wingdings" pitchFamily="2" charset="2"/>
              <a:buChar char="v"/>
            </a:pPr>
            <a:r>
              <a:rPr lang="en-US" dirty="0" smtClean="0"/>
              <a:t>Legal and Ethical Implications</a:t>
            </a:r>
          </a:p>
          <a:p>
            <a:pPr>
              <a:buFont typeface="Wingdings" pitchFamily="2" charset="2"/>
              <a:buChar char="v"/>
            </a:pPr>
            <a:r>
              <a:rPr lang="en-US" dirty="0" err="1" smtClean="0"/>
              <a:t>Targetting</a:t>
            </a:r>
            <a:r>
              <a:rPr lang="en-US" dirty="0" smtClean="0"/>
              <a:t> mobile devices and  </a:t>
            </a:r>
            <a:r>
              <a:rPr lang="en-US" dirty="0" err="1" smtClean="0"/>
              <a:t>Iolt</a:t>
            </a:r>
            <a:endParaRPr lang="en-US" dirty="0" smtClean="0"/>
          </a:p>
        </p:txBody>
      </p:sp>
      <p:sp>
        <p:nvSpPr>
          <p:cNvPr id="4" name="Title 3"/>
          <p:cNvSpPr>
            <a:spLocks noGrp="1"/>
          </p:cNvSpPr>
          <p:nvPr>
            <p:ph type="title"/>
          </p:nvPr>
        </p:nvSpPr>
        <p:spPr/>
        <p:txBody>
          <a:bodyPr/>
          <a:lstStyle/>
          <a:p>
            <a:r>
              <a:rPr lang="en-GB" dirty="0" smtClean="0"/>
              <a:t>FUTURE SCOPE</a:t>
            </a:r>
            <a:endParaRPr lang="en-IN" dirty="0"/>
          </a:p>
        </p:txBody>
      </p:sp>
    </p:spTree>
    <p:extLst>
      <p:ext uri="{BB962C8B-B14F-4D97-AF65-F5344CB8AC3E}">
        <p14:creationId xmlns:p14="http://schemas.microsoft.com/office/powerpoint/2010/main" val="2120861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lumMod val="60000"/>
                    <a:lumOff val="40000"/>
                  </a:schemeClr>
                </a:solidFill>
                <a:latin typeface="Times New Roman" pitchFamily="18" charset="0"/>
                <a:cs typeface="Times New Roman" pitchFamily="18" charset="0"/>
              </a:rPr>
              <a:t>Refrence</a:t>
            </a:r>
            <a:r>
              <a:rPr lang="en-US" dirty="0" smtClean="0">
                <a:solidFill>
                  <a:schemeClr val="accent3">
                    <a:lumMod val="60000"/>
                    <a:lumOff val="40000"/>
                  </a:schemeClr>
                </a:solidFill>
                <a:latin typeface="Times New Roman" pitchFamily="18" charset="0"/>
                <a:cs typeface="Times New Roman" pitchFamily="18" charset="0"/>
              </a:rPr>
              <a:t>:</a:t>
            </a:r>
            <a:endParaRPr lang="en-IN" dirty="0">
              <a:solidFill>
                <a:schemeClr val="accent3">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mj-lt"/>
              <a:buAutoNum type="arabicPeriod"/>
            </a:pPr>
            <a:r>
              <a:rPr lang="en-US" dirty="0" smtClean="0">
                <a:hlinkClick r:id="rId2"/>
              </a:rPr>
              <a:t>www.geeksforgeeks.com</a:t>
            </a:r>
            <a:endParaRPr lang="en-US" dirty="0" smtClean="0"/>
          </a:p>
          <a:p>
            <a:pPr>
              <a:buFont typeface="+mj-lt"/>
              <a:buAutoNum type="arabicPeriod"/>
            </a:pPr>
            <a:r>
              <a:rPr lang="en-US" dirty="0" smtClean="0">
                <a:hlinkClick r:id="rId3"/>
              </a:rPr>
              <a:t>www.studyforbuddy.com</a:t>
            </a:r>
            <a:endParaRPr lang="en-US" dirty="0" smtClean="0"/>
          </a:p>
          <a:p>
            <a:pPr>
              <a:buFont typeface="+mj-lt"/>
              <a:buAutoNum type="arabicPeriod"/>
            </a:pPr>
            <a:r>
              <a:rPr lang="en-US" b="0" dirty="0" smtClean="0"/>
              <a:t>www.techtutorials.com</a:t>
            </a:r>
          </a:p>
          <a:p>
            <a:endParaRPr lang="en-IN" dirty="0"/>
          </a:p>
        </p:txBody>
      </p:sp>
    </p:spTree>
    <p:extLst>
      <p:ext uri="{BB962C8B-B14F-4D97-AF65-F5344CB8AC3E}">
        <p14:creationId xmlns:p14="http://schemas.microsoft.com/office/powerpoint/2010/main" val="66181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520940" cy="758984"/>
          </a:xfrm>
        </p:spPr>
        <p:txBody>
          <a:bodyPr/>
          <a:lstStyle/>
          <a:p>
            <a:r>
              <a:rPr lang="en-US" sz="1600" dirty="0" smtClean="0">
                <a:solidFill>
                  <a:srgbClr val="00CC00"/>
                </a:solidFill>
                <a:latin typeface="Times New Roman" pitchFamily="18" charset="0"/>
                <a:cs typeface="Times New Roman" pitchFamily="18" charset="0"/>
              </a:rPr>
              <a:t>Outline:</a:t>
            </a:r>
            <a:endParaRPr lang="en-IN" sz="1600"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1124744"/>
            <a:ext cx="7520940" cy="3579849"/>
          </a:xfrm>
        </p:spPr>
        <p:txBody>
          <a:bodyPr/>
          <a:lstStyle/>
          <a:p>
            <a:pPr marL="0" indent="0"/>
            <a:endParaRPr lang="en-US" dirty="0">
              <a:latin typeface="Arial"/>
              <a:cs typeface="Arial"/>
            </a:endParaRPr>
          </a:p>
          <a:p>
            <a:pPr marL="305435" indent="-305435">
              <a:buFont typeface="Wingdings" pitchFamily="2" charset="2"/>
              <a:buChar char="Ø"/>
            </a:pPr>
            <a:r>
              <a:rPr lang="en-US" sz="1800" dirty="0" smtClean="0">
                <a:latin typeface="Arial"/>
                <a:ea typeface="+mn-lt"/>
                <a:cs typeface="Arial"/>
              </a:rPr>
              <a:t>Problem </a:t>
            </a:r>
            <a:r>
              <a:rPr lang="en-US" sz="1800" dirty="0">
                <a:latin typeface="Arial"/>
                <a:ea typeface="+mn-lt"/>
                <a:cs typeface="Arial"/>
              </a:rPr>
              <a:t>Statement (Should not include solution)</a:t>
            </a:r>
            <a:endParaRPr lang="en-US" sz="1800" dirty="0">
              <a:latin typeface="Arial"/>
              <a:cs typeface="Arial"/>
            </a:endParaRPr>
          </a:p>
          <a:p>
            <a:pPr marL="305435" indent="-305435">
              <a:buFont typeface="Wingdings" pitchFamily="2" charset="2"/>
              <a:buChar char="Ø"/>
            </a:pPr>
            <a:r>
              <a:rPr lang="en-US" sz="1800" dirty="0">
                <a:latin typeface="Arial"/>
                <a:ea typeface="+mn-lt"/>
                <a:cs typeface="Arial"/>
              </a:rPr>
              <a:t>Proposed System/Solution</a:t>
            </a:r>
            <a:endParaRPr lang="en-US" sz="1800" dirty="0">
              <a:latin typeface="Arial"/>
              <a:cs typeface="Arial"/>
            </a:endParaRPr>
          </a:p>
          <a:p>
            <a:pPr marL="305435" indent="-305435">
              <a:buFont typeface="Wingdings" pitchFamily="2" charset="2"/>
              <a:buChar char="Ø"/>
            </a:pPr>
            <a:r>
              <a:rPr lang="en-US" sz="1800" dirty="0">
                <a:latin typeface="Arial"/>
                <a:ea typeface="+mn-lt"/>
                <a:cs typeface="Calibri"/>
              </a:rPr>
              <a:t>System </a:t>
            </a:r>
            <a:r>
              <a:rPr lang="en-US" sz="1800" dirty="0">
                <a:latin typeface="Arial"/>
                <a:ea typeface="+mn-lt"/>
                <a:cs typeface="+mn-lt"/>
              </a:rPr>
              <a:t>Development Approach (Technology Used) </a:t>
            </a:r>
          </a:p>
          <a:p>
            <a:pPr marL="305435" indent="-305435">
              <a:buFont typeface="Wingdings" pitchFamily="2" charset="2"/>
              <a:buChar char="Ø"/>
            </a:pPr>
            <a:r>
              <a:rPr lang="en-US" sz="1800" dirty="0">
                <a:latin typeface="Arial"/>
                <a:ea typeface="+mn-lt"/>
                <a:cs typeface="+mn-lt"/>
              </a:rPr>
              <a:t>Algorithm &amp; Deployment  </a:t>
            </a:r>
            <a:endParaRPr lang="en-US" sz="1800" dirty="0">
              <a:latin typeface="Arial"/>
              <a:cs typeface="Calibri"/>
            </a:endParaRPr>
          </a:p>
          <a:p>
            <a:pPr marL="305435" indent="-305435">
              <a:buFont typeface="Wingdings" pitchFamily="2" charset="2"/>
              <a:buChar char="Ø"/>
            </a:pPr>
            <a:r>
              <a:rPr lang="en-US" sz="1800" dirty="0">
                <a:latin typeface="Arial"/>
                <a:ea typeface="+mn-lt"/>
                <a:cs typeface="Arial"/>
              </a:rPr>
              <a:t>Result (Output Image)</a:t>
            </a:r>
          </a:p>
          <a:p>
            <a:pPr marL="305435" indent="-305435">
              <a:buFont typeface="Wingdings" pitchFamily="2" charset="2"/>
              <a:buChar char="Ø"/>
            </a:pPr>
            <a:r>
              <a:rPr lang="en-US" sz="1800" dirty="0">
                <a:latin typeface="Arial"/>
                <a:ea typeface="+mn-lt"/>
                <a:cs typeface="Arial"/>
              </a:rPr>
              <a:t>Conclusion</a:t>
            </a:r>
            <a:endParaRPr lang="en-US" sz="1800" dirty="0">
              <a:latin typeface="Arial"/>
              <a:cs typeface="Arial"/>
            </a:endParaRPr>
          </a:p>
          <a:p>
            <a:pPr marL="305435" indent="-305435">
              <a:buFont typeface="Wingdings" pitchFamily="2" charset="2"/>
              <a:buChar char="Ø"/>
            </a:pPr>
            <a:r>
              <a:rPr lang="en-US" sz="1800" dirty="0">
                <a:latin typeface="Arial"/>
                <a:ea typeface="+mn-lt"/>
                <a:cs typeface="Arial"/>
              </a:rPr>
              <a:t>Future Scope</a:t>
            </a:r>
          </a:p>
          <a:p>
            <a:pPr marL="305435" indent="-305435">
              <a:buFont typeface="Wingdings" pitchFamily="2" charset="2"/>
              <a:buChar char="Ø"/>
            </a:pPr>
            <a:r>
              <a:rPr lang="en-US" sz="1800" dirty="0">
                <a:latin typeface="Arial"/>
                <a:ea typeface="+mn-lt"/>
                <a:cs typeface="Arial"/>
              </a:rPr>
              <a:t>References</a:t>
            </a:r>
            <a:endParaRPr lang="en-US" sz="1800" dirty="0">
              <a:latin typeface="Arial"/>
              <a:cs typeface="Arial"/>
            </a:endParaRPr>
          </a:p>
          <a:p>
            <a:endParaRPr lang="en-IN" dirty="0"/>
          </a:p>
        </p:txBody>
      </p:sp>
    </p:spTree>
    <p:extLst>
      <p:ext uri="{BB962C8B-B14F-4D97-AF65-F5344CB8AC3E}">
        <p14:creationId xmlns:p14="http://schemas.microsoft.com/office/powerpoint/2010/main" val="158722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00628"/>
            <a:ext cx="8568952" cy="3579849"/>
          </a:xfrm>
        </p:spPr>
        <p:txBody>
          <a:bodyPr/>
          <a:lstStyle/>
          <a:p>
            <a:r>
              <a:rPr lang="en-US" b="0" dirty="0" smtClean="0"/>
              <a:t>                 It's </a:t>
            </a:r>
            <a:r>
              <a:rPr lang="en-US" b="0" dirty="0"/>
              <a:t>challenging to covertly install a hardware </a:t>
            </a:r>
            <a:r>
              <a:rPr lang="en-US" b="0" dirty="0" err="1"/>
              <a:t>keylogger</a:t>
            </a:r>
            <a:r>
              <a:rPr lang="en-US" b="0" dirty="0"/>
              <a:t> on another person's device. </a:t>
            </a:r>
            <a:r>
              <a:rPr lang="en-US" b="0" dirty="0" smtClean="0"/>
              <a:t>To tackle </a:t>
            </a:r>
            <a:r>
              <a:rPr lang="en-US" b="0" dirty="0"/>
              <a:t>this issue, We are therefore using a software </a:t>
            </a:r>
            <a:r>
              <a:rPr lang="en-US" b="0" dirty="0" err="1"/>
              <a:t>keylogger</a:t>
            </a:r>
            <a:r>
              <a:rPr lang="en-US" b="0" dirty="0"/>
              <a:t> that can be remotely installed on </a:t>
            </a:r>
            <a:r>
              <a:rPr lang="en-US" b="0" dirty="0" smtClean="0"/>
              <a:t>a </a:t>
            </a:r>
            <a:r>
              <a:rPr lang="en-US" b="0" dirty="0"/>
              <a:t>person's PC to resolve this problem</a:t>
            </a:r>
            <a:r>
              <a:rPr lang="en-US" b="0" dirty="0" smtClean="0"/>
              <a:t>.</a:t>
            </a:r>
          </a:p>
          <a:p>
            <a:endParaRPr lang="en-US" b="0" dirty="0"/>
          </a:p>
          <a:p>
            <a:r>
              <a:rPr lang="en-US" sz="1800" dirty="0" smtClean="0"/>
              <a:t>       Challenges:</a:t>
            </a:r>
          </a:p>
          <a:p>
            <a:r>
              <a:rPr lang="en-US" b="0" dirty="0"/>
              <a:t> </a:t>
            </a:r>
            <a:r>
              <a:rPr lang="en-US" b="0" dirty="0" smtClean="0"/>
              <a:t>                </a:t>
            </a:r>
            <a:r>
              <a:rPr lang="en-US" b="0" dirty="0"/>
              <a:t>Power use, data traffic, and processor usage can skyrocket, leading you to suspect an infection. </a:t>
            </a:r>
            <a:r>
              <a:rPr lang="en-US" b="0" dirty="0" err="1"/>
              <a:t>Keyloggers</a:t>
            </a:r>
            <a:r>
              <a:rPr lang="en-US" b="0" dirty="0"/>
              <a:t> don't always cause noticeable computer problems, like slow processes or glitches. Software </a:t>
            </a:r>
            <a:r>
              <a:rPr lang="en-US" b="0" dirty="0" err="1"/>
              <a:t>keyloggers</a:t>
            </a:r>
            <a:r>
              <a:rPr lang="en-US" b="0" dirty="0"/>
              <a:t> can be hard to detect and remove even by some antivirus programs. Spyware is good at hiding itself.</a:t>
            </a:r>
            <a:endParaRPr lang="en-IN" dirty="0"/>
          </a:p>
        </p:txBody>
      </p:sp>
      <p:sp>
        <p:nvSpPr>
          <p:cNvPr id="4" name="Title 3"/>
          <p:cNvSpPr>
            <a:spLocks noGrp="1"/>
          </p:cNvSpPr>
          <p:nvPr>
            <p:ph type="title"/>
          </p:nvPr>
        </p:nvSpPr>
        <p:spPr/>
        <p:txBody>
          <a:bodyPr/>
          <a:lstStyle/>
          <a:p>
            <a:r>
              <a:rPr lang="en-GB" dirty="0" smtClean="0"/>
              <a:t>Problem statement:</a:t>
            </a:r>
            <a:endParaRPr lang="en-IN" dirty="0"/>
          </a:p>
        </p:txBody>
      </p:sp>
    </p:spTree>
    <p:extLst>
      <p:ext uri="{BB962C8B-B14F-4D97-AF65-F5344CB8AC3E}">
        <p14:creationId xmlns:p14="http://schemas.microsoft.com/office/powerpoint/2010/main" val="226016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520940" cy="548640"/>
          </a:xfrm>
        </p:spPr>
        <p:txBody>
          <a:bodyPr/>
          <a:lstStyle/>
          <a:p>
            <a:r>
              <a:rPr lang="en-US" dirty="0" smtClean="0">
                <a:solidFill>
                  <a:schemeClr val="accent2"/>
                </a:solidFill>
                <a:latin typeface="Times New Roman" pitchFamily="18" charset="0"/>
                <a:cs typeface="Times New Roman" pitchFamily="18" charset="0"/>
              </a:rPr>
              <a:t>Proposed system solution:</a:t>
            </a:r>
            <a:endParaRPr lang="en-IN"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980728"/>
            <a:ext cx="7520940" cy="3960440"/>
          </a:xfrm>
        </p:spPr>
        <p:txBody>
          <a:bodyPr>
            <a:normAutofit/>
          </a:bodyPr>
          <a:lstStyle/>
          <a:p>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Keyloggers</a:t>
            </a:r>
            <a:r>
              <a:rPr lang="en-US" b="0" dirty="0" smtClean="0">
                <a:latin typeface="Times New Roman" pitchFamily="18" charset="0"/>
                <a:cs typeface="Times New Roman" pitchFamily="18" charset="0"/>
              </a:rPr>
              <a:t> </a:t>
            </a:r>
            <a:r>
              <a:rPr lang="en-US" b="0" dirty="0">
                <a:latin typeface="Times New Roman" pitchFamily="18" charset="0"/>
                <a:cs typeface="Times New Roman" pitchFamily="18" charset="0"/>
              </a:rPr>
              <a:t>are malicious software designed to record keystrokes on a computer </a:t>
            </a:r>
            <a:r>
              <a:rPr lang="en-US" b="0" dirty="0" smtClean="0">
                <a:latin typeface="Times New Roman" pitchFamily="18" charset="0"/>
                <a:cs typeface="Times New Roman" pitchFamily="18" charset="0"/>
              </a:rPr>
              <a:t>or mobile </a:t>
            </a:r>
            <a:r>
              <a:rPr lang="en-US" b="0" dirty="0">
                <a:latin typeface="Times New Roman" pitchFamily="18" charset="0"/>
                <a:cs typeface="Times New Roman" pitchFamily="18" charset="0"/>
              </a:rPr>
              <a:t>device, often used by attackers to steal sensitive information such as passwords, credit card numbers, or personal messages. Mitigating the threat of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involves a multi-faceted approach combining both technical solutions and user education. Here's a proposed solution:</a:t>
            </a:r>
          </a:p>
          <a:p>
            <a:r>
              <a:rPr lang="en-US" dirty="0">
                <a:latin typeface="Times New Roman" pitchFamily="18" charset="0"/>
                <a:cs typeface="Times New Roman" pitchFamily="18" charset="0"/>
              </a:rPr>
              <a:t>Antivirus and Antimalware </a:t>
            </a:r>
            <a:r>
              <a:rPr lang="en-US" dirty="0" smtClean="0">
                <a:latin typeface="Times New Roman" pitchFamily="18" charset="0"/>
                <a:cs typeface="Times New Roman" pitchFamily="18" charset="0"/>
              </a:rPr>
              <a:t>Software </a:t>
            </a:r>
            <a:r>
              <a:rPr lang="en-US" b="0" dirty="0" smtClean="0">
                <a:latin typeface="Times New Roman" pitchFamily="18" charset="0"/>
                <a:cs typeface="Times New Roman" pitchFamily="18" charset="0"/>
              </a:rPr>
              <a:t>:  Employ </a:t>
            </a:r>
            <a:r>
              <a:rPr lang="en-US" b="0" dirty="0">
                <a:latin typeface="Times New Roman" pitchFamily="18" charset="0"/>
                <a:cs typeface="Times New Roman" pitchFamily="18" charset="0"/>
              </a:rPr>
              <a:t>reputable antivirus and antimalware software that includes real-time scanning and detection capabilities. Keep these programs updated regularly to ensure they can detect and remove the latest </a:t>
            </a:r>
            <a:r>
              <a:rPr lang="en-US" b="0" dirty="0" err="1">
                <a:latin typeface="Times New Roman" pitchFamily="18" charset="0"/>
                <a:cs typeface="Times New Roman" pitchFamily="18" charset="0"/>
              </a:rPr>
              <a:t>keylogger</a:t>
            </a:r>
            <a:r>
              <a:rPr lang="en-US" b="0" dirty="0">
                <a:latin typeface="Times New Roman" pitchFamily="18" charset="0"/>
                <a:cs typeface="Times New Roman" pitchFamily="18" charset="0"/>
              </a:rPr>
              <a:t> variants.</a:t>
            </a:r>
          </a:p>
          <a:p>
            <a:r>
              <a:rPr lang="en-US" dirty="0" smtClean="0">
                <a:latin typeface="Times New Roman" pitchFamily="18" charset="0"/>
                <a:cs typeface="Times New Roman" pitchFamily="18" charset="0"/>
              </a:rPr>
              <a:t>Firewalls </a:t>
            </a:r>
            <a:r>
              <a:rPr lang="en-US" b="0" dirty="0" smtClean="0">
                <a:latin typeface="Times New Roman" pitchFamily="18" charset="0"/>
                <a:cs typeface="Times New Roman" pitchFamily="18" charset="0"/>
              </a:rPr>
              <a:t>: </a:t>
            </a:r>
            <a:r>
              <a:rPr lang="en-US" b="0" dirty="0">
                <a:latin typeface="Times New Roman" pitchFamily="18" charset="0"/>
                <a:cs typeface="Times New Roman" pitchFamily="18" charset="0"/>
              </a:rPr>
              <a:t>Enable and configure firewalls on your devices to monitor and control incoming and outgoing network traffic. Firewalls can prevent unauthorized access to your system and block communication attempts by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attempting to send captured data to remote servers.</a:t>
            </a:r>
          </a:p>
          <a:p>
            <a:endParaRPr lang="en-IN" dirty="0"/>
          </a:p>
        </p:txBody>
      </p:sp>
    </p:spTree>
    <p:extLst>
      <p:ext uri="{BB962C8B-B14F-4D97-AF65-F5344CB8AC3E}">
        <p14:creationId xmlns:p14="http://schemas.microsoft.com/office/powerpoint/2010/main" val="1150370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520940" cy="4752528"/>
          </a:xfrm>
        </p:spPr>
        <p:txBody>
          <a:bodyPr>
            <a:normAutofit/>
          </a:bodyPr>
          <a:lstStyle/>
          <a:p>
            <a:r>
              <a:rPr lang="en-US" dirty="0">
                <a:latin typeface="Times New Roman" pitchFamily="18" charset="0"/>
                <a:cs typeface="Times New Roman" pitchFamily="18" charset="0"/>
              </a:rPr>
              <a:t>Use of Virtual Keyboards</a:t>
            </a:r>
            <a:r>
              <a:rPr lang="en-US" b="0" dirty="0">
                <a:latin typeface="Times New Roman" pitchFamily="18" charset="0"/>
                <a:cs typeface="Times New Roman" pitchFamily="18" charset="0"/>
              </a:rPr>
              <a:t>: When entering sensitive information such as passwords or credit card numbers, consider using the virtual keyboard provided by your operating system. Virtual keyboards allow users to input characters using a mouse or touchscreen, making it more difficult for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to capture keystrokes.</a:t>
            </a:r>
          </a:p>
          <a:p>
            <a:r>
              <a:rPr lang="en-US" dirty="0">
                <a:latin typeface="Times New Roman" pitchFamily="18" charset="0"/>
                <a:cs typeface="Times New Roman" pitchFamily="18" charset="0"/>
              </a:rPr>
              <a:t>Behavior Monitoring</a:t>
            </a:r>
            <a:r>
              <a:rPr lang="en-US" b="0" dirty="0">
                <a:latin typeface="Times New Roman" pitchFamily="18" charset="0"/>
                <a:cs typeface="Times New Roman" pitchFamily="18" charset="0"/>
              </a:rPr>
              <a:t>: Implement behavior monitoring software that can detect unusual activity on your system, such as unexpected keystroke logging behavior. Behavioral analysis tools can help identify and block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that may evade traditional signature-based detection methods.</a:t>
            </a:r>
          </a:p>
          <a:p>
            <a:r>
              <a:rPr lang="en-US" dirty="0">
                <a:latin typeface="Times New Roman" pitchFamily="18" charset="0"/>
                <a:cs typeface="Times New Roman" pitchFamily="18" charset="0"/>
              </a:rPr>
              <a:t>Secure Password Management</a:t>
            </a:r>
            <a:r>
              <a:rPr lang="en-US" b="0" dirty="0">
                <a:latin typeface="Times New Roman" pitchFamily="18" charset="0"/>
                <a:cs typeface="Times New Roman" pitchFamily="18" charset="0"/>
              </a:rPr>
              <a:t>: Encourage the use of strong, unique passwords for each online account and utilize a reputable password manager to securely store and manage passwords. Password managers can help prevent the need for manual entry of passwords, reducing the risk of </a:t>
            </a:r>
            <a:r>
              <a:rPr lang="en-US" b="0" dirty="0" err="1">
                <a:latin typeface="Times New Roman" pitchFamily="18" charset="0"/>
                <a:cs typeface="Times New Roman" pitchFamily="18" charset="0"/>
              </a:rPr>
              <a:t>keyloggers</a:t>
            </a:r>
            <a:r>
              <a:rPr lang="en-US" b="0" dirty="0">
                <a:latin typeface="Times New Roman" pitchFamily="18" charset="0"/>
                <a:cs typeface="Times New Roman" pitchFamily="18" charset="0"/>
              </a:rPr>
              <a:t> capturing sensitive login credentials</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86483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660332" cy="3987781"/>
          </a:xfrm>
        </p:spPr>
        <p:txBody>
          <a:bodyPr/>
          <a:lstStyle/>
          <a:p>
            <a:r>
              <a:rPr lang="en-US" dirty="0"/>
              <a:t>Endpoint Security Solutions</a:t>
            </a:r>
            <a:r>
              <a:rPr lang="en-US" b="0" dirty="0"/>
              <a:t>: Deploy endpoint security solutions that offer advanced threat detection and response capabilities, including heuristic analysis, sandboxing, and machine learning algorithms to identify and mitigate the threat posed by </a:t>
            </a:r>
            <a:r>
              <a:rPr lang="en-US" b="0" dirty="0" err="1"/>
              <a:t>keyloggers</a:t>
            </a:r>
            <a:r>
              <a:rPr lang="en-US" b="0" dirty="0"/>
              <a:t> and other malware.</a:t>
            </a:r>
          </a:p>
          <a:p>
            <a:r>
              <a:rPr lang="en-US" dirty="0"/>
              <a:t>Remote Monitoring and Management</a:t>
            </a:r>
            <a:r>
              <a:rPr lang="en-US" b="0" dirty="0"/>
              <a:t>: Employ remote monitoring and management tools to centrally monitor and manage devices across your network. These tools can help detect and respond to security incidents, including potential </a:t>
            </a:r>
            <a:r>
              <a:rPr lang="en-US" b="0" dirty="0" err="1"/>
              <a:t>keylogger</a:t>
            </a:r>
            <a:r>
              <a:rPr lang="en-US" b="0" dirty="0"/>
              <a:t> infections, in a timely manner.</a:t>
            </a:r>
          </a:p>
          <a:p>
            <a:r>
              <a:rPr lang="en-US" dirty="0"/>
              <a:t>Regular Security Audits</a:t>
            </a:r>
            <a:r>
              <a:rPr lang="en-US" b="0" dirty="0"/>
              <a:t>: Conduct regular security audits and penetration testing to identify and address vulnerabilities in your systems and network infrastructure. Regular audits can help ensure that your security measures are effective in protecting against </a:t>
            </a:r>
            <a:r>
              <a:rPr lang="en-US" b="0" dirty="0" err="1"/>
              <a:t>keyloggers</a:t>
            </a:r>
            <a:r>
              <a:rPr lang="en-US" b="0" dirty="0"/>
              <a:t> and other evolving threats.</a:t>
            </a:r>
          </a:p>
          <a:p>
            <a:endParaRPr lang="en-IN" dirty="0"/>
          </a:p>
        </p:txBody>
      </p:sp>
    </p:spTree>
    <p:extLst>
      <p:ext uri="{BB962C8B-B14F-4D97-AF65-F5344CB8AC3E}">
        <p14:creationId xmlns:p14="http://schemas.microsoft.com/office/powerpoint/2010/main" val="2243811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520940" cy="548640"/>
          </a:xfrm>
        </p:spPr>
        <p:txBody>
          <a:bodyPr/>
          <a:lstStyle/>
          <a:p>
            <a:r>
              <a:rPr lang="en-US" dirty="0" smtClean="0">
                <a:solidFill>
                  <a:schemeClr val="accent2"/>
                </a:solidFill>
                <a:latin typeface="Times New Roman" pitchFamily="18" charset="0"/>
                <a:cs typeface="Times New Roman" pitchFamily="18" charset="0"/>
              </a:rPr>
              <a:t>System approach:</a:t>
            </a:r>
            <a:endParaRPr lang="en-IN"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548680"/>
            <a:ext cx="7520940" cy="4896544"/>
          </a:xfrm>
        </p:spPr>
        <p:txBody>
          <a:bodyPr>
            <a:normAutofit lnSpcReduction="10000"/>
          </a:bodyPr>
          <a:lstStyle/>
          <a:p>
            <a:r>
              <a:rPr lang="en-US" b="0" dirty="0" smtClean="0"/>
              <a:t> </a:t>
            </a:r>
            <a:endParaRPr lang="en-US" b="0" dirty="0"/>
          </a:p>
          <a:p>
            <a:r>
              <a:rPr lang="en-US" dirty="0"/>
              <a:t>Hardware-Level Protection</a:t>
            </a:r>
            <a:r>
              <a:rPr lang="en-US" b="0" dirty="0"/>
              <a:t>:</a:t>
            </a:r>
          </a:p>
          <a:p>
            <a:pPr lvl="1"/>
            <a:r>
              <a:rPr lang="en-US" dirty="0"/>
              <a:t>Secure Boot: Utilize secure boot mechanisms provided by modern hardware platforms to ensure that only trusted firmware and software components are loaded during system startup, reducing the risk of </a:t>
            </a:r>
            <a:r>
              <a:rPr lang="en-US" dirty="0" err="1"/>
              <a:t>bootkits</a:t>
            </a:r>
            <a:r>
              <a:rPr lang="en-US" dirty="0"/>
              <a:t> and rootkits, which can include </a:t>
            </a:r>
            <a:r>
              <a:rPr lang="en-US" dirty="0" err="1"/>
              <a:t>keyloggers</a:t>
            </a:r>
            <a:r>
              <a:rPr lang="en-US" dirty="0"/>
              <a:t>.</a:t>
            </a:r>
          </a:p>
          <a:p>
            <a:pPr lvl="1"/>
            <a:r>
              <a:rPr lang="en-US" dirty="0"/>
              <a:t>Trusted Platform Module (TPM): Leverage TPM to store cryptographic keys securely and perform hardware-based authentication, protecting sensitive data from unauthorized access or tampering.</a:t>
            </a:r>
          </a:p>
          <a:p>
            <a:endParaRPr lang="en-US" dirty="0"/>
          </a:p>
          <a:p>
            <a:r>
              <a:rPr lang="en-US" dirty="0" smtClean="0"/>
              <a:t>Operating </a:t>
            </a:r>
            <a:r>
              <a:rPr lang="en-US" dirty="0"/>
              <a:t>System Security</a:t>
            </a:r>
            <a:r>
              <a:rPr lang="en-US" b="0" dirty="0"/>
              <a:t>:</a:t>
            </a:r>
          </a:p>
          <a:p>
            <a:pPr lvl="1"/>
            <a:r>
              <a:rPr lang="en-US" dirty="0"/>
              <a:t>Access Control: Implement robust access control mechanisms such as user permissions, role-based access control (RBAC), and least privilege principles to restrict access to system resources and prevent unauthorized installation or execution of </a:t>
            </a:r>
            <a:r>
              <a:rPr lang="en-US" dirty="0" err="1"/>
              <a:t>keylogger</a:t>
            </a:r>
            <a:r>
              <a:rPr lang="en-US" dirty="0"/>
              <a:t> software</a:t>
            </a:r>
            <a:r>
              <a:rPr lang="en-US" dirty="0" smtClean="0"/>
              <a:t>.</a:t>
            </a:r>
            <a:endParaRPr lang="en-US" dirty="0"/>
          </a:p>
          <a:p>
            <a:pPr lvl="1"/>
            <a:r>
              <a:rPr lang="en-US" dirty="0"/>
              <a:t>Integrity Monitoring: Employ file integrity monitoring (FIM) tools to detect unauthorized changes to system files and configurations, including those caused by </a:t>
            </a:r>
            <a:r>
              <a:rPr lang="en-US" dirty="0" err="1"/>
              <a:t>keylogger</a:t>
            </a:r>
            <a:r>
              <a:rPr lang="en-US" dirty="0"/>
              <a:t> installations or modifications.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89625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76672"/>
            <a:ext cx="7520940" cy="4560620"/>
          </a:xfrm>
        </p:spPr>
        <p:txBody>
          <a:bodyPr>
            <a:normAutofit/>
          </a:bodyPr>
          <a:lstStyle/>
          <a:p>
            <a:r>
              <a:rPr lang="en-US" dirty="0"/>
              <a:t>Network Security</a:t>
            </a:r>
            <a:r>
              <a:rPr lang="en-US" b="0" dirty="0"/>
              <a:t>:</a:t>
            </a:r>
          </a:p>
          <a:p>
            <a:pPr lvl="1"/>
            <a:r>
              <a:rPr lang="en-US" dirty="0">
                <a:latin typeface="Times New Roman" pitchFamily="18" charset="0"/>
                <a:cs typeface="Times New Roman" pitchFamily="18" charset="0"/>
              </a:rPr>
              <a:t>Intrusion Detection/Prevention Systems (IDS/IPS): Deploy IDS/IPS solutions to monitor network traffic for suspicious patterns indicative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activity, such as communication with known command and control servers.</a:t>
            </a:r>
          </a:p>
          <a:p>
            <a:pPr lvl="1"/>
            <a:r>
              <a:rPr lang="en-US" dirty="0">
                <a:latin typeface="Times New Roman" pitchFamily="18" charset="0"/>
                <a:cs typeface="Times New Roman" pitchFamily="18" charset="0"/>
              </a:rPr>
              <a:t>Traffic Encryption: Encourage the use of encrypted communication protocols (e.g., HTTPS, SSL/TLS) to protect sensitive data in transit and prevent interception or tampering by network-based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or eavesdroppers.</a:t>
            </a:r>
          </a:p>
          <a:p>
            <a:pPr lvl="1"/>
            <a:r>
              <a:rPr lang="en-US" dirty="0">
                <a:latin typeface="Times New Roman" pitchFamily="18" charset="0"/>
                <a:cs typeface="Times New Roman" pitchFamily="18" charset="0"/>
              </a:rPr>
              <a:t>Network Segmentation: Implement network segmentation to isolate critical systems and sensitive data from less-trusted or untrusted parts of the network, reducing the attack surface for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threats</a:t>
            </a:r>
            <a:r>
              <a:rPr lang="en-US" dirty="0" smtClean="0">
                <a:latin typeface="Times New Roman" pitchFamily="18" charset="0"/>
                <a:cs typeface="Times New Roman" pitchFamily="18" charset="0"/>
              </a:rPr>
              <a:t>.</a:t>
            </a:r>
          </a:p>
          <a:p>
            <a:pPr marL="0" lvl="1"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Endpoint Security</a:t>
            </a:r>
            <a:r>
              <a:rPr lang="en-US" b="0" dirty="0">
                <a:latin typeface="Times New Roman" pitchFamily="18" charset="0"/>
                <a:cs typeface="Times New Roman" pitchFamily="18" charset="0"/>
              </a:rPr>
              <a:t>:</a:t>
            </a:r>
          </a:p>
          <a:p>
            <a:pPr lvl="1"/>
            <a:r>
              <a:rPr lang="en-US" dirty="0">
                <a:latin typeface="Times New Roman" pitchFamily="18" charset="0"/>
                <a:cs typeface="Times New Roman" pitchFamily="18" charset="0"/>
              </a:rPr>
              <a:t>Antivirus/Antimalware Software: Install and regularly update antivirus and antimalware solutions with real-time scanning capabilities to detect and remove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malicious software</a:t>
            </a:r>
            <a:r>
              <a:rPr lang="en-US" dirty="0"/>
              <a:t>.</a:t>
            </a:r>
          </a:p>
          <a:p>
            <a:endParaRPr lang="en-IN" dirty="0"/>
          </a:p>
        </p:txBody>
      </p:sp>
    </p:spTree>
    <p:extLst>
      <p:ext uri="{BB962C8B-B14F-4D97-AF65-F5344CB8AC3E}">
        <p14:creationId xmlns:p14="http://schemas.microsoft.com/office/powerpoint/2010/main" val="232074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520940" cy="548640"/>
          </a:xfrm>
        </p:spPr>
        <p:txBody>
          <a:bodyPr/>
          <a:lstStyle/>
          <a:p>
            <a:r>
              <a:rPr lang="en-US" dirty="0" err="1" smtClean="0">
                <a:solidFill>
                  <a:schemeClr val="accent2"/>
                </a:solidFill>
                <a:latin typeface="Times New Roman" pitchFamily="18" charset="0"/>
                <a:cs typeface="Times New Roman" pitchFamily="18" charset="0"/>
              </a:rPr>
              <a:t>Algorthim</a:t>
            </a:r>
            <a:r>
              <a:rPr lang="en-US" dirty="0" smtClean="0">
                <a:solidFill>
                  <a:schemeClr val="accent2"/>
                </a:solidFill>
                <a:latin typeface="Times New Roman" pitchFamily="18" charset="0"/>
                <a:cs typeface="Times New Roman" pitchFamily="18" charset="0"/>
              </a:rPr>
              <a:t> &amp; </a:t>
            </a:r>
            <a:r>
              <a:rPr lang="en-US" dirty="0" err="1" smtClean="0">
                <a:solidFill>
                  <a:schemeClr val="accent2"/>
                </a:solidFill>
                <a:latin typeface="Times New Roman" pitchFamily="18" charset="0"/>
                <a:cs typeface="Times New Roman" pitchFamily="18" charset="0"/>
              </a:rPr>
              <a:t>depolyment</a:t>
            </a:r>
            <a:r>
              <a:rPr lang="en-US" dirty="0" smtClean="0">
                <a:solidFill>
                  <a:schemeClr val="accent2"/>
                </a:solidFill>
                <a:latin typeface="Times New Roman" pitchFamily="18" charset="0"/>
                <a:cs typeface="Times New Roman" pitchFamily="18" charset="0"/>
              </a:rPr>
              <a:t>:</a:t>
            </a:r>
            <a:endParaRPr lang="en-IN"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764704"/>
            <a:ext cx="7992888" cy="4320480"/>
          </a:xfrm>
        </p:spPr>
        <p:txBody>
          <a:bodyPr>
            <a:normAutofit/>
          </a:bodyPr>
          <a:lstStyle/>
          <a:p>
            <a:r>
              <a:rPr lang="en-IN" dirty="0"/>
              <a:t>System Scanning Algorithm</a:t>
            </a:r>
            <a:r>
              <a:rPr lang="en-IN" b="0" dirty="0" smtClean="0"/>
              <a:t>:</a:t>
            </a:r>
            <a:endParaRPr lang="en-IN" b="0" dirty="0"/>
          </a:p>
          <a:p>
            <a:pPr lvl="1"/>
            <a:r>
              <a:rPr lang="en-IN" dirty="0">
                <a:latin typeface="Times New Roman" pitchFamily="18" charset="0"/>
                <a:cs typeface="Times New Roman" pitchFamily="18" charset="0"/>
              </a:rPr>
              <a:t>Implement a periodic system scanning algorithm that checks for the presence of known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signatures or </a:t>
            </a:r>
            <a:r>
              <a:rPr lang="en-IN" dirty="0" err="1">
                <a:latin typeface="Times New Roman" pitchFamily="18" charset="0"/>
                <a:cs typeface="Times New Roman" pitchFamily="18" charset="0"/>
              </a:rPr>
              <a:t>behavioral</a:t>
            </a:r>
            <a:r>
              <a:rPr lang="en-IN" dirty="0">
                <a:latin typeface="Times New Roman" pitchFamily="18" charset="0"/>
                <a:cs typeface="Times New Roman" pitchFamily="18" charset="0"/>
              </a:rPr>
              <a:t> patterns.</a:t>
            </a:r>
          </a:p>
          <a:p>
            <a:pPr lvl="1"/>
            <a:r>
              <a:rPr lang="en-IN" dirty="0">
                <a:latin typeface="Times New Roman" pitchFamily="18" charset="0"/>
                <a:cs typeface="Times New Roman" pitchFamily="18" charset="0"/>
              </a:rPr>
              <a:t>Utilize pattern matching techniques to scan system files, processes, and registry entries for indicators of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activity</a:t>
            </a:r>
            <a:r>
              <a:rPr lang="en-IN" dirty="0" smtClean="0">
                <a:latin typeface="Times New Roman" pitchFamily="18" charset="0"/>
                <a:cs typeface="Times New Roman" pitchFamily="18" charset="0"/>
              </a:rPr>
              <a:t>.</a:t>
            </a:r>
          </a:p>
          <a:p>
            <a:pPr lvl="1"/>
            <a:endParaRPr lang="en-IN" dirty="0">
              <a:latin typeface="Times New Roman" pitchFamily="18" charset="0"/>
              <a:cs typeface="Times New Roman" pitchFamily="18" charset="0"/>
            </a:endParaRPr>
          </a:p>
          <a:p>
            <a:r>
              <a:rPr lang="en-IN" dirty="0" smtClean="0"/>
              <a:t>Real-Time </a:t>
            </a:r>
            <a:r>
              <a:rPr lang="en-IN" dirty="0"/>
              <a:t>Monitoring Algorithm</a:t>
            </a:r>
            <a:r>
              <a:rPr lang="en-IN" b="0" dirty="0"/>
              <a:t>:</a:t>
            </a:r>
          </a:p>
          <a:p>
            <a:pPr lvl="1"/>
            <a:r>
              <a:rPr lang="en-IN" dirty="0">
                <a:latin typeface="Times New Roman" pitchFamily="18" charset="0"/>
                <a:cs typeface="Times New Roman" pitchFamily="18" charset="0"/>
              </a:rPr>
              <a:t>Develop a real-time monitoring algorithm that continuously monitors system activities for signs of </a:t>
            </a:r>
            <a:r>
              <a:rPr lang="en-IN" dirty="0" err="1">
                <a:latin typeface="Times New Roman" pitchFamily="18" charset="0"/>
                <a:cs typeface="Times New Roman" pitchFamily="18" charset="0"/>
              </a:rPr>
              <a:t>keylogger</a:t>
            </a:r>
            <a:r>
              <a:rPr lang="en-IN" dirty="0">
                <a:latin typeface="Times New Roman" pitchFamily="18" charset="0"/>
                <a:cs typeface="Times New Roman" pitchFamily="18" charset="0"/>
              </a:rPr>
              <a:t> activity.</a:t>
            </a:r>
          </a:p>
          <a:p>
            <a:pPr lvl="1"/>
            <a:r>
              <a:rPr lang="en-IN" dirty="0">
                <a:latin typeface="Times New Roman" pitchFamily="18" charset="0"/>
                <a:cs typeface="Times New Roman" pitchFamily="18" charset="0"/>
              </a:rPr>
              <a:t>Capture and </a:t>
            </a:r>
            <a:r>
              <a:rPr lang="en-IN" dirty="0" err="1">
                <a:latin typeface="Times New Roman" pitchFamily="18" charset="0"/>
                <a:cs typeface="Times New Roman" pitchFamily="18" charset="0"/>
              </a:rPr>
              <a:t>analyze</a:t>
            </a:r>
            <a:r>
              <a:rPr lang="en-IN" dirty="0">
                <a:latin typeface="Times New Roman" pitchFamily="18" charset="0"/>
                <a:cs typeface="Times New Roman" pitchFamily="18" charset="0"/>
              </a:rPr>
              <a:t> keyboard input events to detect anomalies such as unexpected keystroke logging or abnormal input patterns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85987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1179</Words>
  <Application>Microsoft Office PowerPoint</Application>
  <PresentationFormat>On-screen Show (4:3)</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PROJECT TITLE</vt:lpstr>
      <vt:lpstr>Outline:</vt:lpstr>
      <vt:lpstr>Problem statement:</vt:lpstr>
      <vt:lpstr>Proposed system solution:</vt:lpstr>
      <vt:lpstr>PowerPoint Presentation</vt:lpstr>
      <vt:lpstr>PowerPoint Presentation</vt:lpstr>
      <vt:lpstr>System approach:</vt:lpstr>
      <vt:lpstr>PowerPoint Presentation</vt:lpstr>
      <vt:lpstr>Algorthim &amp; depolyment:</vt:lpstr>
      <vt:lpstr>PowerPoint Presentation</vt:lpstr>
      <vt:lpstr>Result:</vt:lpstr>
      <vt:lpstr>conclusion</vt:lpstr>
      <vt:lpstr>FUTURE SCOPE</vt:lpstr>
      <vt:lpstr>Refrence: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pec</dc:creator>
  <cp:lastModifiedBy>tharun R</cp:lastModifiedBy>
  <cp:revision>15</cp:revision>
  <dcterms:created xsi:type="dcterms:W3CDTF">2024-03-26T09:00:22Z</dcterms:created>
  <dcterms:modified xsi:type="dcterms:W3CDTF">2024-04-12T12:50:38Z</dcterms:modified>
</cp:coreProperties>
</file>