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Swung Note" charset="1" panose="02000603000000000000"/>
      <p:regular r:id="rId19"/>
    </p:embeddedFont>
    <p:embeddedFont>
      <p:font typeface="Moonlight Bold" charset="1" panose="00000000000000000000"/>
      <p:regular r:id="rId20"/>
    </p:embeddedFont>
    <p:embeddedFont>
      <p:font typeface="Moonlight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589120">
            <a:off x="-3398297" y="6232594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4" y="0"/>
                </a:lnTo>
                <a:lnTo>
                  <a:pt x="8853994" y="6963379"/>
                </a:lnTo>
                <a:lnTo>
                  <a:pt x="0" y="6963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507240">
            <a:off x="-1598136" y="2779435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431397">
            <a:off x="4118748" y="8115106"/>
            <a:ext cx="3261165" cy="3198354"/>
          </a:xfrm>
          <a:custGeom>
            <a:avLst/>
            <a:gdLst/>
            <a:ahLst/>
            <a:cxnLst/>
            <a:rect r="r" b="b" t="t" l="l"/>
            <a:pathLst>
              <a:path h="3198354" w="3261165">
                <a:moveTo>
                  <a:pt x="0" y="0"/>
                </a:moveTo>
                <a:lnTo>
                  <a:pt x="3261165" y="0"/>
                </a:lnTo>
                <a:lnTo>
                  <a:pt x="3261165" y="3198354"/>
                </a:lnTo>
                <a:lnTo>
                  <a:pt x="0" y="3198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756112">
            <a:off x="6777566" y="10325628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7"/>
                </a:lnTo>
                <a:lnTo>
                  <a:pt x="0" y="1391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589120">
            <a:off x="14324926" y="-2452989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5" y="0"/>
                </a:lnTo>
                <a:lnTo>
                  <a:pt x="8853995" y="6963378"/>
                </a:lnTo>
                <a:lnTo>
                  <a:pt x="0" y="6963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507240">
            <a:off x="16689864" y="3511093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756112">
            <a:off x="13973105" y="-695539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8"/>
                </a:lnTo>
                <a:lnTo>
                  <a:pt x="0" y="1391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00643" y="-1306883"/>
            <a:ext cx="4900729" cy="4114800"/>
          </a:xfrm>
          <a:custGeom>
            <a:avLst/>
            <a:gdLst/>
            <a:ahLst/>
            <a:cxnLst/>
            <a:rect r="r" b="b" t="t" l="l"/>
            <a:pathLst>
              <a:path h="4114800" w="4900729">
                <a:moveTo>
                  <a:pt x="0" y="0"/>
                </a:moveTo>
                <a:lnTo>
                  <a:pt x="4900729" y="0"/>
                </a:lnTo>
                <a:lnTo>
                  <a:pt x="4900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051554" y="743919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29341" y="3015930"/>
            <a:ext cx="16029318" cy="5578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50"/>
              </a:lnSpc>
            </a:pPr>
            <a:r>
              <a:rPr lang="en-US" sz="12500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CREDIT CARD FRAUD DETECTION USING STATE OF ART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589120">
            <a:off x="-3398297" y="6232594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4" y="0"/>
                </a:lnTo>
                <a:lnTo>
                  <a:pt x="8853994" y="6963379"/>
                </a:lnTo>
                <a:lnTo>
                  <a:pt x="0" y="6963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507240">
            <a:off x="-1598136" y="2779435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431397">
            <a:off x="4118748" y="8115106"/>
            <a:ext cx="3261165" cy="3198354"/>
          </a:xfrm>
          <a:custGeom>
            <a:avLst/>
            <a:gdLst/>
            <a:ahLst/>
            <a:cxnLst/>
            <a:rect r="r" b="b" t="t" l="l"/>
            <a:pathLst>
              <a:path h="3198354" w="3261165">
                <a:moveTo>
                  <a:pt x="0" y="0"/>
                </a:moveTo>
                <a:lnTo>
                  <a:pt x="3261165" y="0"/>
                </a:lnTo>
                <a:lnTo>
                  <a:pt x="3261165" y="3198354"/>
                </a:lnTo>
                <a:lnTo>
                  <a:pt x="0" y="3198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756112">
            <a:off x="6777566" y="10325628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7"/>
                </a:lnTo>
                <a:lnTo>
                  <a:pt x="0" y="1391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589120">
            <a:off x="14324926" y="-2452989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5" y="0"/>
                </a:lnTo>
                <a:lnTo>
                  <a:pt x="8853995" y="6963378"/>
                </a:lnTo>
                <a:lnTo>
                  <a:pt x="0" y="6963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507240">
            <a:off x="16689864" y="3511093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756112">
            <a:off x="13973105" y="-695539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8"/>
                </a:lnTo>
                <a:lnTo>
                  <a:pt x="0" y="1391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00643" y="-1306883"/>
            <a:ext cx="4900729" cy="4114800"/>
          </a:xfrm>
          <a:custGeom>
            <a:avLst/>
            <a:gdLst/>
            <a:ahLst/>
            <a:cxnLst/>
            <a:rect r="r" b="b" t="t" l="l"/>
            <a:pathLst>
              <a:path h="4114800" w="4900729">
                <a:moveTo>
                  <a:pt x="0" y="0"/>
                </a:moveTo>
                <a:lnTo>
                  <a:pt x="4900729" y="0"/>
                </a:lnTo>
                <a:lnTo>
                  <a:pt x="4900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051554" y="743919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73663" y="1518960"/>
            <a:ext cx="13234221" cy="143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14"/>
              </a:lnSpc>
            </a:pPr>
            <a:r>
              <a:rPr lang="en-US" sz="11993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RESULT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89539" y="3278465"/>
            <a:ext cx="8348131" cy="494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87449" indent="-593725" lvl="1">
              <a:lnSpc>
                <a:spcPts val="5499"/>
              </a:lnSpc>
              <a:buFont typeface="Arial"/>
              <a:buChar char="•"/>
            </a:pPr>
            <a:r>
              <a:rPr lang="en-US" b="true" sz="54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High accuracy and strong recall achieved.</a:t>
            </a:r>
          </a:p>
          <a:p>
            <a:pPr algn="l" marL="1187449" indent="-593725" lvl="1">
              <a:lnSpc>
                <a:spcPts val="5499"/>
              </a:lnSpc>
              <a:buFont typeface="Arial"/>
              <a:buChar char="•"/>
            </a:pPr>
            <a:r>
              <a:rPr lang="en-US" b="true" sz="54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Confusion matrix revealed minimal false negatives.</a:t>
            </a:r>
          </a:p>
          <a:p>
            <a:pPr algn="l" marL="1187449" indent="-593725" lvl="1">
              <a:lnSpc>
                <a:spcPts val="5499"/>
              </a:lnSpc>
              <a:buFont typeface="Arial"/>
              <a:buChar char="•"/>
            </a:pPr>
            <a:r>
              <a:rPr lang="en-US" b="true" sz="54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Successfully detected majority of fraud cases.</a:t>
            </a:r>
          </a:p>
          <a:p>
            <a:pPr algn="l">
              <a:lnSpc>
                <a:spcPts val="5499"/>
              </a:lnSpc>
            </a:pP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333985" y="3321945"/>
            <a:ext cx="6476131" cy="43449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589120">
            <a:off x="-3398297" y="6232594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4" y="0"/>
                </a:lnTo>
                <a:lnTo>
                  <a:pt x="8853994" y="6963379"/>
                </a:lnTo>
                <a:lnTo>
                  <a:pt x="0" y="6963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507240">
            <a:off x="-1598136" y="2779435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431397">
            <a:off x="4118748" y="8115106"/>
            <a:ext cx="3261165" cy="3198354"/>
          </a:xfrm>
          <a:custGeom>
            <a:avLst/>
            <a:gdLst/>
            <a:ahLst/>
            <a:cxnLst/>
            <a:rect r="r" b="b" t="t" l="l"/>
            <a:pathLst>
              <a:path h="3198354" w="3261165">
                <a:moveTo>
                  <a:pt x="0" y="0"/>
                </a:moveTo>
                <a:lnTo>
                  <a:pt x="3261165" y="0"/>
                </a:lnTo>
                <a:lnTo>
                  <a:pt x="3261165" y="3198354"/>
                </a:lnTo>
                <a:lnTo>
                  <a:pt x="0" y="3198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756112">
            <a:off x="6777566" y="10325628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7"/>
                </a:lnTo>
                <a:lnTo>
                  <a:pt x="0" y="1391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589120">
            <a:off x="14324926" y="-2452989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5" y="0"/>
                </a:lnTo>
                <a:lnTo>
                  <a:pt x="8853995" y="6963378"/>
                </a:lnTo>
                <a:lnTo>
                  <a:pt x="0" y="6963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507240">
            <a:off x="16689864" y="3511093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756112">
            <a:off x="13973105" y="-695539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8"/>
                </a:lnTo>
                <a:lnTo>
                  <a:pt x="0" y="1391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00643" y="-1306883"/>
            <a:ext cx="4900729" cy="4114800"/>
          </a:xfrm>
          <a:custGeom>
            <a:avLst/>
            <a:gdLst/>
            <a:ahLst/>
            <a:cxnLst/>
            <a:rect r="r" b="b" t="t" l="l"/>
            <a:pathLst>
              <a:path h="4114800" w="4900729">
                <a:moveTo>
                  <a:pt x="0" y="0"/>
                </a:moveTo>
                <a:lnTo>
                  <a:pt x="4900729" y="0"/>
                </a:lnTo>
                <a:lnTo>
                  <a:pt x="4900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051554" y="743919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0" y="1659308"/>
            <a:ext cx="18246687" cy="1322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9"/>
              </a:lnSpc>
            </a:pPr>
            <a:r>
              <a:rPr lang="en-US" sz="10999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PROPOSED SYSTEM ADVANTAGES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44950" y="4083226"/>
            <a:ext cx="14555694" cy="335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403333" indent="-701666" lvl="1">
              <a:lnSpc>
                <a:spcPts val="6499"/>
              </a:lnSpc>
              <a:buFont typeface="Arial"/>
              <a:buChar char="•"/>
            </a:pPr>
            <a:r>
              <a:rPr lang="en-US" b="true" sz="64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Higher accuracy and efficiency.</a:t>
            </a:r>
          </a:p>
          <a:p>
            <a:pPr algn="l" marL="1403333" indent="-701666" lvl="1">
              <a:lnSpc>
                <a:spcPts val="6499"/>
              </a:lnSpc>
              <a:buFont typeface="Arial"/>
              <a:buChar char="•"/>
            </a:pPr>
            <a:r>
              <a:rPr lang="en-US" b="true" sz="64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Sca</a:t>
            </a:r>
            <a:r>
              <a:rPr lang="en-US" b="true" sz="64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lable and adaptable to different use cases.</a:t>
            </a:r>
          </a:p>
          <a:p>
            <a:pPr algn="l" marL="1403333" indent="-701666" lvl="1">
              <a:lnSpc>
                <a:spcPts val="6499"/>
              </a:lnSpc>
              <a:buFont typeface="Arial"/>
              <a:buChar char="•"/>
            </a:pPr>
            <a:r>
              <a:rPr lang="en-US" b="true" sz="64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E</a:t>
            </a:r>
            <a:r>
              <a:rPr lang="en-US" b="true" sz="64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nhanced user experience with faster processing.</a:t>
            </a:r>
          </a:p>
          <a:p>
            <a:pPr algn="l" marL="1403333" indent="-701666" lvl="1">
              <a:lnSpc>
                <a:spcPts val="6499"/>
              </a:lnSpc>
              <a:buFont typeface="Arial"/>
              <a:buChar char="•"/>
            </a:pPr>
            <a:r>
              <a:rPr lang="en-US" b="true" sz="64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Better data handling and security features.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589120">
            <a:off x="-3398297" y="6232594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4" y="0"/>
                </a:lnTo>
                <a:lnTo>
                  <a:pt x="8853994" y="6963379"/>
                </a:lnTo>
                <a:lnTo>
                  <a:pt x="0" y="6963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507240">
            <a:off x="-1598136" y="2779435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431397">
            <a:off x="4118748" y="8115106"/>
            <a:ext cx="3261165" cy="3198354"/>
          </a:xfrm>
          <a:custGeom>
            <a:avLst/>
            <a:gdLst/>
            <a:ahLst/>
            <a:cxnLst/>
            <a:rect r="r" b="b" t="t" l="l"/>
            <a:pathLst>
              <a:path h="3198354" w="3261165">
                <a:moveTo>
                  <a:pt x="0" y="0"/>
                </a:moveTo>
                <a:lnTo>
                  <a:pt x="3261165" y="0"/>
                </a:lnTo>
                <a:lnTo>
                  <a:pt x="3261165" y="3198354"/>
                </a:lnTo>
                <a:lnTo>
                  <a:pt x="0" y="3198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756112">
            <a:off x="6777566" y="10325628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7"/>
                </a:lnTo>
                <a:lnTo>
                  <a:pt x="0" y="1391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589120">
            <a:off x="14324926" y="-2452989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5" y="0"/>
                </a:lnTo>
                <a:lnTo>
                  <a:pt x="8853995" y="6963378"/>
                </a:lnTo>
                <a:lnTo>
                  <a:pt x="0" y="6963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507240">
            <a:off x="16689864" y="3511093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756112">
            <a:off x="13973105" y="-695539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8"/>
                </a:lnTo>
                <a:lnTo>
                  <a:pt x="0" y="1391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00643" y="-1306883"/>
            <a:ext cx="4900729" cy="4114800"/>
          </a:xfrm>
          <a:custGeom>
            <a:avLst/>
            <a:gdLst/>
            <a:ahLst/>
            <a:cxnLst/>
            <a:rect r="r" b="b" t="t" l="l"/>
            <a:pathLst>
              <a:path h="4114800" w="4900729">
                <a:moveTo>
                  <a:pt x="0" y="0"/>
                </a:moveTo>
                <a:lnTo>
                  <a:pt x="4900729" y="0"/>
                </a:lnTo>
                <a:lnTo>
                  <a:pt x="4900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051554" y="743919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48461" y="1697408"/>
            <a:ext cx="14118109" cy="143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14"/>
              </a:lnSpc>
            </a:pPr>
            <a:r>
              <a:rPr lang="en-US" sz="11993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CONCLUSION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48461" y="3941560"/>
            <a:ext cx="15162033" cy="3857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95395" indent="-647698" lvl="1">
              <a:lnSpc>
                <a:spcPts val="5999"/>
              </a:lnSpc>
              <a:buFont typeface="Arial"/>
              <a:buChar char="•"/>
            </a:pPr>
            <a:r>
              <a:rPr lang="en-US" b="true" sz="59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Machine learning significantly enhances fraud detection capabilities.</a:t>
            </a:r>
          </a:p>
          <a:p>
            <a:pPr algn="l" marL="1295395" indent="-647698" lvl="1">
              <a:lnSpc>
                <a:spcPts val="5999"/>
              </a:lnSpc>
              <a:buFont typeface="Arial"/>
              <a:buChar char="•"/>
            </a:pPr>
            <a:r>
              <a:rPr lang="en-US" b="true" sz="59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Random Forest delivered strong initial results.</a:t>
            </a:r>
          </a:p>
          <a:p>
            <a:pPr algn="l" marL="1295395" indent="-647698" lvl="1">
              <a:lnSpc>
                <a:spcPts val="5999"/>
              </a:lnSpc>
              <a:buFont typeface="Arial"/>
              <a:buChar char="•"/>
            </a:pPr>
            <a:r>
              <a:rPr lang="en-US" b="true" sz="59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Advanced techniques </a:t>
            </a:r>
            <a:r>
              <a:rPr lang="en-US" b="true" sz="59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offer opportunities for even better performance in the future.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589120">
            <a:off x="-3398297" y="6232594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4" y="0"/>
                </a:lnTo>
                <a:lnTo>
                  <a:pt x="8853994" y="6963379"/>
                </a:lnTo>
                <a:lnTo>
                  <a:pt x="0" y="6963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507240">
            <a:off x="-1598136" y="2779435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431397">
            <a:off x="4118748" y="8115106"/>
            <a:ext cx="3261165" cy="3198354"/>
          </a:xfrm>
          <a:custGeom>
            <a:avLst/>
            <a:gdLst/>
            <a:ahLst/>
            <a:cxnLst/>
            <a:rect r="r" b="b" t="t" l="l"/>
            <a:pathLst>
              <a:path h="3198354" w="3261165">
                <a:moveTo>
                  <a:pt x="0" y="0"/>
                </a:moveTo>
                <a:lnTo>
                  <a:pt x="3261165" y="0"/>
                </a:lnTo>
                <a:lnTo>
                  <a:pt x="3261165" y="3198354"/>
                </a:lnTo>
                <a:lnTo>
                  <a:pt x="0" y="3198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756112">
            <a:off x="6777566" y="10325628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7"/>
                </a:lnTo>
                <a:lnTo>
                  <a:pt x="0" y="1391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589120">
            <a:off x="14324926" y="-2452989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5" y="0"/>
                </a:lnTo>
                <a:lnTo>
                  <a:pt x="8853995" y="6963378"/>
                </a:lnTo>
                <a:lnTo>
                  <a:pt x="0" y="6963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507240">
            <a:off x="16689864" y="3511093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756112">
            <a:off x="13973105" y="-695539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8"/>
                </a:lnTo>
                <a:lnTo>
                  <a:pt x="0" y="1391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00643" y="-1306883"/>
            <a:ext cx="4900729" cy="4114800"/>
          </a:xfrm>
          <a:custGeom>
            <a:avLst/>
            <a:gdLst/>
            <a:ahLst/>
            <a:cxnLst/>
            <a:rect r="r" b="b" t="t" l="l"/>
            <a:pathLst>
              <a:path h="4114800" w="4900729">
                <a:moveTo>
                  <a:pt x="0" y="0"/>
                </a:moveTo>
                <a:lnTo>
                  <a:pt x="4900729" y="0"/>
                </a:lnTo>
                <a:lnTo>
                  <a:pt x="4900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051554" y="743919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691475" y="3188736"/>
            <a:ext cx="10905051" cy="4557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158"/>
              </a:lnSpc>
            </a:pPr>
            <a:r>
              <a:rPr lang="en-US" sz="19952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THANK</a:t>
            </a:r>
          </a:p>
          <a:p>
            <a:pPr algn="ctr">
              <a:lnSpc>
                <a:spcPts val="17158"/>
              </a:lnSpc>
            </a:pPr>
            <a:r>
              <a:rPr lang="en-US" sz="19952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589120">
            <a:off x="-3398297" y="6232594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4" y="0"/>
                </a:lnTo>
                <a:lnTo>
                  <a:pt x="8853994" y="6963379"/>
                </a:lnTo>
                <a:lnTo>
                  <a:pt x="0" y="6963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507240">
            <a:off x="-1598136" y="2779435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431397">
            <a:off x="4118748" y="8115106"/>
            <a:ext cx="3261165" cy="3198354"/>
          </a:xfrm>
          <a:custGeom>
            <a:avLst/>
            <a:gdLst/>
            <a:ahLst/>
            <a:cxnLst/>
            <a:rect r="r" b="b" t="t" l="l"/>
            <a:pathLst>
              <a:path h="3198354" w="3261165">
                <a:moveTo>
                  <a:pt x="0" y="0"/>
                </a:moveTo>
                <a:lnTo>
                  <a:pt x="3261165" y="0"/>
                </a:lnTo>
                <a:lnTo>
                  <a:pt x="3261165" y="3198354"/>
                </a:lnTo>
                <a:lnTo>
                  <a:pt x="0" y="3198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756112">
            <a:off x="6777566" y="10325628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7"/>
                </a:lnTo>
                <a:lnTo>
                  <a:pt x="0" y="1391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589120">
            <a:off x="14324926" y="-2452989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5" y="0"/>
                </a:lnTo>
                <a:lnTo>
                  <a:pt x="8853995" y="6963378"/>
                </a:lnTo>
                <a:lnTo>
                  <a:pt x="0" y="6963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507240">
            <a:off x="16689864" y="3511093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756112">
            <a:off x="13973105" y="-695539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8"/>
                </a:lnTo>
                <a:lnTo>
                  <a:pt x="0" y="1391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00643" y="-1306883"/>
            <a:ext cx="4900729" cy="4114800"/>
          </a:xfrm>
          <a:custGeom>
            <a:avLst/>
            <a:gdLst/>
            <a:ahLst/>
            <a:cxnLst/>
            <a:rect r="r" b="b" t="t" l="l"/>
            <a:pathLst>
              <a:path h="4114800" w="4900729">
                <a:moveTo>
                  <a:pt x="0" y="0"/>
                </a:moveTo>
                <a:lnTo>
                  <a:pt x="4900729" y="0"/>
                </a:lnTo>
                <a:lnTo>
                  <a:pt x="4900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051554" y="743919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385408" y="4101551"/>
            <a:ext cx="5703095" cy="831063"/>
            <a:chOff x="0" y="0"/>
            <a:chExt cx="1502050" cy="21888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02050" cy="218881"/>
            </a:xfrm>
            <a:custGeom>
              <a:avLst/>
              <a:gdLst/>
              <a:ahLst/>
              <a:cxnLst/>
              <a:rect r="r" b="b" t="t" l="l"/>
              <a:pathLst>
                <a:path h="218881" w="1502050">
                  <a:moveTo>
                    <a:pt x="0" y="0"/>
                  </a:moveTo>
                  <a:lnTo>
                    <a:pt x="1502050" y="0"/>
                  </a:lnTo>
                  <a:lnTo>
                    <a:pt x="1502050" y="218881"/>
                  </a:lnTo>
                  <a:lnTo>
                    <a:pt x="0" y="218881"/>
                  </a:lnTo>
                  <a:close/>
                </a:path>
              </a:pathLst>
            </a:custGeom>
            <a:solidFill>
              <a:srgbClr val="6E958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02050" cy="2569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414718" y="1933639"/>
            <a:ext cx="7477614" cy="143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14"/>
              </a:lnSpc>
            </a:pPr>
            <a:r>
              <a:rPr lang="en-US" sz="11993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OUR TEAM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85408" y="4196801"/>
            <a:ext cx="5703095" cy="722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68"/>
              </a:lnSpc>
            </a:pPr>
            <a:r>
              <a:rPr lang="en-US" sz="5368" b="true">
                <a:solidFill>
                  <a:srgbClr val="F8EDEB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Tharun (22R01A6651)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385408" y="6291350"/>
            <a:ext cx="5703095" cy="854784"/>
            <a:chOff x="0" y="0"/>
            <a:chExt cx="1502050" cy="22512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02050" cy="225128"/>
            </a:xfrm>
            <a:custGeom>
              <a:avLst/>
              <a:gdLst/>
              <a:ahLst/>
              <a:cxnLst/>
              <a:rect r="r" b="b" t="t" l="l"/>
              <a:pathLst>
                <a:path h="225128" w="1502050">
                  <a:moveTo>
                    <a:pt x="0" y="0"/>
                  </a:moveTo>
                  <a:lnTo>
                    <a:pt x="1502050" y="0"/>
                  </a:lnTo>
                  <a:lnTo>
                    <a:pt x="1502050" y="225128"/>
                  </a:lnTo>
                  <a:lnTo>
                    <a:pt x="0" y="225128"/>
                  </a:lnTo>
                  <a:close/>
                </a:path>
              </a:pathLst>
            </a:custGeom>
            <a:solidFill>
              <a:srgbClr val="6E958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502050" cy="2727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6406065" y="6376198"/>
            <a:ext cx="5682438" cy="684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b="true">
                <a:solidFill>
                  <a:srgbClr val="F8EDEB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Jaya Prakash(22R01A6663)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6385408" y="5143500"/>
            <a:ext cx="5703095" cy="798365"/>
            <a:chOff x="0" y="0"/>
            <a:chExt cx="1502050" cy="21026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02050" cy="210269"/>
            </a:xfrm>
            <a:custGeom>
              <a:avLst/>
              <a:gdLst/>
              <a:ahLst/>
              <a:cxnLst/>
              <a:rect r="r" b="b" t="t" l="l"/>
              <a:pathLst>
                <a:path h="210269" w="1502050">
                  <a:moveTo>
                    <a:pt x="0" y="0"/>
                  </a:moveTo>
                  <a:lnTo>
                    <a:pt x="1502050" y="0"/>
                  </a:lnTo>
                  <a:lnTo>
                    <a:pt x="1502050" y="210269"/>
                  </a:lnTo>
                  <a:lnTo>
                    <a:pt x="0" y="210269"/>
                  </a:lnTo>
                  <a:close/>
                </a:path>
              </a:pathLst>
            </a:custGeom>
            <a:solidFill>
              <a:srgbClr val="6E958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502050" cy="2483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432418" y="5238750"/>
            <a:ext cx="5656085" cy="695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6"/>
              </a:lnSpc>
            </a:pPr>
            <a:r>
              <a:rPr lang="en-US" sz="5196" b="true">
                <a:solidFill>
                  <a:srgbClr val="F8EDEB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Varshith(22R01A6661)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6385408" y="7562990"/>
            <a:ext cx="5703095" cy="848903"/>
            <a:chOff x="0" y="0"/>
            <a:chExt cx="1502050" cy="22357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02050" cy="223579"/>
            </a:xfrm>
            <a:custGeom>
              <a:avLst/>
              <a:gdLst/>
              <a:ahLst/>
              <a:cxnLst/>
              <a:rect r="r" b="b" t="t" l="l"/>
              <a:pathLst>
                <a:path h="223579" w="1502050">
                  <a:moveTo>
                    <a:pt x="0" y="0"/>
                  </a:moveTo>
                  <a:lnTo>
                    <a:pt x="1502050" y="0"/>
                  </a:lnTo>
                  <a:lnTo>
                    <a:pt x="1502050" y="223579"/>
                  </a:lnTo>
                  <a:lnTo>
                    <a:pt x="0" y="223579"/>
                  </a:lnTo>
                  <a:close/>
                </a:path>
              </a:pathLst>
            </a:custGeom>
            <a:solidFill>
              <a:srgbClr val="6E958D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502050" cy="2616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6432418" y="7702486"/>
            <a:ext cx="5656085" cy="695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6"/>
              </a:lnSpc>
            </a:pPr>
            <a:r>
              <a:rPr lang="en-US" sz="5196" b="true">
                <a:solidFill>
                  <a:srgbClr val="F8EDEB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Shiva Sai (22R01A6684)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589120">
            <a:off x="-3398297" y="6232594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4" y="0"/>
                </a:lnTo>
                <a:lnTo>
                  <a:pt x="8853994" y="6963379"/>
                </a:lnTo>
                <a:lnTo>
                  <a:pt x="0" y="6963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507240">
            <a:off x="-1598136" y="2779435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431397">
            <a:off x="4118748" y="8115106"/>
            <a:ext cx="3261165" cy="3198354"/>
          </a:xfrm>
          <a:custGeom>
            <a:avLst/>
            <a:gdLst/>
            <a:ahLst/>
            <a:cxnLst/>
            <a:rect r="r" b="b" t="t" l="l"/>
            <a:pathLst>
              <a:path h="3198354" w="3261165">
                <a:moveTo>
                  <a:pt x="0" y="0"/>
                </a:moveTo>
                <a:lnTo>
                  <a:pt x="3261165" y="0"/>
                </a:lnTo>
                <a:lnTo>
                  <a:pt x="3261165" y="3198354"/>
                </a:lnTo>
                <a:lnTo>
                  <a:pt x="0" y="3198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756112">
            <a:off x="6777566" y="10325628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7"/>
                </a:lnTo>
                <a:lnTo>
                  <a:pt x="0" y="1391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589120">
            <a:off x="14324926" y="-2452989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5" y="0"/>
                </a:lnTo>
                <a:lnTo>
                  <a:pt x="8853995" y="6963378"/>
                </a:lnTo>
                <a:lnTo>
                  <a:pt x="0" y="6963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507240">
            <a:off x="16689864" y="3511093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756112">
            <a:off x="13973105" y="-695539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8"/>
                </a:lnTo>
                <a:lnTo>
                  <a:pt x="0" y="1391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00643" y="-1306883"/>
            <a:ext cx="4900729" cy="4114800"/>
          </a:xfrm>
          <a:custGeom>
            <a:avLst/>
            <a:gdLst/>
            <a:ahLst/>
            <a:cxnLst/>
            <a:rect r="r" b="b" t="t" l="l"/>
            <a:pathLst>
              <a:path h="4114800" w="4900729">
                <a:moveTo>
                  <a:pt x="0" y="0"/>
                </a:moveTo>
                <a:lnTo>
                  <a:pt x="4900729" y="0"/>
                </a:lnTo>
                <a:lnTo>
                  <a:pt x="4900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051554" y="743919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81070" y="1518810"/>
            <a:ext cx="14485500" cy="143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12000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PROJECT 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73165" y="3514997"/>
            <a:ext cx="14327478" cy="5022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</a:pPr>
            <a:r>
              <a:rPr lang="en-US" sz="6500" b="true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This project aims to detect fraudulent credit card transactions using machine learning techniques.</a:t>
            </a:r>
          </a:p>
          <a:p>
            <a:pPr algn="ctr">
              <a:lnSpc>
                <a:spcPts val="6500"/>
              </a:lnSpc>
            </a:pPr>
            <a:r>
              <a:rPr lang="en-US" sz="6500" b="true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 We trained a model on real-world transaction data to classify whether a transaction is genuine or fraudulent, helping reduce financial losses and increase trust in banking systems.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589120">
            <a:off x="-3398297" y="6232594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4" y="0"/>
                </a:lnTo>
                <a:lnTo>
                  <a:pt x="8853994" y="6963379"/>
                </a:lnTo>
                <a:lnTo>
                  <a:pt x="0" y="6963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507240">
            <a:off x="-1598136" y="2779435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431397">
            <a:off x="4118748" y="8115106"/>
            <a:ext cx="3261165" cy="3198354"/>
          </a:xfrm>
          <a:custGeom>
            <a:avLst/>
            <a:gdLst/>
            <a:ahLst/>
            <a:cxnLst/>
            <a:rect r="r" b="b" t="t" l="l"/>
            <a:pathLst>
              <a:path h="3198354" w="3261165">
                <a:moveTo>
                  <a:pt x="0" y="0"/>
                </a:moveTo>
                <a:lnTo>
                  <a:pt x="3261165" y="0"/>
                </a:lnTo>
                <a:lnTo>
                  <a:pt x="3261165" y="3198354"/>
                </a:lnTo>
                <a:lnTo>
                  <a:pt x="0" y="3198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756112">
            <a:off x="6777566" y="10325628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7"/>
                </a:lnTo>
                <a:lnTo>
                  <a:pt x="0" y="1391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589120">
            <a:off x="14324926" y="-2452989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5" y="0"/>
                </a:lnTo>
                <a:lnTo>
                  <a:pt x="8853995" y="6963378"/>
                </a:lnTo>
                <a:lnTo>
                  <a:pt x="0" y="6963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507240">
            <a:off x="16689864" y="3511093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756112">
            <a:off x="13973105" y="-695539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8"/>
                </a:lnTo>
                <a:lnTo>
                  <a:pt x="0" y="1391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00643" y="-1306883"/>
            <a:ext cx="4900729" cy="4114800"/>
          </a:xfrm>
          <a:custGeom>
            <a:avLst/>
            <a:gdLst/>
            <a:ahLst/>
            <a:cxnLst/>
            <a:rect r="r" b="b" t="t" l="l"/>
            <a:pathLst>
              <a:path h="4114800" w="4900729">
                <a:moveTo>
                  <a:pt x="0" y="0"/>
                </a:moveTo>
                <a:lnTo>
                  <a:pt x="4900729" y="0"/>
                </a:lnTo>
                <a:lnTo>
                  <a:pt x="4900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051554" y="743919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81070" y="1518810"/>
            <a:ext cx="14485500" cy="143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12000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INTRODUCTION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803673" y="3679991"/>
            <a:ext cx="14327478" cy="501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00"/>
              </a:lnSpc>
            </a:pPr>
            <a:r>
              <a:rPr lang="en-US" sz="6500" b="true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•Credit card fraud is a growing problem worldwide.</a:t>
            </a:r>
          </a:p>
          <a:p>
            <a:pPr algn="just">
              <a:lnSpc>
                <a:spcPts val="6500"/>
              </a:lnSpc>
            </a:pPr>
            <a:r>
              <a:rPr lang="en-US" sz="6500" b="true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•Detecting fraud early helps protect both banks and customers from big financial losses.</a:t>
            </a:r>
          </a:p>
          <a:p>
            <a:pPr algn="just">
              <a:lnSpc>
                <a:spcPts val="6500"/>
              </a:lnSpc>
            </a:pPr>
            <a:r>
              <a:rPr lang="en-US" sz="6500" b="true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•Using machine learning makes it faster and more accurate to find suspicious transactions.</a:t>
            </a:r>
          </a:p>
          <a:p>
            <a:pPr algn="ctr">
              <a:lnSpc>
                <a:spcPts val="65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589120">
            <a:off x="-3398297" y="6232594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4" y="0"/>
                </a:lnTo>
                <a:lnTo>
                  <a:pt x="8853994" y="6963379"/>
                </a:lnTo>
                <a:lnTo>
                  <a:pt x="0" y="6963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507240">
            <a:off x="-1598136" y="2779435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431397">
            <a:off x="4118748" y="8115106"/>
            <a:ext cx="3261165" cy="3198354"/>
          </a:xfrm>
          <a:custGeom>
            <a:avLst/>
            <a:gdLst/>
            <a:ahLst/>
            <a:cxnLst/>
            <a:rect r="r" b="b" t="t" l="l"/>
            <a:pathLst>
              <a:path h="3198354" w="3261165">
                <a:moveTo>
                  <a:pt x="0" y="0"/>
                </a:moveTo>
                <a:lnTo>
                  <a:pt x="3261165" y="0"/>
                </a:lnTo>
                <a:lnTo>
                  <a:pt x="3261165" y="3198354"/>
                </a:lnTo>
                <a:lnTo>
                  <a:pt x="0" y="3198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756112">
            <a:off x="6777566" y="10325628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7"/>
                </a:lnTo>
                <a:lnTo>
                  <a:pt x="0" y="1391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589120">
            <a:off x="14324926" y="-2452989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5" y="0"/>
                </a:lnTo>
                <a:lnTo>
                  <a:pt x="8853995" y="6963378"/>
                </a:lnTo>
                <a:lnTo>
                  <a:pt x="0" y="6963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507240">
            <a:off x="16689864" y="3511093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756112">
            <a:off x="13973105" y="-695539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8"/>
                </a:lnTo>
                <a:lnTo>
                  <a:pt x="0" y="1391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00643" y="-1306883"/>
            <a:ext cx="4900729" cy="4114800"/>
          </a:xfrm>
          <a:custGeom>
            <a:avLst/>
            <a:gdLst/>
            <a:ahLst/>
            <a:cxnLst/>
            <a:rect r="r" b="b" t="t" l="l"/>
            <a:pathLst>
              <a:path h="4114800" w="4900729">
                <a:moveTo>
                  <a:pt x="0" y="0"/>
                </a:moveTo>
                <a:lnTo>
                  <a:pt x="4900729" y="0"/>
                </a:lnTo>
                <a:lnTo>
                  <a:pt x="4900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051554" y="743919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66981" y="1890106"/>
            <a:ext cx="14572558" cy="1432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12000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PROBLEM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46913" y="4224504"/>
            <a:ext cx="3380968" cy="3905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000" b="true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Fraudulent activities are escalating rapidly.</a:t>
            </a:r>
          </a:p>
          <a:p>
            <a:pPr algn="l">
              <a:lnSpc>
                <a:spcPts val="600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388729" y="5567496"/>
            <a:ext cx="905760" cy="91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6"/>
              </a:lnSpc>
            </a:pPr>
            <a:r>
              <a:rPr lang="en-US" sz="7565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1.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62061" y="4179916"/>
            <a:ext cx="6251382" cy="3544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5499" b="true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Immediate identification of suspicious transactions is vital to safeguard finances and preserve institutional credibility.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792835" y="5567496"/>
            <a:ext cx="1118061" cy="912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6"/>
              </a:lnSpc>
            </a:pPr>
            <a:r>
              <a:rPr lang="en-US" sz="7565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2.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589120">
            <a:off x="-3398297" y="6232594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4" y="0"/>
                </a:lnTo>
                <a:lnTo>
                  <a:pt x="8853994" y="6963379"/>
                </a:lnTo>
                <a:lnTo>
                  <a:pt x="0" y="6963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507240">
            <a:off x="-1598136" y="2779435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431397">
            <a:off x="4118748" y="8115106"/>
            <a:ext cx="3261165" cy="3198354"/>
          </a:xfrm>
          <a:custGeom>
            <a:avLst/>
            <a:gdLst/>
            <a:ahLst/>
            <a:cxnLst/>
            <a:rect r="r" b="b" t="t" l="l"/>
            <a:pathLst>
              <a:path h="3198354" w="3261165">
                <a:moveTo>
                  <a:pt x="0" y="0"/>
                </a:moveTo>
                <a:lnTo>
                  <a:pt x="3261165" y="0"/>
                </a:lnTo>
                <a:lnTo>
                  <a:pt x="3261165" y="3198354"/>
                </a:lnTo>
                <a:lnTo>
                  <a:pt x="0" y="3198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756112">
            <a:off x="6777566" y="10325628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7"/>
                </a:lnTo>
                <a:lnTo>
                  <a:pt x="0" y="1391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589120">
            <a:off x="14324926" y="-2452989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5" y="0"/>
                </a:lnTo>
                <a:lnTo>
                  <a:pt x="8853995" y="6963378"/>
                </a:lnTo>
                <a:lnTo>
                  <a:pt x="0" y="6963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507240">
            <a:off x="16689864" y="3511093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756112">
            <a:off x="13973105" y="-695539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8"/>
                </a:lnTo>
                <a:lnTo>
                  <a:pt x="0" y="1391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00643" y="-1306883"/>
            <a:ext cx="4900729" cy="4114800"/>
          </a:xfrm>
          <a:custGeom>
            <a:avLst/>
            <a:gdLst/>
            <a:ahLst/>
            <a:cxnLst/>
            <a:rect r="r" b="b" t="t" l="l"/>
            <a:pathLst>
              <a:path h="4114800" w="4900729">
                <a:moveTo>
                  <a:pt x="0" y="0"/>
                </a:moveTo>
                <a:lnTo>
                  <a:pt x="4900729" y="0"/>
                </a:lnTo>
                <a:lnTo>
                  <a:pt x="4900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051554" y="743919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0" y="1659308"/>
            <a:ext cx="17536076" cy="132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54"/>
              </a:lnSpc>
            </a:pPr>
            <a:r>
              <a:rPr lang="en-US" sz="10993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EXISTING SYSTEM DRAWBACKS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91135" y="3617819"/>
            <a:ext cx="13301986" cy="13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5100" b="true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Traditional systems rely on static rules, making them easy for fraudsters to bypass.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98674" y="3955321"/>
            <a:ext cx="905760" cy="76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0"/>
              </a:lnSpc>
            </a:pPr>
            <a:r>
              <a:rPr lang="en-US" sz="6500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1.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91135" y="5562015"/>
            <a:ext cx="13833370" cy="696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5100" b="true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High false positive rates disrupt genuine customer transactions.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98674" y="5582811"/>
            <a:ext cx="905760" cy="76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0"/>
              </a:lnSpc>
            </a:pPr>
            <a:r>
              <a:rPr lang="en-US" sz="6500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2.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598674" y="7165514"/>
            <a:ext cx="905760" cy="76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0"/>
              </a:lnSpc>
            </a:pPr>
            <a:r>
              <a:rPr lang="en-US" sz="6500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3.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91135" y="7257272"/>
            <a:ext cx="13440892" cy="696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5100" b="true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Poor adaptability to new and evolving fraud patterns.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589120">
            <a:off x="-3398297" y="6232594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4" y="0"/>
                </a:lnTo>
                <a:lnTo>
                  <a:pt x="8853994" y="6963379"/>
                </a:lnTo>
                <a:lnTo>
                  <a:pt x="0" y="6963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507240">
            <a:off x="-1598136" y="2779435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431397">
            <a:off x="4118748" y="8115106"/>
            <a:ext cx="3261165" cy="3198354"/>
          </a:xfrm>
          <a:custGeom>
            <a:avLst/>
            <a:gdLst/>
            <a:ahLst/>
            <a:cxnLst/>
            <a:rect r="r" b="b" t="t" l="l"/>
            <a:pathLst>
              <a:path h="3198354" w="3261165">
                <a:moveTo>
                  <a:pt x="0" y="0"/>
                </a:moveTo>
                <a:lnTo>
                  <a:pt x="3261165" y="0"/>
                </a:lnTo>
                <a:lnTo>
                  <a:pt x="3261165" y="3198354"/>
                </a:lnTo>
                <a:lnTo>
                  <a:pt x="0" y="3198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756112">
            <a:off x="6777566" y="10325628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7"/>
                </a:lnTo>
                <a:lnTo>
                  <a:pt x="0" y="1391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589120">
            <a:off x="14324926" y="-2452989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5" y="0"/>
                </a:lnTo>
                <a:lnTo>
                  <a:pt x="8853995" y="6963378"/>
                </a:lnTo>
                <a:lnTo>
                  <a:pt x="0" y="6963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507240">
            <a:off x="16689864" y="3511093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756112">
            <a:off x="13973105" y="-695539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8"/>
                </a:lnTo>
                <a:lnTo>
                  <a:pt x="0" y="1391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00643" y="-1306883"/>
            <a:ext cx="4900729" cy="4114800"/>
          </a:xfrm>
          <a:custGeom>
            <a:avLst/>
            <a:gdLst/>
            <a:ahLst/>
            <a:cxnLst/>
            <a:rect r="r" b="b" t="t" l="l"/>
            <a:pathLst>
              <a:path h="4114800" w="4900729">
                <a:moveTo>
                  <a:pt x="0" y="0"/>
                </a:moveTo>
                <a:lnTo>
                  <a:pt x="4900729" y="0"/>
                </a:lnTo>
                <a:lnTo>
                  <a:pt x="4900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051554" y="743919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48461" y="1541612"/>
            <a:ext cx="14159423" cy="143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14"/>
              </a:lnSpc>
            </a:pPr>
            <a:r>
              <a:rPr lang="en-US" sz="11993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NEW PROPOSED SYSTEM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57314" y="3848425"/>
            <a:ext cx="13301986" cy="684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Random Forest Model: </a:t>
            </a:r>
            <a:r>
              <a:rPr lang="en-US" sz="5000">
                <a:solidFill>
                  <a:srgbClr val="6E958D"/>
                </a:solidFill>
                <a:latin typeface="Moonlight"/>
                <a:ea typeface="Moonlight"/>
                <a:cs typeface="Moonlight"/>
                <a:sym typeface="Moonlight"/>
              </a:rPr>
              <a:t>Used to classify fraudulent transactions.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86300" y="3878746"/>
            <a:ext cx="905760" cy="76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0"/>
              </a:lnSpc>
            </a:pPr>
            <a:r>
              <a:rPr lang="en-US" sz="6500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1.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57314" y="5411962"/>
            <a:ext cx="13833370" cy="684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Data Features: </a:t>
            </a:r>
            <a:r>
              <a:rPr lang="en-US" sz="5000">
                <a:solidFill>
                  <a:srgbClr val="6E958D"/>
                </a:solidFill>
                <a:latin typeface="Moonlight"/>
                <a:ea typeface="Moonlight"/>
                <a:cs typeface="Moonlight"/>
                <a:sym typeface="Moonlight"/>
              </a:rPr>
              <a:t>Trained on key transaction and user behavior data.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86300" y="5442283"/>
            <a:ext cx="905760" cy="76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0"/>
              </a:lnSpc>
            </a:pPr>
            <a:r>
              <a:rPr lang="en-US" sz="6500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2.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86300" y="7108991"/>
            <a:ext cx="905760" cy="76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0"/>
              </a:lnSpc>
            </a:pPr>
            <a:r>
              <a:rPr lang="en-US" sz="6500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3.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957314" y="7078670"/>
            <a:ext cx="13440892" cy="684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0"/>
              </a:lnSpc>
            </a:pPr>
            <a:r>
              <a:rPr lang="en-US" sz="5000" b="true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Better Accuracy: </a:t>
            </a:r>
            <a:r>
              <a:rPr lang="en-US" sz="5000">
                <a:solidFill>
                  <a:srgbClr val="6E958D"/>
                </a:solidFill>
                <a:latin typeface="Moonlight"/>
                <a:ea typeface="Moonlight"/>
                <a:cs typeface="Moonlight"/>
                <a:sym typeface="Moonlight"/>
              </a:rPr>
              <a:t>Reduces overfitting for reliable predictions.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589120">
            <a:off x="-3398297" y="6232594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4" y="0"/>
                </a:lnTo>
                <a:lnTo>
                  <a:pt x="8853994" y="6963379"/>
                </a:lnTo>
                <a:lnTo>
                  <a:pt x="0" y="6963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507240">
            <a:off x="-1598136" y="2779435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431397">
            <a:off x="4118748" y="8115106"/>
            <a:ext cx="3261165" cy="3198354"/>
          </a:xfrm>
          <a:custGeom>
            <a:avLst/>
            <a:gdLst/>
            <a:ahLst/>
            <a:cxnLst/>
            <a:rect r="r" b="b" t="t" l="l"/>
            <a:pathLst>
              <a:path h="3198354" w="3261165">
                <a:moveTo>
                  <a:pt x="0" y="0"/>
                </a:moveTo>
                <a:lnTo>
                  <a:pt x="3261165" y="0"/>
                </a:lnTo>
                <a:lnTo>
                  <a:pt x="3261165" y="3198354"/>
                </a:lnTo>
                <a:lnTo>
                  <a:pt x="0" y="3198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756112">
            <a:off x="6777566" y="10325628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7"/>
                </a:lnTo>
                <a:lnTo>
                  <a:pt x="0" y="1391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589120">
            <a:off x="14324926" y="-2452989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5" y="0"/>
                </a:lnTo>
                <a:lnTo>
                  <a:pt x="8853995" y="6963378"/>
                </a:lnTo>
                <a:lnTo>
                  <a:pt x="0" y="6963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507240">
            <a:off x="16689864" y="3511093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756112">
            <a:off x="13973105" y="-695539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8"/>
                </a:lnTo>
                <a:lnTo>
                  <a:pt x="0" y="1391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00643" y="-1306883"/>
            <a:ext cx="4900729" cy="4114800"/>
          </a:xfrm>
          <a:custGeom>
            <a:avLst/>
            <a:gdLst/>
            <a:ahLst/>
            <a:cxnLst/>
            <a:rect r="r" b="b" t="t" l="l"/>
            <a:pathLst>
              <a:path h="4114800" w="4900729">
                <a:moveTo>
                  <a:pt x="0" y="0"/>
                </a:moveTo>
                <a:lnTo>
                  <a:pt x="4900729" y="0"/>
                </a:lnTo>
                <a:lnTo>
                  <a:pt x="4900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051554" y="743919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440534" y="2519796"/>
            <a:ext cx="4809936" cy="7219416"/>
          </a:xfrm>
          <a:custGeom>
            <a:avLst/>
            <a:gdLst/>
            <a:ahLst/>
            <a:cxnLst/>
            <a:rect r="r" b="b" t="t" l="l"/>
            <a:pathLst>
              <a:path h="7219416" w="4809936">
                <a:moveTo>
                  <a:pt x="0" y="0"/>
                </a:moveTo>
                <a:lnTo>
                  <a:pt x="4809936" y="0"/>
                </a:lnTo>
                <a:lnTo>
                  <a:pt x="4809936" y="7219416"/>
                </a:lnTo>
                <a:lnTo>
                  <a:pt x="0" y="721941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4350" y="1121992"/>
            <a:ext cx="17259300" cy="137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0"/>
              </a:lnSpc>
            </a:pPr>
            <a:r>
              <a:rPr lang="en-US" sz="11500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SYSTEM ARCHITECTURE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62408" y="3080098"/>
            <a:ext cx="7292401" cy="5013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403339" indent="-701670" lvl="1">
              <a:lnSpc>
                <a:spcPts val="6499"/>
              </a:lnSpc>
              <a:buFont typeface="Arial"/>
              <a:buChar char="•"/>
            </a:pPr>
            <a:r>
              <a:rPr lang="en-US" b="true" sz="64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Data Collection</a:t>
            </a:r>
          </a:p>
          <a:p>
            <a:pPr algn="ctr" marL="1403339" indent="-701670" lvl="1">
              <a:lnSpc>
                <a:spcPts val="6499"/>
              </a:lnSpc>
              <a:buFont typeface="Arial"/>
              <a:buChar char="•"/>
            </a:pPr>
            <a:r>
              <a:rPr lang="en-US" b="true" sz="64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Preprocessing</a:t>
            </a:r>
          </a:p>
          <a:p>
            <a:pPr algn="ctr" marL="1403339" indent="-701670" lvl="1">
              <a:lnSpc>
                <a:spcPts val="6499"/>
              </a:lnSpc>
              <a:buFont typeface="Arial"/>
              <a:buChar char="•"/>
            </a:pPr>
            <a:r>
              <a:rPr lang="en-US" b="true" sz="64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Feature Engineering</a:t>
            </a:r>
          </a:p>
          <a:p>
            <a:pPr algn="ctr" marL="1403339" indent="-701670" lvl="1">
              <a:lnSpc>
                <a:spcPts val="6499"/>
              </a:lnSpc>
              <a:buFont typeface="Arial"/>
              <a:buChar char="•"/>
            </a:pPr>
            <a:r>
              <a:rPr lang="en-US" b="true" sz="64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Model Training</a:t>
            </a:r>
          </a:p>
          <a:p>
            <a:pPr algn="ctr" marL="1403339" indent="-701670" lvl="1">
              <a:lnSpc>
                <a:spcPts val="6499"/>
              </a:lnSpc>
              <a:buFont typeface="Arial"/>
              <a:buChar char="•"/>
            </a:pPr>
            <a:r>
              <a:rPr lang="en-US" b="true" sz="64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Prediction</a:t>
            </a:r>
          </a:p>
          <a:p>
            <a:pPr algn="ctr" marL="1403339" indent="-701670" lvl="1">
              <a:lnSpc>
                <a:spcPts val="64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6499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Result Evaluation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B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589120">
            <a:off x="-3398297" y="6232594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4" y="0"/>
                </a:lnTo>
                <a:lnTo>
                  <a:pt x="8853994" y="6963379"/>
                </a:lnTo>
                <a:lnTo>
                  <a:pt x="0" y="6963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3507240">
            <a:off x="-1598136" y="2779435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431397">
            <a:off x="4118748" y="8115106"/>
            <a:ext cx="3261165" cy="3198354"/>
          </a:xfrm>
          <a:custGeom>
            <a:avLst/>
            <a:gdLst/>
            <a:ahLst/>
            <a:cxnLst/>
            <a:rect r="r" b="b" t="t" l="l"/>
            <a:pathLst>
              <a:path h="3198354" w="3261165">
                <a:moveTo>
                  <a:pt x="0" y="0"/>
                </a:moveTo>
                <a:lnTo>
                  <a:pt x="3261165" y="0"/>
                </a:lnTo>
                <a:lnTo>
                  <a:pt x="3261165" y="3198354"/>
                </a:lnTo>
                <a:lnTo>
                  <a:pt x="0" y="31983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756112">
            <a:off x="6777566" y="10325628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7"/>
                </a:lnTo>
                <a:lnTo>
                  <a:pt x="0" y="1391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589120">
            <a:off x="14324926" y="-2452989"/>
            <a:ext cx="8853995" cy="6963379"/>
          </a:xfrm>
          <a:custGeom>
            <a:avLst/>
            <a:gdLst/>
            <a:ahLst/>
            <a:cxnLst/>
            <a:rect r="r" b="b" t="t" l="l"/>
            <a:pathLst>
              <a:path h="6963379" w="8853995">
                <a:moveTo>
                  <a:pt x="0" y="0"/>
                </a:moveTo>
                <a:lnTo>
                  <a:pt x="8853995" y="0"/>
                </a:lnTo>
                <a:lnTo>
                  <a:pt x="8853995" y="6963378"/>
                </a:lnTo>
                <a:lnTo>
                  <a:pt x="0" y="69633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507240">
            <a:off x="16689864" y="3511093"/>
            <a:ext cx="3196272" cy="2610460"/>
          </a:xfrm>
          <a:custGeom>
            <a:avLst/>
            <a:gdLst/>
            <a:ahLst/>
            <a:cxnLst/>
            <a:rect r="r" b="b" t="t" l="l"/>
            <a:pathLst>
              <a:path h="2610460" w="3196272">
                <a:moveTo>
                  <a:pt x="0" y="0"/>
                </a:moveTo>
                <a:lnTo>
                  <a:pt x="3196272" y="0"/>
                </a:lnTo>
                <a:lnTo>
                  <a:pt x="3196272" y="2610461"/>
                </a:lnTo>
                <a:lnTo>
                  <a:pt x="0" y="26104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7756112">
            <a:off x="13973105" y="-695539"/>
            <a:ext cx="2238831" cy="1391077"/>
          </a:xfrm>
          <a:custGeom>
            <a:avLst/>
            <a:gdLst/>
            <a:ahLst/>
            <a:cxnLst/>
            <a:rect r="r" b="b" t="t" l="l"/>
            <a:pathLst>
              <a:path h="1391077" w="2238831">
                <a:moveTo>
                  <a:pt x="0" y="0"/>
                </a:moveTo>
                <a:lnTo>
                  <a:pt x="2238831" y="0"/>
                </a:lnTo>
                <a:lnTo>
                  <a:pt x="2238831" y="1391078"/>
                </a:lnTo>
                <a:lnTo>
                  <a:pt x="0" y="13910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00643" y="-1306883"/>
            <a:ext cx="4900729" cy="4114800"/>
          </a:xfrm>
          <a:custGeom>
            <a:avLst/>
            <a:gdLst/>
            <a:ahLst/>
            <a:cxnLst/>
            <a:rect r="r" b="b" t="t" l="l"/>
            <a:pathLst>
              <a:path h="4114800" w="4900729">
                <a:moveTo>
                  <a:pt x="0" y="0"/>
                </a:moveTo>
                <a:lnTo>
                  <a:pt x="4900729" y="0"/>
                </a:lnTo>
                <a:lnTo>
                  <a:pt x="49007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051554" y="7439199"/>
            <a:ext cx="6103108" cy="4114800"/>
          </a:xfrm>
          <a:custGeom>
            <a:avLst/>
            <a:gdLst/>
            <a:ahLst/>
            <a:cxnLst/>
            <a:rect r="r" b="b" t="t" l="l"/>
            <a:pathLst>
              <a:path h="4114800" w="6103108">
                <a:moveTo>
                  <a:pt x="0" y="0"/>
                </a:moveTo>
                <a:lnTo>
                  <a:pt x="6103108" y="0"/>
                </a:lnTo>
                <a:lnTo>
                  <a:pt x="61031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510624" y="1419225"/>
            <a:ext cx="13828915" cy="143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14"/>
              </a:lnSpc>
            </a:pPr>
            <a:r>
              <a:rPr lang="en-US" sz="11993">
                <a:solidFill>
                  <a:srgbClr val="6E958D"/>
                </a:solidFill>
                <a:latin typeface="Swung Note"/>
                <a:ea typeface="Swung Note"/>
                <a:cs typeface="Swung Note"/>
                <a:sym typeface="Swung Note"/>
              </a:rPr>
              <a:t>MODEL SELECTION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10624" y="3401544"/>
            <a:ext cx="14748676" cy="555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9"/>
              </a:lnSpc>
            </a:pPr>
            <a:r>
              <a:rPr lang="en-US" sz="5499">
                <a:solidFill>
                  <a:srgbClr val="6E958D"/>
                </a:solidFill>
                <a:latin typeface="Moonlight"/>
                <a:ea typeface="Moonlight"/>
                <a:cs typeface="Moonlight"/>
                <a:sym typeface="Moonlight"/>
              </a:rPr>
              <a:t>🔹 Choosing the Right Model</a:t>
            </a:r>
          </a:p>
          <a:p>
            <a:pPr algn="l">
              <a:lnSpc>
                <a:spcPts val="5499"/>
              </a:lnSpc>
            </a:pPr>
          </a:p>
          <a:p>
            <a:pPr algn="l">
              <a:lnSpc>
                <a:spcPts val="6000"/>
              </a:lnSpc>
            </a:pPr>
            <a:r>
              <a:rPr lang="en-US" sz="6000">
                <a:solidFill>
                  <a:srgbClr val="6E958D"/>
                </a:solidFill>
                <a:latin typeface="Moonlight"/>
                <a:ea typeface="Moonlight"/>
                <a:cs typeface="Moonlight"/>
                <a:sym typeface="Moonlight"/>
              </a:rPr>
              <a:t>               </a:t>
            </a:r>
            <a:r>
              <a:rPr lang="en-US" sz="6000" b="true">
                <a:solidFill>
                  <a:srgbClr val="6E958D"/>
                </a:solidFill>
                <a:latin typeface="Moonlight Bold"/>
                <a:ea typeface="Moonlight Bold"/>
                <a:cs typeface="Moonlight Bold"/>
                <a:sym typeface="Moonlight Bold"/>
              </a:rPr>
              <a:t>Selected Random Forest Classifier because:</a:t>
            </a:r>
          </a:p>
          <a:p>
            <a:pPr algn="l">
              <a:lnSpc>
                <a:spcPts val="6000"/>
              </a:lnSpc>
            </a:pPr>
          </a:p>
          <a:p>
            <a:pPr algn="ctr" marL="2374899" indent="-791633" lvl="2">
              <a:lnSpc>
                <a:spcPts val="5499"/>
              </a:lnSpc>
              <a:buFont typeface="Arial"/>
              <a:buChar char="⚬"/>
            </a:pPr>
            <a:r>
              <a:rPr lang="en-US" sz="5499">
                <a:solidFill>
                  <a:srgbClr val="6E958D"/>
                </a:solidFill>
                <a:latin typeface="Moonlight"/>
                <a:ea typeface="Moonlight"/>
                <a:cs typeface="Moonlight"/>
                <a:sym typeface="Moonlight"/>
              </a:rPr>
              <a:t>Handles imbalanced datasets effectively.</a:t>
            </a:r>
          </a:p>
          <a:p>
            <a:pPr algn="ctr" marL="2374899" indent="-791633" lvl="2">
              <a:lnSpc>
                <a:spcPts val="5499"/>
              </a:lnSpc>
              <a:buFont typeface="Arial"/>
              <a:buChar char="⚬"/>
            </a:pPr>
            <a:r>
              <a:rPr lang="en-US" sz="5499">
                <a:solidFill>
                  <a:srgbClr val="6E958D"/>
                </a:solidFill>
                <a:latin typeface="Moonlight"/>
                <a:ea typeface="Moonlight"/>
                <a:cs typeface="Moonlight"/>
                <a:sym typeface="Moonlight"/>
              </a:rPr>
              <a:t>Reduces risk of overfitting.</a:t>
            </a:r>
          </a:p>
          <a:p>
            <a:pPr algn="ctr" marL="2374899" indent="-791633" lvl="2">
              <a:lnSpc>
                <a:spcPts val="5499"/>
              </a:lnSpc>
              <a:buFont typeface="Arial"/>
              <a:buChar char="⚬"/>
            </a:pPr>
            <a:r>
              <a:rPr lang="en-US" sz="5499">
                <a:solidFill>
                  <a:srgbClr val="6E958D"/>
                </a:solidFill>
                <a:latin typeface="Moonlight"/>
                <a:ea typeface="Moonlight"/>
                <a:cs typeface="Moonlight"/>
                <a:sym typeface="Moonlight"/>
              </a:rPr>
              <a:t>Offers high interpretability and strong performance.</a:t>
            </a:r>
          </a:p>
          <a:p>
            <a:pPr algn="ctr">
              <a:lnSpc>
                <a:spcPts val="40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DAGl0htoU4U</dc:identifier>
  <dcterms:modified xsi:type="dcterms:W3CDTF">2011-08-01T06:04:30Z</dcterms:modified>
  <cp:revision>1</cp:revision>
  <dc:title>Green Abstract Organic Group Project Presentation</dc:title>
</cp:coreProperties>
</file>