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2" r:id="rId7"/>
    <p:sldId id="274" r:id="rId8"/>
    <p:sldId id="275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3/15/2024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in links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LARGE LANGUAGE MODEL ON FPGA</a:t>
            </a:r>
            <a:endParaRPr lang="ru-R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65B0-77F7-1177-2477-A2D76D88A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5AD1-77E9-DB50-B9C4-5C79DDAE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Large language model</a:t>
            </a:r>
          </a:p>
          <a:p>
            <a:r>
              <a:rPr lang="en-IN" dirty="0"/>
              <a:t>Flight Large language model</a:t>
            </a:r>
          </a:p>
          <a:p>
            <a:r>
              <a:rPr lang="en-IN" dirty="0"/>
              <a:t>Transformer Architecture</a:t>
            </a:r>
          </a:p>
          <a:p>
            <a:r>
              <a:rPr lang="en-IN" dirty="0"/>
              <a:t>Different large language model</a:t>
            </a:r>
          </a:p>
          <a:p>
            <a:r>
              <a:rPr lang="en-IN" dirty="0"/>
              <a:t>Comparison between CPU,GPU,FPGA</a:t>
            </a:r>
          </a:p>
          <a:p>
            <a:r>
              <a:rPr lang="en-IN" dirty="0"/>
              <a:t>Testing its feasibility by trying to implement a tiny BERT LLM on a </a:t>
            </a:r>
            <a:r>
              <a:rPr lang="en-IN" dirty="0" err="1"/>
              <a:t>Zedboard</a:t>
            </a:r>
            <a:r>
              <a:rPr lang="en-IN" dirty="0"/>
              <a:t> (Zynq-7000 ARM)</a:t>
            </a:r>
          </a:p>
          <a:p>
            <a:r>
              <a:rPr lang="en-IN" dirty="0"/>
              <a:t>Local LLMs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1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B89-F327-57E3-4896-40BB242B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Large language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4778D-3399-2473-069B-B27095C5C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 algorithm that applies neural network techniques</a:t>
            </a:r>
          </a:p>
          <a:p>
            <a:r>
              <a:rPr lang="en-IN" dirty="0"/>
              <a:t>Ex: chat GPT,BERT,LLAMA</a:t>
            </a:r>
          </a:p>
          <a:p>
            <a:r>
              <a:rPr lang="en-IN" dirty="0"/>
              <a:t>We started to look into Tiny BERT model and started learning about transformer architecture</a:t>
            </a:r>
          </a:p>
          <a:p>
            <a:r>
              <a:rPr lang="en-IN" dirty="0"/>
              <a:t>And later we started reading about Flight LLMs which was implemented on Alveo U280 FPGA.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60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ED71-DF00-F93F-BFB6-D5AC1848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526" y="845975"/>
            <a:ext cx="3401064" cy="441649"/>
          </a:xfrm>
        </p:spPr>
        <p:txBody>
          <a:bodyPr/>
          <a:lstStyle/>
          <a:p>
            <a:r>
              <a:rPr lang="en-IN" dirty="0"/>
              <a:t>TRANSFORMER ARCHITECTURE</a:t>
            </a:r>
          </a:p>
        </p:txBody>
      </p:sp>
      <p:pic>
        <p:nvPicPr>
          <p:cNvPr id="1026" name="Picture 2" descr="AI Research Blog - The Transformer Blueprint: A Holistic Guide to the  Transformer Neural Network Architecture">
            <a:extLst>
              <a:ext uri="{FF2B5EF4-FFF2-40B4-BE49-F238E27FC236}">
                <a16:creationId xmlns:a16="http://schemas.microsoft.com/office/drawing/2014/main" id="{79BFC271-8187-7A5D-A926-BE10790204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917" y="1396895"/>
            <a:ext cx="5870834" cy="4590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8080F7-BD0D-C97C-9E6F-37471F3A6348}"/>
              </a:ext>
            </a:extLst>
          </p:cNvPr>
          <p:cNvSpPr txBox="1"/>
          <p:nvPr/>
        </p:nvSpPr>
        <p:spPr>
          <a:xfrm>
            <a:off x="510074" y="1287624"/>
            <a:ext cx="51349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Self-Attention Mechanism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Multi-Head Attention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Positional Encoding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Feedforward Neural Networks (FFNs)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Layer Normalization and </a:t>
            </a:r>
          </a:p>
          <a:p>
            <a:r>
              <a:rPr lang="en-US" dirty="0"/>
              <a:t>      Residual Connections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0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F03E-586E-DC45-47D6-CD2FA4F2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745" y="382690"/>
            <a:ext cx="9404723" cy="1400530"/>
          </a:xfrm>
        </p:spPr>
        <p:txBody>
          <a:bodyPr/>
          <a:lstStyle/>
          <a:p>
            <a:r>
              <a:rPr lang="en-IN" dirty="0"/>
              <a:t>Flight LLM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B48E-BE68-1E7D-BDFF-43112424C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3650"/>
            <a:ext cx="8946541" cy="1558211"/>
          </a:xfrm>
        </p:spPr>
        <p:txBody>
          <a:bodyPr/>
          <a:lstStyle/>
          <a:p>
            <a:r>
              <a:rPr lang="en-IN" dirty="0"/>
              <a:t>In this this Large language model in Implemented on the Xilinx Alveo U280 FPGA</a:t>
            </a:r>
          </a:p>
          <a:p>
            <a:r>
              <a:rPr lang="en-IN" dirty="0"/>
              <a:t>Flight LLM achieves 6 times energy efficiency and 1.8 time commercial cost efficiency against GPUs(NVIDIA V100s)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17BA5-003F-CD23-AFA8-DF762820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42" y="2761860"/>
            <a:ext cx="6388345" cy="3713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B9C10-0829-A4DA-0D43-171282B85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171" y="2761860"/>
            <a:ext cx="4114407" cy="214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5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54D4-ABFE-02DB-5318-1EA35524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AMD Vitis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0392-7C8B-D40F-115D-DCBB103D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11" y="1331259"/>
            <a:ext cx="5903978" cy="4195481"/>
          </a:xfrm>
        </p:spPr>
        <p:txBody>
          <a:bodyPr/>
          <a:lstStyle/>
          <a:p>
            <a:r>
              <a:rPr lang="en-IN" dirty="0"/>
              <a:t>Tiny Bert quantized Model in ONNX Format</a:t>
            </a:r>
          </a:p>
          <a:p>
            <a:r>
              <a:rPr lang="en-IN" dirty="0"/>
              <a:t>Vitis AI supports ONNX Runtime to be interfaced with many Development boards.</a:t>
            </a:r>
          </a:p>
          <a:p>
            <a:r>
              <a:rPr lang="en-IN" dirty="0"/>
              <a:t>It makes quantization easier as there are high level libraries built for efficient AI interface with DPU cored.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ED1FE8-5786-42F9-6C14-8ED3554EC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37" y="4159550"/>
            <a:ext cx="5283325" cy="2129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CB98D-5930-0D24-95A2-80ACF8C18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57" y="1152983"/>
            <a:ext cx="5191389" cy="2412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AC28D3-02F2-640E-C1F5-19BE5FEEF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478" y="3992739"/>
            <a:ext cx="5112148" cy="241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8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2961-C1E8-3BF4-141A-EE35A1C4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749" y="607599"/>
            <a:ext cx="8329938" cy="1105494"/>
          </a:xfrm>
        </p:spPr>
        <p:txBody>
          <a:bodyPr/>
          <a:lstStyle/>
          <a:p>
            <a:r>
              <a:rPr lang="en-IN" sz="3200" dirty="0"/>
              <a:t>Metrics For Evaluation and Optimizations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9F03-1250-E291-41DD-4DDE7884D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05" y="1005465"/>
            <a:ext cx="8946541" cy="41583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Inference Time  </a:t>
            </a:r>
          </a:p>
          <a:p>
            <a:r>
              <a:rPr lang="en-US" dirty="0"/>
              <a:t>Resource Utilization  </a:t>
            </a:r>
          </a:p>
          <a:p>
            <a:r>
              <a:rPr lang="en-US" dirty="0"/>
              <a:t>Accuracy Metrics  </a:t>
            </a:r>
          </a:p>
          <a:p>
            <a:r>
              <a:rPr lang="en-US" dirty="0"/>
              <a:t>Latency vs tokens</a:t>
            </a:r>
          </a:p>
          <a:p>
            <a:r>
              <a:rPr lang="en-US" dirty="0"/>
              <a:t>Heatmaps and Attention Maps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6B032-88BD-F005-FD9D-FE44E5EC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49" y="4149595"/>
            <a:ext cx="10117754" cy="210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6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4B1A-5662-6918-85B2-BF5561A3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721" y="639329"/>
            <a:ext cx="9404723" cy="1400530"/>
          </a:xfrm>
        </p:spPr>
        <p:txBody>
          <a:bodyPr/>
          <a:lstStyle/>
          <a:p>
            <a:r>
              <a:rPr lang="en-IN" dirty="0"/>
              <a:t>Local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9C01B-9AFB-FF00-8E59-8FAD5940C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827" y="1595718"/>
            <a:ext cx="5346174" cy="4195481"/>
          </a:xfrm>
        </p:spPr>
        <p:txBody>
          <a:bodyPr/>
          <a:lstStyle/>
          <a:p>
            <a:r>
              <a:rPr lang="en-IN" dirty="0"/>
              <a:t>Local LLMs can be a game changer by eliminating the need </a:t>
            </a:r>
            <a:r>
              <a:rPr lang="en-US" b="0" i="0" dirty="0">
                <a:effectLst/>
              </a:rPr>
              <a:t>dependency on GPUs, you can unlock the full potential of LLMs for your application development needs.</a:t>
            </a:r>
            <a:endParaRPr lang="en-US" dirty="0">
              <a:solidFill>
                <a:srgbClr val="5F6368"/>
              </a:solidFill>
            </a:endParaRPr>
          </a:p>
          <a:p>
            <a:r>
              <a:rPr lang="en-US" dirty="0"/>
              <a:t>Improved Data security as LLMs, prompts and responses stay within our system.</a:t>
            </a:r>
          </a:p>
          <a:p>
            <a:r>
              <a:rPr lang="en-US" dirty="0"/>
              <a:t>Easier to build applications using local LLMs.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9A45F-C384-B8B5-D7CC-3BACCDD0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497" y="1595718"/>
            <a:ext cx="5613919" cy="316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805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TotalTime>1438</TotalTime>
  <Words>268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</vt:lpstr>
      <vt:lpstr>LARGE LANGUAGE MODEL ON FPGA</vt:lpstr>
      <vt:lpstr>CONTENTS:</vt:lpstr>
      <vt:lpstr>What is Large language Model?</vt:lpstr>
      <vt:lpstr>TRANSFORMER ARCHITECTURE</vt:lpstr>
      <vt:lpstr>Flight LLM </vt:lpstr>
      <vt:lpstr>AMD Vitis AI</vt:lpstr>
      <vt:lpstr>Metrics For Evaluation and Optimizations </vt:lpstr>
      <vt:lpstr>Local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</dc:title>
  <dc:creator>yennam saitharunreddy</dc:creator>
  <cp:lastModifiedBy>Dhanwanth Rao Varala Balaji</cp:lastModifiedBy>
  <cp:revision>3</cp:revision>
  <dcterms:created xsi:type="dcterms:W3CDTF">2024-03-15T13:31:07Z</dcterms:created>
  <dcterms:modified xsi:type="dcterms:W3CDTF">2024-03-16T13:41:57Z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