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9"/>
  </p:notesMasterIdLst>
  <p:sldIdLst>
    <p:sldId id="261" r:id="rId2"/>
    <p:sldId id="256" r:id="rId3"/>
    <p:sldId id="262" r:id="rId4"/>
    <p:sldId id="263" r:id="rId5"/>
    <p:sldId id="264" r:id="rId6"/>
    <p:sldId id="265"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508B1E-140A-6128-9986-D2D1A25C327A}" name="siva abineshwaran" initials="sa" userId="daeb1734778b8ab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93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60C04-B1D4-44D6-8B2E-D36C2C0B7D0C}" type="datetimeFigureOut">
              <a:rPr lang="en-IN" smtClean="0"/>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38FD7-36CC-46B6-91B1-E986E6BEF131}" type="slidenum">
              <a:rPr lang="en-IN" smtClean="0"/>
              <a:t>‹#›</a:t>
            </a:fld>
            <a:endParaRPr lang="en-IN"/>
          </a:p>
        </p:txBody>
      </p:sp>
    </p:spTree>
    <p:extLst>
      <p:ext uri="{BB962C8B-B14F-4D97-AF65-F5344CB8AC3E}">
        <p14:creationId xmlns:p14="http://schemas.microsoft.com/office/powerpoint/2010/main" val="1900795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EA1C1C-14F7-463E-8315-A5149908A4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73212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A1C1C-14F7-463E-8315-A5149908A4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775813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A1C1C-14F7-463E-8315-A5149908A4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AC71A-22CA-44B4-A6B5-3A064456794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2532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A1C1C-14F7-463E-8315-A5149908A4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764515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A1C1C-14F7-463E-8315-A5149908A4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AC71A-22CA-44B4-A6B5-3A064456794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2347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A1C1C-14F7-463E-8315-A5149908A4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3771338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A1C1C-14F7-463E-8315-A5149908A4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778181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A1C1C-14F7-463E-8315-A5149908A4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33585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A1C1C-14F7-463E-8315-A5149908A4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51989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A1C1C-14F7-463E-8315-A5149908A47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5290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A1C1C-14F7-463E-8315-A5149908A47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58761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EA1C1C-14F7-463E-8315-A5149908A474}"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289623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EA1C1C-14F7-463E-8315-A5149908A474}"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43052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A1C1C-14F7-463E-8315-A5149908A474}"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43788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EA1C1C-14F7-463E-8315-A5149908A47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153233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A1C1C-14F7-463E-8315-A5149908A47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2AC71A-22CA-44B4-A6B5-3A0644567945}" type="slidenum">
              <a:rPr lang="en-IN" smtClean="0"/>
              <a:t>‹#›</a:t>
            </a:fld>
            <a:endParaRPr lang="en-IN"/>
          </a:p>
        </p:txBody>
      </p:sp>
    </p:spTree>
    <p:extLst>
      <p:ext uri="{BB962C8B-B14F-4D97-AF65-F5344CB8AC3E}">
        <p14:creationId xmlns:p14="http://schemas.microsoft.com/office/powerpoint/2010/main" val="7270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EA1C1C-14F7-463E-8315-A5149908A474}" type="datetimeFigureOut">
              <a:rPr lang="en-IN" smtClean="0"/>
              <a:t>09-10-2023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2AC71A-22CA-44B4-A6B5-3A0644567945}" type="slidenum">
              <a:rPr lang="en-IN" smtClean="0"/>
              <a:t>‹#›</a:t>
            </a:fld>
            <a:endParaRPr lang="en-IN"/>
          </a:p>
        </p:txBody>
      </p:sp>
    </p:spTree>
    <p:extLst>
      <p:ext uri="{BB962C8B-B14F-4D97-AF65-F5344CB8AC3E}">
        <p14:creationId xmlns:p14="http://schemas.microsoft.com/office/powerpoint/2010/main" val="270740061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9DB2A1-8982-143D-DE73-91FEFED8EF9F}"/>
              </a:ext>
            </a:extLst>
          </p:cNvPr>
          <p:cNvSpPr txBox="1"/>
          <p:nvPr/>
        </p:nvSpPr>
        <p:spPr>
          <a:xfrm>
            <a:off x="0" y="67568"/>
            <a:ext cx="8802093" cy="1200329"/>
          </a:xfrm>
          <a:prstGeom prst="rect">
            <a:avLst/>
          </a:prstGeom>
          <a:noFill/>
        </p:spPr>
        <p:txBody>
          <a:bodyPr wrap="square" rtlCol="0">
            <a:spAutoFit/>
          </a:bodyPr>
          <a:lstStyle/>
          <a:p>
            <a:r>
              <a:rPr lang="en-IN" sz="7200" dirty="0">
                <a:latin typeface="Algerian" panose="04020705040A02060702" pitchFamily="82" charset="0"/>
              </a:rPr>
              <a:t>SMART</a:t>
            </a:r>
            <a:r>
              <a:rPr lang="en-IN" sz="3600" dirty="0">
                <a:latin typeface="Algerian" panose="04020705040A02060702" pitchFamily="82" charset="0"/>
              </a:rPr>
              <a:t> PARKING system</a:t>
            </a:r>
          </a:p>
        </p:txBody>
      </p:sp>
      <p:sp>
        <p:nvSpPr>
          <p:cNvPr id="7" name="TextBox 6">
            <a:extLst>
              <a:ext uri="{FF2B5EF4-FFF2-40B4-BE49-F238E27FC236}">
                <a16:creationId xmlns:a16="http://schemas.microsoft.com/office/drawing/2014/main" id="{E6728E44-E373-5364-7904-3DB244E1D8C0}"/>
              </a:ext>
            </a:extLst>
          </p:cNvPr>
          <p:cNvSpPr txBox="1"/>
          <p:nvPr/>
        </p:nvSpPr>
        <p:spPr>
          <a:xfrm>
            <a:off x="2699952" y="1541492"/>
            <a:ext cx="5629523" cy="584775"/>
          </a:xfrm>
          <a:prstGeom prst="rect">
            <a:avLst/>
          </a:prstGeom>
          <a:noFill/>
        </p:spPr>
        <p:txBody>
          <a:bodyPr wrap="square" rtlCol="0">
            <a:spAutoFit/>
          </a:bodyPr>
          <a:lstStyle/>
          <a:p>
            <a:r>
              <a:rPr lang="en-IN" sz="3200" dirty="0">
                <a:latin typeface="Bauhaus 93" panose="04030905020B02020C02" pitchFamily="82" charset="0"/>
              </a:rPr>
              <a:t>INTERNET</a:t>
            </a:r>
            <a:r>
              <a:rPr lang="en-IN" dirty="0">
                <a:latin typeface="Bauhaus 93" panose="04030905020B02020C02" pitchFamily="82" charset="0"/>
              </a:rPr>
              <a:t> </a:t>
            </a:r>
            <a:r>
              <a:rPr lang="en-IN" sz="3200" dirty="0">
                <a:latin typeface="Bauhaus 93" panose="04030905020B02020C02" pitchFamily="82" charset="0"/>
              </a:rPr>
              <a:t>OF</a:t>
            </a:r>
            <a:r>
              <a:rPr lang="en-IN" dirty="0">
                <a:latin typeface="Bauhaus 93" panose="04030905020B02020C02" pitchFamily="82" charset="0"/>
              </a:rPr>
              <a:t> </a:t>
            </a:r>
            <a:r>
              <a:rPr lang="en-IN" sz="3200" dirty="0">
                <a:latin typeface="Bauhaus 93" panose="04030905020B02020C02" pitchFamily="82" charset="0"/>
              </a:rPr>
              <a:t>THINGS</a:t>
            </a:r>
          </a:p>
        </p:txBody>
      </p:sp>
      <p:pic>
        <p:nvPicPr>
          <p:cNvPr id="5" name="Picture 4">
            <a:extLst>
              <a:ext uri="{FF2B5EF4-FFF2-40B4-BE49-F238E27FC236}">
                <a16:creationId xmlns:a16="http://schemas.microsoft.com/office/drawing/2014/main" id="{75CE69B0-21E3-1AD0-218F-4308098C9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212" y="2569756"/>
            <a:ext cx="6859725" cy="3801448"/>
          </a:xfrm>
          <a:prstGeom prst="rect">
            <a:avLst/>
          </a:prstGeom>
        </p:spPr>
      </p:pic>
    </p:spTree>
    <p:extLst>
      <p:ext uri="{BB962C8B-B14F-4D97-AF65-F5344CB8AC3E}">
        <p14:creationId xmlns:p14="http://schemas.microsoft.com/office/powerpoint/2010/main" val="1569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9AFEE42-3651-91A0-5B60-F7F0ED79F088}"/>
              </a:ext>
            </a:extLst>
          </p:cNvPr>
          <p:cNvSpPr txBox="1"/>
          <p:nvPr/>
        </p:nvSpPr>
        <p:spPr>
          <a:xfrm>
            <a:off x="1269104" y="146314"/>
            <a:ext cx="8130745" cy="923330"/>
          </a:xfrm>
          <a:prstGeom prst="rect">
            <a:avLst/>
          </a:prstGeom>
          <a:noFill/>
        </p:spPr>
        <p:txBody>
          <a:bodyPr wrap="square" rtlCol="0">
            <a:spAutoFit/>
          </a:bodyPr>
          <a:lstStyle/>
          <a:p>
            <a:r>
              <a:rPr lang="en-IN" sz="5400" dirty="0">
                <a:latin typeface="Algerian" panose="04020705040A02060702" pitchFamily="82" charset="0"/>
              </a:rPr>
              <a:t>BASIC DETAILS OF TEAM</a:t>
            </a:r>
          </a:p>
        </p:txBody>
      </p:sp>
      <p:sp>
        <p:nvSpPr>
          <p:cNvPr id="15" name="Rectangle: Diagonal Corners Rounded 14">
            <a:extLst>
              <a:ext uri="{FF2B5EF4-FFF2-40B4-BE49-F238E27FC236}">
                <a16:creationId xmlns:a16="http://schemas.microsoft.com/office/drawing/2014/main" id="{343C14D6-C82C-4FE7-8960-CC1CB163F6D5}"/>
              </a:ext>
            </a:extLst>
          </p:cNvPr>
          <p:cNvSpPr/>
          <p:nvPr/>
        </p:nvSpPr>
        <p:spPr>
          <a:xfrm>
            <a:off x="1127759" y="1539239"/>
            <a:ext cx="7995921" cy="357632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40082CCD-072A-D7FB-3874-AC660312D894}"/>
              </a:ext>
            </a:extLst>
          </p:cNvPr>
          <p:cNvSpPr txBox="1"/>
          <p:nvPr/>
        </p:nvSpPr>
        <p:spPr>
          <a:xfrm>
            <a:off x="1445267" y="2034738"/>
            <a:ext cx="8611537" cy="2585323"/>
          </a:xfrm>
          <a:prstGeom prst="rect">
            <a:avLst/>
          </a:prstGeom>
          <a:noFill/>
        </p:spPr>
        <p:txBody>
          <a:bodyPr wrap="square" rtlCol="0">
            <a:spAutoFit/>
          </a:bodyPr>
          <a:lstStyle/>
          <a:p>
            <a:r>
              <a:rPr lang="en-IN" dirty="0">
                <a:latin typeface="+mj-lt"/>
              </a:rPr>
              <a:t>Team Name : proj_224089_Team1</a:t>
            </a:r>
          </a:p>
          <a:p>
            <a:endParaRPr lang="en-IN" dirty="0">
              <a:latin typeface="+mj-lt"/>
            </a:endParaRPr>
          </a:p>
          <a:p>
            <a:r>
              <a:rPr lang="en-IN" dirty="0">
                <a:latin typeface="+mj-lt"/>
              </a:rPr>
              <a:t>Team Based : Smart parking </a:t>
            </a:r>
          </a:p>
          <a:p>
            <a:endParaRPr lang="en-IN" dirty="0">
              <a:latin typeface="+mj-lt"/>
            </a:endParaRPr>
          </a:p>
          <a:p>
            <a:r>
              <a:rPr lang="en-IN" dirty="0">
                <a:latin typeface="+mj-lt"/>
              </a:rPr>
              <a:t>Team Leader Name : Manivannan.J</a:t>
            </a:r>
          </a:p>
          <a:p>
            <a:endParaRPr lang="en-IN" dirty="0">
              <a:latin typeface="+mj-lt"/>
            </a:endParaRPr>
          </a:p>
          <a:p>
            <a:r>
              <a:rPr lang="en-IN" dirty="0">
                <a:latin typeface="+mj-lt"/>
              </a:rPr>
              <a:t>Institution Name : chendu college of engineering and technology</a:t>
            </a:r>
          </a:p>
          <a:p>
            <a:endParaRPr lang="en-IN" dirty="0">
              <a:latin typeface="+mj-lt"/>
            </a:endParaRPr>
          </a:p>
          <a:p>
            <a:r>
              <a:rPr lang="en-IN" dirty="0">
                <a:latin typeface="+mj-lt"/>
              </a:rPr>
              <a:t>Theme : Real Time Availability and Fire Detection Smart Parking System</a:t>
            </a:r>
          </a:p>
        </p:txBody>
      </p:sp>
    </p:spTree>
    <p:extLst>
      <p:ext uri="{BB962C8B-B14F-4D97-AF65-F5344CB8AC3E}">
        <p14:creationId xmlns:p14="http://schemas.microsoft.com/office/powerpoint/2010/main" val="1338736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25463-33EE-D447-2651-E9B2DC1BAC77}"/>
              </a:ext>
            </a:extLst>
          </p:cNvPr>
          <p:cNvSpPr txBox="1"/>
          <p:nvPr/>
        </p:nvSpPr>
        <p:spPr>
          <a:xfrm>
            <a:off x="1625379" y="4055167"/>
            <a:ext cx="8099065" cy="2308324"/>
          </a:xfrm>
          <a:prstGeom prst="rect">
            <a:avLst/>
          </a:prstGeom>
          <a:noFill/>
        </p:spPr>
        <p:txBody>
          <a:bodyPr wrap="square">
            <a:spAutoFit/>
          </a:bodyPr>
          <a:lstStyle/>
          <a:p>
            <a:r>
              <a:rPr lang="en-US" dirty="0"/>
              <a:t>In this project we are discuss about smart parking.Nowadays, we use automobiles to save time, but often struggle to find parking spaces.Some parking places are manually operated,causing issues such as slow gate opening and high fees.</a:t>
            </a:r>
          </a:p>
          <a:p>
            <a:endParaRPr lang="en-US" dirty="0"/>
          </a:p>
          <a:p>
            <a:r>
              <a:rPr lang="en-US" dirty="0"/>
              <a:t>Smart parking system can be implemented in places like hospitals ,shopping malls,theaters,tourist places and more. </a:t>
            </a:r>
          </a:p>
          <a:p>
            <a:endParaRPr lang="en-US" dirty="0"/>
          </a:p>
        </p:txBody>
      </p:sp>
      <p:sp>
        <p:nvSpPr>
          <p:cNvPr id="6" name="Arrow: Right 5">
            <a:extLst>
              <a:ext uri="{FF2B5EF4-FFF2-40B4-BE49-F238E27FC236}">
                <a16:creationId xmlns:a16="http://schemas.microsoft.com/office/drawing/2014/main" id="{A2CA3685-BB24-1D40-40E8-8F71DDD43CEC}"/>
              </a:ext>
            </a:extLst>
          </p:cNvPr>
          <p:cNvSpPr/>
          <p:nvPr/>
        </p:nvSpPr>
        <p:spPr>
          <a:xfrm>
            <a:off x="1168841" y="4098898"/>
            <a:ext cx="429372" cy="3419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10EB71C7-14D7-E734-816A-45128B894B85}"/>
              </a:ext>
            </a:extLst>
          </p:cNvPr>
          <p:cNvSpPr/>
          <p:nvPr/>
        </p:nvSpPr>
        <p:spPr>
          <a:xfrm>
            <a:off x="1168841" y="5458572"/>
            <a:ext cx="429372" cy="3419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B4B2A6A-3238-2917-76FE-6C7393528247}"/>
              </a:ext>
            </a:extLst>
          </p:cNvPr>
          <p:cNvSpPr txBox="1"/>
          <p:nvPr/>
        </p:nvSpPr>
        <p:spPr>
          <a:xfrm>
            <a:off x="84814" y="416693"/>
            <a:ext cx="4097572" cy="1200329"/>
          </a:xfrm>
          <a:prstGeom prst="rect">
            <a:avLst/>
          </a:prstGeom>
          <a:noFill/>
        </p:spPr>
        <p:txBody>
          <a:bodyPr wrap="square" rtlCol="0">
            <a:spAutoFit/>
          </a:bodyPr>
          <a:lstStyle/>
          <a:p>
            <a:pPr algn="ctr"/>
            <a:r>
              <a:rPr lang="en-IN" sz="3600" dirty="0">
                <a:latin typeface="Algerian" panose="04020705040A02060702" pitchFamily="82" charset="0"/>
              </a:rPr>
              <a:t>Smart parking system</a:t>
            </a:r>
          </a:p>
        </p:txBody>
      </p:sp>
      <p:pic>
        <p:nvPicPr>
          <p:cNvPr id="10" name="Picture 9">
            <a:extLst>
              <a:ext uri="{FF2B5EF4-FFF2-40B4-BE49-F238E27FC236}">
                <a16:creationId xmlns:a16="http://schemas.microsoft.com/office/drawing/2014/main" id="{54ECE545-2473-049E-EEC3-FF75458DA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137" y="1392456"/>
            <a:ext cx="5654702" cy="2095978"/>
          </a:xfrm>
          <a:prstGeom prst="rect">
            <a:avLst/>
          </a:prstGeom>
        </p:spPr>
      </p:pic>
    </p:spTree>
    <p:extLst>
      <p:ext uri="{BB962C8B-B14F-4D97-AF65-F5344CB8AC3E}">
        <p14:creationId xmlns:p14="http://schemas.microsoft.com/office/powerpoint/2010/main" val="78749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E83F75-963F-9C3B-ECEC-CF9452A97B95}"/>
              </a:ext>
            </a:extLst>
          </p:cNvPr>
          <p:cNvSpPr txBox="1"/>
          <p:nvPr/>
        </p:nvSpPr>
        <p:spPr>
          <a:xfrm>
            <a:off x="380803" y="796514"/>
            <a:ext cx="11139777" cy="461665"/>
          </a:xfrm>
          <a:prstGeom prst="rect">
            <a:avLst/>
          </a:prstGeom>
          <a:noFill/>
        </p:spPr>
        <p:txBody>
          <a:bodyPr wrap="square" rtlCol="0">
            <a:spAutoFit/>
          </a:bodyPr>
          <a:lstStyle/>
          <a:p>
            <a:r>
              <a:rPr lang="en-IN" sz="2400" dirty="0"/>
              <a:t>Components Required :</a:t>
            </a:r>
          </a:p>
        </p:txBody>
      </p:sp>
      <p:sp>
        <p:nvSpPr>
          <p:cNvPr id="6" name="TextBox 5">
            <a:extLst>
              <a:ext uri="{FF2B5EF4-FFF2-40B4-BE49-F238E27FC236}">
                <a16:creationId xmlns:a16="http://schemas.microsoft.com/office/drawing/2014/main" id="{101F9C9B-34C3-8C11-DAEB-FFD91036ACFE}"/>
              </a:ext>
            </a:extLst>
          </p:cNvPr>
          <p:cNvSpPr txBox="1"/>
          <p:nvPr/>
        </p:nvSpPr>
        <p:spPr>
          <a:xfrm>
            <a:off x="1746422" y="1871834"/>
            <a:ext cx="2833816" cy="4247317"/>
          </a:xfrm>
          <a:prstGeom prst="rect">
            <a:avLst/>
          </a:prstGeom>
          <a:noFill/>
        </p:spPr>
        <p:txBody>
          <a:bodyPr wrap="square" rtlCol="0">
            <a:spAutoFit/>
          </a:bodyPr>
          <a:lstStyle/>
          <a:p>
            <a:pPr marL="285750" indent="-285750">
              <a:buFont typeface="Wingdings" panose="05000000000000000000" pitchFamily="2" charset="2"/>
              <a:buChar char="ü"/>
            </a:pPr>
            <a:r>
              <a:rPr lang="en-IN" dirty="0"/>
              <a:t> Arduino UNO</a:t>
            </a:r>
          </a:p>
          <a:p>
            <a:r>
              <a:rPr lang="en-IN" dirty="0"/>
              <a:t>                                      </a:t>
            </a:r>
          </a:p>
          <a:p>
            <a:pPr marL="285750" indent="-285750">
              <a:buFont typeface="Wingdings" panose="05000000000000000000" pitchFamily="2" charset="2"/>
              <a:buChar char="ü"/>
            </a:pPr>
            <a:r>
              <a:rPr lang="en-IN" dirty="0"/>
              <a:t> IR proximity sensors</a:t>
            </a:r>
          </a:p>
          <a:p>
            <a:r>
              <a:rPr lang="en-IN" dirty="0"/>
              <a:t>                                 </a:t>
            </a:r>
          </a:p>
          <a:p>
            <a:pPr marL="285750" indent="-285750">
              <a:buFont typeface="Wingdings" panose="05000000000000000000" pitchFamily="2" charset="2"/>
              <a:buChar char="ü"/>
            </a:pPr>
            <a:r>
              <a:rPr lang="en-IN" dirty="0"/>
              <a:t> Jumper cables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  LCD display</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  LED lights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  Node MCU</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  Servo motors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   Arduino IDE</a:t>
            </a:r>
          </a:p>
        </p:txBody>
      </p:sp>
      <p:pic>
        <p:nvPicPr>
          <p:cNvPr id="12" name="Picture 11">
            <a:extLst>
              <a:ext uri="{FF2B5EF4-FFF2-40B4-BE49-F238E27FC236}">
                <a16:creationId xmlns:a16="http://schemas.microsoft.com/office/drawing/2014/main" id="{81EA2467-4AF1-A077-1EC3-E1A68BCEE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238" y="1339240"/>
            <a:ext cx="2072963" cy="2072963"/>
          </a:xfrm>
          <a:prstGeom prst="rect">
            <a:avLst/>
          </a:prstGeom>
        </p:spPr>
      </p:pic>
      <p:pic>
        <p:nvPicPr>
          <p:cNvPr id="14" name="Picture 13">
            <a:extLst>
              <a:ext uri="{FF2B5EF4-FFF2-40B4-BE49-F238E27FC236}">
                <a16:creationId xmlns:a16="http://schemas.microsoft.com/office/drawing/2014/main" id="{0237D6C3-331F-9624-E0D1-E8DA0E21D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783" y="899873"/>
            <a:ext cx="2630539" cy="2630539"/>
          </a:xfrm>
          <a:prstGeom prst="rect">
            <a:avLst/>
          </a:prstGeom>
        </p:spPr>
      </p:pic>
      <p:pic>
        <p:nvPicPr>
          <p:cNvPr id="16" name="Picture 15">
            <a:extLst>
              <a:ext uri="{FF2B5EF4-FFF2-40B4-BE49-F238E27FC236}">
                <a16:creationId xmlns:a16="http://schemas.microsoft.com/office/drawing/2014/main" id="{4E6E7A14-6B70-D55B-140F-570BB45E5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127" y="3588077"/>
            <a:ext cx="2531074" cy="2531074"/>
          </a:xfrm>
          <a:prstGeom prst="rect">
            <a:avLst/>
          </a:prstGeom>
        </p:spPr>
      </p:pic>
      <p:pic>
        <p:nvPicPr>
          <p:cNvPr id="18" name="Picture 17">
            <a:extLst>
              <a:ext uri="{FF2B5EF4-FFF2-40B4-BE49-F238E27FC236}">
                <a16:creationId xmlns:a16="http://schemas.microsoft.com/office/drawing/2014/main" id="{54B8055C-4171-6BF6-49C4-DB69CCBA8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1272" y="3412203"/>
            <a:ext cx="2494786" cy="2531074"/>
          </a:xfrm>
          <a:prstGeom prst="rect">
            <a:avLst/>
          </a:prstGeom>
        </p:spPr>
      </p:pic>
    </p:spTree>
    <p:extLst>
      <p:ext uri="{BB962C8B-B14F-4D97-AF65-F5344CB8AC3E}">
        <p14:creationId xmlns:p14="http://schemas.microsoft.com/office/powerpoint/2010/main" val="229312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294E74-FF73-906F-AAF7-F268D9C15ADB}"/>
              </a:ext>
            </a:extLst>
          </p:cNvPr>
          <p:cNvSpPr txBox="1"/>
          <p:nvPr/>
        </p:nvSpPr>
        <p:spPr>
          <a:xfrm>
            <a:off x="147341" y="171271"/>
            <a:ext cx="9660835" cy="1200329"/>
          </a:xfrm>
          <a:prstGeom prst="rect">
            <a:avLst/>
          </a:prstGeom>
          <a:noFill/>
        </p:spPr>
        <p:txBody>
          <a:bodyPr wrap="square" rtlCol="0">
            <a:spAutoFit/>
          </a:bodyPr>
          <a:lstStyle/>
          <a:p>
            <a:r>
              <a:rPr lang="en-IN" dirty="0">
                <a:latin typeface="Arial Black" panose="020B0A04020102020204" pitchFamily="34" charset="0"/>
              </a:rPr>
              <a:t>WORKING DESCRIPTION :</a:t>
            </a:r>
          </a:p>
          <a:p>
            <a:endParaRPr lang="en-IN" dirty="0">
              <a:latin typeface="Arial Black" panose="020B0A04020102020204" pitchFamily="34" charset="0"/>
            </a:endParaRPr>
          </a:p>
          <a:p>
            <a:r>
              <a:rPr lang="en-IN" dirty="0">
                <a:latin typeface="Arial Black" panose="020B0A04020102020204" pitchFamily="34" charset="0"/>
              </a:rPr>
              <a:t>                                        </a:t>
            </a:r>
          </a:p>
          <a:p>
            <a:r>
              <a:rPr lang="en-IN" dirty="0">
                <a:latin typeface="Arial Black" panose="020B0A04020102020204" pitchFamily="34" charset="0"/>
              </a:rPr>
              <a:t>                                             </a:t>
            </a:r>
          </a:p>
        </p:txBody>
      </p:sp>
      <p:sp>
        <p:nvSpPr>
          <p:cNvPr id="9" name="TextBox 8">
            <a:extLst>
              <a:ext uri="{FF2B5EF4-FFF2-40B4-BE49-F238E27FC236}">
                <a16:creationId xmlns:a16="http://schemas.microsoft.com/office/drawing/2014/main" id="{41FB3383-F60C-DB84-A450-8DB99913E8E0}"/>
              </a:ext>
            </a:extLst>
          </p:cNvPr>
          <p:cNvSpPr txBox="1"/>
          <p:nvPr/>
        </p:nvSpPr>
        <p:spPr>
          <a:xfrm>
            <a:off x="147341" y="1045026"/>
            <a:ext cx="11532638" cy="4247317"/>
          </a:xfrm>
          <a:prstGeom prst="rect">
            <a:avLst/>
          </a:prstGeom>
          <a:noFill/>
        </p:spPr>
        <p:txBody>
          <a:bodyPr wrap="square" rtlCol="0">
            <a:spAutoFit/>
          </a:bodyPr>
          <a:lstStyle/>
          <a:p>
            <a:pPr marL="285750" indent="-285750">
              <a:buFont typeface="Wingdings" panose="05000000000000000000" pitchFamily="2" charset="2"/>
              <a:buChar char="q"/>
            </a:pPr>
            <a:r>
              <a:rPr lang="en-IN" dirty="0"/>
              <a:t>  As a car approaches the entrance gate,a infrared motion sensor detects its presence and transmits this information to an Arduino board</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  The Arduino board is pre-programmed with the knowledge of the available parking sites.If a parking slot is vacant,it acticates the gate to open.if no slots are available,it displays a message to the car owner indicating that all parking slots are occupied.</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  once the car is parked in a slot,an occupancy sensor detects the presence of the car and uses a counter to keep track of the parking duration.</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  In the event of a fire,a flame-detecting sensor on the premises detects the fire and sends a signal to the Arduino board.</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  The Arduino board,upon receiving the fire signal,activates an alarm system to alert relevant personal pr occupants about the fire emergency. </a:t>
            </a:r>
          </a:p>
        </p:txBody>
      </p:sp>
    </p:spTree>
    <p:extLst>
      <p:ext uri="{BB962C8B-B14F-4D97-AF65-F5344CB8AC3E}">
        <p14:creationId xmlns:p14="http://schemas.microsoft.com/office/powerpoint/2010/main" val="201783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DA17FB-D9A8-E3FF-E90A-A259567AC69E}"/>
              </a:ext>
            </a:extLst>
          </p:cNvPr>
          <p:cNvSpPr txBox="1"/>
          <p:nvPr/>
        </p:nvSpPr>
        <p:spPr>
          <a:xfrm>
            <a:off x="93306" y="218957"/>
            <a:ext cx="8630817" cy="400110"/>
          </a:xfrm>
          <a:prstGeom prst="rect">
            <a:avLst/>
          </a:prstGeom>
          <a:noFill/>
        </p:spPr>
        <p:txBody>
          <a:bodyPr wrap="square" rtlCol="0">
            <a:spAutoFit/>
          </a:bodyPr>
          <a:lstStyle/>
          <a:p>
            <a:r>
              <a:rPr lang="en-IN" sz="2000" dirty="0">
                <a:latin typeface="Arial Black" panose="020B0A04020102020204" pitchFamily="34" charset="0"/>
              </a:rPr>
              <a:t>BENEFITS OF SMART PARKING SYSTEM :</a:t>
            </a:r>
          </a:p>
        </p:txBody>
      </p:sp>
      <p:sp>
        <p:nvSpPr>
          <p:cNvPr id="3" name="TextBox 2">
            <a:extLst>
              <a:ext uri="{FF2B5EF4-FFF2-40B4-BE49-F238E27FC236}">
                <a16:creationId xmlns:a16="http://schemas.microsoft.com/office/drawing/2014/main" id="{79295694-937D-486C-442B-5BA378AF423D}"/>
              </a:ext>
            </a:extLst>
          </p:cNvPr>
          <p:cNvSpPr txBox="1"/>
          <p:nvPr/>
        </p:nvSpPr>
        <p:spPr>
          <a:xfrm>
            <a:off x="298580" y="914399"/>
            <a:ext cx="11178073"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a:t>  Improved Efficiency: Real-time monitoring helps drivers find available parking spaces quickly.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Reduced Traffic Congestion: Efficient parking reduces circling, easing traffic congestion.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Cost Savings: Drivers save on fuel and parking fees, while parking lot owners optimize revenue.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Environmentally Friendly: Fewer cars circling mean reduced emissions and improved air quality.</a:t>
            </a:r>
          </a:p>
          <a:p>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Reduced Vehicle Theft :Real time monitoring deters theft and vandalism.</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Remote Management :operators can manage facilities remotely,reducing maintenance costs.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Scalability:easily expand the system to accommodate growing parking demands.</a:t>
            </a:r>
            <a:endParaRPr lang="en-IN" dirty="0"/>
          </a:p>
        </p:txBody>
      </p:sp>
    </p:spTree>
    <p:extLst>
      <p:ext uri="{BB962C8B-B14F-4D97-AF65-F5344CB8AC3E}">
        <p14:creationId xmlns:p14="http://schemas.microsoft.com/office/powerpoint/2010/main" val="121908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681EBE8-8032-5591-78B3-A4A4DBAA6CFC}"/>
              </a:ext>
            </a:extLst>
          </p:cNvPr>
          <p:cNvGraphicFramePr>
            <a:graphicFrameLocks noGrp="1"/>
          </p:cNvGraphicFramePr>
          <p:nvPr>
            <p:extLst>
              <p:ext uri="{D42A27DB-BD31-4B8C-83A1-F6EECF244321}">
                <p14:modId xmlns:p14="http://schemas.microsoft.com/office/powerpoint/2010/main" val="801615516"/>
              </p:ext>
            </p:extLst>
          </p:nvPr>
        </p:nvGraphicFramePr>
        <p:xfrm>
          <a:off x="1207273" y="1811127"/>
          <a:ext cx="9509760" cy="3661581"/>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94505747"/>
                    </a:ext>
                  </a:extLst>
                </a:gridCol>
                <a:gridCol w="2377440">
                  <a:extLst>
                    <a:ext uri="{9D8B030D-6E8A-4147-A177-3AD203B41FA5}">
                      <a16:colId xmlns:a16="http://schemas.microsoft.com/office/drawing/2014/main" val="3228565735"/>
                    </a:ext>
                  </a:extLst>
                </a:gridCol>
                <a:gridCol w="2377440">
                  <a:extLst>
                    <a:ext uri="{9D8B030D-6E8A-4147-A177-3AD203B41FA5}">
                      <a16:colId xmlns:a16="http://schemas.microsoft.com/office/drawing/2014/main" val="734420515"/>
                    </a:ext>
                  </a:extLst>
                </a:gridCol>
                <a:gridCol w="2377440">
                  <a:extLst>
                    <a:ext uri="{9D8B030D-6E8A-4147-A177-3AD203B41FA5}">
                      <a16:colId xmlns:a16="http://schemas.microsoft.com/office/drawing/2014/main" val="1397976183"/>
                    </a:ext>
                  </a:extLst>
                </a:gridCol>
              </a:tblGrid>
              <a:tr h="658610">
                <a:tc>
                  <a:txBody>
                    <a:bodyPr/>
                    <a:lstStyle/>
                    <a:p>
                      <a:r>
                        <a:rPr lang="en-IN" dirty="0">
                          <a:solidFill>
                            <a:schemeClr val="tx1"/>
                          </a:solidFill>
                          <a:latin typeface="Algerian" panose="04020705040A02060702" pitchFamily="82" charset="0"/>
                        </a:rPr>
                        <a:t>ROLE IN TEAM</a:t>
                      </a:r>
                    </a:p>
                  </a:txBody>
                  <a:tcPr/>
                </a:tc>
                <a:tc>
                  <a:txBody>
                    <a:bodyPr/>
                    <a:lstStyle/>
                    <a:p>
                      <a:r>
                        <a:rPr lang="en-IN" dirty="0">
                          <a:solidFill>
                            <a:schemeClr val="tx1"/>
                          </a:solidFill>
                          <a:latin typeface="Algerian" panose="04020705040A02060702" pitchFamily="82" charset="0"/>
                        </a:rPr>
                        <a:t>NAME</a:t>
                      </a:r>
                    </a:p>
                  </a:txBody>
                  <a:tcPr/>
                </a:tc>
                <a:tc>
                  <a:txBody>
                    <a:bodyPr/>
                    <a:lstStyle/>
                    <a:p>
                      <a:r>
                        <a:rPr lang="en-IN" dirty="0">
                          <a:solidFill>
                            <a:schemeClr val="tx1"/>
                          </a:solidFill>
                          <a:latin typeface="Algerian" panose="04020705040A02060702" pitchFamily="82" charset="0"/>
                        </a:rPr>
                        <a:t>BRANCH NAME</a:t>
                      </a:r>
                    </a:p>
                  </a:txBody>
                  <a:tcPr/>
                </a:tc>
                <a:tc>
                  <a:txBody>
                    <a:bodyPr/>
                    <a:lstStyle/>
                    <a:p>
                      <a:r>
                        <a:rPr lang="en-IN" dirty="0">
                          <a:solidFill>
                            <a:schemeClr val="tx1"/>
                          </a:solidFill>
                          <a:latin typeface="Algerian" panose="04020705040A02060702" pitchFamily="82" charset="0"/>
                        </a:rPr>
                        <a:t>YEAR</a:t>
                      </a:r>
                    </a:p>
                  </a:txBody>
                  <a:tcPr/>
                </a:tc>
                <a:extLst>
                  <a:ext uri="{0D108BD9-81ED-4DB2-BD59-A6C34878D82A}">
                    <a16:rowId xmlns:a16="http://schemas.microsoft.com/office/drawing/2014/main" val="653133114"/>
                  </a:ext>
                </a:extLst>
              </a:tr>
              <a:tr h="658610">
                <a:tc>
                  <a:txBody>
                    <a:bodyPr/>
                    <a:lstStyle/>
                    <a:p>
                      <a:r>
                        <a:rPr lang="en-IN" dirty="0">
                          <a:solidFill>
                            <a:schemeClr val="tx1"/>
                          </a:solidFill>
                        </a:rPr>
                        <a:t>TEAM LEADER</a:t>
                      </a:r>
                    </a:p>
                  </a:txBody>
                  <a:tcPr/>
                </a:tc>
                <a:tc>
                  <a:txBody>
                    <a:bodyPr/>
                    <a:lstStyle/>
                    <a:p>
                      <a:r>
                        <a:rPr lang="en-IN" dirty="0"/>
                        <a:t>MANIVANNAN.J</a:t>
                      </a:r>
                    </a:p>
                  </a:txBody>
                  <a:tcPr/>
                </a:tc>
                <a:tc>
                  <a:txBody>
                    <a:bodyPr/>
                    <a:lstStyle/>
                    <a:p>
                      <a:r>
                        <a:rPr lang="en-IN" dirty="0"/>
                        <a:t>CSE</a:t>
                      </a:r>
                    </a:p>
                  </a:txBody>
                  <a:tcPr/>
                </a:tc>
                <a:tc>
                  <a:txBody>
                    <a:bodyPr/>
                    <a:lstStyle/>
                    <a:p>
                      <a:r>
                        <a:rPr lang="en-IN" dirty="0"/>
                        <a:t>3</a:t>
                      </a:r>
                      <a:r>
                        <a:rPr lang="en-IN" baseline="30000" dirty="0"/>
                        <a:t>rd</a:t>
                      </a:r>
                      <a:r>
                        <a:rPr lang="en-IN" dirty="0"/>
                        <a:t> year</a:t>
                      </a:r>
                    </a:p>
                  </a:txBody>
                  <a:tcPr/>
                </a:tc>
                <a:extLst>
                  <a:ext uri="{0D108BD9-81ED-4DB2-BD59-A6C34878D82A}">
                    <a16:rowId xmlns:a16="http://schemas.microsoft.com/office/drawing/2014/main" val="3789255937"/>
                  </a:ext>
                </a:extLst>
              </a:tr>
              <a:tr h="658610">
                <a:tc>
                  <a:txBody>
                    <a:bodyPr/>
                    <a:lstStyle/>
                    <a:p>
                      <a:r>
                        <a:rPr lang="en-IN" dirty="0"/>
                        <a:t>TEAM MEMBER 1</a:t>
                      </a:r>
                    </a:p>
                  </a:txBody>
                  <a:tcPr/>
                </a:tc>
                <a:tc>
                  <a:txBody>
                    <a:bodyPr/>
                    <a:lstStyle/>
                    <a:p>
                      <a:r>
                        <a:rPr lang="en-IN" dirty="0"/>
                        <a:t>TAMIL SELVAN.S.S</a:t>
                      </a:r>
                    </a:p>
                  </a:txBody>
                  <a:tcPr/>
                </a:tc>
                <a:tc>
                  <a:txBody>
                    <a:bodyPr/>
                    <a:lstStyle/>
                    <a:p>
                      <a:r>
                        <a:rPr lang="en-IN" dirty="0"/>
                        <a:t>CSE</a:t>
                      </a:r>
                    </a:p>
                  </a:txBody>
                  <a:tcPr/>
                </a:tc>
                <a:tc>
                  <a:txBody>
                    <a:bodyPr/>
                    <a:lstStyle/>
                    <a:p>
                      <a:r>
                        <a:rPr lang="en-IN" dirty="0"/>
                        <a:t>3</a:t>
                      </a:r>
                      <a:r>
                        <a:rPr lang="en-IN" baseline="30000" dirty="0"/>
                        <a:t>rd</a:t>
                      </a:r>
                      <a:r>
                        <a:rPr lang="en-IN" dirty="0"/>
                        <a:t> year</a:t>
                      </a:r>
                    </a:p>
                  </a:txBody>
                  <a:tcPr/>
                </a:tc>
                <a:extLst>
                  <a:ext uri="{0D108BD9-81ED-4DB2-BD59-A6C34878D82A}">
                    <a16:rowId xmlns:a16="http://schemas.microsoft.com/office/drawing/2014/main" val="2164698817"/>
                  </a:ext>
                </a:extLst>
              </a:tr>
              <a:tr h="658610">
                <a:tc>
                  <a:txBody>
                    <a:bodyPr/>
                    <a:lstStyle/>
                    <a:p>
                      <a:r>
                        <a:rPr lang="en-IN" dirty="0"/>
                        <a:t>TEAM MEMBER 2</a:t>
                      </a:r>
                    </a:p>
                  </a:txBody>
                  <a:tcPr/>
                </a:tc>
                <a:tc>
                  <a:txBody>
                    <a:bodyPr/>
                    <a:lstStyle/>
                    <a:p>
                      <a:r>
                        <a:rPr lang="en-IN" dirty="0"/>
                        <a:t>THARUN.J.S</a:t>
                      </a:r>
                    </a:p>
                  </a:txBody>
                  <a:tcPr/>
                </a:tc>
                <a:tc>
                  <a:txBody>
                    <a:bodyPr/>
                    <a:lstStyle/>
                    <a:p>
                      <a:r>
                        <a:rPr lang="en-IN" dirty="0"/>
                        <a:t>CSE</a:t>
                      </a:r>
                    </a:p>
                  </a:txBody>
                  <a:tcPr/>
                </a:tc>
                <a:tc>
                  <a:txBody>
                    <a:bodyPr/>
                    <a:lstStyle/>
                    <a:p>
                      <a:r>
                        <a:rPr lang="en-IN" dirty="0"/>
                        <a:t>3</a:t>
                      </a:r>
                      <a:r>
                        <a:rPr lang="en-IN" baseline="30000" dirty="0"/>
                        <a:t>rd</a:t>
                      </a:r>
                      <a:r>
                        <a:rPr lang="en-IN" dirty="0"/>
                        <a:t> year</a:t>
                      </a:r>
                    </a:p>
                  </a:txBody>
                  <a:tcPr/>
                </a:tc>
                <a:extLst>
                  <a:ext uri="{0D108BD9-81ED-4DB2-BD59-A6C34878D82A}">
                    <a16:rowId xmlns:a16="http://schemas.microsoft.com/office/drawing/2014/main" val="751228256"/>
                  </a:ext>
                </a:extLst>
              </a:tr>
              <a:tr h="1027141">
                <a:tc>
                  <a:txBody>
                    <a:bodyPr/>
                    <a:lstStyle/>
                    <a:p>
                      <a:r>
                        <a:rPr lang="en-IN" dirty="0"/>
                        <a:t>TEAM MEMBER 3</a:t>
                      </a:r>
                    </a:p>
                  </a:txBody>
                  <a:tcPr/>
                </a:tc>
                <a:tc>
                  <a:txBody>
                    <a:bodyPr/>
                    <a:lstStyle/>
                    <a:p>
                      <a:r>
                        <a:rPr lang="en-IN" sz="1800" b="0" i="0" u="none" kern="1200" dirty="0">
                          <a:solidFill>
                            <a:schemeClr val="dk1"/>
                          </a:solidFill>
                          <a:latin typeface="+mn-lt"/>
                          <a:ea typeface="+mn-ea"/>
                          <a:cs typeface="+mn-cs"/>
                        </a:rPr>
                        <a:t>SIVA ABINESHWARAN.K</a:t>
                      </a:r>
                      <a:endParaRPr lang="en-IN" b="0" i="0" u="none" dirty="0"/>
                    </a:p>
                  </a:txBody>
                  <a:tcPr/>
                </a:tc>
                <a:tc>
                  <a:txBody>
                    <a:bodyPr/>
                    <a:lstStyle/>
                    <a:p>
                      <a:r>
                        <a:rPr lang="en-IN" dirty="0"/>
                        <a:t>CSE</a:t>
                      </a:r>
                    </a:p>
                  </a:txBody>
                  <a:tcPr/>
                </a:tc>
                <a:tc>
                  <a:txBody>
                    <a:bodyPr/>
                    <a:lstStyle/>
                    <a:p>
                      <a:r>
                        <a:rPr lang="en-IN" dirty="0"/>
                        <a:t>3</a:t>
                      </a:r>
                      <a:r>
                        <a:rPr lang="en-IN" baseline="30000" dirty="0"/>
                        <a:t>rd</a:t>
                      </a:r>
                      <a:r>
                        <a:rPr lang="en-IN" dirty="0"/>
                        <a:t> year</a:t>
                      </a:r>
                    </a:p>
                  </a:txBody>
                  <a:tcPr/>
                </a:tc>
                <a:extLst>
                  <a:ext uri="{0D108BD9-81ED-4DB2-BD59-A6C34878D82A}">
                    <a16:rowId xmlns:a16="http://schemas.microsoft.com/office/drawing/2014/main" val="3876506352"/>
                  </a:ext>
                </a:extLst>
              </a:tr>
            </a:tbl>
          </a:graphicData>
        </a:graphic>
      </p:graphicFrame>
      <p:sp>
        <p:nvSpPr>
          <p:cNvPr id="4" name="TextBox 3">
            <a:extLst>
              <a:ext uri="{FF2B5EF4-FFF2-40B4-BE49-F238E27FC236}">
                <a16:creationId xmlns:a16="http://schemas.microsoft.com/office/drawing/2014/main" id="{CA2B6C9A-548A-E557-23AD-5A981B145737}"/>
              </a:ext>
            </a:extLst>
          </p:cNvPr>
          <p:cNvSpPr txBox="1"/>
          <p:nvPr/>
        </p:nvSpPr>
        <p:spPr>
          <a:xfrm>
            <a:off x="2702560" y="558800"/>
            <a:ext cx="5699760" cy="646331"/>
          </a:xfrm>
          <a:prstGeom prst="rect">
            <a:avLst/>
          </a:prstGeom>
          <a:noFill/>
        </p:spPr>
        <p:txBody>
          <a:bodyPr wrap="square" rtlCol="0">
            <a:spAutoFit/>
          </a:bodyPr>
          <a:lstStyle/>
          <a:p>
            <a:r>
              <a:rPr lang="en-IN" sz="3600" dirty="0">
                <a:latin typeface="Algerian" panose="04020705040A02060702" pitchFamily="82" charset="0"/>
              </a:rPr>
              <a:t>Team members details</a:t>
            </a:r>
          </a:p>
        </p:txBody>
      </p:sp>
    </p:spTree>
    <p:extLst>
      <p:ext uri="{BB962C8B-B14F-4D97-AF65-F5344CB8AC3E}">
        <p14:creationId xmlns:p14="http://schemas.microsoft.com/office/powerpoint/2010/main" val="17013187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420</TotalTime>
  <Words>471</Words>
  <Application>Microsoft Office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Algerian</vt:lpstr>
      <vt:lpstr>Arial</vt:lpstr>
      <vt:lpstr>Arial Black</vt:lpstr>
      <vt:lpstr>Bauhaus 93</vt:lpstr>
      <vt:lpstr>Calibri</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abineshwaran</dc:creator>
  <cp:lastModifiedBy>siva abineshwaran</cp:lastModifiedBy>
  <cp:revision>7</cp:revision>
  <dcterms:created xsi:type="dcterms:W3CDTF">2023-10-08T05:39:57Z</dcterms:created>
  <dcterms:modified xsi:type="dcterms:W3CDTF">2023-10-09T12:34:09Z</dcterms:modified>
</cp:coreProperties>
</file>