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Lst>
  <p:sldSz cx="30240288" cy="42840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0" autoAdjust="0"/>
    <p:restoredTop sz="94660"/>
  </p:normalViewPr>
  <p:slideViewPr>
    <p:cSldViewPr snapToGrid="0">
      <p:cViewPr varScale="1">
        <p:scale>
          <a:sx n="13" d="100"/>
          <a:sy n="13" d="100"/>
        </p:scale>
        <p:origin x="290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695DE-D331-42AA-8837-12E33F25206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4F312263-D150-4A22-BF14-85092BD4A85D}">
      <dgm:prSet phldrT="[Text]"/>
      <dgm:spPr/>
      <dgm:t>
        <a:bodyPr/>
        <a:lstStyle/>
        <a:p>
          <a:r>
            <a:rPr lang="en-US" b="1" dirty="0"/>
            <a:t>Correlation</a:t>
          </a:r>
          <a:endParaRPr lang="en-IN" dirty="0"/>
        </a:p>
      </dgm:t>
    </dgm:pt>
    <dgm:pt modelId="{B0F739DE-1F6F-4B78-94C7-8D0FB536C196}" type="parTrans" cxnId="{905B17B3-B856-47C6-B155-66857DD7EEEA}">
      <dgm:prSet/>
      <dgm:spPr/>
      <dgm:t>
        <a:bodyPr/>
        <a:lstStyle/>
        <a:p>
          <a:endParaRPr lang="en-IN"/>
        </a:p>
      </dgm:t>
    </dgm:pt>
    <dgm:pt modelId="{38777311-A588-42B4-AE1D-2881AD48F450}" type="sibTrans" cxnId="{905B17B3-B856-47C6-B155-66857DD7EEEA}">
      <dgm:prSet/>
      <dgm:spPr/>
      <dgm:t>
        <a:bodyPr/>
        <a:lstStyle/>
        <a:p>
          <a:endParaRPr lang="en-IN"/>
        </a:p>
      </dgm:t>
    </dgm:pt>
    <dgm:pt modelId="{78385C2A-7449-4C2C-A917-13BB4E32B95C}">
      <dgm:prSet phldrT="[Text]"/>
      <dgm:spPr/>
      <dgm:t>
        <a:bodyPr/>
        <a:lstStyle/>
        <a:p>
          <a:r>
            <a:rPr lang="en-US" b="1" dirty="0"/>
            <a:t>Normalization</a:t>
          </a:r>
          <a:endParaRPr lang="en-IN" dirty="0"/>
        </a:p>
      </dgm:t>
    </dgm:pt>
    <dgm:pt modelId="{5EF52330-7766-40D2-8DCC-DE2FF79DAC25}" type="parTrans" cxnId="{3E57A241-AC4D-4869-950D-71A4E878C1A9}">
      <dgm:prSet/>
      <dgm:spPr/>
      <dgm:t>
        <a:bodyPr/>
        <a:lstStyle/>
        <a:p>
          <a:endParaRPr lang="en-IN"/>
        </a:p>
      </dgm:t>
    </dgm:pt>
    <dgm:pt modelId="{E22E6D2D-56FD-4435-AAAF-924AD5FFCD1E}" type="sibTrans" cxnId="{3E57A241-AC4D-4869-950D-71A4E878C1A9}">
      <dgm:prSet/>
      <dgm:spPr/>
      <dgm:t>
        <a:bodyPr/>
        <a:lstStyle/>
        <a:p>
          <a:endParaRPr lang="en-IN"/>
        </a:p>
      </dgm:t>
    </dgm:pt>
    <dgm:pt modelId="{24D622FF-6529-47B6-820D-8151C98E0028}">
      <dgm:prSet phldrT="[Text]"/>
      <dgm:spPr/>
      <dgm:t>
        <a:bodyPr/>
        <a:lstStyle/>
        <a:p>
          <a:r>
            <a:rPr lang="en-US" b="1" dirty="0"/>
            <a:t>Clustering</a:t>
          </a:r>
          <a:endParaRPr lang="en-IN" dirty="0"/>
        </a:p>
      </dgm:t>
    </dgm:pt>
    <dgm:pt modelId="{0A984A66-AABA-4115-9AE6-05C39DA98DD8}" type="parTrans" cxnId="{B34E2F02-A8D1-4B03-B544-4AA08DEA84C4}">
      <dgm:prSet/>
      <dgm:spPr/>
      <dgm:t>
        <a:bodyPr/>
        <a:lstStyle/>
        <a:p>
          <a:endParaRPr lang="en-IN"/>
        </a:p>
      </dgm:t>
    </dgm:pt>
    <dgm:pt modelId="{CAFAADE1-5D2C-472B-8615-F21F9BD941FB}" type="sibTrans" cxnId="{B34E2F02-A8D1-4B03-B544-4AA08DEA84C4}">
      <dgm:prSet/>
      <dgm:spPr/>
      <dgm:t>
        <a:bodyPr/>
        <a:lstStyle/>
        <a:p>
          <a:endParaRPr lang="en-IN"/>
        </a:p>
      </dgm:t>
    </dgm:pt>
    <dgm:pt modelId="{E2C977E8-AF4E-4023-8788-7815554AD10A}">
      <dgm:prSet phldrT="[Text]"/>
      <dgm:spPr/>
      <dgm:t>
        <a:bodyPr/>
        <a:lstStyle/>
        <a:p>
          <a:pPr>
            <a:buFont typeface="Arial" panose="020B0604020202020204" pitchFamily="34" charset="0"/>
            <a:buChar char="•"/>
          </a:pPr>
          <a:r>
            <a:rPr lang="en-US" b="1" dirty="0"/>
            <a:t>Curve Fitting</a:t>
          </a:r>
          <a:endParaRPr lang="en-IN" dirty="0"/>
        </a:p>
      </dgm:t>
    </dgm:pt>
    <dgm:pt modelId="{D1F3E458-023F-4437-9774-7910B017F2D2}" type="parTrans" cxnId="{0EF19537-7DAF-40F8-9205-2B3FEE2A95D8}">
      <dgm:prSet/>
      <dgm:spPr/>
      <dgm:t>
        <a:bodyPr/>
        <a:lstStyle/>
        <a:p>
          <a:endParaRPr lang="en-IN"/>
        </a:p>
      </dgm:t>
    </dgm:pt>
    <dgm:pt modelId="{32440C05-3AD8-4C8E-A1AB-F079D25E38F2}" type="sibTrans" cxnId="{0EF19537-7DAF-40F8-9205-2B3FEE2A95D8}">
      <dgm:prSet/>
      <dgm:spPr/>
      <dgm:t>
        <a:bodyPr/>
        <a:lstStyle/>
        <a:p>
          <a:endParaRPr lang="en-IN"/>
        </a:p>
      </dgm:t>
    </dgm:pt>
    <dgm:pt modelId="{C30DE8CE-F419-4C2C-BA5F-921007C5AA12}" type="pres">
      <dgm:prSet presAssocID="{31D695DE-D331-42AA-8837-12E33F252061}" presName="diagram" presStyleCnt="0">
        <dgm:presLayoutVars>
          <dgm:dir/>
          <dgm:resizeHandles val="exact"/>
        </dgm:presLayoutVars>
      </dgm:prSet>
      <dgm:spPr/>
    </dgm:pt>
    <dgm:pt modelId="{0DFE096E-FD20-44B6-BBC4-F6BF22FB93BB}" type="pres">
      <dgm:prSet presAssocID="{4F312263-D150-4A22-BF14-85092BD4A85D}" presName="node" presStyleLbl="node1" presStyleIdx="0" presStyleCnt="4" custScaleY="32081">
        <dgm:presLayoutVars>
          <dgm:bulletEnabled val="1"/>
        </dgm:presLayoutVars>
      </dgm:prSet>
      <dgm:spPr/>
    </dgm:pt>
    <dgm:pt modelId="{6F6ED169-4DBC-4CC7-94AB-6CDD83196038}" type="pres">
      <dgm:prSet presAssocID="{38777311-A588-42B4-AE1D-2881AD48F450}" presName="sibTrans" presStyleCnt="0"/>
      <dgm:spPr/>
    </dgm:pt>
    <dgm:pt modelId="{A418F899-31AF-4181-B243-391081B2CA01}" type="pres">
      <dgm:prSet presAssocID="{78385C2A-7449-4C2C-A917-13BB4E32B95C}" presName="node" presStyleLbl="node1" presStyleIdx="1" presStyleCnt="4" custScaleY="39644">
        <dgm:presLayoutVars>
          <dgm:bulletEnabled val="1"/>
        </dgm:presLayoutVars>
      </dgm:prSet>
      <dgm:spPr/>
    </dgm:pt>
    <dgm:pt modelId="{7B43A257-02BB-4FDD-8A58-AE308B94B324}" type="pres">
      <dgm:prSet presAssocID="{E22E6D2D-56FD-4435-AAAF-924AD5FFCD1E}" presName="sibTrans" presStyleCnt="0"/>
      <dgm:spPr/>
    </dgm:pt>
    <dgm:pt modelId="{3DEC870F-9A5A-45DD-84A9-C6C8A9223CC4}" type="pres">
      <dgm:prSet presAssocID="{24D622FF-6529-47B6-820D-8151C98E0028}" presName="node" presStyleLbl="node1" presStyleIdx="2" presStyleCnt="4" custScaleY="42125">
        <dgm:presLayoutVars>
          <dgm:bulletEnabled val="1"/>
        </dgm:presLayoutVars>
      </dgm:prSet>
      <dgm:spPr/>
    </dgm:pt>
    <dgm:pt modelId="{0D67548F-73BB-4927-A563-1E1AA99F7126}" type="pres">
      <dgm:prSet presAssocID="{CAFAADE1-5D2C-472B-8615-F21F9BD941FB}" presName="sibTrans" presStyleCnt="0"/>
      <dgm:spPr/>
    </dgm:pt>
    <dgm:pt modelId="{E51C51FA-81DD-4135-A1D1-CC3F1F3119AA}" type="pres">
      <dgm:prSet presAssocID="{E2C977E8-AF4E-4023-8788-7815554AD10A}" presName="node" presStyleLbl="node1" presStyleIdx="3" presStyleCnt="4" custAng="0" custScaleY="49919">
        <dgm:presLayoutVars>
          <dgm:bulletEnabled val="1"/>
        </dgm:presLayoutVars>
      </dgm:prSet>
      <dgm:spPr/>
    </dgm:pt>
  </dgm:ptLst>
  <dgm:cxnLst>
    <dgm:cxn modelId="{B34E2F02-A8D1-4B03-B544-4AA08DEA84C4}" srcId="{31D695DE-D331-42AA-8837-12E33F252061}" destId="{24D622FF-6529-47B6-820D-8151C98E0028}" srcOrd="2" destOrd="0" parTransId="{0A984A66-AABA-4115-9AE6-05C39DA98DD8}" sibTransId="{CAFAADE1-5D2C-472B-8615-F21F9BD941FB}"/>
    <dgm:cxn modelId="{07B7FC23-CA74-4F9E-B056-84B6BBCE94F9}" type="presOf" srcId="{31D695DE-D331-42AA-8837-12E33F252061}" destId="{C30DE8CE-F419-4C2C-BA5F-921007C5AA12}" srcOrd="0" destOrd="0" presId="urn:microsoft.com/office/officeart/2005/8/layout/default"/>
    <dgm:cxn modelId="{0EF19537-7DAF-40F8-9205-2B3FEE2A95D8}" srcId="{31D695DE-D331-42AA-8837-12E33F252061}" destId="{E2C977E8-AF4E-4023-8788-7815554AD10A}" srcOrd="3" destOrd="0" parTransId="{D1F3E458-023F-4437-9774-7910B017F2D2}" sibTransId="{32440C05-3AD8-4C8E-A1AB-F079D25E38F2}"/>
    <dgm:cxn modelId="{3E57A241-AC4D-4869-950D-71A4E878C1A9}" srcId="{31D695DE-D331-42AA-8837-12E33F252061}" destId="{78385C2A-7449-4C2C-A917-13BB4E32B95C}" srcOrd="1" destOrd="0" parTransId="{5EF52330-7766-40D2-8DCC-DE2FF79DAC25}" sibTransId="{E22E6D2D-56FD-4435-AAAF-924AD5FFCD1E}"/>
    <dgm:cxn modelId="{B81E5A77-F36D-46E9-B479-BC2E85AF452A}" type="presOf" srcId="{4F312263-D150-4A22-BF14-85092BD4A85D}" destId="{0DFE096E-FD20-44B6-BBC4-F6BF22FB93BB}" srcOrd="0" destOrd="0" presId="urn:microsoft.com/office/officeart/2005/8/layout/default"/>
    <dgm:cxn modelId="{3EADC480-F749-432E-9202-56DC7FB16198}" type="presOf" srcId="{E2C977E8-AF4E-4023-8788-7815554AD10A}" destId="{E51C51FA-81DD-4135-A1D1-CC3F1F3119AA}" srcOrd="0" destOrd="0" presId="urn:microsoft.com/office/officeart/2005/8/layout/default"/>
    <dgm:cxn modelId="{62F42C94-63D8-4020-92BE-3C8ACF0CD47A}" type="presOf" srcId="{78385C2A-7449-4C2C-A917-13BB4E32B95C}" destId="{A418F899-31AF-4181-B243-391081B2CA01}" srcOrd="0" destOrd="0" presId="urn:microsoft.com/office/officeart/2005/8/layout/default"/>
    <dgm:cxn modelId="{905B17B3-B856-47C6-B155-66857DD7EEEA}" srcId="{31D695DE-D331-42AA-8837-12E33F252061}" destId="{4F312263-D150-4A22-BF14-85092BD4A85D}" srcOrd="0" destOrd="0" parTransId="{B0F739DE-1F6F-4B78-94C7-8D0FB536C196}" sibTransId="{38777311-A588-42B4-AE1D-2881AD48F450}"/>
    <dgm:cxn modelId="{1927D3F5-F819-4FDA-A59F-25B70FDD9C6C}" type="presOf" srcId="{24D622FF-6529-47B6-820D-8151C98E0028}" destId="{3DEC870F-9A5A-45DD-84A9-C6C8A9223CC4}" srcOrd="0" destOrd="0" presId="urn:microsoft.com/office/officeart/2005/8/layout/default"/>
    <dgm:cxn modelId="{376CE729-DB59-4FE3-960F-FE555E32C5A8}" type="presParOf" srcId="{C30DE8CE-F419-4C2C-BA5F-921007C5AA12}" destId="{0DFE096E-FD20-44B6-BBC4-F6BF22FB93BB}" srcOrd="0" destOrd="0" presId="urn:microsoft.com/office/officeart/2005/8/layout/default"/>
    <dgm:cxn modelId="{7F7D955C-FC09-4579-B99E-4EDE4D3C697E}" type="presParOf" srcId="{C30DE8CE-F419-4C2C-BA5F-921007C5AA12}" destId="{6F6ED169-4DBC-4CC7-94AB-6CDD83196038}" srcOrd="1" destOrd="0" presId="urn:microsoft.com/office/officeart/2005/8/layout/default"/>
    <dgm:cxn modelId="{707CAB42-ED39-4B26-9B33-BFE8AD51F2EF}" type="presParOf" srcId="{C30DE8CE-F419-4C2C-BA5F-921007C5AA12}" destId="{A418F899-31AF-4181-B243-391081B2CA01}" srcOrd="2" destOrd="0" presId="urn:microsoft.com/office/officeart/2005/8/layout/default"/>
    <dgm:cxn modelId="{C9EC787B-256E-4190-9A45-3DEC509B7A39}" type="presParOf" srcId="{C30DE8CE-F419-4C2C-BA5F-921007C5AA12}" destId="{7B43A257-02BB-4FDD-8A58-AE308B94B324}" srcOrd="3" destOrd="0" presId="urn:microsoft.com/office/officeart/2005/8/layout/default"/>
    <dgm:cxn modelId="{13E0B2C8-D53B-46E8-918D-9A1795BDF095}" type="presParOf" srcId="{C30DE8CE-F419-4C2C-BA5F-921007C5AA12}" destId="{3DEC870F-9A5A-45DD-84A9-C6C8A9223CC4}" srcOrd="4" destOrd="0" presId="urn:microsoft.com/office/officeart/2005/8/layout/default"/>
    <dgm:cxn modelId="{3E82D9F2-AFE5-4760-A6C1-886FADD24485}" type="presParOf" srcId="{C30DE8CE-F419-4C2C-BA5F-921007C5AA12}" destId="{0D67548F-73BB-4927-A563-1E1AA99F7126}" srcOrd="5" destOrd="0" presId="urn:microsoft.com/office/officeart/2005/8/layout/default"/>
    <dgm:cxn modelId="{4F62D2F8-BA81-4BEA-A40B-3890385C65C2}" type="presParOf" srcId="{C30DE8CE-F419-4C2C-BA5F-921007C5AA12}" destId="{E51C51FA-81DD-4135-A1D1-CC3F1F3119AA}"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E096E-FD20-44B6-BBC4-F6BF22FB93BB}">
      <dsp:nvSpPr>
        <dsp:cNvPr id="0" name=""/>
        <dsp:cNvSpPr/>
      </dsp:nvSpPr>
      <dsp:spPr>
        <a:xfrm>
          <a:off x="810361" y="63781"/>
          <a:ext cx="2808275" cy="540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Correlation</a:t>
          </a:r>
          <a:endParaRPr lang="en-IN" sz="2500" kern="1200" dirty="0"/>
        </a:p>
      </dsp:txBody>
      <dsp:txXfrm>
        <a:off x="810361" y="63781"/>
        <a:ext cx="2808275" cy="540553"/>
      </dsp:txXfrm>
    </dsp:sp>
    <dsp:sp modelId="{A418F899-31AF-4181-B243-391081B2CA01}">
      <dsp:nvSpPr>
        <dsp:cNvPr id="0" name=""/>
        <dsp:cNvSpPr/>
      </dsp:nvSpPr>
      <dsp:spPr>
        <a:xfrm>
          <a:off x="3899464" y="64"/>
          <a:ext cx="2808275" cy="6679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Normalization</a:t>
          </a:r>
          <a:endParaRPr lang="en-IN" sz="2500" kern="1200" dirty="0"/>
        </a:p>
      </dsp:txBody>
      <dsp:txXfrm>
        <a:off x="3899464" y="64"/>
        <a:ext cx="2808275" cy="667987"/>
      </dsp:txXfrm>
    </dsp:sp>
    <dsp:sp modelId="{3DEC870F-9A5A-45DD-84A9-C6C8A9223CC4}">
      <dsp:nvSpPr>
        <dsp:cNvPr id="0" name=""/>
        <dsp:cNvSpPr/>
      </dsp:nvSpPr>
      <dsp:spPr>
        <a:xfrm>
          <a:off x="810361" y="1014542"/>
          <a:ext cx="2808275" cy="7097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Clustering</a:t>
          </a:r>
          <a:endParaRPr lang="en-IN" sz="2500" kern="1200" dirty="0"/>
        </a:p>
      </dsp:txBody>
      <dsp:txXfrm>
        <a:off x="810361" y="1014542"/>
        <a:ext cx="2808275" cy="709791"/>
      </dsp:txXfrm>
    </dsp:sp>
    <dsp:sp modelId="{E51C51FA-81DD-4135-A1D1-CC3F1F3119AA}">
      <dsp:nvSpPr>
        <dsp:cNvPr id="0" name=""/>
        <dsp:cNvSpPr/>
      </dsp:nvSpPr>
      <dsp:spPr>
        <a:xfrm>
          <a:off x="3899464" y="948879"/>
          <a:ext cx="2808275" cy="841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Font typeface="Arial" panose="020B0604020202020204" pitchFamily="34" charset="0"/>
            <a:buNone/>
          </a:pPr>
          <a:r>
            <a:rPr lang="en-US" sz="2500" b="1" kern="1200" dirty="0"/>
            <a:t>Curve Fitting</a:t>
          </a:r>
          <a:endParaRPr lang="en-IN" sz="2500" kern="1200" dirty="0"/>
        </a:p>
      </dsp:txBody>
      <dsp:txXfrm>
        <a:off x="3899464" y="948879"/>
        <a:ext cx="2808275" cy="84111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11132"/>
            <a:ext cx="25704245" cy="14914762"/>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501064"/>
            <a:ext cx="22680216" cy="10343147"/>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6118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3783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80848"/>
            <a:ext cx="6520562" cy="363051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80848"/>
            <a:ext cx="19183683" cy="363051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088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2179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80331"/>
            <a:ext cx="26082248" cy="178203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69280"/>
            <a:ext cx="26082248" cy="9371307"/>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6526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29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0857"/>
            <a:ext cx="26082248" cy="828047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501820"/>
            <a:ext cx="12793057"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48601"/>
            <a:ext cx="12793057"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501820"/>
            <a:ext cx="12856061"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48601"/>
            <a:ext cx="12856061"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0185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910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3850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68216"/>
            <a:ext cx="15309146" cy="3044436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4586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68216"/>
            <a:ext cx="15309146" cy="3044436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9817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0857"/>
            <a:ext cx="26082248" cy="82804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706598"/>
            <a:ext cx="6804065" cy="2280848"/>
          </a:xfrm>
          <a:prstGeom prst="rect">
            <a:avLst/>
          </a:prstGeom>
        </p:spPr>
        <p:txBody>
          <a:bodyPr vert="horz" lIns="91440" tIns="45720" rIns="91440" bIns="45720" rtlCol="0" anchor="ctr"/>
          <a:lstStyle>
            <a:lvl1pPr algn="l">
              <a:defRPr sz="3969">
                <a:solidFill>
                  <a:schemeClr val="tx1">
                    <a:tint val="75000"/>
                  </a:schemeClr>
                </a:solidFill>
              </a:defRPr>
            </a:lvl1pPr>
          </a:lstStyle>
          <a:p>
            <a:fld id="{63A1C593-65D0-4073-BCC9-577B9352EA97}" type="datetimeFigureOut">
              <a:rPr lang="en-US" smtClean="0"/>
              <a:t>5/10/2023</a:t>
            </a:fld>
            <a:endParaRPr lang="en-US"/>
          </a:p>
        </p:txBody>
      </p:sp>
      <p:sp>
        <p:nvSpPr>
          <p:cNvPr id="5" name="Footer Placeholder 4"/>
          <p:cNvSpPr>
            <a:spLocks noGrp="1"/>
          </p:cNvSpPr>
          <p:nvPr>
            <p:ph type="ftr" sz="quarter" idx="3"/>
          </p:nvPr>
        </p:nvSpPr>
        <p:spPr>
          <a:xfrm>
            <a:off x="10017096" y="39706598"/>
            <a:ext cx="10206097" cy="2280848"/>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57203" y="39706598"/>
            <a:ext cx="6804065" cy="2280848"/>
          </a:xfrm>
          <a:prstGeom prst="rect">
            <a:avLst/>
          </a:prstGeom>
        </p:spPr>
        <p:txBody>
          <a:bodyPr vert="horz" lIns="91440" tIns="45720" rIns="91440" bIns="45720" rtlCol="0" anchor="ctr"/>
          <a:lstStyle>
            <a:lvl1pPr algn="r">
              <a:defRPr sz="3969">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398158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diagramDrawing" Target="../diagrams/drawing1.xml"/><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90"/>
            <a:ext cx="30240287" cy="2581210"/>
          </a:xfrm>
          <a:solidFill>
            <a:srgbClr val="002060"/>
          </a:solidFill>
        </p:spPr>
        <p:txBody>
          <a:bodyPr>
            <a:noAutofit/>
          </a:bodyPr>
          <a:lstStyle/>
          <a:p>
            <a:r>
              <a:rPr lang="en-US" sz="16600" b="1" dirty="0">
                <a:solidFill>
                  <a:schemeClr val="bg1">
                    <a:lumMod val="95000"/>
                  </a:schemeClr>
                </a:solidFill>
                <a:effectLst>
                  <a:outerShdw blurRad="38100" dist="38100" dir="2700000" algn="tl">
                    <a:srgbClr val="000000">
                      <a:alpha val="43137"/>
                    </a:srgbClr>
                  </a:outerShdw>
                </a:effectLst>
                <a:latin typeface="+mn-lt"/>
              </a:rPr>
              <a:t>CO2 Emission and GDP Per Capita</a:t>
            </a:r>
          </a:p>
        </p:txBody>
      </p:sp>
      <p:sp>
        <p:nvSpPr>
          <p:cNvPr id="3" name="Subtitle 2"/>
          <p:cNvSpPr>
            <a:spLocks noGrp="1"/>
          </p:cNvSpPr>
          <p:nvPr>
            <p:ph type="subTitle" idx="1"/>
          </p:nvPr>
        </p:nvSpPr>
        <p:spPr>
          <a:xfrm>
            <a:off x="15884209" y="3042074"/>
            <a:ext cx="14133248" cy="7060222"/>
          </a:xfrm>
        </p:spPr>
        <p:txBody>
          <a:bodyPr>
            <a:normAutofit/>
          </a:bodyPr>
          <a:lstStyle/>
          <a:p>
            <a:pPr algn="l"/>
            <a:r>
              <a:rPr lang="en-US" sz="9600" b="1" dirty="0">
                <a:effectLst>
                  <a:outerShdw blurRad="38100" dist="38100" dir="2700000" algn="tl">
                    <a:srgbClr val="000000">
                      <a:alpha val="43137"/>
                    </a:srgbClr>
                  </a:outerShdw>
                </a:effectLst>
              </a:rPr>
              <a:t>Technology and Background</a:t>
            </a:r>
          </a:p>
          <a:p>
            <a:pPr algn="just"/>
            <a:r>
              <a:rPr lang="en-US" sz="5200" b="1" dirty="0"/>
              <a:t>The collected data has been analyzed and the analytics have been applied there to get insights of the indicators which have been selected. In this context, the below-mentioned technologies have been applied:</a:t>
            </a:r>
          </a:p>
          <a:p>
            <a:pPr algn="just"/>
            <a:endParaRPr lang="en-US" sz="2200" b="1" dirty="0"/>
          </a:p>
        </p:txBody>
      </p:sp>
      <p:sp>
        <p:nvSpPr>
          <p:cNvPr id="4" name="Subtitle 2"/>
          <p:cNvSpPr txBox="1">
            <a:spLocks/>
          </p:cNvSpPr>
          <p:nvPr/>
        </p:nvSpPr>
        <p:spPr>
          <a:xfrm>
            <a:off x="342900" y="2920699"/>
            <a:ext cx="14633776" cy="10284619"/>
          </a:xfrm>
          <a:prstGeom prst="rect">
            <a:avLst/>
          </a:prstGeom>
        </p:spPr>
        <p:txBody>
          <a:bodyPr vert="horz" lIns="91440" tIns="45720" rIns="91440" bIns="45720" rtlCol="0">
            <a:normAutofit lnSpcReduction="10000"/>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9600" b="1" dirty="0">
                <a:effectLst>
                  <a:outerShdw blurRad="38100" dist="38100" dir="2700000" algn="tl">
                    <a:srgbClr val="000000">
                      <a:alpha val="43137"/>
                    </a:srgbClr>
                  </a:outerShdw>
                </a:effectLst>
              </a:rPr>
              <a:t>Introduction and Aim </a:t>
            </a:r>
          </a:p>
          <a:p>
            <a:pPr algn="just"/>
            <a:r>
              <a:rPr lang="en-US" sz="4800" b="1" dirty="0"/>
              <a:t>The emission of CO2 is the result of the usability of the fuels for industry and household purposes. The GPP per capita is the measure of the output of a country per person. It means the total revenue of the country is divided by the number of people living there to calculate GDP Per capita. As the major part of a country’s income come from industries, so a large number of fuels are consumed there to produce power. So, if the number of people in a country will be higher, certainly, the emission of CO2 will be higher. In this project, the relationship of the emission of CO2 with the GDP per capita to understand the growth of a country and the pollution factors.</a:t>
            </a:r>
          </a:p>
        </p:txBody>
      </p:sp>
      <p:sp>
        <p:nvSpPr>
          <p:cNvPr id="5" name="Subtitle 2"/>
          <p:cNvSpPr txBox="1">
            <a:spLocks/>
          </p:cNvSpPr>
          <p:nvPr/>
        </p:nvSpPr>
        <p:spPr>
          <a:xfrm>
            <a:off x="15670637" y="19641065"/>
            <a:ext cx="13845751" cy="4583084"/>
          </a:xfrm>
          <a:prstGeom prst="rect">
            <a:avLst/>
          </a:prstGeom>
        </p:spPr>
        <p:txBody>
          <a:bodyPr vert="horz" lIns="91440" tIns="45720" rIns="91440" bIns="45720" rtlCol="0">
            <a:normAutofit/>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10400" b="1" dirty="0">
                <a:effectLst>
                  <a:outerShdw blurRad="38100" dist="38100" dir="2700000" algn="tl">
                    <a:srgbClr val="000000">
                      <a:alpha val="43137"/>
                    </a:srgbClr>
                  </a:outerShdw>
                </a:effectLst>
              </a:rPr>
              <a:t>Result of Clustering</a:t>
            </a:r>
          </a:p>
          <a:p>
            <a:pPr algn="just"/>
            <a:r>
              <a:rPr lang="en-US" sz="4800" b="1" dirty="0"/>
              <a:t>Clustering has been to visualize the statistics of countries for GDP Per Capita. The clustering has been done using K-Means algorithms after normalizing the data. The pipeline is shown below:</a:t>
            </a:r>
            <a:endParaRPr lang="en-US" sz="2800" b="1" dirty="0"/>
          </a:p>
        </p:txBody>
      </p:sp>
      <p:sp>
        <p:nvSpPr>
          <p:cNvPr id="6" name="Subtitle 2"/>
          <p:cNvSpPr txBox="1">
            <a:spLocks/>
          </p:cNvSpPr>
          <p:nvPr/>
        </p:nvSpPr>
        <p:spPr>
          <a:xfrm>
            <a:off x="15689917" y="11620056"/>
            <a:ext cx="14138132" cy="5105388"/>
          </a:xfrm>
          <a:prstGeom prst="rect">
            <a:avLst/>
          </a:prstGeom>
        </p:spPr>
        <p:txBody>
          <a:bodyPr vert="horz" lIns="91440" tIns="45720" rIns="91440" bIns="45720" rtlCol="0">
            <a:normAutofit fontScale="92500"/>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9600" b="1" dirty="0">
                <a:effectLst>
                  <a:outerShdw blurRad="38100" dist="38100" dir="2700000" algn="tl">
                    <a:srgbClr val="000000">
                      <a:alpha val="43137"/>
                    </a:srgbClr>
                  </a:outerShdw>
                </a:effectLst>
              </a:rPr>
              <a:t>Data Analysis</a:t>
            </a:r>
          </a:p>
          <a:p>
            <a:pPr algn="just"/>
            <a:r>
              <a:rPr lang="en-US" sz="4800" b="1" dirty="0"/>
              <a:t>The analyses have been done on both data to understand the progress of CO2 Emissions and GDP Per Capita for the selected countries. It has been seen that the highest CO2 emission has been seen for India whereas the highest growth of GDP Per Capital has been seen for Great Britain.</a:t>
            </a:r>
            <a:endParaRPr lang="en-US" sz="2000" b="1" dirty="0"/>
          </a:p>
        </p:txBody>
      </p:sp>
      <p:sp>
        <p:nvSpPr>
          <p:cNvPr id="8" name="Subtitle 2"/>
          <p:cNvSpPr txBox="1">
            <a:spLocks/>
          </p:cNvSpPr>
          <p:nvPr/>
        </p:nvSpPr>
        <p:spPr>
          <a:xfrm>
            <a:off x="15135462" y="37015621"/>
            <a:ext cx="13055600" cy="5824654"/>
          </a:xfrm>
          <a:prstGeom prst="rect">
            <a:avLst/>
          </a:prstGeom>
        </p:spPr>
        <p:txBody>
          <a:bodyPr vert="horz" lIns="91440" tIns="45720" rIns="91440" bIns="45720" rtlCol="0">
            <a:normAutofit/>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b="1" dirty="0">
                <a:effectLst>
                  <a:outerShdw blurRad="38100" dist="38100" dir="2700000" algn="tl">
                    <a:srgbClr val="000000">
                      <a:alpha val="43137"/>
                    </a:srgbClr>
                  </a:outerShdw>
                </a:effectLst>
              </a:rPr>
              <a:t>References</a:t>
            </a:r>
          </a:p>
          <a:p>
            <a:pPr algn="just"/>
            <a:r>
              <a:rPr lang="en-US" sz="2800" b="1" dirty="0">
                <a:effectLst>
                  <a:outerShdw blurRad="38100" dist="38100" dir="2700000" algn="tl">
                    <a:srgbClr val="000000">
                      <a:alpha val="43137"/>
                    </a:srgbClr>
                  </a:outerShdw>
                </a:effectLst>
              </a:rPr>
              <a:t>Ren, H., </a:t>
            </a:r>
            <a:r>
              <a:rPr lang="en-US" sz="2800" b="1" dirty="0" err="1">
                <a:effectLst>
                  <a:outerShdw blurRad="38100" dist="38100" dir="2700000" algn="tl">
                    <a:srgbClr val="000000">
                      <a:alpha val="43137"/>
                    </a:srgbClr>
                  </a:outerShdw>
                </a:effectLst>
              </a:rPr>
              <a:t>Guo</a:t>
            </a:r>
            <a:r>
              <a:rPr lang="en-US" sz="2800" b="1" dirty="0">
                <a:effectLst>
                  <a:outerShdw blurRad="38100" dist="38100" dir="2700000" algn="tl">
                    <a:srgbClr val="000000">
                      <a:alpha val="43137"/>
                    </a:srgbClr>
                  </a:outerShdw>
                </a:effectLst>
              </a:rPr>
              <a:t>, J. &amp; Sun, L., 2018. Prediction Algorithm Based on Weather Forecast for Energy-Harvesting Wireless Sensor Networks. 17th IEEE International Conference On Trust, Security And Privacy In Computing And Communications, pp. 1785-1790.</a:t>
            </a:r>
          </a:p>
          <a:p>
            <a:pPr algn="just"/>
            <a:r>
              <a:rPr lang="en-US" sz="2800" b="1" dirty="0" err="1">
                <a:effectLst>
                  <a:outerShdw blurRad="38100" dist="38100" dir="2700000" algn="tl">
                    <a:srgbClr val="000000">
                      <a:alpha val="43137"/>
                    </a:srgbClr>
                  </a:outerShdw>
                </a:effectLst>
              </a:rPr>
              <a:t>Rivero</a:t>
            </a:r>
            <a:r>
              <a:rPr lang="en-US" sz="2800" b="1" dirty="0">
                <a:effectLst>
                  <a:outerShdw blurRad="38100" dist="38100" dir="2700000" algn="tl">
                    <a:srgbClr val="000000">
                      <a:alpha val="43137"/>
                    </a:srgbClr>
                  </a:outerShdw>
                </a:effectLst>
              </a:rPr>
              <a:t>, C. R., Tupac, Y. &amp; </a:t>
            </a:r>
            <a:r>
              <a:rPr lang="en-US" sz="2800" b="1" dirty="0" err="1">
                <a:effectLst>
                  <a:outerShdw blurRad="38100" dist="38100" dir="2700000" algn="tl">
                    <a:srgbClr val="000000">
                      <a:alpha val="43137"/>
                    </a:srgbClr>
                  </a:outerShdw>
                </a:effectLst>
              </a:rPr>
              <a:t>Pucheta</a:t>
            </a:r>
            <a:r>
              <a:rPr lang="en-US" sz="2800" b="1" dirty="0">
                <a:effectLst>
                  <a:outerShdw blurRad="38100" dist="38100" dir="2700000" algn="tl">
                    <a:srgbClr val="000000">
                      <a:alpha val="43137"/>
                    </a:srgbClr>
                  </a:outerShdw>
                </a:effectLst>
              </a:rPr>
              <a:t>, J., 2017. Time-series prediction with BEMCA approach: Application to short rainfall series. IEEE Latin American Conference on Computational Intelligence (LA-CCI), pp. 1-6.</a:t>
            </a:r>
          </a:p>
          <a:p>
            <a:pPr algn="just"/>
            <a:r>
              <a:rPr lang="en-US" sz="2800" b="1" dirty="0">
                <a:effectLst>
                  <a:outerShdw blurRad="38100" dist="38100" dir="2700000" algn="tl">
                    <a:srgbClr val="000000">
                      <a:alpha val="43137"/>
                    </a:srgbClr>
                  </a:outerShdw>
                </a:effectLst>
              </a:rPr>
              <a:t>Singh, B. K., </a:t>
            </a:r>
            <a:r>
              <a:rPr lang="en-US" sz="2800" b="1" dirty="0" err="1">
                <a:effectLst>
                  <a:outerShdw blurRad="38100" dist="38100" dir="2700000" algn="tl">
                    <a:srgbClr val="000000">
                      <a:alpha val="43137"/>
                    </a:srgbClr>
                  </a:outerShdw>
                </a:effectLst>
              </a:rPr>
              <a:t>Bisen</a:t>
            </a:r>
            <a:r>
              <a:rPr lang="en-US" sz="2800" b="1" dirty="0">
                <a:effectLst>
                  <a:outerShdw blurRad="38100" dist="38100" dir="2700000" algn="tl">
                    <a:srgbClr val="000000">
                      <a:alpha val="43137"/>
                    </a:srgbClr>
                  </a:outerShdw>
                </a:effectLst>
              </a:rPr>
              <a:t>, T. &amp; </a:t>
            </a:r>
            <a:r>
              <a:rPr lang="en-US" sz="2800" b="1" dirty="0" err="1">
                <a:effectLst>
                  <a:outerShdw blurRad="38100" dist="38100" dir="2700000" algn="tl">
                    <a:srgbClr val="000000">
                      <a:alpha val="43137"/>
                    </a:srgbClr>
                  </a:outerShdw>
                </a:effectLst>
              </a:rPr>
              <a:t>Kharayat</a:t>
            </a:r>
            <a:r>
              <a:rPr lang="en-US" sz="2800" b="1" dirty="0">
                <a:effectLst>
                  <a:outerShdw blurRad="38100" dist="38100" dir="2700000" algn="tl">
                    <a:srgbClr val="000000">
                      <a:alpha val="43137"/>
                    </a:srgbClr>
                  </a:outerShdw>
                </a:effectLst>
              </a:rPr>
              <a:t>, S., 2018. Disease Manifestation Prediction from Weather Data Using Extreme Learning Machine. 3rd International Conference On Internet of Things: Smart Innovation and Usages (</a:t>
            </a:r>
            <a:r>
              <a:rPr lang="en-US" sz="2800" b="1" dirty="0" err="1">
                <a:effectLst>
                  <a:outerShdw blurRad="38100" dist="38100" dir="2700000" algn="tl">
                    <a:srgbClr val="000000">
                      <a:alpha val="43137"/>
                    </a:srgbClr>
                  </a:outerShdw>
                </a:effectLst>
              </a:rPr>
              <a:t>IoT</a:t>
            </a:r>
            <a:r>
              <a:rPr lang="en-US" sz="2800" b="1" dirty="0">
                <a:effectLst>
                  <a:outerShdw blurRad="38100" dist="38100" dir="2700000" algn="tl">
                    <a:srgbClr val="000000">
                      <a:alpha val="43137"/>
                    </a:srgbClr>
                  </a:outerShdw>
                </a:effectLst>
              </a:rPr>
              <a:t>-SIU), pp. 1-6.</a:t>
            </a:r>
          </a:p>
        </p:txBody>
      </p:sp>
      <p:sp>
        <p:nvSpPr>
          <p:cNvPr id="10" name="Subtitle 2"/>
          <p:cNvSpPr txBox="1">
            <a:spLocks/>
          </p:cNvSpPr>
          <p:nvPr/>
        </p:nvSpPr>
        <p:spPr>
          <a:xfrm>
            <a:off x="15724698" y="27363333"/>
            <a:ext cx="13885752" cy="4948489"/>
          </a:xfrm>
          <a:prstGeom prst="rect">
            <a:avLst/>
          </a:prstGeom>
        </p:spPr>
        <p:txBody>
          <a:bodyPr vert="horz" lIns="91440" tIns="45720" rIns="91440" bIns="45720" rtlCol="0">
            <a:normAutofit fontScale="92500" lnSpcReduction="10000"/>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9600" b="1" dirty="0">
                <a:effectLst>
                  <a:outerShdw blurRad="38100" dist="38100" dir="2700000" algn="tl">
                    <a:srgbClr val="000000">
                      <a:alpha val="43137"/>
                    </a:srgbClr>
                  </a:outerShdw>
                </a:effectLst>
              </a:rPr>
              <a:t>Curve Fitting</a:t>
            </a:r>
          </a:p>
          <a:p>
            <a:pPr algn="just"/>
            <a:r>
              <a:rPr lang="en-US" sz="4800" b="1" dirty="0"/>
              <a:t>The error range has been used between 1 to 5 on the CO2 Emission data and the curve fitting has been used. It is widely used to determine the relationship of the predictors in a data. Hence, this has been applied here to determine the country’s relationship for CO2 emission. The result of curve fitting is shown below:</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rcRect/>
          <a:stretch/>
        </p:blipFill>
        <p:spPr>
          <a:xfrm>
            <a:off x="15749805" y="16302005"/>
            <a:ext cx="6736325" cy="3328639"/>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rcRect/>
          <a:stretch/>
        </p:blipFill>
        <p:spPr>
          <a:xfrm>
            <a:off x="22861660" y="16302005"/>
            <a:ext cx="6736325" cy="3328639"/>
          </a:xfrm>
          <a:prstGeom prst="rect">
            <a:avLst/>
          </a:prstGeom>
        </p:spPr>
      </p:pic>
      <p:sp>
        <p:nvSpPr>
          <p:cNvPr id="9" name="Subtitle 2">
            <a:extLst>
              <a:ext uri="{FF2B5EF4-FFF2-40B4-BE49-F238E27FC236}">
                <a16:creationId xmlns:a16="http://schemas.microsoft.com/office/drawing/2014/main" id="{7178F896-BB74-4982-9825-A73C376C2E9E}"/>
              </a:ext>
            </a:extLst>
          </p:cNvPr>
          <p:cNvSpPr txBox="1">
            <a:spLocks/>
          </p:cNvSpPr>
          <p:nvPr/>
        </p:nvSpPr>
        <p:spPr>
          <a:xfrm>
            <a:off x="329640" y="28192232"/>
            <a:ext cx="14420158" cy="9526768"/>
          </a:xfrm>
          <a:prstGeom prst="rect">
            <a:avLst/>
          </a:prstGeom>
        </p:spPr>
        <p:txBody>
          <a:bodyPr vert="horz" lIns="91440" tIns="45720" rIns="91440" bIns="45720" rtlCol="0">
            <a:normAutofit/>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9600" b="1" dirty="0">
                <a:effectLst>
                  <a:outerShdw blurRad="38100" dist="38100" dir="2700000" algn="tl">
                    <a:srgbClr val="000000">
                      <a:alpha val="43137"/>
                    </a:srgbClr>
                  </a:outerShdw>
                </a:effectLst>
              </a:rPr>
              <a:t>Relationship of GDP Per Capita with CO2 Emission</a:t>
            </a:r>
          </a:p>
          <a:p>
            <a:pPr algn="just"/>
            <a:r>
              <a:rPr lang="en-US" sz="4800" b="1" dirty="0"/>
              <a:t>To understand the relationship of GDP Per Capita with CO2 Emission for three selected countries, Correlation has been applied and the heatmaps have been produced which are shown below:</a:t>
            </a:r>
          </a:p>
          <a:p>
            <a:r>
              <a:rPr lang="en-US" sz="4800" b="1" dirty="0"/>
              <a:t>GDP Per Capita Data                   CO2 Emission Data</a:t>
            </a:r>
          </a:p>
        </p:txBody>
      </p:sp>
      <p:sp>
        <p:nvSpPr>
          <p:cNvPr id="11" name="Subtitle 2">
            <a:extLst>
              <a:ext uri="{FF2B5EF4-FFF2-40B4-BE49-F238E27FC236}">
                <a16:creationId xmlns:a16="http://schemas.microsoft.com/office/drawing/2014/main" id="{4124F416-BCF7-5E3C-AA0E-377999447C64}"/>
              </a:ext>
            </a:extLst>
          </p:cNvPr>
          <p:cNvSpPr txBox="1">
            <a:spLocks/>
          </p:cNvSpPr>
          <p:nvPr/>
        </p:nvSpPr>
        <p:spPr>
          <a:xfrm>
            <a:off x="222831" y="13052737"/>
            <a:ext cx="14633776" cy="15571639"/>
          </a:xfrm>
          <a:prstGeom prst="rect">
            <a:avLst/>
          </a:prstGeom>
        </p:spPr>
        <p:txBody>
          <a:bodyPr vert="horz" lIns="91440" tIns="45720" rIns="91440" bIns="45720" rtlCol="0">
            <a:normAutofit/>
          </a:bodyPr>
          <a:lstStyle>
            <a:lvl1pPr marL="0" indent="0" algn="ctr" defTabSz="2879903" rtl="0" eaLnBrk="1" latinLnBrk="0" hangingPunct="1">
              <a:lnSpc>
                <a:spcPct val="90000"/>
              </a:lnSpc>
              <a:spcBef>
                <a:spcPts val="3150"/>
              </a:spcBef>
              <a:buFont typeface="Arial" panose="020B0604020202020204" pitchFamily="34" charset="0"/>
              <a:buNone/>
              <a:defRPr sz="7559" kern="1200">
                <a:solidFill>
                  <a:schemeClr val="tx1"/>
                </a:solidFill>
                <a:latin typeface="+mn-lt"/>
                <a:ea typeface="+mn-ea"/>
                <a:cs typeface="+mn-cs"/>
              </a:defRPr>
            </a:lvl1pPr>
            <a:lvl2pPr marL="1439951" indent="0" algn="ctr" defTabSz="2879903"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2pPr>
            <a:lvl3pPr marL="2879903" indent="0" algn="ctr" defTabSz="2879903"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3pPr>
            <a:lvl4pPr marL="4319854"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4pPr>
            <a:lvl5pPr marL="5759806"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5pPr>
            <a:lvl6pPr marL="7199757"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6pPr>
            <a:lvl7pPr marL="8639708"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7pPr>
            <a:lvl8pPr marL="10079660"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8pPr>
            <a:lvl9pPr marL="11519611" indent="0" algn="ctr" defTabSz="2879903" rtl="0" eaLnBrk="1" latinLnBrk="0" hangingPunct="1">
              <a:lnSpc>
                <a:spcPct val="90000"/>
              </a:lnSpc>
              <a:spcBef>
                <a:spcPts val="1575"/>
              </a:spcBef>
              <a:buFont typeface="Arial" panose="020B0604020202020204" pitchFamily="34" charset="0"/>
              <a:buNone/>
              <a:defRPr sz="5039" kern="1200">
                <a:solidFill>
                  <a:schemeClr val="tx1"/>
                </a:solidFill>
                <a:latin typeface="+mn-lt"/>
                <a:ea typeface="+mn-ea"/>
                <a:cs typeface="+mn-cs"/>
              </a:defRPr>
            </a:lvl9pPr>
          </a:lstStyle>
          <a:p>
            <a:pPr algn="just"/>
            <a:r>
              <a:rPr lang="en-US" sz="9600" b="1" dirty="0">
                <a:effectLst>
                  <a:outerShdw blurRad="38100" dist="38100" dir="2700000" algn="tl">
                    <a:srgbClr val="000000">
                      <a:alpha val="43137"/>
                    </a:srgbClr>
                  </a:outerShdw>
                </a:effectLst>
              </a:rPr>
              <a:t>Data Collection</a:t>
            </a:r>
          </a:p>
          <a:p>
            <a:pPr algn="just"/>
            <a:r>
              <a:rPr lang="en-US" sz="4800" b="1" dirty="0"/>
              <a:t>The data has been collected from World Back concerning the GPP per capita and CO2 Emissions for three countries namely India, Vietnam and Great Britain. To collect the data, two docstrings have been used which are as follows:</a:t>
            </a:r>
          </a:p>
          <a:p>
            <a:pPr marL="685800" indent="-685800" algn="just">
              <a:buFont typeface="Arial" panose="020B0604020202020204" pitchFamily="34" charset="0"/>
              <a:buChar char="•"/>
            </a:pPr>
            <a:r>
              <a:rPr lang="en-US" sz="4800" b="1" dirty="0"/>
              <a:t>NY.GDP.PCAP.PP.CD for GDP Per Capita</a:t>
            </a:r>
          </a:p>
          <a:p>
            <a:pPr marL="685800" indent="-685800" algn="just">
              <a:buFont typeface="Arial" panose="020B0604020202020204" pitchFamily="34" charset="0"/>
              <a:buChar char="•"/>
            </a:pPr>
            <a:r>
              <a:rPr lang="en-US" sz="4800" b="1" dirty="0"/>
              <a:t>EN.ATM.CO2E.KT for CO2 Emission</a:t>
            </a:r>
          </a:p>
          <a:p>
            <a:pPr algn="just"/>
            <a:r>
              <a:rPr lang="en-US" sz="4800" b="1" dirty="0"/>
              <a:t>The respective data are shown below:</a:t>
            </a:r>
          </a:p>
          <a:p>
            <a:pPr algn="just"/>
            <a:r>
              <a:rPr lang="en-US" sz="4800" b="1" dirty="0"/>
              <a:t>        GDP Per Capita Data                   CO2 Emission Data</a:t>
            </a:r>
          </a:p>
          <a:p>
            <a:endParaRPr lang="en-US" sz="4800" b="1" dirty="0"/>
          </a:p>
        </p:txBody>
      </p:sp>
      <p:pic>
        <p:nvPicPr>
          <p:cNvPr id="13" name="Picture 12">
            <a:extLst>
              <a:ext uri="{FF2B5EF4-FFF2-40B4-BE49-F238E27FC236}">
                <a16:creationId xmlns:a16="http://schemas.microsoft.com/office/drawing/2014/main" id="{D71F7FC4-73F7-2B7F-D90C-AEFD568526CB}"/>
              </a:ext>
            </a:extLst>
          </p:cNvPr>
          <p:cNvPicPr>
            <a:picLocks noChangeAspect="1"/>
          </p:cNvPicPr>
          <p:nvPr/>
        </p:nvPicPr>
        <p:blipFill>
          <a:blip r:embed="rId4"/>
          <a:stretch>
            <a:fillRect/>
          </a:stretch>
        </p:blipFill>
        <p:spPr>
          <a:xfrm>
            <a:off x="342900" y="22809045"/>
            <a:ext cx="7315200" cy="4165755"/>
          </a:xfrm>
          <a:prstGeom prst="rect">
            <a:avLst/>
          </a:prstGeom>
        </p:spPr>
      </p:pic>
      <p:pic>
        <p:nvPicPr>
          <p:cNvPr id="20" name="Picture 19">
            <a:extLst>
              <a:ext uri="{FF2B5EF4-FFF2-40B4-BE49-F238E27FC236}">
                <a16:creationId xmlns:a16="http://schemas.microsoft.com/office/drawing/2014/main" id="{8D9FB8FB-C6B2-E51C-322A-4FDCC8EC0263}"/>
              </a:ext>
            </a:extLst>
          </p:cNvPr>
          <p:cNvPicPr>
            <a:picLocks noChangeAspect="1"/>
          </p:cNvPicPr>
          <p:nvPr/>
        </p:nvPicPr>
        <p:blipFill>
          <a:blip r:embed="rId5"/>
          <a:stretch>
            <a:fillRect/>
          </a:stretch>
        </p:blipFill>
        <p:spPr>
          <a:xfrm>
            <a:off x="8235368" y="22781265"/>
            <a:ext cx="6549813" cy="4193535"/>
          </a:xfrm>
          <a:prstGeom prst="rect">
            <a:avLst/>
          </a:prstGeom>
        </p:spPr>
      </p:pic>
      <p:pic>
        <p:nvPicPr>
          <p:cNvPr id="22" name="Picture 21">
            <a:extLst>
              <a:ext uri="{FF2B5EF4-FFF2-40B4-BE49-F238E27FC236}">
                <a16:creationId xmlns:a16="http://schemas.microsoft.com/office/drawing/2014/main" id="{5D96361B-E881-8CA1-9A0F-5F8E49410F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220" y="35496293"/>
            <a:ext cx="6691880" cy="5893550"/>
          </a:xfrm>
          <a:prstGeom prst="rect">
            <a:avLst/>
          </a:prstGeom>
        </p:spPr>
      </p:pic>
      <p:pic>
        <p:nvPicPr>
          <p:cNvPr id="23" name="Picture 22">
            <a:extLst>
              <a:ext uri="{FF2B5EF4-FFF2-40B4-BE49-F238E27FC236}">
                <a16:creationId xmlns:a16="http://schemas.microsoft.com/office/drawing/2014/main" id="{004760AE-1090-B5CD-009B-8323CB4FA5E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912293" y="35526989"/>
            <a:ext cx="6691880" cy="5832158"/>
          </a:xfrm>
          <a:prstGeom prst="rect">
            <a:avLst/>
          </a:prstGeom>
        </p:spPr>
      </p:pic>
      <p:graphicFrame>
        <p:nvGraphicFramePr>
          <p:cNvPr id="25" name="Diagram 24">
            <a:extLst>
              <a:ext uri="{FF2B5EF4-FFF2-40B4-BE49-F238E27FC236}">
                <a16:creationId xmlns:a16="http://schemas.microsoft.com/office/drawing/2014/main" id="{BF4B97A8-A282-6957-B3DB-F4B1E94E321E}"/>
              </a:ext>
            </a:extLst>
          </p:cNvPr>
          <p:cNvGraphicFramePr/>
          <p:nvPr>
            <p:extLst>
              <p:ext uri="{D42A27DB-BD31-4B8C-83A1-F6EECF244321}">
                <p14:modId xmlns:p14="http://schemas.microsoft.com/office/powerpoint/2010/main" val="206604668"/>
              </p:ext>
            </p:extLst>
          </p:nvPr>
        </p:nvGraphicFramePr>
        <p:xfrm>
          <a:off x="17213530" y="9763947"/>
          <a:ext cx="7518101" cy="17900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7" name="Picture 26">
            <a:extLst>
              <a:ext uri="{FF2B5EF4-FFF2-40B4-BE49-F238E27FC236}">
                <a16:creationId xmlns:a16="http://schemas.microsoft.com/office/drawing/2014/main" id="{C1AEDF57-EDED-C2FB-D4BB-2479766AB05B}"/>
              </a:ext>
            </a:extLst>
          </p:cNvPr>
          <p:cNvPicPr>
            <a:picLocks noChangeAspect="1"/>
          </p:cNvPicPr>
          <p:nvPr/>
        </p:nvPicPr>
        <p:blipFill>
          <a:blip r:embed="rId13"/>
          <a:stretch>
            <a:fillRect/>
          </a:stretch>
        </p:blipFill>
        <p:spPr>
          <a:xfrm>
            <a:off x="16254219" y="25199700"/>
            <a:ext cx="3732573" cy="2174687"/>
          </a:xfrm>
          <a:prstGeom prst="rect">
            <a:avLst/>
          </a:prstGeom>
        </p:spPr>
      </p:pic>
      <p:pic>
        <p:nvPicPr>
          <p:cNvPr id="29" name="Picture 28">
            <a:extLst>
              <a:ext uri="{FF2B5EF4-FFF2-40B4-BE49-F238E27FC236}">
                <a16:creationId xmlns:a16="http://schemas.microsoft.com/office/drawing/2014/main" id="{760E9B39-489D-EC70-474B-A9E623921F9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518531" y="25199700"/>
            <a:ext cx="3732574" cy="2174687"/>
          </a:xfrm>
          <a:prstGeom prst="rect">
            <a:avLst/>
          </a:prstGeom>
        </p:spPr>
      </p:pic>
      <p:pic>
        <p:nvPicPr>
          <p:cNvPr id="30" name="Picture 29">
            <a:extLst>
              <a:ext uri="{FF2B5EF4-FFF2-40B4-BE49-F238E27FC236}">
                <a16:creationId xmlns:a16="http://schemas.microsoft.com/office/drawing/2014/main" id="{CFC49F50-3FA3-8EBB-541F-2E762D5B16CC}"/>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5865411" y="25199700"/>
            <a:ext cx="3732574" cy="2174687"/>
          </a:xfrm>
          <a:prstGeom prst="rect">
            <a:avLst/>
          </a:prstGeom>
        </p:spPr>
      </p:pic>
      <p:sp>
        <p:nvSpPr>
          <p:cNvPr id="33" name="TextBox 32">
            <a:extLst>
              <a:ext uri="{FF2B5EF4-FFF2-40B4-BE49-F238E27FC236}">
                <a16:creationId xmlns:a16="http://schemas.microsoft.com/office/drawing/2014/main" id="{B02453B7-28A3-CC35-7F75-13ACE33DFC1D}"/>
              </a:ext>
            </a:extLst>
          </p:cNvPr>
          <p:cNvSpPr txBox="1"/>
          <p:nvPr/>
        </p:nvSpPr>
        <p:spPr>
          <a:xfrm>
            <a:off x="16182793" y="24163559"/>
            <a:ext cx="3732573" cy="769441"/>
          </a:xfrm>
          <a:prstGeom prst="rect">
            <a:avLst/>
          </a:prstGeom>
          <a:noFill/>
        </p:spPr>
        <p:txBody>
          <a:bodyPr wrap="square" rtlCol="0">
            <a:spAutoFit/>
          </a:bodyPr>
          <a:lstStyle/>
          <a:p>
            <a:r>
              <a:rPr lang="en-IN" sz="4400" b="1" dirty="0"/>
              <a:t>Normalization</a:t>
            </a:r>
            <a:r>
              <a:rPr lang="en-IN" sz="4400" dirty="0"/>
              <a:t> </a:t>
            </a:r>
          </a:p>
        </p:txBody>
      </p:sp>
      <p:sp>
        <p:nvSpPr>
          <p:cNvPr id="34" name="TextBox 33">
            <a:extLst>
              <a:ext uri="{FF2B5EF4-FFF2-40B4-BE49-F238E27FC236}">
                <a16:creationId xmlns:a16="http://schemas.microsoft.com/office/drawing/2014/main" id="{FF93EF01-2930-51E1-B80B-3D3E63837F99}"/>
              </a:ext>
            </a:extLst>
          </p:cNvPr>
          <p:cNvSpPr txBox="1"/>
          <p:nvPr/>
        </p:nvSpPr>
        <p:spPr>
          <a:xfrm>
            <a:off x="20972580" y="24185793"/>
            <a:ext cx="4438272" cy="769441"/>
          </a:xfrm>
          <a:prstGeom prst="rect">
            <a:avLst/>
          </a:prstGeom>
          <a:noFill/>
        </p:spPr>
        <p:txBody>
          <a:bodyPr wrap="square" rtlCol="0">
            <a:spAutoFit/>
          </a:bodyPr>
          <a:lstStyle/>
          <a:p>
            <a:r>
              <a:rPr lang="en-IN" sz="4400" b="1" dirty="0"/>
              <a:t>K-Value Selection</a:t>
            </a:r>
            <a:endParaRPr lang="en-IN" sz="4400" dirty="0"/>
          </a:p>
        </p:txBody>
      </p:sp>
      <p:sp>
        <p:nvSpPr>
          <p:cNvPr id="35" name="TextBox 34">
            <a:extLst>
              <a:ext uri="{FF2B5EF4-FFF2-40B4-BE49-F238E27FC236}">
                <a16:creationId xmlns:a16="http://schemas.microsoft.com/office/drawing/2014/main" id="{2736E20C-00F2-69FB-2E16-637A4A95CDE1}"/>
              </a:ext>
            </a:extLst>
          </p:cNvPr>
          <p:cNvSpPr txBox="1"/>
          <p:nvPr/>
        </p:nvSpPr>
        <p:spPr>
          <a:xfrm>
            <a:off x="26394604" y="24185793"/>
            <a:ext cx="2969563" cy="769441"/>
          </a:xfrm>
          <a:prstGeom prst="rect">
            <a:avLst/>
          </a:prstGeom>
          <a:noFill/>
        </p:spPr>
        <p:txBody>
          <a:bodyPr wrap="square" rtlCol="0">
            <a:spAutoFit/>
          </a:bodyPr>
          <a:lstStyle/>
          <a:p>
            <a:r>
              <a:rPr lang="en-IN" sz="4400" b="1" dirty="0"/>
              <a:t>Clustering</a:t>
            </a:r>
            <a:endParaRPr lang="en-IN" sz="4400" dirty="0"/>
          </a:p>
        </p:txBody>
      </p:sp>
      <p:cxnSp>
        <p:nvCxnSpPr>
          <p:cNvPr id="37" name="Straight Arrow Connector 36">
            <a:extLst>
              <a:ext uri="{FF2B5EF4-FFF2-40B4-BE49-F238E27FC236}">
                <a16:creationId xmlns:a16="http://schemas.microsoft.com/office/drawing/2014/main" id="{516B3A7B-D5DD-3D73-7ED5-A1D359B4E2A3}"/>
              </a:ext>
            </a:extLst>
          </p:cNvPr>
          <p:cNvCxnSpPr>
            <a:stCxn id="27" idx="3"/>
            <a:endCxn id="29" idx="1"/>
          </p:cNvCxnSpPr>
          <p:nvPr/>
        </p:nvCxnSpPr>
        <p:spPr>
          <a:xfrm>
            <a:off x="19986792" y="26287044"/>
            <a:ext cx="15317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C5810038-A57F-EDA8-DC9F-D688D2A38D6E}"/>
              </a:ext>
            </a:extLst>
          </p:cNvPr>
          <p:cNvCxnSpPr>
            <a:stCxn id="29" idx="3"/>
            <a:endCxn id="30" idx="1"/>
          </p:cNvCxnSpPr>
          <p:nvPr/>
        </p:nvCxnSpPr>
        <p:spPr>
          <a:xfrm>
            <a:off x="25251105" y="26287044"/>
            <a:ext cx="6143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8" name="Picture 47">
            <a:extLst>
              <a:ext uri="{FF2B5EF4-FFF2-40B4-BE49-F238E27FC236}">
                <a16:creationId xmlns:a16="http://schemas.microsoft.com/office/drawing/2014/main" id="{0B191D6E-3BCD-BC64-90B2-048C6C6769A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743982" y="32268677"/>
            <a:ext cx="9484296" cy="4412232"/>
          </a:xfrm>
          <a:prstGeom prst="rect">
            <a:avLst/>
          </a:prstGeom>
        </p:spPr>
      </p:pic>
    </p:spTree>
    <p:extLst>
      <p:ext uri="{BB962C8B-B14F-4D97-AF65-F5344CB8AC3E}">
        <p14:creationId xmlns:p14="http://schemas.microsoft.com/office/powerpoint/2010/main" val="3072013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612</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CO2 Emission and GDP Per Capita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2023-05-09T23:49:54Z</dcterms:modified>
</cp:coreProperties>
</file>